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9" r:id="rId3"/>
    <p:sldId id="258" r:id="rId4"/>
    <p:sldId id="257" r:id="rId5"/>
    <p:sldId id="256" r:id="rId6"/>
    <p:sldId id="263" r:id="rId7"/>
    <p:sldId id="261" r:id="rId8"/>
    <p:sldId id="262" r:id="rId9"/>
    <p:sldId id="264" r:id="rId10"/>
    <p:sldId id="265" r:id="rId11"/>
  </p:sldIdLst>
  <p:sldSz cx="13004800" cy="975360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70" autoAdjust="0"/>
    <p:restoredTop sz="94660"/>
  </p:normalViewPr>
  <p:slideViewPr>
    <p:cSldViewPr>
      <p:cViewPr>
        <p:scale>
          <a:sx n="51" d="100"/>
          <a:sy n="51" d="100"/>
        </p:scale>
        <p:origin x="-1460" y="16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50160" y="563796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64740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5016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0728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56476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56476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60728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5016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50160" y="2275920"/>
            <a:ext cx="11703960" cy="643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1170396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50160" y="390600"/>
            <a:ext cx="11703960" cy="7535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5016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50160" y="2275920"/>
            <a:ext cx="11703960" cy="643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64740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50160" y="563796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50160" y="563796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64740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5016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0728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564760" y="227592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856476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60728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650160" y="5637960"/>
            <a:ext cx="376848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1170396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50160" y="390600"/>
            <a:ext cx="11703960" cy="75355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5016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643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647400" y="563796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647400" y="2275920"/>
            <a:ext cx="571140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50160" y="5637960"/>
            <a:ext cx="11703960" cy="3070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46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75240" y="3030120"/>
            <a:ext cx="11053800" cy="209052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pPr algn="ctr">
              <a:lnSpc>
                <a:spcPct val="100000"/>
              </a:lnSpc>
            </a:pPr>
            <a:r>
              <a:rPr lang="fr-FR" sz="6300" b="0" strike="noStrike" spc="-1">
                <a:solidFill>
                  <a:srgbClr val="000000"/>
                </a:solidFill>
                <a:latin typeface="Calibri"/>
              </a:rPr>
              <a:t>Modifiez le style du titre</a:t>
            </a:r>
            <a:endParaRPr lang="fr-FR" sz="63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650160" y="9040320"/>
            <a:ext cx="3034080" cy="51876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pPr>
              <a:lnSpc>
                <a:spcPct val="100000"/>
              </a:lnSpc>
            </a:pPr>
            <a:fld id="{07BF041E-25C3-4DE5-9DB6-6D97396ED23A}" type="datetime">
              <a:rPr lang="fr-FR" sz="1700" b="0" strike="noStrike" spc="-1">
                <a:solidFill>
                  <a:srgbClr val="8B8B8B"/>
                </a:solidFill>
                <a:latin typeface="Helvetica Light"/>
                <a:ea typeface="Helvetica Light"/>
              </a:rPr>
              <a:t>03/10/2018</a:t>
            </a:fld>
            <a:endParaRPr lang="fr-FR" sz="17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443480" y="9040320"/>
            <a:ext cx="4117680" cy="51876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endParaRPr lang="fr-FR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9320040" y="9040320"/>
            <a:ext cx="3034080" cy="51876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pPr algn="r">
              <a:lnSpc>
                <a:spcPct val="100000"/>
              </a:lnSpc>
            </a:pPr>
            <a:fld id="{4A8C82F9-2B01-4174-8FAD-00BBA26D85C6}" type="slidenum">
              <a:rPr lang="fr-FR" sz="1700" b="0" strike="noStrike" spc="-1">
                <a:solidFill>
                  <a:srgbClr val="8B8B8B"/>
                </a:solidFill>
                <a:latin typeface="Helvetica Light"/>
                <a:ea typeface="Helvetica Light"/>
              </a:rPr>
              <a:t>‹N°›</a:t>
            </a:fld>
            <a:endParaRPr lang="fr-FR" sz="17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4600" b="0" strike="noStrike" spc="-1">
                <a:solidFill>
                  <a:srgbClr val="000000"/>
                </a:solidFill>
                <a:latin typeface="Calibri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400" b="0" strike="noStrike" spc="-1">
                <a:solidFill>
                  <a:srgbClr val="000000"/>
                </a:solidFill>
                <a:latin typeface="Calibri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000000"/>
                </a:solidFill>
                <a:latin typeface="Calibri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50160" y="390600"/>
            <a:ext cx="11703960" cy="162540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pPr algn="ctr">
              <a:lnSpc>
                <a:spcPct val="100000"/>
              </a:lnSpc>
            </a:pPr>
            <a:r>
              <a:rPr lang="fr-FR" sz="6300" b="0" strike="noStrike" spc="-1">
                <a:solidFill>
                  <a:srgbClr val="000000"/>
                </a:solidFill>
                <a:latin typeface="Calibri"/>
              </a:rPr>
              <a:t>Modifiez le style du titre</a:t>
            </a:r>
            <a:endParaRPr lang="fr-FR" sz="63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50160" y="2275920"/>
            <a:ext cx="11703960" cy="6436440"/>
          </a:xfrm>
          <a:prstGeom prst="rect">
            <a:avLst/>
          </a:prstGeom>
        </p:spPr>
        <p:txBody>
          <a:bodyPr lIns="129960" tIns="65160" rIns="129960" bIns="65160"/>
          <a:lstStyle/>
          <a:p>
            <a:pPr marL="487800" indent="-487440">
              <a:lnSpc>
                <a:spcPct val="100000"/>
              </a:lnSpc>
              <a:spcBef>
                <a:spcPts val="921"/>
              </a:spcBef>
              <a:buBlip>
                <a:blip r:embed="rId14"/>
              </a:buBlip>
            </a:pPr>
            <a:r>
              <a:rPr lang="fr-FR" sz="4600" b="0" strike="noStrike" spc="-1">
                <a:solidFill>
                  <a:srgbClr val="000000"/>
                </a:solidFill>
                <a:latin typeface="Calibri"/>
              </a:rPr>
              <a:t>Modifiez les styles du texte du masque</a:t>
            </a:r>
          </a:p>
          <a:p>
            <a:pPr marL="1056600" lvl="1" indent="-406080">
              <a:lnSpc>
                <a:spcPct val="100000"/>
              </a:lnSpc>
              <a:spcBef>
                <a:spcPts val="799"/>
              </a:spcBef>
              <a:buBlip>
                <a:blip r:embed="rId14"/>
              </a:buBlip>
            </a:pPr>
            <a:r>
              <a:rPr lang="fr-FR" sz="4000" b="0" strike="noStrike" spc="-1">
                <a:solidFill>
                  <a:srgbClr val="000000"/>
                </a:solidFill>
                <a:latin typeface="Calibri"/>
              </a:rPr>
              <a:t>Deuxième niveau</a:t>
            </a:r>
          </a:p>
          <a:p>
            <a:pPr marL="1625400" lvl="2" indent="-324720">
              <a:lnSpc>
                <a:spcPct val="100000"/>
              </a:lnSpc>
              <a:spcBef>
                <a:spcPts val="680"/>
              </a:spcBef>
              <a:buBlip>
                <a:blip r:embed="rId14"/>
              </a:buBlip>
            </a:pPr>
            <a:r>
              <a:rPr lang="fr-FR" sz="3400" b="0" strike="noStrike" spc="-1">
                <a:solidFill>
                  <a:srgbClr val="000000"/>
                </a:solidFill>
                <a:latin typeface="Calibri"/>
              </a:rPr>
              <a:t>Troisième niveau</a:t>
            </a:r>
          </a:p>
          <a:p>
            <a:pPr marL="2275560" lvl="3" indent="-324720">
              <a:lnSpc>
                <a:spcPct val="100000"/>
              </a:lnSpc>
              <a:spcBef>
                <a:spcPts val="561"/>
              </a:spcBef>
              <a:buBlip>
                <a:blip r:embed="rId14"/>
              </a:buBlip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Quatrième niveau</a:t>
            </a:r>
          </a:p>
          <a:p>
            <a:pPr marL="2925720" lvl="4" indent="-324720">
              <a:lnSpc>
                <a:spcPct val="100000"/>
              </a:lnSpc>
              <a:spcBef>
                <a:spcPts val="561"/>
              </a:spcBef>
              <a:buBlip>
                <a:blip r:embed="rId14"/>
              </a:buBlip>
            </a:pPr>
            <a:r>
              <a:rPr lang="fr-FR" sz="2800" b="0" strike="noStrike" spc="-1">
                <a:solidFill>
                  <a:srgbClr val="000000"/>
                </a:solidFill>
                <a:latin typeface="Calibri"/>
              </a:rPr>
              <a:t>Cinquième niveau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108000" y="9398160"/>
            <a:ext cx="453240" cy="379080"/>
          </a:xfrm>
          <a:prstGeom prst="rect">
            <a:avLst/>
          </a:prstGeom>
        </p:spPr>
        <p:txBody>
          <a:bodyPr lIns="129960" tIns="65160" rIns="129960" bIns="65160" anchor="ctr"/>
          <a:lstStyle/>
          <a:p>
            <a:pPr algn="r">
              <a:lnSpc>
                <a:spcPct val="100000"/>
              </a:lnSpc>
            </a:pPr>
            <a:fld id="{21B5E47D-B582-4536-AD12-F9BAC853A949}" type="slidenum">
              <a:rPr lang="fr-FR" sz="1700" b="0" strike="noStrike" spc="-1">
                <a:solidFill>
                  <a:srgbClr val="8B8B8B"/>
                </a:solidFill>
                <a:latin typeface="Helvetica Light"/>
                <a:ea typeface="Helvetica Light"/>
              </a:rPr>
              <a:t>‹N°›</a:t>
            </a:fld>
            <a:endParaRPr lang="fr-FR" sz="17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uvelle-aquitaine.ars.sante.fr/comite-technique-regional-de-linformation-medicale-cotrim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741760" y="1564432"/>
            <a:ext cx="11305256" cy="6912768"/>
          </a:xfrm>
        </p:spPr>
        <p:txBody>
          <a:bodyPr>
            <a:normAutofit/>
          </a:bodyPr>
          <a:lstStyle/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Installation sur le site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ARS Nouvelle Aquitaine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des consignes de codage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4800" b="1" dirty="0" smtClean="0">
                <a:solidFill>
                  <a:schemeClr val="accent1">
                    <a:lumMod val="75000"/>
                  </a:schemeClr>
                </a:solidFill>
              </a:rPr>
              <a:t>proposées par le groupe COTRIM PSY</a:t>
            </a:r>
            <a:endParaRPr lang="fr-FR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53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54720" y="390600"/>
            <a:ext cx="11703960" cy="162540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010936" y="2016000"/>
            <a:ext cx="10982407" cy="609592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>
            <a:normAutofit/>
          </a:bodyPr>
          <a:lstStyle/>
          <a:p>
            <a:pPr>
              <a:lnSpc>
                <a:spcPct val="100000"/>
              </a:lnSpc>
              <a:spcBef>
                <a:spcPts val="921"/>
              </a:spcBef>
            </a:pPr>
            <a:r>
              <a:rPr lang="fr-FR" sz="4600" b="0" strike="noStrike" spc="-1" dirty="0" smtClean="0">
                <a:solidFill>
                  <a:srgbClr val="000000"/>
                </a:solidFill>
                <a:latin typeface="Calibri"/>
              </a:rPr>
              <a:t>Les travaux de codage menés par le COTRIM Psy sont maintenant à disposition sur le site internet de l’ARS :</a:t>
            </a:r>
            <a:endParaRPr lang="fr-FR" sz="4600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921"/>
              </a:spcBef>
            </a:pPr>
            <a:r>
              <a:rPr lang="fr-FR" sz="4600" b="0" strike="noStrike" spc="-1" dirty="0" smtClean="0">
                <a:solidFill>
                  <a:srgbClr val="000000"/>
                </a:solidFill>
                <a:latin typeface="Calibri"/>
                <a:hlinkClick r:id="rId2"/>
              </a:rPr>
              <a:t>https://www.nouvelle-aquitaine.ars.sante.fr/comite-technique-regional-de-linformation-medicale-cotrim</a:t>
            </a:r>
            <a:r>
              <a:rPr lang="fr-FR" sz="4600" b="0" strike="noStrike" spc="-1" dirty="0" smtClean="0">
                <a:solidFill>
                  <a:srgbClr val="000000"/>
                </a:solidFill>
                <a:latin typeface="Calibri"/>
              </a:rPr>
              <a:t> </a:t>
            </a:r>
          </a:p>
          <a:p>
            <a:pPr>
              <a:lnSpc>
                <a:spcPct val="100000"/>
              </a:lnSpc>
              <a:spcBef>
                <a:spcPts val="921"/>
              </a:spcBef>
            </a:pPr>
            <a:r>
              <a:rPr lang="fr-FR" sz="4600" b="0" strike="noStrike" spc="-1" dirty="0" smtClean="0">
                <a:solidFill>
                  <a:srgbClr val="000000"/>
                </a:solidFill>
                <a:latin typeface="Calibri"/>
              </a:rPr>
              <a:t>Vous pouvez dès à présent communiquer auprès de l’ensemble des établissements.</a:t>
            </a: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108000" y="9398160"/>
            <a:ext cx="453240" cy="37908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 anchor="ctr"/>
          <a:lstStyle/>
          <a:p>
            <a:pPr algn="r">
              <a:lnSpc>
                <a:spcPct val="100000"/>
              </a:lnSpc>
            </a:pPr>
            <a:fld id="{235C1360-CBB7-4466-91DF-F06CB7147318}" type="slidenum">
              <a:rPr lang="fr-FR" sz="1700" b="0" strike="noStrike" spc="-1">
                <a:solidFill>
                  <a:srgbClr val="8B8B8B"/>
                </a:solidFill>
                <a:latin typeface="Helvetica Light"/>
                <a:ea typeface="Helvetica Light"/>
              </a:rPr>
              <a:t>2</a:t>
            </a:fld>
            <a:endParaRPr lang="fr-FR" sz="17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09167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50160" y="390600"/>
            <a:ext cx="11703960" cy="162540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650160" y="2262015"/>
            <a:ext cx="11703960" cy="643644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>
            <a:normAutofit/>
          </a:bodyPr>
          <a:lstStyle/>
          <a:p>
            <a:pPr>
              <a:lnSpc>
                <a:spcPct val="100000"/>
              </a:lnSpc>
              <a:spcBef>
                <a:spcPts val="921"/>
              </a:spcBef>
            </a:pPr>
            <a:endParaRPr lang="fr-FR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108000" y="9398160"/>
            <a:ext cx="453240" cy="37908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 anchor="ctr"/>
          <a:lstStyle/>
          <a:p>
            <a:pPr algn="r">
              <a:lnSpc>
                <a:spcPct val="100000"/>
              </a:lnSpc>
            </a:pPr>
            <a:fld id="{235C1360-CBB7-4466-91DF-F06CB7147318}" type="slidenum">
              <a:rPr lang="fr-FR" sz="1700" b="0" strike="noStrike" spc="-1">
                <a:solidFill>
                  <a:srgbClr val="8B8B8B"/>
                </a:solidFill>
                <a:latin typeface="Helvetica Light"/>
                <a:ea typeface="Helvetica Light"/>
              </a:rPr>
              <a:t>3</a:t>
            </a:fld>
            <a:endParaRPr lang="fr-FR" sz="1700" b="0" strike="noStrike" spc="-1">
              <a:latin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452" y="1203300"/>
            <a:ext cx="7928055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34" y="6380524"/>
            <a:ext cx="77438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975240" y="3030120"/>
            <a:ext cx="11053800" cy="209052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 anchor="ctr"/>
          <a:lstStyle/>
          <a:p>
            <a:pPr algn="ctr"/>
            <a:endParaRPr lang="fr-FR" sz="3600" b="0" strike="noStrike" spc="-1">
              <a:solidFill>
                <a:srgbClr val="000000"/>
              </a:solidFill>
              <a:latin typeface="Helvetica Light"/>
            </a:endParaRPr>
          </a:p>
        </p:txBody>
      </p:sp>
      <p:sp>
        <p:nvSpPr>
          <p:cNvPr id="122" name="TextShape 2"/>
          <p:cNvSpPr txBox="1"/>
          <p:nvPr/>
        </p:nvSpPr>
        <p:spPr>
          <a:xfrm>
            <a:off x="1950840" y="5527080"/>
            <a:ext cx="9102960" cy="2492280"/>
          </a:xfrm>
          <a:prstGeom prst="rect">
            <a:avLst/>
          </a:prstGeom>
          <a:noFill/>
          <a:ln>
            <a:noFill/>
          </a:ln>
        </p:spPr>
        <p:txBody>
          <a:bodyPr lIns="129960" tIns="65160" rIns="129960" bIns="65160"/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70" y="1727913"/>
            <a:ext cx="9751350" cy="660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5400" b="1" dirty="0" smtClean="0"/>
              <a:t>Dossiers en cours</a:t>
            </a:r>
            <a:endParaRPr lang="fr-FR" sz="5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2757984" y="2275920"/>
            <a:ext cx="7848872" cy="620128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sz="4800" dirty="0" smtClean="0"/>
          </a:p>
          <a:p>
            <a:pPr marL="571500" lvl="7" indent="-571500">
              <a:buFont typeface="Arial" panose="020B0604020202020204" pitchFamily="34" charset="0"/>
              <a:buChar char="•"/>
            </a:pPr>
            <a:r>
              <a:rPr lang="fr-FR" sz="4400" dirty="0" smtClean="0"/>
              <a:t>Isolement, contention</a:t>
            </a:r>
          </a:p>
          <a:p>
            <a:pPr marL="571500" lvl="2" indent="-571500">
              <a:buFont typeface="Arial" panose="020B0604020202020204" pitchFamily="34" charset="0"/>
              <a:buChar char="•"/>
            </a:pPr>
            <a:r>
              <a:rPr lang="fr-FR" sz="4400" dirty="0" smtClean="0"/>
              <a:t>Temps partiels </a:t>
            </a:r>
          </a:p>
          <a:p>
            <a:pPr marL="571500" lvl="2" indent="-571500">
              <a:buFont typeface="Arial" panose="020B0604020202020204" pitchFamily="34" charset="0"/>
              <a:buChar char="•"/>
            </a:pPr>
            <a:r>
              <a:rPr lang="fr-FR" sz="4400" dirty="0" smtClean="0"/>
              <a:t>Addictologie</a:t>
            </a:r>
          </a:p>
          <a:p>
            <a:pPr marL="571500" lvl="2" indent="-571500">
              <a:buFont typeface="Arial" panose="020B0604020202020204" pitchFamily="34" charset="0"/>
              <a:buChar char="•"/>
            </a:pPr>
            <a:r>
              <a:rPr lang="fr-FR" sz="4400" dirty="0" smtClean="0"/>
              <a:t>EMPP</a:t>
            </a:r>
          </a:p>
          <a:p>
            <a:pPr marL="571500" lvl="2" indent="-571500">
              <a:buFont typeface="Arial" panose="020B0604020202020204" pitchFamily="34" charset="0"/>
              <a:buChar char="•"/>
            </a:pPr>
            <a:r>
              <a:rPr lang="fr-FR" sz="4400" dirty="0" smtClean="0"/>
              <a:t>Étude CMP réalisée par </a:t>
            </a:r>
          </a:p>
          <a:p>
            <a:pPr lvl="2"/>
            <a:r>
              <a:rPr lang="fr-FR" sz="4400" dirty="0" smtClean="0"/>
              <a:t>l’ORS Nouvelle Aquitaine</a:t>
            </a:r>
          </a:p>
          <a:p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773565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5400" b="1" dirty="0" smtClean="0"/>
              <a:t>Isolement, contention</a:t>
            </a:r>
            <a:endParaRPr lang="fr-FR" sz="5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1461840" y="2275920"/>
            <a:ext cx="10892280" cy="643644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4800" dirty="0" smtClean="0"/>
              <a:t>Délimitation du champ des situations à exporter à l’ATIH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4800" dirty="0" smtClean="0"/>
              <a:t>Harmonisation des pratiques d’exportation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4800" dirty="0" smtClean="0"/>
              <a:t>Mise en place d’un registre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4800" dirty="0" smtClean="0"/>
              <a:t>Elaboration d’un rapport annuel</a:t>
            </a:r>
          </a:p>
          <a:p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711874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5400" b="1" dirty="0" smtClean="0"/>
              <a:t>Temps partiel</a:t>
            </a:r>
            <a:endParaRPr lang="fr-FR" sz="5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1461840" y="2284512"/>
            <a:ext cx="10892280" cy="643644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fr-FR" sz="4800" dirty="0" smtClean="0"/>
              <a:t>- Définition des activités</a:t>
            </a:r>
          </a:p>
          <a:p>
            <a:r>
              <a:rPr lang="fr-FR" sz="4800" dirty="0" smtClean="0"/>
              <a:t>	. HJ – Venues et ½ venues</a:t>
            </a:r>
          </a:p>
          <a:p>
            <a:r>
              <a:rPr lang="fr-FR" sz="4800" dirty="0" smtClean="0"/>
              <a:t>	. CATTP</a:t>
            </a:r>
          </a:p>
          <a:p>
            <a:r>
              <a:rPr lang="fr-FR" sz="4800" dirty="0" smtClean="0"/>
              <a:t>	. Ateliers thérapeutiques</a:t>
            </a:r>
          </a:p>
          <a:p>
            <a:endParaRPr lang="fr-FR" sz="5400" dirty="0" smtClean="0"/>
          </a:p>
          <a:p>
            <a:r>
              <a:rPr lang="fr-FR" sz="4800" dirty="0" smtClean="0"/>
              <a:t>- Adaptation des logiciels DPI aux décisions du COTRIM Psy</a:t>
            </a:r>
            <a:endParaRPr lang="fr-FR" sz="4800" dirty="0"/>
          </a:p>
        </p:txBody>
      </p:sp>
    </p:spTree>
    <p:extLst>
      <p:ext uri="{BB962C8B-B14F-4D97-AF65-F5344CB8AC3E}">
        <p14:creationId xmlns:p14="http://schemas.microsoft.com/office/powerpoint/2010/main" val="3182333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9752" y="1204392"/>
            <a:ext cx="11703960" cy="1625400"/>
          </a:xfrm>
        </p:spPr>
        <p:txBody>
          <a:bodyPr/>
          <a:lstStyle/>
          <a:p>
            <a:pPr algn="ctr"/>
            <a:r>
              <a:rPr lang="fr-FR" sz="5400" b="1" dirty="0" smtClean="0"/>
              <a:t>Equipe Mobile Psychiatrie Précarité</a:t>
            </a:r>
            <a:endParaRPr lang="fr-FR" sz="5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2253928" y="3004592"/>
            <a:ext cx="7560840" cy="489654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Anonymat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Nouvelles missions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Quelle traçabilité ?</a:t>
            </a:r>
            <a:endParaRPr lang="fr-FR" sz="5200" dirty="0"/>
          </a:p>
        </p:txBody>
      </p:sp>
    </p:spTree>
    <p:extLst>
      <p:ext uri="{BB962C8B-B14F-4D97-AF65-F5344CB8AC3E}">
        <p14:creationId xmlns:p14="http://schemas.microsoft.com/office/powerpoint/2010/main" val="183778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9752" y="1204392"/>
            <a:ext cx="11703960" cy="1625400"/>
          </a:xfrm>
        </p:spPr>
        <p:txBody>
          <a:bodyPr/>
          <a:lstStyle/>
          <a:p>
            <a:pPr algn="ctr"/>
            <a:r>
              <a:rPr lang="fr-FR" sz="5400" b="1" dirty="0" smtClean="0"/>
              <a:t>Addictologie</a:t>
            </a:r>
            <a:endParaRPr lang="fr-FR" sz="5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1389832" y="3004592"/>
            <a:ext cx="9577064" cy="489654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Complexité des parcours de soins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Diversité des organisations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fr-FR" sz="5200" dirty="0" smtClean="0"/>
              <a:t>Soins/accompagnement médico-social</a:t>
            </a:r>
            <a:endParaRPr lang="fr-FR" sz="5200" dirty="0"/>
          </a:p>
        </p:txBody>
      </p:sp>
    </p:spTree>
    <p:extLst>
      <p:ext uri="{BB962C8B-B14F-4D97-AF65-F5344CB8AC3E}">
        <p14:creationId xmlns:p14="http://schemas.microsoft.com/office/powerpoint/2010/main" val="2055747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126</Words>
  <Application>Microsoft Office PowerPoint</Application>
  <PresentationFormat>Personnalisé</PresentationFormat>
  <Paragraphs>40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Dossiers en cours</vt:lpstr>
      <vt:lpstr>Isolement, contention</vt:lpstr>
      <vt:lpstr>Temps partiel</vt:lpstr>
      <vt:lpstr>Equipe Mobile Psychiatrie Précarité</vt:lpstr>
      <vt:lpstr>Addictologie</vt:lpstr>
    </vt:vector>
  </TitlesOfParts>
  <Company>CHL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BERNARD Sabrina</dc:creator>
  <cp:lastModifiedBy>mtiffon</cp:lastModifiedBy>
  <cp:revision>23</cp:revision>
  <dcterms:created xsi:type="dcterms:W3CDTF">2018-06-01T07:54:11Z</dcterms:created>
  <dcterms:modified xsi:type="dcterms:W3CDTF">2018-10-03T11:09:26Z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CHL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Personnalisé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18</vt:i4>
  </property>
</Properties>
</file>