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74" r:id="rId2"/>
    <p:sldId id="438" r:id="rId3"/>
    <p:sldId id="437" r:id="rId4"/>
    <p:sldId id="439" r:id="rId5"/>
    <p:sldId id="435" r:id="rId6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666699"/>
    <a:srgbClr val="898989"/>
    <a:srgbClr val="FDE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7101" autoAdjust="0"/>
  </p:normalViewPr>
  <p:slideViewPr>
    <p:cSldViewPr>
      <p:cViewPr>
        <p:scale>
          <a:sx n="73" d="100"/>
          <a:sy n="73" d="100"/>
        </p:scale>
        <p:origin x="-676" y="-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3274" y="86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2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BCBB0269-33CB-4CA3-B67D-636815E7FBEF}" type="datetimeFigureOut">
              <a:rPr lang="fr-FR" smtClean="0"/>
              <a:t>11/10/2018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2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2D154F6A-9E5B-4EF2-81CE-2A44BDC952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37508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A0839FC4-6556-4DA6-B26D-10C24C7C05C8}" type="datetimeFigureOut">
              <a:rPr lang="fr-FR" smtClean="0"/>
              <a:t>11/10/2018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8" tIns="46054" rIns="92108" bIns="46054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2108" tIns="46054" rIns="92108" bIns="46054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2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4FCE307E-93A0-41F8-8993-DBE04C7CF1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6238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E307E-93A0-41F8-8993-DBE04C7CF124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3596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448872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6570" y="106197"/>
            <a:ext cx="8229600" cy="391109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rgbClr val="666699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4882903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666699"/>
              </a:buClr>
              <a:buSzPct val="80000"/>
              <a:buFont typeface="Wingdings" panose="05000000000000000000" pitchFamily="2" charset="2"/>
              <a:buChar char="Ø"/>
              <a:defRPr sz="2400" b="1">
                <a:solidFill>
                  <a:srgbClr val="666699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>
              <a:buClr>
                <a:srgbClr val="666699"/>
              </a:buClr>
              <a:buSzPct val="80000"/>
              <a:buFont typeface="Wingdings" panose="05000000000000000000" pitchFamily="2" charset="2"/>
              <a:buChar char=""/>
              <a:defRPr sz="2200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>
              <a:buClr>
                <a:srgbClr val="666699"/>
              </a:buClr>
              <a:buSzPct val="80000"/>
              <a:buFont typeface="Wingdings" panose="05000000000000000000" pitchFamily="2" charset="2"/>
              <a:buChar char="§"/>
              <a:defRPr sz="2000" b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7" name="Line 5"/>
          <p:cNvSpPr>
            <a:spLocks noChangeShapeType="1"/>
          </p:cNvSpPr>
          <p:nvPr userDrawn="1"/>
        </p:nvSpPr>
        <p:spPr bwMode="auto">
          <a:xfrm>
            <a:off x="0" y="585788"/>
            <a:ext cx="9144000" cy="0"/>
          </a:xfrm>
          <a:prstGeom prst="line">
            <a:avLst/>
          </a:prstGeom>
          <a:noFill/>
          <a:ln w="19050">
            <a:solidFill>
              <a:srgbClr val="0C419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5000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5333911" y="6203950"/>
            <a:ext cx="2133600" cy="365125"/>
          </a:xfrm>
          <a:prstGeom prst="rect">
            <a:avLst/>
          </a:prstGeo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100" b="1">
                <a:solidFill>
                  <a:srgbClr val="000000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fr-FR" dirty="0"/>
              <a:t>	</a:t>
            </a:r>
            <a:fld id="{C19614E6-CCE3-478F-8756-C8E606BB6B32}" type="slidenum">
              <a:rPr lang="fr-FR" smtClean="0">
                <a:solidFill>
                  <a:srgbClr val="898989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310909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0949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ransition spd="med"/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685800" y="2204864"/>
            <a:ext cx="7772400" cy="244827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spcAft>
                <a:spcPts val="1800"/>
              </a:spcAft>
            </a:pPr>
            <a:r>
              <a:rPr lang="fr-FR" sz="4800" b="1" dirty="0">
                <a:solidFill>
                  <a:srgbClr val="6666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Programme de contrôle Externe</a:t>
            </a:r>
          </a:p>
          <a:p>
            <a:pPr>
              <a:spcAft>
                <a:spcPts val="1800"/>
              </a:spcAft>
            </a:pPr>
            <a:r>
              <a:rPr lang="fr-FR" b="1" dirty="0">
                <a:solidFill>
                  <a:srgbClr val="89898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T2A MCO 2018</a:t>
            </a:r>
          </a:p>
          <a:p>
            <a:pPr>
              <a:spcAft>
                <a:spcPts val="1800"/>
              </a:spcAft>
            </a:pPr>
            <a:endParaRPr lang="fr-FR" sz="3200" b="1" dirty="0">
              <a:solidFill>
                <a:srgbClr val="89898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1371600" y="2420888"/>
            <a:ext cx="6400800" cy="648369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  <a:defRPr/>
            </a:pPr>
            <a:endParaRPr lang="fr-FR" sz="3000" b="1" dirty="0">
              <a:solidFill>
                <a:srgbClr val="89898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xmlns="" id="{C8389CDB-0DC8-4D07-9297-86DCC3A4DD97}"/>
              </a:ext>
            </a:extLst>
          </p:cNvPr>
          <p:cNvSpPr txBox="1"/>
          <p:nvPr/>
        </p:nvSpPr>
        <p:spPr>
          <a:xfrm>
            <a:off x="4572000" y="5445224"/>
            <a:ext cx="39604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000" dirty="0">
                <a:solidFill>
                  <a:schemeClr val="bg1">
                    <a:lumMod val="50000"/>
                  </a:schemeClr>
                </a:solidFill>
              </a:rPr>
              <a:t> COTRIM Nouvelle Aquitaine</a:t>
            </a:r>
          </a:p>
          <a:p>
            <a:pPr algn="r"/>
            <a:r>
              <a:rPr lang="fr-FR" sz="2000" dirty="0">
                <a:solidFill>
                  <a:schemeClr val="bg1">
                    <a:lumMod val="50000"/>
                  </a:schemeClr>
                </a:solidFill>
              </a:rPr>
              <a:t>                       Le 11/10/2018</a:t>
            </a:r>
          </a:p>
          <a:p>
            <a:pPr algn="r"/>
            <a:r>
              <a:rPr lang="fr-FR" sz="2000" dirty="0">
                <a:solidFill>
                  <a:schemeClr val="bg1">
                    <a:lumMod val="50000"/>
                  </a:schemeClr>
                </a:solidFill>
              </a:rPr>
              <a:t>                       Dr C. ABADIE</a:t>
            </a:r>
          </a:p>
        </p:txBody>
      </p:sp>
    </p:spTree>
    <p:extLst>
      <p:ext uri="{BB962C8B-B14F-4D97-AF65-F5344CB8AC3E}">
        <p14:creationId xmlns:p14="http://schemas.microsoft.com/office/powerpoint/2010/main" val="147274723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Programme de contrôle T2A 2018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6570" y="1207187"/>
            <a:ext cx="8387878" cy="4022013"/>
          </a:xfrm>
        </p:spPr>
        <p:txBody>
          <a:bodyPr/>
          <a:lstStyle/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fr-FR" sz="1800" dirty="0"/>
              <a:t>Elaboré par la commission de contrôle réunie le 21 juin 2018 sur la base d’un projet préparé par l’unité de coordination régionale (UCR)</a:t>
            </a: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endParaRPr lang="fr-FR" sz="1800" dirty="0"/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fr-FR" sz="1800" dirty="0"/>
              <a:t>Programme approuvé par le Directeur Général de l’ARS  le 12/07/18</a:t>
            </a:r>
          </a:p>
          <a:p>
            <a:pPr marL="0" indent="0">
              <a:spcAft>
                <a:spcPts val="1000"/>
              </a:spcAft>
              <a:buNone/>
            </a:pPr>
            <a:endParaRPr lang="fr-FR" sz="1800" b="0" dirty="0">
              <a:solidFill>
                <a:srgbClr val="000000"/>
              </a:solidFill>
            </a:endParaRP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fr-FR" sz="1800" dirty="0"/>
              <a:t>Les thèmes retenus parmi les thèmes nationaux :</a:t>
            </a:r>
          </a:p>
          <a:p>
            <a:pPr marL="0" lvl="0" indent="0">
              <a:spcAft>
                <a:spcPts val="1000"/>
              </a:spcAft>
              <a:buNone/>
            </a:pPr>
            <a:r>
              <a:rPr lang="fr-FR" sz="1800" dirty="0"/>
              <a:t>	</a:t>
            </a:r>
            <a:r>
              <a:rPr lang="fr-FR" sz="1800" b="0" dirty="0">
                <a:solidFill>
                  <a:srgbClr val="000000"/>
                </a:solidFill>
              </a:rPr>
              <a:t>le codage du diagnostic principal</a:t>
            </a:r>
          </a:p>
          <a:p>
            <a:pPr marL="914400" lvl="2" indent="0">
              <a:spcAft>
                <a:spcPts val="1000"/>
              </a:spcAft>
              <a:buNone/>
            </a:pPr>
            <a:r>
              <a:rPr lang="fr-FR" sz="1800" dirty="0">
                <a:ea typeface="+mn-ea"/>
              </a:rPr>
              <a:t>Les séjours avec comorbidités (thème sanctionnable)</a:t>
            </a:r>
          </a:p>
          <a:p>
            <a:pPr marL="914400" lvl="2" indent="0">
              <a:spcAft>
                <a:spcPts val="1000"/>
              </a:spcAft>
              <a:buNone/>
            </a:pPr>
            <a:r>
              <a:rPr lang="fr-FR" sz="1800" dirty="0">
                <a:ea typeface="+mn-ea"/>
              </a:rPr>
              <a:t>Les PIE</a:t>
            </a:r>
          </a:p>
          <a:p>
            <a:pPr marL="914400" lvl="2" indent="0">
              <a:spcAft>
                <a:spcPts val="1000"/>
              </a:spcAft>
              <a:buNone/>
            </a:pPr>
            <a:endParaRPr lang="fr-FR" sz="1400" dirty="0">
              <a:ea typeface="+mn-ea"/>
            </a:endParaRPr>
          </a:p>
          <a:p>
            <a:pPr marL="400050" lvl="1" indent="0">
              <a:spcAft>
                <a:spcPts val="1000"/>
              </a:spcAft>
              <a:buNone/>
            </a:pPr>
            <a:r>
              <a:rPr lang="fr-FR" sz="1800" u="sng" dirty="0">
                <a:solidFill>
                  <a:srgbClr val="666699"/>
                </a:solidFill>
                <a:ea typeface="+mn-ea"/>
              </a:rPr>
              <a:t>13 établissements contrôlés en Nouvelle Aquitaine dans le cadre de ce programme</a:t>
            </a:r>
          </a:p>
          <a:p>
            <a:pPr marL="0" lvl="0" indent="0">
              <a:spcAft>
                <a:spcPts val="1000"/>
              </a:spcAft>
              <a:buNone/>
            </a:pPr>
            <a:r>
              <a:rPr lang="fr-FR" sz="1800" b="0" dirty="0">
                <a:solidFill>
                  <a:srgbClr val="000000"/>
                </a:solidFill>
              </a:rPr>
              <a:t/>
            </a:r>
            <a:br>
              <a:rPr lang="fr-FR" sz="1800" b="0" dirty="0">
                <a:solidFill>
                  <a:srgbClr val="000000"/>
                </a:solidFill>
              </a:rPr>
            </a:br>
            <a:endParaRPr lang="fr-FR" sz="1800" b="0" dirty="0">
              <a:solidFill>
                <a:srgbClr val="000000"/>
              </a:solidFill>
            </a:endParaRP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endParaRPr lang="fr-FR" b="0" dirty="0">
              <a:solidFill>
                <a:srgbClr val="000000"/>
              </a:solidFill>
            </a:endParaRP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endParaRPr lang="fr-FR" b="0" dirty="0">
              <a:solidFill>
                <a:srgbClr val="000000"/>
              </a:solidFill>
            </a:endParaRP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endParaRPr lang="fr-FR" b="0" dirty="0">
              <a:solidFill>
                <a:srgbClr val="00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	</a:t>
            </a:r>
            <a:endParaRPr lang="fr-FR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01425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établissements…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5902" y="1124744"/>
            <a:ext cx="8280920" cy="5544616"/>
          </a:xfrm>
        </p:spPr>
        <p:txBody>
          <a:bodyPr/>
          <a:lstStyle/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fr-FR" sz="1800" dirty="0"/>
              <a:t>Charente-Maritime</a:t>
            </a:r>
            <a:br>
              <a:rPr lang="fr-FR" sz="1800" dirty="0"/>
            </a:br>
            <a:r>
              <a:rPr lang="fr-FR" sz="1800" b="0" dirty="0">
                <a:solidFill>
                  <a:srgbClr val="000000"/>
                </a:solidFill>
              </a:rPr>
              <a:t>	CH de Jonzac </a:t>
            </a: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fr-FR" sz="1800" dirty="0"/>
              <a:t>Gironde </a:t>
            </a:r>
            <a:br>
              <a:rPr lang="fr-FR" sz="1800" dirty="0"/>
            </a:br>
            <a:r>
              <a:rPr lang="fr-FR" sz="1800" b="0" dirty="0">
                <a:solidFill>
                  <a:srgbClr val="000000"/>
                </a:solidFill>
              </a:rPr>
              <a:t>	Clinique Saint Augustin</a:t>
            </a:r>
          </a:p>
          <a:p>
            <a:pPr marL="914400" lvl="2" indent="0">
              <a:spcAft>
                <a:spcPts val="1000"/>
              </a:spcAft>
              <a:buNone/>
            </a:pPr>
            <a:r>
              <a:rPr lang="fr-FR" sz="1800" dirty="0">
                <a:ea typeface="+mn-ea"/>
              </a:rPr>
              <a:t>Polyclinique Bordeaux Caudéran</a:t>
            </a:r>
          </a:p>
          <a:p>
            <a:pPr marL="914400" lvl="2" indent="0">
              <a:spcAft>
                <a:spcPts val="1000"/>
              </a:spcAft>
              <a:buNone/>
            </a:pPr>
            <a:r>
              <a:rPr lang="fr-FR" sz="1800" dirty="0">
                <a:ea typeface="+mn-ea"/>
              </a:rPr>
              <a:t>Polyclinique Saint Martin</a:t>
            </a:r>
          </a:p>
          <a:p>
            <a:pPr marL="914400" lvl="2" indent="0">
              <a:spcAft>
                <a:spcPts val="1000"/>
              </a:spcAft>
              <a:buNone/>
            </a:pPr>
            <a:r>
              <a:rPr lang="fr-FR" sz="1800" dirty="0">
                <a:ea typeface="+mn-ea"/>
              </a:rPr>
              <a:t>Clinique Wallerstein</a:t>
            </a:r>
          </a:p>
          <a:p>
            <a:pPr marL="914400" lvl="2" indent="0">
              <a:spcAft>
                <a:spcPts val="1000"/>
              </a:spcAft>
              <a:buNone/>
            </a:pPr>
            <a:r>
              <a:rPr lang="fr-FR" sz="1800" dirty="0">
                <a:ea typeface="+mn-ea"/>
              </a:rPr>
              <a:t>CHU Bordeaux</a:t>
            </a: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fr-FR" sz="1800" dirty="0"/>
              <a:t>Lot et Garonne </a:t>
            </a:r>
          </a:p>
          <a:p>
            <a:pPr marL="0" lvl="0" indent="0">
              <a:spcAft>
                <a:spcPts val="1000"/>
              </a:spcAft>
              <a:buNone/>
            </a:pPr>
            <a:r>
              <a:rPr lang="fr-FR" sz="1800" b="0" dirty="0">
                <a:solidFill>
                  <a:srgbClr val="000000"/>
                </a:solidFill>
              </a:rPr>
              <a:t>	Pôle de santé du Villeneuvois</a:t>
            </a:r>
            <a:br>
              <a:rPr lang="fr-FR" sz="1800" b="0" dirty="0">
                <a:solidFill>
                  <a:srgbClr val="000000"/>
                </a:solidFill>
              </a:rPr>
            </a:br>
            <a:endParaRPr lang="fr-FR" sz="1800" b="0" dirty="0">
              <a:solidFill>
                <a:srgbClr val="000000"/>
              </a:solidFill>
            </a:endParaRP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endParaRPr lang="fr-FR" b="0" dirty="0">
              <a:solidFill>
                <a:srgbClr val="000000"/>
              </a:solidFill>
            </a:endParaRP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endParaRPr lang="fr-FR" b="0" dirty="0">
              <a:solidFill>
                <a:srgbClr val="000000"/>
              </a:solidFill>
            </a:endParaRP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endParaRPr lang="fr-FR" b="0" dirty="0">
              <a:solidFill>
                <a:srgbClr val="00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	</a:t>
            </a:r>
            <a:endParaRPr lang="fr-FR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933687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établissements…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6570" y="1484784"/>
            <a:ext cx="8280920" cy="5544616"/>
          </a:xfrm>
        </p:spPr>
        <p:txBody>
          <a:bodyPr/>
          <a:lstStyle/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fr-FR" sz="1800" dirty="0"/>
              <a:t>Pyrénées-Atlantiques</a:t>
            </a:r>
            <a:br>
              <a:rPr lang="fr-FR" sz="1800" dirty="0"/>
            </a:br>
            <a:r>
              <a:rPr lang="fr-FR" sz="1800" b="0" dirty="0">
                <a:solidFill>
                  <a:srgbClr val="000000"/>
                </a:solidFill>
              </a:rPr>
              <a:t>	Centre de cardiologie du Pays Basque</a:t>
            </a:r>
          </a:p>
          <a:p>
            <a:pPr marL="914400" lvl="2" indent="0">
              <a:spcAft>
                <a:spcPts val="1000"/>
              </a:spcAft>
              <a:buNone/>
            </a:pPr>
            <a:r>
              <a:rPr lang="fr-FR" sz="1800" dirty="0">
                <a:ea typeface="+mn-ea"/>
              </a:rPr>
              <a:t>Polyclinique Côte Basque Sud</a:t>
            </a:r>
          </a:p>
          <a:p>
            <a:pPr marL="914400" lvl="2" indent="0">
              <a:spcAft>
                <a:spcPts val="1000"/>
              </a:spcAft>
              <a:buNone/>
            </a:pPr>
            <a:r>
              <a:rPr lang="fr-FR" sz="1800" dirty="0">
                <a:ea typeface="+mn-ea"/>
              </a:rPr>
              <a:t>Polyclinique de Navarre</a:t>
            </a: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fr-FR" sz="1800" dirty="0"/>
              <a:t>Deux-Sèvres</a:t>
            </a:r>
            <a:br>
              <a:rPr lang="fr-FR" sz="1800" dirty="0"/>
            </a:br>
            <a:r>
              <a:rPr lang="fr-FR" sz="1800" b="0" dirty="0">
                <a:solidFill>
                  <a:srgbClr val="000000"/>
                </a:solidFill>
              </a:rPr>
              <a:t>	Groupe Hospitalier Nord Deux Sèvres</a:t>
            </a: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fr-FR" sz="1800" dirty="0"/>
              <a:t>Haute-Vienne</a:t>
            </a:r>
          </a:p>
          <a:p>
            <a:pPr marL="0" lvl="0" indent="0">
              <a:spcAft>
                <a:spcPts val="1000"/>
              </a:spcAft>
              <a:buNone/>
            </a:pPr>
            <a:r>
              <a:rPr lang="fr-FR" sz="1800" b="0" dirty="0">
                <a:solidFill>
                  <a:srgbClr val="000000"/>
                </a:solidFill>
              </a:rPr>
              <a:t>	Polyclinique de Limoges site Emailleurs Colombier</a:t>
            </a:r>
          </a:p>
          <a:p>
            <a:pPr marL="0" lvl="0" indent="0">
              <a:spcAft>
                <a:spcPts val="1000"/>
              </a:spcAft>
              <a:buNone/>
            </a:pPr>
            <a:r>
              <a:rPr lang="fr-FR" sz="1800" b="0" dirty="0">
                <a:solidFill>
                  <a:srgbClr val="000000"/>
                </a:solidFill>
              </a:rPr>
              <a:t>	Centre Hospitalier Saint-Junien</a:t>
            </a:r>
            <a:br>
              <a:rPr lang="fr-FR" sz="1800" b="0" dirty="0">
                <a:solidFill>
                  <a:srgbClr val="000000"/>
                </a:solidFill>
              </a:rPr>
            </a:br>
            <a:endParaRPr lang="fr-FR" sz="1800" b="0" dirty="0">
              <a:solidFill>
                <a:srgbClr val="000000"/>
              </a:solidFill>
            </a:endParaRP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endParaRPr lang="fr-FR" b="0" dirty="0">
              <a:solidFill>
                <a:srgbClr val="000000"/>
              </a:solidFill>
            </a:endParaRP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endParaRPr lang="fr-FR" b="0" dirty="0">
              <a:solidFill>
                <a:srgbClr val="000000"/>
              </a:solidFill>
            </a:endParaRP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endParaRPr lang="fr-FR" b="0" dirty="0">
              <a:solidFill>
                <a:srgbClr val="00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	</a:t>
            </a:r>
            <a:endParaRPr lang="fr-FR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948673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	</a:t>
            </a:r>
            <a:endParaRPr lang="fr-FR" dirty="0">
              <a:solidFill>
                <a:srgbClr val="898989"/>
              </a:solidFill>
            </a:endParaRP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xmlns="" id="{462D28C1-016F-44A4-BF89-0FC3049BF2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i="1" dirty="0"/>
          </a:p>
          <a:p>
            <a:pPr marL="0" indent="0">
              <a:buNone/>
            </a:pPr>
            <a:r>
              <a:rPr lang="fr-FR" dirty="0"/>
              <a:t>			</a:t>
            </a:r>
            <a:r>
              <a:rPr lang="fr-FR" sz="3200" i="1" dirty="0"/>
              <a:t>	Merci de votre attention</a:t>
            </a:r>
          </a:p>
        </p:txBody>
      </p:sp>
    </p:spTree>
    <p:extLst>
      <p:ext uri="{BB962C8B-B14F-4D97-AF65-F5344CB8AC3E}">
        <p14:creationId xmlns:p14="http://schemas.microsoft.com/office/powerpoint/2010/main" val="346648408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CNAMTS_DIAPORAMA">
  <a:themeElements>
    <a:clrScheme name="">
      <a:dk1>
        <a:srgbClr val="FFFFFF"/>
      </a:dk1>
      <a:lt1>
        <a:srgbClr val="FFFFFF"/>
      </a:lt1>
      <a:dk2>
        <a:srgbClr val="FFFFFF"/>
      </a:dk2>
      <a:lt2>
        <a:srgbClr val="000099"/>
      </a:lt2>
      <a:accent1>
        <a:srgbClr val="3366CC"/>
      </a:accent1>
      <a:accent2>
        <a:srgbClr val="CC0000"/>
      </a:accent2>
      <a:accent3>
        <a:srgbClr val="FFFFFF"/>
      </a:accent3>
      <a:accent4>
        <a:srgbClr val="DADADA"/>
      </a:accent4>
      <a:accent5>
        <a:srgbClr val="ADB8E2"/>
      </a:accent5>
      <a:accent6>
        <a:srgbClr val="B90000"/>
      </a:accent6>
      <a:hlink>
        <a:srgbClr val="666699"/>
      </a:hlink>
      <a:folHlink>
        <a:srgbClr val="990000"/>
      </a:folHlink>
    </a:clrScheme>
    <a:fontScheme name="CNAMTS_DIAPORAM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50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50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CNAMTS_DIAPORA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NAMTS_DIAPORAM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NAMTS_DIAPORAM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NAMTS_DIAPORAM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NAMTS_DIAPORAM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NAMTS_DIAPORAM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NAMTS_DIAPORAM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NAMTS_DIAPORAM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NAMTS_DIAPORAM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NAMTS_DIAPORAM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NAMTS_DIAPORAM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NAMTS_DIAPORAM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NAMTS_DIAPORAMA 13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DDDDDD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NAMTS_DIAPORAMA 14">
        <a:dk1>
          <a:srgbClr val="FFFFFF"/>
        </a:dk1>
        <a:lt1>
          <a:srgbClr val="FFFFFF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DDDDDD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NAMTS_DIAPORAMA 15">
        <a:dk1>
          <a:srgbClr val="FFFFFF"/>
        </a:dk1>
        <a:lt1>
          <a:srgbClr val="FFFFFF"/>
        </a:lt1>
        <a:dk2>
          <a:srgbClr val="CCFFFF"/>
        </a:dk2>
        <a:lt2>
          <a:srgbClr val="000099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DDDDDD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NAMTS_DIAPORAMA 16">
        <a:dk1>
          <a:srgbClr val="FFFFFF"/>
        </a:dk1>
        <a:lt1>
          <a:srgbClr val="FFFFFF"/>
        </a:lt1>
        <a:dk2>
          <a:srgbClr val="FFFFFF"/>
        </a:dk2>
        <a:lt2>
          <a:srgbClr val="333333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DDDDDD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TM03090430[[fn=Bande de couleurs]]</Template>
  <TotalTime>5479</TotalTime>
  <Words>76</Words>
  <Application>Microsoft Office PowerPoint</Application>
  <PresentationFormat>Affichage à l'écran (4:3)</PresentationFormat>
  <Paragraphs>51</Paragraphs>
  <Slides>5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CNAMTS_DIAPORAMA</vt:lpstr>
      <vt:lpstr>Présentation PowerPoint</vt:lpstr>
      <vt:lpstr>Programme de contrôle T2A 2018</vt:lpstr>
      <vt:lpstr>Les établissements…</vt:lpstr>
      <vt:lpstr>Les établissements…</vt:lpstr>
      <vt:lpstr>Présentation PowerPoint</vt:lpstr>
    </vt:vector>
  </TitlesOfParts>
  <Company>CNAMTS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pourcentage de séjours en anomalie est stable</dc:title>
  <dc:creator>BARDOU-09163</dc:creator>
  <cp:lastModifiedBy>mtiffon</cp:lastModifiedBy>
  <cp:revision>571</cp:revision>
  <cp:lastPrinted>2018-10-10T15:15:32Z</cp:lastPrinted>
  <dcterms:created xsi:type="dcterms:W3CDTF">2015-04-07T13:07:18Z</dcterms:created>
  <dcterms:modified xsi:type="dcterms:W3CDTF">2018-10-11T07:28:08Z</dcterms:modified>
</cp:coreProperties>
</file>