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0" r:id="rId3"/>
    <p:sldId id="265" r:id="rId4"/>
    <p:sldId id="266" r:id="rId5"/>
    <p:sldId id="272" r:id="rId6"/>
    <p:sldId id="268" r:id="rId7"/>
    <p:sldId id="269" r:id="rId8"/>
    <p:sldId id="270" r:id="rId9"/>
    <p:sldId id="274" r:id="rId10"/>
    <p:sldId id="267" r:id="rId11"/>
    <p:sldId id="259" r:id="rId12"/>
    <p:sldId id="273" r:id="rId13"/>
  </p:sldIdLst>
  <p:sldSz cx="9144000" cy="6858000" type="screen4x3"/>
  <p:notesSz cx="6789738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14" d="100"/>
          <a:sy n="114" d="100"/>
        </p:scale>
        <p:origin x="-48" y="2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8" d="100"/>
          <a:sy n="78" d="100"/>
        </p:scale>
        <p:origin x="-3372" y="-108"/>
      </p:cViewPr>
      <p:guideLst>
        <p:guide orient="horz" pos="3128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2220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5947" y="0"/>
            <a:ext cx="2942220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8DDB6-6CC7-4FAA-BA86-286B9E9D9FF5}" type="datetimeFigureOut">
              <a:rPr lang="fr-FR" smtClean="0"/>
              <a:t>10/10/2018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942220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5947" y="9431599"/>
            <a:ext cx="2942220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F2E58-0A03-4EA7-9D4C-CE2D565AE6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9251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2220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5947" y="0"/>
            <a:ext cx="2942220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E7E99B-7E80-455E-AD22-771622054913}" type="datetimeFigureOut">
              <a:rPr lang="fr-FR" smtClean="0"/>
              <a:t>10/10/2018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4538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8974" y="4716661"/>
            <a:ext cx="543179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2220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5947" y="9431599"/>
            <a:ext cx="2942220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D0B1D-9C2C-40D2-9E85-8EAB28B1B5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987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D0B1D-9C2C-40D2-9E85-8EAB28B1B51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1271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D0B1D-9C2C-40D2-9E85-8EAB28B1B51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974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dirty="0" smtClean="0"/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7A666FA6-B72A-4DC1-9A7A-CDF2A5A74205}" type="slidenum">
              <a:rPr lang="fr-FR" altLang="fr-FR" smtClean="0"/>
              <a:pPr eaLnBrk="1" hangingPunct="1"/>
              <a:t>3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smtClean="0"/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7A666FA6-B72A-4DC1-9A7A-CDF2A5A74205}" type="slidenum">
              <a:rPr lang="fr-FR" altLang="fr-FR" smtClean="0"/>
              <a:pPr eaLnBrk="1" hangingPunct="1"/>
              <a:t>4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smtClean="0"/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7A666FA6-B72A-4DC1-9A7A-CDF2A5A74205}" type="slidenum">
              <a:rPr lang="fr-FR" altLang="fr-FR" smtClean="0"/>
              <a:pPr eaLnBrk="1" hangingPunct="1"/>
              <a:t>5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smtClean="0"/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7A666FA6-B72A-4DC1-9A7A-CDF2A5A74205}" type="slidenum">
              <a:rPr lang="fr-FR" altLang="fr-FR" smtClean="0"/>
              <a:pPr eaLnBrk="1" hangingPunct="1"/>
              <a:t>10</a:t>
            </a:fld>
            <a:endParaRPr lang="fr-FR" alt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D0B1D-9C2C-40D2-9E85-8EAB28B1B51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5121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B82C-6D5F-408C-9F08-BE43331B64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50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B82C-6D5F-408C-9F08-BE43331B64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6290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B82C-6D5F-408C-9F08-BE43331B64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157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B82C-6D5F-408C-9F08-BE43331B64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7531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B82C-6D5F-408C-9F08-BE43331B64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648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B82C-6D5F-408C-9F08-BE43331B64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8431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B82C-6D5F-408C-9F08-BE43331B64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506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Réunion du 07/03/2018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ARS - Pôle Gestion du risque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B82C-6D5F-408C-9F08-BE43331B64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2141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Réunion du 07/03/2018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ARS - Pôle Gestion du risque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B82C-6D5F-408C-9F08-BE43331B64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9728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Réunion du 07/03/2018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ARS - Pôle Gestion du risque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B82C-6D5F-408C-9F08-BE43331B64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664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Réunion du 07/03/2018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ARS - Pôle Gestion du risque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B82C-6D5F-408C-9F08-BE43331B64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2129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655676" y="260648"/>
            <a:ext cx="5832647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8229600" cy="442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0B82C-6D5F-408C-9F08-BE43331B64D4}" type="slidenum">
              <a:rPr lang="fr-FR" smtClean="0"/>
              <a:t>‹N°›</a:t>
            </a:fld>
            <a:endParaRPr lang="fr-FR" dirty="0"/>
          </a:p>
        </p:txBody>
      </p:sp>
      <p:pic>
        <p:nvPicPr>
          <p:cNvPr id="7" name="Image 1" descr="I:\DIRECTION_GENERALE\COMMUNICATION\COM EXTERNE\EVENEMENTIELS EXTERNES\2015\Journee_qualite_securite_18112015\Invitation\ARS_NA_LOGO_RVB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86"/>
            <a:ext cx="1794562" cy="1105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D:\Utilisateurs\cvermeire\Desktop\LOGOS\Logo_NA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8986"/>
            <a:ext cx="1519904" cy="817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6532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chemeClr val="tx2"/>
                </a:solidFill>
              </a:rPr>
              <a:t>Plateforme régionale de régulation des transports sanitaires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Déploiement en Nouvelle-Aquitaine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B82C-6D5F-408C-9F08-BE43331B64D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8298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974A7A3C-0314-478B-A8B7-122BC2E4218E}" type="slidenum">
              <a:rPr lang="fr-FR" altLang="fr-FR" smtClean="0">
                <a:solidFill>
                  <a:srgbClr val="898989"/>
                </a:solidFill>
              </a:rPr>
              <a:pPr eaLnBrk="1" hangingPunct="1"/>
              <a:t>10</a:t>
            </a:fld>
            <a:endParaRPr lang="fr-FR" altLang="fr-FR" smtClean="0">
              <a:solidFill>
                <a:srgbClr val="898989"/>
              </a:solidFill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655676" y="260648"/>
            <a:ext cx="5832647" cy="1008112"/>
          </a:xfrm>
        </p:spPr>
        <p:txBody>
          <a:bodyPr>
            <a:no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3. Gouvernance et financement</a:t>
            </a:r>
            <a:endParaRPr lang="fr-FR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41277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tx2"/>
                </a:solidFill>
              </a:rPr>
              <a:t>Une gouvernance des relations entre les différentes parties prenantes animées par l’ARS et </a:t>
            </a:r>
            <a:r>
              <a:rPr lang="fr-FR" dirty="0" smtClean="0">
                <a:solidFill>
                  <a:schemeClr val="tx2"/>
                </a:solidFill>
              </a:rPr>
              <a:t>l’AM:</a:t>
            </a:r>
            <a:endParaRPr lang="fr-FR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2"/>
                </a:solidFill>
              </a:rPr>
              <a:t>Garantir équité et transparence dans l’accès aux tours de rôle (sur le transport externe)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2"/>
                </a:solidFill>
              </a:rPr>
              <a:t>Comités de suivi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2"/>
                </a:solidFill>
              </a:rPr>
              <a:t>Analyse des données issues du logiciel de gestion des commandes de transport</a:t>
            </a:r>
          </a:p>
        </p:txBody>
      </p:sp>
      <p:pic>
        <p:nvPicPr>
          <p:cNvPr id="7" name="Imag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098" y="2541776"/>
            <a:ext cx="1566545" cy="78676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881290"/>
            <a:ext cx="9144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avec flèche 5"/>
          <p:cNvCxnSpPr>
            <a:stCxn id="36" idx="0"/>
          </p:cNvCxnSpPr>
          <p:nvPr/>
        </p:nvCxnSpPr>
        <p:spPr>
          <a:xfrm flipV="1">
            <a:off x="1691680" y="3617574"/>
            <a:ext cx="1717654" cy="1378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1387310" y="3023189"/>
            <a:ext cx="2570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tx2"/>
                </a:solidFill>
              </a:rPr>
              <a:t>Développement, licence, module de </a:t>
            </a:r>
            <a:r>
              <a:rPr lang="fr-FR" sz="1600" dirty="0" err="1" smtClean="0">
                <a:solidFill>
                  <a:schemeClr val="tx2"/>
                </a:solidFill>
              </a:rPr>
              <a:t>requêtage</a:t>
            </a:r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885482" y="4903365"/>
            <a:ext cx="1979612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600" dirty="0">
                <a:solidFill>
                  <a:schemeClr val="tx2"/>
                </a:solidFill>
              </a:rPr>
              <a:t>Etablissements</a:t>
            </a:r>
          </a:p>
        </p:txBody>
      </p:sp>
      <p:pic>
        <p:nvPicPr>
          <p:cNvPr id="13" name="Picture 2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071" y="5273252"/>
            <a:ext cx="319088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necteur droit avec flèche 13"/>
          <p:cNvCxnSpPr/>
          <p:nvPr/>
        </p:nvCxnSpPr>
        <p:spPr>
          <a:xfrm flipH="1" flipV="1">
            <a:off x="4969489" y="4091813"/>
            <a:ext cx="440532" cy="739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289854" y="4273388"/>
            <a:ext cx="86518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chemeClr val="tx2"/>
                </a:solidFill>
              </a:rPr>
              <a:t>licence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6084168" y="3919540"/>
            <a:ext cx="1979613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600" dirty="0">
                <a:solidFill>
                  <a:schemeClr val="tx2"/>
                </a:solidFill>
              </a:rPr>
              <a:t>Transporteurs</a:t>
            </a:r>
          </a:p>
        </p:txBody>
      </p:sp>
      <p:pic>
        <p:nvPicPr>
          <p:cNvPr id="18" name="Picture 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080" y="4309901"/>
            <a:ext cx="585788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llipse 10"/>
          <p:cNvSpPr/>
          <p:nvPr/>
        </p:nvSpPr>
        <p:spPr>
          <a:xfrm>
            <a:off x="3483941" y="3586301"/>
            <a:ext cx="1885776" cy="4522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4002174" y="3653939"/>
            <a:ext cx="86518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600" dirty="0" smtClean="0">
                <a:solidFill>
                  <a:schemeClr val="tx2"/>
                </a:solidFill>
              </a:rPr>
              <a:t>éditeur</a:t>
            </a:r>
            <a:endParaRPr lang="fr-FR" sz="1600" dirty="0">
              <a:solidFill>
                <a:schemeClr val="tx2"/>
              </a:solidFill>
            </a:endParaRPr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4426829" y="3204949"/>
            <a:ext cx="3969" cy="3813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5417647" y="3350230"/>
            <a:ext cx="14747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chemeClr val="tx2"/>
                </a:solidFill>
              </a:rPr>
              <a:t>Abonnement à la plateforme</a:t>
            </a:r>
          </a:p>
        </p:txBody>
      </p:sp>
      <p:cxnSp>
        <p:nvCxnSpPr>
          <p:cNvPr id="27" name="Connecteur droit avec flèche 26"/>
          <p:cNvCxnSpPr/>
          <p:nvPr/>
        </p:nvCxnSpPr>
        <p:spPr>
          <a:xfrm flipH="1" flipV="1">
            <a:off x="5385038" y="3963373"/>
            <a:ext cx="915154" cy="1500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>
            <a:stCxn id="36" idx="5"/>
          </p:cNvCxnSpPr>
          <p:nvPr/>
        </p:nvCxnSpPr>
        <p:spPr>
          <a:xfrm>
            <a:off x="2149936" y="4735257"/>
            <a:ext cx="1125920" cy="3808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2491156" y="5250978"/>
            <a:ext cx="1979612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600" dirty="0" smtClean="0">
                <a:solidFill>
                  <a:schemeClr val="tx2"/>
                </a:solidFill>
              </a:rPr>
              <a:t>Représentants </a:t>
            </a:r>
          </a:p>
          <a:p>
            <a:pPr algn="ctr">
              <a:defRPr/>
            </a:pPr>
            <a:r>
              <a:rPr lang="fr-FR" sz="1600" dirty="0" smtClean="0">
                <a:solidFill>
                  <a:schemeClr val="tx2"/>
                </a:solidFill>
              </a:rPr>
              <a:t>Etablissements</a:t>
            </a:r>
          </a:p>
          <a:p>
            <a:pPr algn="ctr">
              <a:defRPr/>
            </a:pPr>
            <a:r>
              <a:rPr lang="fr-FR" sz="1600" dirty="0" smtClean="0">
                <a:solidFill>
                  <a:schemeClr val="tx2"/>
                </a:solidFill>
              </a:rPr>
              <a:t>Transporteurs</a:t>
            </a:r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36" name="Ellipse 35"/>
          <p:cNvSpPr/>
          <p:nvPr/>
        </p:nvSpPr>
        <p:spPr>
          <a:xfrm>
            <a:off x="1043608" y="3755454"/>
            <a:ext cx="1296144" cy="114791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/>
          <p:cNvSpPr/>
          <p:nvPr/>
        </p:nvSpPr>
        <p:spPr>
          <a:xfrm>
            <a:off x="6269411" y="3868282"/>
            <a:ext cx="1584176" cy="8776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/>
          <p:nvPr/>
        </p:nvSpPr>
        <p:spPr>
          <a:xfrm>
            <a:off x="5050527" y="4818617"/>
            <a:ext cx="1584176" cy="8776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/>
          <p:nvPr/>
        </p:nvSpPr>
        <p:spPr>
          <a:xfrm>
            <a:off x="2491156" y="5244790"/>
            <a:ext cx="1911027" cy="104351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4" name="Connecteur droit avec flèche 43"/>
          <p:cNvCxnSpPr/>
          <p:nvPr/>
        </p:nvCxnSpPr>
        <p:spPr>
          <a:xfrm flipV="1">
            <a:off x="3705098" y="4163978"/>
            <a:ext cx="342740" cy="10934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3839709" y="4770005"/>
            <a:ext cx="865187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chemeClr val="tx2"/>
                </a:solidFill>
              </a:rPr>
              <a:t>licence</a:t>
            </a:r>
          </a:p>
        </p:txBody>
      </p:sp>
      <p:sp>
        <p:nvSpPr>
          <p:cNvPr id="55" name="ZoneTexte 54"/>
          <p:cNvSpPr txBox="1"/>
          <p:nvPr/>
        </p:nvSpPr>
        <p:spPr>
          <a:xfrm>
            <a:off x="1792348" y="4974932"/>
            <a:ext cx="14401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dirty="0" smtClean="0">
                <a:solidFill>
                  <a:schemeClr val="tx2"/>
                </a:solidFill>
              </a:rPr>
              <a:t>Droits d’accès</a:t>
            </a:r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60" name="Ellipse 59"/>
          <p:cNvSpPr/>
          <p:nvPr/>
        </p:nvSpPr>
        <p:spPr>
          <a:xfrm rot="1174310">
            <a:off x="32645" y="3692942"/>
            <a:ext cx="4865352" cy="2566326"/>
          </a:xfrm>
          <a:prstGeom prst="ellipse">
            <a:avLst/>
          </a:prstGeom>
          <a:noFill/>
          <a:ln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ZoneTexte 68"/>
          <p:cNvSpPr txBox="1"/>
          <p:nvPr/>
        </p:nvSpPr>
        <p:spPr>
          <a:xfrm>
            <a:off x="522123" y="5912112"/>
            <a:ext cx="865187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1600" dirty="0" smtClean="0">
                <a:solidFill>
                  <a:schemeClr val="accent3">
                    <a:lumMod val="50000"/>
                  </a:schemeClr>
                </a:solidFill>
              </a:rPr>
              <a:t>Comités de suivi</a:t>
            </a:r>
            <a:endParaRPr lang="fr-FR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935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484784"/>
            <a:ext cx="8784976" cy="4425355"/>
          </a:xfrm>
        </p:spPr>
        <p:txBody>
          <a:bodyPr>
            <a:normAutofit fontScale="77500" lnSpcReduction="20000"/>
          </a:bodyPr>
          <a:lstStyle/>
          <a:p>
            <a:r>
              <a:rPr lang="fr-FR" b="1" dirty="0" smtClean="0">
                <a:solidFill>
                  <a:schemeClr val="tx2"/>
                </a:solidFill>
              </a:rPr>
              <a:t>Les établissements achètent </a:t>
            </a:r>
            <a:r>
              <a:rPr lang="fr-FR" dirty="0" smtClean="0">
                <a:solidFill>
                  <a:schemeClr val="tx2"/>
                </a:solidFill>
              </a:rPr>
              <a:t>l’accès </a:t>
            </a:r>
            <a:r>
              <a:rPr lang="fr-FR" smtClean="0">
                <a:solidFill>
                  <a:schemeClr val="tx2"/>
                </a:solidFill>
              </a:rPr>
              <a:t>à l’application </a:t>
            </a:r>
            <a:r>
              <a:rPr lang="fr-FR" dirty="0" smtClean="0">
                <a:solidFill>
                  <a:schemeClr val="tx2"/>
                </a:solidFill>
              </a:rPr>
              <a:t>de gestion des commandes de transport et les prestations associées</a:t>
            </a:r>
          </a:p>
          <a:p>
            <a:endParaRPr lang="fr-FR" b="1" dirty="0" smtClean="0">
              <a:solidFill>
                <a:schemeClr val="tx2"/>
              </a:solidFill>
            </a:endParaRPr>
          </a:p>
          <a:p>
            <a:r>
              <a:rPr lang="fr-FR" b="1" dirty="0" smtClean="0">
                <a:solidFill>
                  <a:schemeClr val="tx2"/>
                </a:solidFill>
              </a:rPr>
              <a:t>L’ARS subventionnera </a:t>
            </a:r>
            <a:r>
              <a:rPr lang="fr-FR" dirty="0" smtClean="0">
                <a:solidFill>
                  <a:schemeClr val="tx2"/>
                </a:solidFill>
              </a:rPr>
              <a:t>avec le FIR : Les coûts initiaux d’acquisition de la solution logicielle (déploiement, interfaçage avec votre SI, formation, licences de la première année…)</a:t>
            </a:r>
          </a:p>
          <a:p>
            <a:pPr marL="0" indent="0">
              <a:buNone/>
            </a:pPr>
            <a:endParaRPr lang="fr-FR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fr-FR" b="1" dirty="0" smtClean="0">
              <a:solidFill>
                <a:schemeClr val="tx2"/>
              </a:solidFill>
            </a:endParaRPr>
          </a:p>
          <a:p>
            <a:r>
              <a:rPr lang="fr-FR" b="1" dirty="0" smtClean="0">
                <a:solidFill>
                  <a:schemeClr val="tx2"/>
                </a:solidFill>
              </a:rPr>
              <a:t>La volonté de l’ARS est de </a:t>
            </a:r>
            <a:r>
              <a:rPr lang="fr-FR" b="1" u="sng" dirty="0" smtClean="0">
                <a:solidFill>
                  <a:schemeClr val="tx2"/>
                </a:solidFill>
              </a:rPr>
              <a:t>neutraliser pour les établissements les coûts</a:t>
            </a:r>
            <a:r>
              <a:rPr lang="fr-FR" b="1" dirty="0" smtClean="0">
                <a:solidFill>
                  <a:schemeClr val="tx2"/>
                </a:solidFill>
              </a:rPr>
              <a:t> liés à l’application</a:t>
            </a:r>
            <a:br>
              <a:rPr lang="fr-FR" b="1" dirty="0" smtClean="0">
                <a:solidFill>
                  <a:schemeClr val="tx2"/>
                </a:solidFill>
              </a:rPr>
            </a:br>
            <a:r>
              <a:rPr lang="fr-FR" i="1" dirty="0" smtClean="0">
                <a:solidFill>
                  <a:srgbClr val="FF0000"/>
                </a:solidFill>
              </a:rPr>
              <a:t>Sous contrainte que les tarifs proposés par le titulaire du marché soient compatibles avec le budget que l’ARS peut consacrer à ce projet</a:t>
            </a:r>
            <a:endParaRPr lang="fr-FR" i="1" dirty="0">
              <a:solidFill>
                <a:srgbClr val="FF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B82C-6D5F-408C-9F08-BE43331B64D4}" type="slidenum">
              <a:rPr lang="fr-FR" smtClean="0"/>
              <a:t>11</a:t>
            </a:fld>
            <a:endParaRPr lang="fr-FR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655676" y="260648"/>
            <a:ext cx="5832647" cy="1008112"/>
          </a:xfrm>
        </p:spPr>
        <p:txBody>
          <a:bodyPr>
            <a:noAutofit/>
          </a:bodyPr>
          <a:lstStyle/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3. Gouvernance et financement</a:t>
            </a:r>
            <a:endParaRPr lang="fr-FR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408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19" name="Titre 1"/>
          <p:cNvSpPr txBox="1">
            <a:spLocks/>
          </p:cNvSpPr>
          <p:nvPr/>
        </p:nvSpPr>
        <p:spPr bwMode="auto">
          <a:xfrm>
            <a:off x="552401" y="116632"/>
            <a:ext cx="82296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fr-FR" sz="3200" dirty="0">
                <a:solidFill>
                  <a:srgbClr val="4F6228"/>
                </a:solidFill>
              </a:rPr>
              <a:t> Calendrier de déploiement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123262" cy="545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001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000" dirty="0" smtClean="0">
                <a:solidFill>
                  <a:schemeClr val="accent3">
                    <a:lumMod val="50000"/>
                  </a:schemeClr>
                </a:solidFill>
              </a:rPr>
              <a:t>Plateforme régionale de régulation des transports sanitaires</a:t>
            </a:r>
            <a:endParaRPr lang="fr-FR" sz="3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00808"/>
            <a:ext cx="8579296" cy="4425355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dirty="0" smtClean="0">
                <a:solidFill>
                  <a:schemeClr val="tx2"/>
                </a:solidFill>
              </a:rPr>
              <a:t>Une plateforme régionale pour les établissements de santé de la Nouvelle-Aquitaine</a:t>
            </a:r>
            <a:br>
              <a:rPr lang="fr-FR" dirty="0" smtClean="0">
                <a:solidFill>
                  <a:schemeClr val="tx2"/>
                </a:solidFill>
              </a:rPr>
            </a:br>
            <a:endParaRPr lang="fr-FR" dirty="0" smtClean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fr-FR" dirty="0" smtClean="0">
                <a:solidFill>
                  <a:schemeClr val="tx2"/>
                </a:solidFill>
              </a:rPr>
              <a:t>Le fonctionnement de la plateforme</a:t>
            </a:r>
          </a:p>
          <a:p>
            <a:pPr marL="514350" indent="-514350">
              <a:buFont typeface="+mj-lt"/>
              <a:buAutoNum type="arabicPeriod"/>
            </a:pPr>
            <a:endParaRPr lang="fr-FR" dirty="0" smtClean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fr-FR" dirty="0" smtClean="0">
                <a:solidFill>
                  <a:schemeClr val="tx2"/>
                </a:solidFill>
              </a:rPr>
              <a:t>Gouvernance et financement pour les établissements</a:t>
            </a:r>
          </a:p>
          <a:p>
            <a:pPr marL="514350" indent="-514350">
              <a:buFont typeface="+mj-lt"/>
              <a:buAutoNum type="arabicPeriod"/>
            </a:pPr>
            <a:endParaRPr lang="fr-FR" dirty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fr-FR" dirty="0" smtClean="0">
                <a:solidFill>
                  <a:schemeClr val="tx2"/>
                </a:solidFill>
              </a:rPr>
              <a:t>Planning</a:t>
            </a:r>
          </a:p>
          <a:p>
            <a:pPr marL="0" indent="0">
              <a:buNone/>
            </a:pPr>
            <a:endParaRPr lang="fr-FR" dirty="0" smtClean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B82C-6D5F-408C-9F08-BE43331B64D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755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22" y="1412776"/>
            <a:ext cx="8952666" cy="5256584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fr-FR" dirty="0" smtClean="0">
                <a:solidFill>
                  <a:schemeClr val="tx2"/>
                </a:solidFill>
              </a:rPr>
              <a:t>Une </a:t>
            </a:r>
            <a:r>
              <a:rPr lang="fr-FR" dirty="0">
                <a:solidFill>
                  <a:schemeClr val="tx2"/>
                </a:solidFill>
              </a:rPr>
              <a:t>réponse à un </a:t>
            </a:r>
            <a:r>
              <a:rPr lang="fr-FR" b="1" dirty="0">
                <a:solidFill>
                  <a:schemeClr val="tx2"/>
                </a:solidFill>
              </a:rPr>
              <a:t>besoin exprimé par les ES</a:t>
            </a:r>
            <a:r>
              <a:rPr lang="fr-FR" dirty="0">
                <a:solidFill>
                  <a:schemeClr val="tx2"/>
                </a:solidFill>
              </a:rPr>
              <a:t> lors de </a:t>
            </a:r>
            <a:r>
              <a:rPr lang="fr-FR" b="1" dirty="0">
                <a:solidFill>
                  <a:schemeClr val="tx2"/>
                </a:solidFill>
              </a:rPr>
              <a:t>l’appel à </a:t>
            </a:r>
            <a:r>
              <a:rPr lang="fr-FR" b="1" dirty="0" smtClean="0">
                <a:solidFill>
                  <a:schemeClr val="tx2"/>
                </a:solidFill>
              </a:rPr>
              <a:t>projets </a:t>
            </a:r>
            <a:r>
              <a:rPr lang="fr-FR" dirty="0">
                <a:solidFill>
                  <a:schemeClr val="tx2"/>
                </a:solidFill>
              </a:rPr>
              <a:t>« Transports sanitaires </a:t>
            </a:r>
            <a:r>
              <a:rPr lang="fr-FR" dirty="0" smtClean="0">
                <a:solidFill>
                  <a:schemeClr val="tx2"/>
                </a:solidFill>
              </a:rPr>
              <a:t>»</a:t>
            </a:r>
            <a:br>
              <a:rPr lang="fr-FR" dirty="0" smtClean="0">
                <a:solidFill>
                  <a:schemeClr val="tx2"/>
                </a:solidFill>
              </a:rPr>
            </a:br>
            <a:endParaRPr lang="fr-FR" dirty="0">
              <a:solidFill>
                <a:schemeClr val="tx2"/>
              </a:solidFill>
            </a:endParaRPr>
          </a:p>
          <a:p>
            <a:pPr>
              <a:defRPr/>
            </a:pPr>
            <a:r>
              <a:rPr lang="fr-FR" dirty="0">
                <a:solidFill>
                  <a:schemeClr val="tx2"/>
                </a:solidFill>
              </a:rPr>
              <a:t>Un projet s’appuyant sur le </a:t>
            </a:r>
            <a:r>
              <a:rPr lang="fr-FR" b="1" dirty="0">
                <a:solidFill>
                  <a:schemeClr val="tx2"/>
                </a:solidFill>
              </a:rPr>
              <a:t>retour d’expérience</a:t>
            </a:r>
            <a:r>
              <a:rPr lang="fr-FR" dirty="0">
                <a:solidFill>
                  <a:schemeClr val="tx2"/>
                </a:solidFill>
              </a:rPr>
              <a:t> de la plateforme « TSS » déployée sur l’ex-région Poitou-Charentes</a:t>
            </a:r>
          </a:p>
          <a:p>
            <a:pPr marL="0" indent="0">
              <a:buFont typeface="Arial" charset="0"/>
              <a:buNone/>
              <a:defRPr/>
            </a:pPr>
            <a:endParaRPr lang="fr-FR" dirty="0" smtClean="0">
              <a:solidFill>
                <a:schemeClr val="tx2"/>
              </a:solidFill>
            </a:endParaRPr>
          </a:p>
          <a:p>
            <a:pPr>
              <a:defRPr/>
            </a:pPr>
            <a:r>
              <a:rPr lang="fr-FR" dirty="0" smtClean="0">
                <a:solidFill>
                  <a:schemeClr val="tx2"/>
                </a:solidFill>
              </a:rPr>
              <a:t>Un projet </a:t>
            </a:r>
            <a:r>
              <a:rPr lang="fr-FR" b="1" dirty="0" smtClean="0">
                <a:solidFill>
                  <a:schemeClr val="tx2"/>
                </a:solidFill>
              </a:rPr>
              <a:t>soutenu par la Direction Générale de l’ARS</a:t>
            </a:r>
            <a:r>
              <a:rPr lang="fr-FR" dirty="0" smtClean="0">
                <a:solidFill>
                  <a:schemeClr val="tx2"/>
                </a:solidFill>
              </a:rPr>
              <a:t> et la </a:t>
            </a:r>
            <a:r>
              <a:rPr lang="fr-FR" b="1" dirty="0" smtClean="0">
                <a:solidFill>
                  <a:schemeClr val="tx2"/>
                </a:solidFill>
              </a:rPr>
              <a:t>direction de la CPAM</a:t>
            </a:r>
            <a:r>
              <a:rPr lang="fr-FR" dirty="0" smtClean="0">
                <a:solidFill>
                  <a:schemeClr val="tx2"/>
                </a:solidFill>
              </a:rPr>
              <a:t>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 smtClean="0">
                <a:solidFill>
                  <a:schemeClr val="tx2"/>
                </a:solidFill>
              </a:rPr>
              <a:t>Un comité </a:t>
            </a:r>
            <a:r>
              <a:rPr lang="fr-FR" dirty="0">
                <a:solidFill>
                  <a:schemeClr val="tx2"/>
                </a:solidFill>
              </a:rPr>
              <a:t>de pilotage </a:t>
            </a:r>
            <a:r>
              <a:rPr lang="fr-FR" dirty="0" smtClean="0">
                <a:solidFill>
                  <a:schemeClr val="tx2"/>
                </a:solidFill>
              </a:rPr>
              <a:t>qui </a:t>
            </a:r>
            <a:r>
              <a:rPr lang="fr-FR" b="1" dirty="0" smtClean="0">
                <a:solidFill>
                  <a:schemeClr val="tx2"/>
                </a:solidFill>
              </a:rPr>
              <a:t>associe </a:t>
            </a:r>
            <a:r>
              <a:rPr lang="fr-FR" b="1" dirty="0">
                <a:solidFill>
                  <a:schemeClr val="tx2"/>
                </a:solidFill>
              </a:rPr>
              <a:t>les représentants des établissements de santé </a:t>
            </a:r>
            <a:r>
              <a:rPr lang="fr-FR" dirty="0">
                <a:solidFill>
                  <a:schemeClr val="tx2"/>
                </a:solidFill>
              </a:rPr>
              <a:t>:</a:t>
            </a:r>
          </a:p>
          <a:p>
            <a:pPr lvl="1"/>
            <a:r>
              <a:rPr lang="fr-FR" dirty="0">
                <a:solidFill>
                  <a:schemeClr val="tx2"/>
                </a:solidFill>
              </a:rPr>
              <a:t>deux CH (Brive et Marmande-Tonneins) </a:t>
            </a:r>
          </a:p>
          <a:p>
            <a:pPr lvl="1"/>
            <a:r>
              <a:rPr lang="fr-FR" dirty="0">
                <a:solidFill>
                  <a:schemeClr val="tx2"/>
                </a:solidFill>
              </a:rPr>
              <a:t>les trois fédérations hospitalières (FHF, FEHAP, FHP)</a:t>
            </a:r>
          </a:p>
          <a:p>
            <a:pPr lvl="1">
              <a:defRPr/>
            </a:pPr>
            <a:endParaRPr lang="fr-FR" dirty="0" smtClean="0">
              <a:solidFill>
                <a:schemeClr val="tx2"/>
              </a:solidFill>
            </a:endParaRPr>
          </a:p>
          <a:p>
            <a:pPr marL="457200" lvl="1" indent="0">
              <a:buNone/>
              <a:defRPr/>
            </a:pPr>
            <a:endParaRPr lang="fr-FR" dirty="0" smtClean="0">
              <a:solidFill>
                <a:schemeClr val="tx2"/>
              </a:solidFill>
            </a:endParaRPr>
          </a:p>
          <a:p>
            <a:pPr marL="0" indent="0">
              <a:buNone/>
              <a:defRPr/>
            </a:pPr>
            <a:endParaRPr lang="fr-FR" dirty="0" smtClean="0">
              <a:solidFill>
                <a:schemeClr val="tx2"/>
              </a:solidFill>
            </a:endParaRPr>
          </a:p>
          <a:p>
            <a:pPr>
              <a:defRPr/>
            </a:pPr>
            <a:endParaRPr lang="fr-FR" dirty="0">
              <a:solidFill>
                <a:schemeClr val="tx2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fr-FR" dirty="0" smtClean="0">
              <a:solidFill>
                <a:schemeClr val="tx2"/>
              </a:solidFill>
            </a:endParaRPr>
          </a:p>
        </p:txBody>
      </p:sp>
      <p:sp>
        <p:nvSpPr>
          <p:cNvPr id="8196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974A7A3C-0314-478B-A8B7-122BC2E4218E}" type="slidenum">
              <a:rPr lang="fr-FR" altLang="fr-FR" smtClean="0">
                <a:solidFill>
                  <a:srgbClr val="898989"/>
                </a:solidFill>
              </a:rPr>
              <a:pPr eaLnBrk="1" hangingPunct="1"/>
              <a:t>3</a:t>
            </a:fld>
            <a:endParaRPr lang="fr-FR" altLang="fr-FR" smtClean="0">
              <a:solidFill>
                <a:srgbClr val="898989"/>
              </a:solidFill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655676" y="260648"/>
            <a:ext cx="5832647" cy="1008112"/>
          </a:xfrm>
        </p:spPr>
        <p:txBody>
          <a:bodyPr>
            <a:noAutofit/>
          </a:bodyPr>
          <a:lstStyle/>
          <a:p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1. Une plateforme </a:t>
            </a:r>
            <a:r>
              <a:rPr lang="fr-FR" b="1" u="sng" dirty="0" smtClean="0">
                <a:solidFill>
                  <a:schemeClr val="accent3">
                    <a:lumMod val="50000"/>
                  </a:schemeClr>
                </a:solidFill>
              </a:rPr>
              <a:t>pour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 les établissements de santé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896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22" y="1844824"/>
            <a:ext cx="8952666" cy="442535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fr-FR" sz="2300" b="1" dirty="0" smtClean="0">
                <a:solidFill>
                  <a:schemeClr val="tx2"/>
                </a:solidFill>
              </a:rPr>
              <a:t>Objectifs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300" dirty="0" smtClean="0">
                <a:solidFill>
                  <a:schemeClr val="tx2"/>
                </a:solidFill>
              </a:rPr>
              <a:t>Traiter de façon dématérialisée les commandes de transports via un outil ergonomique et interfacé avec le système d’information de l’établissement afin de disposer d’une traçabilité des commandes de transports.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300" dirty="0" smtClean="0">
                <a:solidFill>
                  <a:schemeClr val="tx2"/>
                </a:solidFill>
              </a:rPr>
              <a:t>Pouvoir centraliser la commande de deux types de transports : les transports relevant de la charge financière des établissements et ceux relevant de l’Assurance Maladie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300" dirty="0" smtClean="0">
                <a:solidFill>
                  <a:schemeClr val="tx2"/>
                </a:solidFill>
              </a:rPr>
              <a:t>Fluidifier les sorties et gérer les relations avec les transporteurs via l’outil de centralisation des commandes de transports.</a:t>
            </a:r>
          </a:p>
          <a:p>
            <a:pPr lvl="1">
              <a:defRPr/>
            </a:pPr>
            <a:endParaRPr lang="fr-FR" dirty="0" smtClean="0">
              <a:solidFill>
                <a:schemeClr val="tx2"/>
              </a:solidFill>
            </a:endParaRPr>
          </a:p>
          <a:p>
            <a:pPr marL="457200" lvl="1" indent="0">
              <a:buNone/>
              <a:defRPr/>
            </a:pPr>
            <a:endParaRPr lang="fr-FR" dirty="0" smtClean="0">
              <a:solidFill>
                <a:schemeClr val="tx2"/>
              </a:solidFill>
            </a:endParaRPr>
          </a:p>
          <a:p>
            <a:pPr marL="0" indent="0">
              <a:buNone/>
              <a:defRPr/>
            </a:pPr>
            <a:endParaRPr lang="fr-FR" dirty="0" smtClean="0">
              <a:solidFill>
                <a:schemeClr val="tx2"/>
              </a:solidFill>
            </a:endParaRPr>
          </a:p>
          <a:p>
            <a:pPr>
              <a:defRPr/>
            </a:pPr>
            <a:endParaRPr lang="fr-FR" dirty="0">
              <a:solidFill>
                <a:schemeClr val="tx2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fr-FR" dirty="0" smtClean="0">
              <a:solidFill>
                <a:schemeClr val="tx2"/>
              </a:solidFill>
            </a:endParaRPr>
          </a:p>
        </p:txBody>
      </p:sp>
      <p:sp>
        <p:nvSpPr>
          <p:cNvPr id="8196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974A7A3C-0314-478B-A8B7-122BC2E4218E}" type="slidenum">
              <a:rPr lang="fr-FR" altLang="fr-FR" smtClean="0">
                <a:solidFill>
                  <a:srgbClr val="898989"/>
                </a:solidFill>
              </a:rPr>
              <a:pPr eaLnBrk="1" hangingPunct="1"/>
              <a:t>4</a:t>
            </a:fld>
            <a:endParaRPr lang="fr-FR" altLang="fr-FR" smtClean="0">
              <a:solidFill>
                <a:srgbClr val="898989"/>
              </a:solidFill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655676" y="260648"/>
            <a:ext cx="5832647" cy="1008112"/>
          </a:xfrm>
        </p:spPr>
        <p:txBody>
          <a:bodyPr>
            <a:noAutofit/>
          </a:bodyPr>
          <a:lstStyle/>
          <a:p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1. Une plateforme </a:t>
            </a:r>
            <a:r>
              <a:rPr lang="fr-FR" b="1" u="sng" dirty="0" smtClean="0">
                <a:solidFill>
                  <a:schemeClr val="accent3">
                    <a:lumMod val="50000"/>
                  </a:schemeClr>
                </a:solidFill>
              </a:rPr>
              <a:t>pour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 les établissements de santé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473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22" y="1844824"/>
            <a:ext cx="8952666" cy="442535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fr-FR" sz="2300" b="1" dirty="0" smtClean="0">
                <a:solidFill>
                  <a:schemeClr val="tx2"/>
                </a:solidFill>
              </a:rPr>
              <a:t>Avantages pour les établissements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300" dirty="0" smtClean="0">
                <a:solidFill>
                  <a:schemeClr val="tx2"/>
                </a:solidFill>
              </a:rPr>
              <a:t>Plateforme régionale =&gt; permet de faire appel à des transporteurs hors départements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300" dirty="0" smtClean="0">
                <a:solidFill>
                  <a:schemeClr val="tx2"/>
                </a:solidFill>
              </a:rPr>
              <a:t>Accès à la plateforme : établissements publics et privés =&gt; permet d’augmenter les flux de commandes et donc d’optimiser les transports notamment en organisant le transport partagé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300" dirty="0" smtClean="0">
                <a:solidFill>
                  <a:schemeClr val="tx2"/>
                </a:solidFill>
              </a:rPr>
              <a:t>Une mise en concurrence pilotée par l’ARS dans le respect du code des marchés publics =&gt; permet aux établissements de déléguer cette procédure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300" dirty="0" smtClean="0">
                <a:solidFill>
                  <a:schemeClr val="tx2"/>
                </a:solidFill>
              </a:rPr>
              <a:t>Piloter le processus de transports de l’établissement</a:t>
            </a:r>
          </a:p>
          <a:p>
            <a:pPr lvl="1">
              <a:defRPr/>
            </a:pPr>
            <a:endParaRPr lang="fr-FR" dirty="0" smtClean="0">
              <a:solidFill>
                <a:schemeClr val="tx2"/>
              </a:solidFill>
            </a:endParaRPr>
          </a:p>
          <a:p>
            <a:pPr marL="457200" lvl="1" indent="0">
              <a:buNone/>
              <a:defRPr/>
            </a:pPr>
            <a:endParaRPr lang="fr-FR" dirty="0" smtClean="0">
              <a:solidFill>
                <a:schemeClr val="tx2"/>
              </a:solidFill>
            </a:endParaRPr>
          </a:p>
          <a:p>
            <a:pPr marL="0" indent="0">
              <a:buNone/>
              <a:defRPr/>
            </a:pPr>
            <a:endParaRPr lang="fr-FR" dirty="0" smtClean="0">
              <a:solidFill>
                <a:schemeClr val="tx2"/>
              </a:solidFill>
            </a:endParaRPr>
          </a:p>
          <a:p>
            <a:pPr>
              <a:defRPr/>
            </a:pPr>
            <a:endParaRPr lang="fr-FR" dirty="0">
              <a:solidFill>
                <a:schemeClr val="tx2"/>
              </a:solidFill>
            </a:endParaRPr>
          </a:p>
          <a:p>
            <a:pPr marL="0" indent="0">
              <a:buFont typeface="Arial" charset="0"/>
              <a:buNone/>
              <a:defRPr/>
            </a:pPr>
            <a:endParaRPr lang="fr-FR" dirty="0" smtClean="0">
              <a:solidFill>
                <a:schemeClr val="tx2"/>
              </a:solidFill>
            </a:endParaRPr>
          </a:p>
        </p:txBody>
      </p:sp>
      <p:sp>
        <p:nvSpPr>
          <p:cNvPr id="8196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974A7A3C-0314-478B-A8B7-122BC2E4218E}" type="slidenum">
              <a:rPr lang="fr-FR" altLang="fr-FR" smtClean="0">
                <a:solidFill>
                  <a:srgbClr val="898989"/>
                </a:solidFill>
              </a:rPr>
              <a:pPr eaLnBrk="1" hangingPunct="1"/>
              <a:t>5</a:t>
            </a:fld>
            <a:endParaRPr lang="fr-FR" altLang="fr-FR" smtClean="0">
              <a:solidFill>
                <a:srgbClr val="898989"/>
              </a:solidFill>
            </a:endParaRPr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1655676" y="260648"/>
            <a:ext cx="5832647" cy="1008112"/>
          </a:xfrm>
        </p:spPr>
        <p:txBody>
          <a:bodyPr>
            <a:noAutofit/>
          </a:bodyPr>
          <a:lstStyle/>
          <a:p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1. Une plateforme </a:t>
            </a:r>
            <a:r>
              <a:rPr lang="fr-FR" b="1" u="sng" dirty="0" smtClean="0">
                <a:solidFill>
                  <a:schemeClr val="accent3">
                    <a:lumMod val="50000"/>
                  </a:schemeClr>
                </a:solidFill>
              </a:rPr>
              <a:t>pour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 les établissements de santé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131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 eaLnBrk="1" hangingPunct="1"/>
            <a:r>
              <a:rPr lang="fr-FR" altLang="fr-FR" sz="2000" smtClean="0">
                <a:solidFill>
                  <a:srgbClr val="4F6228"/>
                </a:solidFill>
              </a:rPr>
              <a:t/>
            </a:r>
            <a:br>
              <a:rPr lang="fr-FR" altLang="fr-FR" sz="2000" smtClean="0">
                <a:solidFill>
                  <a:srgbClr val="4F6228"/>
                </a:solidFill>
              </a:rPr>
            </a:br>
            <a:r>
              <a:rPr lang="fr-FR" altLang="fr-FR" sz="1400" b="1" smtClean="0">
                <a:solidFill>
                  <a:srgbClr val="4F6228"/>
                </a:solidFill>
              </a:rPr>
              <a:t>SCHEMA ORGANISATIONNEL DE REGULATION DES TRANSPORTS SANITAIRES </a:t>
            </a:r>
            <a:r>
              <a:rPr lang="fr-FR" altLang="fr-FR" sz="1400" smtClean="0"/>
              <a:t/>
            </a:r>
            <a:br>
              <a:rPr lang="fr-FR" altLang="fr-FR" sz="1400" smtClean="0"/>
            </a:br>
            <a:endParaRPr lang="fr-FR" altLang="fr-FR" sz="1400" smtClean="0">
              <a:solidFill>
                <a:srgbClr val="4F6228"/>
              </a:solidFill>
            </a:endParaRPr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3170238" y="2144713"/>
            <a:ext cx="2305050" cy="792162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fr-FR" sz="1600">
                <a:latin typeface="Arial" charset="0"/>
                <a:cs typeface="Times New Roman" pitchFamily="18" charset="0"/>
              </a:rPr>
              <a:t>Demande de Transports sanitaires* Informatisée </a:t>
            </a:r>
          </a:p>
        </p:txBody>
      </p:sp>
      <p:sp>
        <p:nvSpPr>
          <p:cNvPr id="12292" name="AutoShape 3"/>
          <p:cNvSpPr>
            <a:spLocks noChangeArrowheads="1"/>
          </p:cNvSpPr>
          <p:nvPr/>
        </p:nvSpPr>
        <p:spPr bwMode="auto">
          <a:xfrm>
            <a:off x="4572000" y="3068638"/>
            <a:ext cx="1152525" cy="1028700"/>
          </a:xfrm>
          <a:prstGeom prst="flowChartMagneticDisk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fr-FR" sz="1400" b="1">
                <a:latin typeface="Trebuchet MS" pitchFamily="34" charset="0"/>
                <a:cs typeface="Times New Roman" pitchFamily="18" charset="0"/>
              </a:rPr>
              <a:t>Transports Externes </a:t>
            </a:r>
            <a:endParaRPr lang="fr-FR" altLang="fr-FR" sz="1400">
              <a:latin typeface="Arial" charset="0"/>
              <a:cs typeface="Times New Roman" pitchFamily="18" charset="0"/>
            </a:endParaRPr>
          </a:p>
        </p:txBody>
      </p:sp>
      <p:sp>
        <p:nvSpPr>
          <p:cNvPr id="12293" name="AutoShape 4"/>
          <p:cNvSpPr>
            <a:spLocks noChangeArrowheads="1"/>
          </p:cNvSpPr>
          <p:nvPr/>
        </p:nvSpPr>
        <p:spPr bwMode="auto">
          <a:xfrm>
            <a:off x="2963863" y="3063875"/>
            <a:ext cx="1100137" cy="1028700"/>
          </a:xfrm>
          <a:prstGeom prst="flowChartMagneticDisk">
            <a:avLst/>
          </a:prstGeom>
          <a:noFill/>
          <a:ln w="25400">
            <a:solidFill>
              <a:srgbClr val="9933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fr-FR" sz="1400" b="1">
                <a:latin typeface="Trebuchet MS" pitchFamily="34" charset="0"/>
                <a:cs typeface="Times New Roman" pitchFamily="18" charset="0"/>
              </a:rPr>
              <a:t>Transports Internes          </a:t>
            </a:r>
            <a:endParaRPr lang="fr-FR" altLang="fr-FR" sz="1400">
              <a:latin typeface="Arial" charset="0"/>
              <a:cs typeface="Times New Roman" pitchFamily="18" charset="0"/>
            </a:endParaRPr>
          </a:p>
        </p:txBody>
      </p:sp>
      <p:sp>
        <p:nvSpPr>
          <p:cNvPr id="12294" name="AutoShape 5"/>
          <p:cNvSpPr>
            <a:spLocks noChangeArrowheads="1"/>
          </p:cNvSpPr>
          <p:nvPr/>
        </p:nvSpPr>
        <p:spPr bwMode="auto">
          <a:xfrm>
            <a:off x="3578225" y="728663"/>
            <a:ext cx="1368425" cy="1160462"/>
          </a:xfrm>
          <a:prstGeom prst="flowChartMultidocument">
            <a:avLst/>
          </a:prstGeom>
          <a:noFill/>
          <a:ln w="19050">
            <a:solidFill>
              <a:srgbClr val="99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fr-FR">
                <a:latin typeface="Arial" charset="0"/>
                <a:cs typeface="Times New Roman" pitchFamily="18" charset="0"/>
              </a:rPr>
              <a:t>Services de Soins</a:t>
            </a:r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5219700" y="4202113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555875" y="4545013"/>
            <a:ext cx="1582738" cy="792162"/>
          </a:xfrm>
          <a:prstGeom prst="rect">
            <a:avLst/>
          </a:prstGeom>
          <a:noFill/>
          <a:ln w="25400">
            <a:solidFill>
              <a:srgbClr val="9933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fr-FR" sz="1200" b="1">
                <a:latin typeface="Trebuchet MS" pitchFamily="34" charset="0"/>
                <a:cs typeface="Times New Roman" pitchFamily="18" charset="0"/>
              </a:rPr>
              <a:t>Appel d’Offre </a:t>
            </a:r>
          </a:p>
          <a:p>
            <a:pPr algn="ctr" eaLnBrk="1" hangingPunct="1"/>
            <a:endParaRPr lang="fr-FR" altLang="fr-FR" sz="1200">
              <a:latin typeface="Arial" charset="0"/>
              <a:cs typeface="Times New Roman" pitchFamily="18" charset="0"/>
            </a:endParaRPr>
          </a:p>
          <a:p>
            <a:pPr algn="ctr"/>
            <a:r>
              <a:rPr lang="fr-FR" altLang="fr-FR" sz="1200" b="1">
                <a:latin typeface="Trebuchet MS" pitchFamily="34" charset="0"/>
                <a:cs typeface="Times New Roman" pitchFamily="18" charset="0"/>
              </a:rPr>
              <a:t> </a:t>
            </a:r>
            <a:r>
              <a:rPr lang="fr-FR" altLang="fr-FR" sz="1200" b="1">
                <a:latin typeface="Trebuchet MS" pitchFamily="34" charset="0"/>
                <a:cs typeface="Times New Roman" pitchFamily="18" charset="0"/>
                <a:sym typeface="Wingdings 2" pitchFamily="18" charset="2"/>
              </a:rPr>
              <a:t></a:t>
            </a:r>
            <a:r>
              <a:rPr lang="fr-FR" altLang="fr-FR" sz="1200" b="1">
                <a:latin typeface="Trebuchet MS" pitchFamily="34" charset="0"/>
                <a:cs typeface="Times New Roman" pitchFamily="18" charset="0"/>
              </a:rPr>
              <a:t> Facturation Etbts</a:t>
            </a:r>
            <a:endParaRPr lang="fr-FR" altLang="fr-FR" sz="1200">
              <a:latin typeface="Arial" charset="0"/>
              <a:cs typeface="Times New Roman" pitchFamily="18" charset="0"/>
              <a:sym typeface="Wingdings 2" pitchFamily="18" charset="2"/>
            </a:endParaRPr>
          </a:p>
          <a:p>
            <a:endParaRPr lang="fr-FR" altLang="fr-FR" sz="1200" b="1">
              <a:latin typeface="Trebuchet MS" pitchFamily="34" charset="0"/>
              <a:cs typeface="Times New Roman" pitchFamily="18" charset="0"/>
              <a:sym typeface="Wingdings 2" pitchFamily="18" charset="2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4572000" y="4579938"/>
            <a:ext cx="1512888" cy="792162"/>
          </a:xfrm>
          <a:prstGeom prst="rect">
            <a:avLst/>
          </a:prstGeom>
          <a:noFill/>
          <a:ln w="2540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fr-FR" sz="1200" b="1">
                <a:latin typeface="Trebuchet MS" pitchFamily="34" charset="0"/>
                <a:cs typeface="Times New Roman" pitchFamily="18" charset="0"/>
              </a:rPr>
              <a:t> Tour de rôle organisé /</a:t>
            </a:r>
            <a:endParaRPr lang="fr-FR" altLang="fr-FR" sz="1200">
              <a:latin typeface="Arial" charset="0"/>
              <a:cs typeface="Times New Roman" pitchFamily="18" charset="0"/>
            </a:endParaRPr>
          </a:p>
          <a:p>
            <a:pPr algn="ctr"/>
            <a:r>
              <a:rPr lang="fr-FR" altLang="fr-FR" sz="1200" b="1">
                <a:latin typeface="Trebuchet MS" pitchFamily="34" charset="0"/>
                <a:cs typeface="Times New Roman" pitchFamily="18" charset="0"/>
                <a:sym typeface="Wingdings 2" pitchFamily="18" charset="2"/>
              </a:rPr>
              <a:t></a:t>
            </a:r>
            <a:r>
              <a:rPr lang="fr-FR" altLang="fr-FR" sz="1200" b="1">
                <a:latin typeface="Trebuchet MS" pitchFamily="34" charset="0"/>
                <a:cs typeface="Times New Roman" pitchFamily="18" charset="0"/>
              </a:rPr>
              <a:t> Facturation </a:t>
            </a:r>
            <a:r>
              <a:rPr lang="fr-FR" altLang="fr-FR" sz="1200" b="1">
                <a:latin typeface="Trebuchet MS" pitchFamily="34" charset="0"/>
                <a:cs typeface="Times New Roman" pitchFamily="18" charset="0"/>
                <a:sym typeface="Wingdings 2" pitchFamily="18" charset="2"/>
              </a:rPr>
              <a:t> C</a:t>
            </a:r>
            <a:r>
              <a:rPr lang="fr-FR" altLang="fr-FR" sz="1200">
                <a:latin typeface="Trebuchet MS" pitchFamily="34" charset="0"/>
                <a:cs typeface="Times New Roman" pitchFamily="18" charset="0"/>
                <a:sym typeface="Wingdings 2" pitchFamily="18" charset="2"/>
              </a:rPr>
              <a:t>PAM</a:t>
            </a:r>
            <a:endParaRPr lang="fr-FR" altLang="fr-FR" sz="1200" b="1">
              <a:latin typeface="Arial" charset="0"/>
              <a:cs typeface="Times New Roman" pitchFamily="18" charset="0"/>
              <a:sym typeface="Wingdings 2" pitchFamily="18" charset="2"/>
            </a:endParaRPr>
          </a:p>
          <a:p>
            <a:pPr algn="ctr"/>
            <a:endParaRPr lang="fr-FR" altLang="fr-FR" sz="1200" b="1">
              <a:latin typeface="Trebuchet MS" pitchFamily="34" charset="0"/>
              <a:cs typeface="Times New Roman" pitchFamily="18" charset="0"/>
              <a:sym typeface="Wingdings 2" pitchFamily="18" charset="2"/>
            </a:endParaRPr>
          </a:p>
        </p:txBody>
      </p:sp>
      <p:sp>
        <p:nvSpPr>
          <p:cNvPr id="12299" name="Line 11"/>
          <p:cNvSpPr>
            <a:spLocks noChangeShapeType="1"/>
          </p:cNvSpPr>
          <p:nvPr/>
        </p:nvSpPr>
        <p:spPr bwMode="auto">
          <a:xfrm flipH="1">
            <a:off x="5219700" y="1484313"/>
            <a:ext cx="0" cy="660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301" name="Line 14"/>
          <p:cNvSpPr>
            <a:spLocks noChangeShapeType="1"/>
          </p:cNvSpPr>
          <p:nvPr/>
        </p:nvSpPr>
        <p:spPr bwMode="auto">
          <a:xfrm flipH="1">
            <a:off x="3514725" y="4162425"/>
            <a:ext cx="0" cy="3587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302" name="Rectangle 19"/>
          <p:cNvSpPr>
            <a:spLocks noChangeArrowheads="1"/>
          </p:cNvSpPr>
          <p:nvPr/>
        </p:nvSpPr>
        <p:spPr bwMode="auto">
          <a:xfrm>
            <a:off x="4179888" y="1881188"/>
            <a:ext cx="90328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fr-FR" sz="1400" b="1">
                <a:solidFill>
                  <a:srgbClr val="800000"/>
                </a:solidFill>
                <a:latin typeface="Arial" charset="0"/>
                <a:cs typeface="Times New Roman" pitchFamily="18" charset="0"/>
              </a:rPr>
              <a:t>SAISIE</a:t>
            </a:r>
          </a:p>
        </p:txBody>
      </p:sp>
      <p:sp>
        <p:nvSpPr>
          <p:cNvPr id="12303" name="Rectangle 20"/>
          <p:cNvSpPr>
            <a:spLocks noChangeArrowheads="1"/>
          </p:cNvSpPr>
          <p:nvPr/>
        </p:nvSpPr>
        <p:spPr bwMode="auto">
          <a:xfrm>
            <a:off x="3965575" y="5876925"/>
            <a:ext cx="2235200" cy="719138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fr-FR" sz="1400">
                <a:latin typeface="Arial" charset="0"/>
                <a:cs typeface="Times New Roman" pitchFamily="18" charset="0"/>
              </a:rPr>
              <a:t>TRANSPORTS PARTAGES – VSL – TAXIS – AMBULANCE-</a:t>
            </a:r>
          </a:p>
        </p:txBody>
      </p:sp>
      <p:sp>
        <p:nvSpPr>
          <p:cNvPr id="12304" name="Rectangle 21"/>
          <p:cNvSpPr>
            <a:spLocks noChangeArrowheads="1"/>
          </p:cNvSpPr>
          <p:nvPr/>
        </p:nvSpPr>
        <p:spPr bwMode="auto">
          <a:xfrm>
            <a:off x="6369050" y="5975350"/>
            <a:ext cx="2379663" cy="882650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altLang="fr-FR" sz="1400">
                <a:latin typeface="Arial" charset="0"/>
                <a:cs typeface="Times New Roman" pitchFamily="18" charset="0"/>
              </a:rPr>
              <a:t>*exclusion des transports en commun, et trajets en véhicule personnel </a:t>
            </a:r>
          </a:p>
        </p:txBody>
      </p:sp>
      <p:sp>
        <p:nvSpPr>
          <p:cNvPr id="12305" name="AutoShape 23"/>
          <p:cNvSpPr>
            <a:spLocks noChangeArrowheads="1"/>
          </p:cNvSpPr>
          <p:nvPr/>
        </p:nvSpPr>
        <p:spPr bwMode="auto">
          <a:xfrm>
            <a:off x="4081463" y="2936875"/>
            <a:ext cx="360362" cy="431800"/>
          </a:xfrm>
          <a:prstGeom prst="upDownArrow">
            <a:avLst>
              <a:gd name="adj1" fmla="val 50000"/>
              <a:gd name="adj2" fmla="val 23965"/>
            </a:avLst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fr-FR" altLang="fr-FR">
              <a:latin typeface="Arial" charset="0"/>
            </a:endParaRPr>
          </a:p>
        </p:txBody>
      </p:sp>
      <p:sp>
        <p:nvSpPr>
          <p:cNvPr id="12306" name="Line 11"/>
          <p:cNvSpPr>
            <a:spLocks noChangeShapeType="1"/>
          </p:cNvSpPr>
          <p:nvPr/>
        </p:nvSpPr>
        <p:spPr bwMode="auto">
          <a:xfrm flipH="1">
            <a:off x="5295900" y="5421313"/>
            <a:ext cx="0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308" name="Espace réservé du numéro de diapositive 37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2146325A-A20E-487B-A7DC-5531045C0861}" type="slidenum">
              <a:rPr lang="fr-FR" altLang="fr-FR" smtClean="0">
                <a:solidFill>
                  <a:srgbClr val="898989"/>
                </a:solidFill>
              </a:rPr>
              <a:pPr eaLnBrk="1" hangingPunct="1"/>
              <a:t>6</a:t>
            </a:fld>
            <a:endParaRPr lang="fr-FR" altLang="fr-FR" smtClean="0">
              <a:solidFill>
                <a:srgbClr val="898989"/>
              </a:solidFill>
            </a:endParaRPr>
          </a:p>
        </p:txBody>
      </p:sp>
      <p:sp>
        <p:nvSpPr>
          <p:cNvPr id="12309" name="Rectangle 20"/>
          <p:cNvSpPr>
            <a:spLocks noChangeArrowheads="1"/>
          </p:cNvSpPr>
          <p:nvPr/>
        </p:nvSpPr>
        <p:spPr bwMode="auto">
          <a:xfrm>
            <a:off x="1187450" y="5878513"/>
            <a:ext cx="2574925" cy="790575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fr-FR" sz="1400">
                <a:latin typeface="Arial" charset="0"/>
                <a:cs typeface="Times New Roman" pitchFamily="18" charset="0"/>
              </a:rPr>
              <a:t>Transporteur(s) retenus par appel d’offre-tour de rôle BRANCARDAGE</a:t>
            </a:r>
          </a:p>
        </p:txBody>
      </p:sp>
      <p:sp>
        <p:nvSpPr>
          <p:cNvPr id="12310" name="Line 11"/>
          <p:cNvSpPr>
            <a:spLocks noChangeShapeType="1"/>
          </p:cNvSpPr>
          <p:nvPr/>
        </p:nvSpPr>
        <p:spPr bwMode="auto">
          <a:xfrm flipH="1">
            <a:off x="3189288" y="5372100"/>
            <a:ext cx="0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" name="Accolade fermante 2"/>
          <p:cNvSpPr/>
          <p:nvPr/>
        </p:nvSpPr>
        <p:spPr>
          <a:xfrm>
            <a:off x="6200775" y="4373563"/>
            <a:ext cx="168275" cy="122713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2312" name="ZoneTexte 3"/>
          <p:cNvSpPr txBox="1">
            <a:spLocks noChangeArrowheads="1"/>
          </p:cNvSpPr>
          <p:nvPr/>
        </p:nvSpPr>
        <p:spPr bwMode="auto">
          <a:xfrm>
            <a:off x="6515100" y="4545013"/>
            <a:ext cx="20875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fr-FR">
                <a:solidFill>
                  <a:schemeClr val="accent1"/>
                </a:solidFill>
              </a:rPr>
              <a:t>Clarification des règles de facturation</a:t>
            </a:r>
          </a:p>
        </p:txBody>
      </p:sp>
      <p:sp>
        <p:nvSpPr>
          <p:cNvPr id="25" name="Titre 1"/>
          <p:cNvSpPr txBox="1">
            <a:spLocks/>
          </p:cNvSpPr>
          <p:nvPr/>
        </p:nvSpPr>
        <p:spPr>
          <a:xfrm>
            <a:off x="1655675" y="0"/>
            <a:ext cx="5832647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>
                <a:solidFill>
                  <a:schemeClr val="accent3">
                    <a:lumMod val="50000"/>
                  </a:schemeClr>
                </a:solidFill>
              </a:rPr>
              <a:t>2. Le fonctionnement de la plateforme</a:t>
            </a:r>
            <a:endParaRPr lang="fr-FR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49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ous-titre 2"/>
          <p:cNvSpPr>
            <a:spLocks noGrp="1"/>
          </p:cNvSpPr>
          <p:nvPr>
            <p:ph type="subTitle" idx="4294967295"/>
          </p:nvPr>
        </p:nvSpPr>
        <p:spPr>
          <a:xfrm>
            <a:off x="0" y="1268413"/>
            <a:ext cx="9036050" cy="4746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fr-FR" altLang="fr-FR" sz="2000" smtClean="0">
              <a:solidFill>
                <a:schemeClr val="tx2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endParaRPr lang="fr-FR" altLang="fr-FR" sz="2000" b="1" smtClean="0">
              <a:solidFill>
                <a:schemeClr val="tx2"/>
              </a:solidFill>
            </a:endParaRPr>
          </a:p>
        </p:txBody>
      </p:sp>
      <p:sp>
        <p:nvSpPr>
          <p:cNvPr id="13315" name="Espace réservé du numéro de diapositive 3"/>
          <p:cNvSpPr txBox="1">
            <a:spLocks noGrp="1"/>
          </p:cNvSpPr>
          <p:nvPr/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 eaLnBrk="1" hangingPunct="1"/>
            <a:fld id="{21B1B25C-F410-4A06-A292-7F849265BF6A}" type="slidenum">
              <a:rPr lang="fr-FR" altLang="fr-FR" sz="1200">
                <a:solidFill>
                  <a:srgbClr val="898989"/>
                </a:solidFill>
              </a:rPr>
              <a:pPr algn="r" eaLnBrk="1" hangingPunct="1"/>
              <a:t>7</a:t>
            </a:fld>
            <a:endParaRPr lang="fr-FR" altLang="fr-FR" sz="1200">
              <a:solidFill>
                <a:srgbClr val="898989"/>
              </a:solidFill>
            </a:endParaRPr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0" y="1252538"/>
            <a:ext cx="8856663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fr-FR" u="sng" dirty="0">
                <a:solidFill>
                  <a:schemeClr val="tx2"/>
                </a:solidFill>
              </a:rPr>
              <a:t>Le Périmètre attendu  :</a:t>
            </a:r>
          </a:p>
          <a:p>
            <a:pPr eaLnBrk="0" hangingPunct="0">
              <a:defRPr/>
            </a:pPr>
            <a:endParaRPr lang="fr-FR" dirty="0">
              <a:solidFill>
                <a:schemeClr val="tx2"/>
              </a:solidFill>
            </a:endParaRPr>
          </a:p>
          <a:p>
            <a:pPr marL="285750" indent="-285750" eaLnBrk="0" hangingPunct="0">
              <a:buFont typeface="Wingdings" panose="05000000000000000000" pitchFamily="2" charset="2"/>
              <a:buChar char="q"/>
              <a:defRPr/>
            </a:pPr>
            <a:r>
              <a:rPr lang="fr-FR" b="1" dirty="0">
                <a:solidFill>
                  <a:schemeClr val="tx2"/>
                </a:solidFill>
              </a:rPr>
              <a:t>Quel type de transports ?</a:t>
            </a:r>
          </a:p>
          <a:p>
            <a:pPr marL="285750" indent="-285750" eaLnBrk="0" hangingPunct="0">
              <a:buFontTx/>
              <a:buChar char="-"/>
              <a:defRPr/>
            </a:pPr>
            <a:r>
              <a:rPr lang="fr-FR" dirty="0"/>
              <a:t>les transports </a:t>
            </a:r>
            <a:r>
              <a:rPr lang="fr-FR" u="sng" dirty="0"/>
              <a:t>externes</a:t>
            </a:r>
            <a:r>
              <a:rPr lang="fr-FR" dirty="0"/>
              <a:t> de patients, non urgents, c’est-à-dire les transports prescrits par un praticien hospitalier de l’établissement et à la charge financière de l’Assurance maladie sur l’enveloppe de ville</a:t>
            </a:r>
          </a:p>
          <a:p>
            <a:pPr marL="285750" indent="-285750" eaLnBrk="0" hangingPunct="0">
              <a:buFontTx/>
              <a:buChar char="-"/>
              <a:defRPr/>
            </a:pPr>
            <a:r>
              <a:rPr lang="fr-FR" dirty="0"/>
              <a:t>les transports </a:t>
            </a:r>
            <a:r>
              <a:rPr lang="fr-FR" u="sng" dirty="0"/>
              <a:t>dits internes </a:t>
            </a:r>
            <a:r>
              <a:rPr lang="fr-FR" dirty="0"/>
              <a:t>c’est-à-dire à la charge de l’établissement, à l’instar des transports inter-hospitaliers ou le </a:t>
            </a:r>
            <a:r>
              <a:rPr lang="fr-FR" dirty="0" smtClean="0"/>
              <a:t>brancardage</a:t>
            </a:r>
          </a:p>
          <a:p>
            <a:pPr eaLnBrk="0" hangingPunct="0">
              <a:defRPr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  <a:defRPr/>
            </a:pPr>
            <a:r>
              <a:rPr lang="fr-FR" b="1" dirty="0">
                <a:solidFill>
                  <a:schemeClr val="tx2"/>
                </a:solidFill>
              </a:rPr>
              <a:t>Quel mode de transports ?</a:t>
            </a:r>
          </a:p>
          <a:p>
            <a:pPr marL="285750" indent="-285750">
              <a:buFontTx/>
              <a:buChar char="-"/>
              <a:defRPr/>
            </a:pPr>
            <a:r>
              <a:rPr lang="fr-FR" dirty="0"/>
              <a:t>Ambulance</a:t>
            </a:r>
          </a:p>
          <a:p>
            <a:pPr marL="285750" indent="-285750">
              <a:buFontTx/>
              <a:buChar char="-"/>
              <a:defRPr/>
            </a:pPr>
            <a:r>
              <a:rPr lang="fr-FR" dirty="0"/>
              <a:t>Transport assis professionnalisé : VSL /taxi</a:t>
            </a:r>
          </a:p>
          <a:p>
            <a:pPr>
              <a:defRPr/>
            </a:pPr>
            <a:endParaRPr lang="fr-FR" dirty="0">
              <a:solidFill>
                <a:schemeClr val="tx2"/>
              </a:solidFill>
            </a:endParaRPr>
          </a:p>
          <a:p>
            <a:pPr marL="285750" indent="-285750" eaLnBrk="0" hangingPunct="0">
              <a:buFont typeface="Wingdings" panose="05000000000000000000" pitchFamily="2" charset="2"/>
              <a:buChar char="q"/>
              <a:defRPr/>
            </a:pPr>
            <a:r>
              <a:rPr lang="fr-FR" b="1" dirty="0">
                <a:solidFill>
                  <a:schemeClr val="tx2"/>
                </a:solidFill>
              </a:rPr>
              <a:t>Pour quelle prise en charge ?</a:t>
            </a:r>
          </a:p>
          <a:p>
            <a:pPr>
              <a:defRPr/>
            </a:pPr>
            <a:r>
              <a:rPr lang="fr-FR" dirty="0"/>
              <a:t>- les entrées et sorties d’hospitalisation.</a:t>
            </a:r>
          </a:p>
          <a:p>
            <a:pPr>
              <a:defRPr/>
            </a:pPr>
            <a:r>
              <a:rPr lang="fr-FR" dirty="0"/>
              <a:t>- Les transports itératifs pour les séances de soins (dialyse, chimiothérapie…)</a:t>
            </a:r>
          </a:p>
          <a:p>
            <a:pPr eaLnBrk="0" hangingPunct="0">
              <a:defRPr/>
            </a:pPr>
            <a:r>
              <a:rPr lang="fr-FR" sz="1600" dirty="0">
                <a:solidFill>
                  <a:schemeClr val="tx2"/>
                </a:solidFill>
              </a:rPr>
              <a:t>Exclusion </a:t>
            </a:r>
            <a:r>
              <a:rPr lang="fr-FR" sz="1600" u="sng" dirty="0">
                <a:solidFill>
                  <a:schemeClr val="tx2"/>
                </a:solidFill>
              </a:rPr>
              <a:t>à ce jour  </a:t>
            </a:r>
            <a:r>
              <a:rPr lang="fr-FR" sz="1600" dirty="0">
                <a:solidFill>
                  <a:schemeClr val="tx2"/>
                </a:solidFill>
              </a:rPr>
              <a:t>: les transports pour consultations externes, les transports urgents régulés par le 15</a:t>
            </a:r>
          </a:p>
        </p:txBody>
      </p:sp>
      <p:sp>
        <p:nvSpPr>
          <p:cNvPr id="2" name="Rectangle 1"/>
          <p:cNvSpPr/>
          <p:nvPr/>
        </p:nvSpPr>
        <p:spPr>
          <a:xfrm>
            <a:off x="1259632" y="188640"/>
            <a:ext cx="6553200" cy="1230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dirty="0">
                <a:solidFill>
                  <a:schemeClr val="accent3">
                    <a:lumMod val="50000"/>
                  </a:schemeClr>
                </a:solidFill>
              </a:rPr>
              <a:t>2. Le fonctionnement de la plateforme </a:t>
            </a:r>
            <a:r>
              <a:rPr lang="fr-FR" sz="2800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r>
              <a:rPr lang="fr-FR" sz="28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fr-FR" sz="2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fr-FR" sz="2800" b="1" u="sng" dirty="0">
                <a:solidFill>
                  <a:schemeClr val="accent3">
                    <a:lumMod val="50000"/>
                  </a:schemeClr>
                </a:solidFill>
              </a:rPr>
              <a:t>Le cahier des charges </a:t>
            </a:r>
          </a:p>
          <a:p>
            <a:pPr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24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ous-titre 2"/>
          <p:cNvSpPr>
            <a:spLocks noGrp="1"/>
          </p:cNvSpPr>
          <p:nvPr>
            <p:ph type="subTitle" idx="4294967295"/>
          </p:nvPr>
        </p:nvSpPr>
        <p:spPr>
          <a:xfrm>
            <a:off x="-252413" y="1225550"/>
            <a:ext cx="9036051" cy="4746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fr-FR" altLang="fr-FR" sz="2000" smtClean="0">
              <a:solidFill>
                <a:schemeClr val="tx2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endParaRPr lang="fr-FR" altLang="fr-FR" sz="2000" b="1" smtClean="0">
              <a:solidFill>
                <a:schemeClr val="tx2"/>
              </a:solidFill>
            </a:endParaRPr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250825" y="1196975"/>
            <a:ext cx="8569325" cy="490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fr-FR" u="sng" dirty="0">
                <a:solidFill>
                  <a:schemeClr val="tx2"/>
                </a:solidFill>
              </a:rPr>
              <a:t>Le Périmètre attendu  :</a:t>
            </a:r>
          </a:p>
          <a:p>
            <a:pPr eaLnBrk="0" hangingPunct="0">
              <a:defRPr/>
            </a:pPr>
            <a:endParaRPr lang="fr-FR" dirty="0">
              <a:solidFill>
                <a:schemeClr val="tx2"/>
              </a:solidFill>
            </a:endParaRPr>
          </a:p>
          <a:p>
            <a:pPr marL="285750" indent="-285750" eaLnBrk="0" hangingPunct="0">
              <a:buFont typeface="Wingdings" panose="05000000000000000000" pitchFamily="2" charset="2"/>
              <a:buChar char="q"/>
              <a:defRPr/>
            </a:pPr>
            <a:r>
              <a:rPr lang="fr-FR" b="1" dirty="0">
                <a:solidFill>
                  <a:schemeClr val="tx2"/>
                </a:solidFill>
              </a:rPr>
              <a:t>Quels effecteurs ? </a:t>
            </a:r>
          </a:p>
          <a:p>
            <a:pPr eaLnBrk="0" hangingPunct="0">
              <a:defRPr/>
            </a:pPr>
            <a:endParaRPr lang="fr-FR" sz="1600" b="1" dirty="0">
              <a:solidFill>
                <a:schemeClr val="tx2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fr-FR" dirty="0"/>
              <a:t>les entreprises de transports sanitaires privées </a:t>
            </a:r>
          </a:p>
          <a:p>
            <a:pPr>
              <a:defRPr/>
            </a:pPr>
            <a:r>
              <a:rPr lang="fr-FR" dirty="0"/>
              <a:t>agréées par l’ARS et conventionnées par l’AM</a:t>
            </a:r>
          </a:p>
          <a:p>
            <a:pPr>
              <a:defRPr/>
            </a:pPr>
            <a:endParaRPr lang="fr-FR" sz="1050" dirty="0"/>
          </a:p>
          <a:p>
            <a:pPr marL="285750" indent="-285750">
              <a:buFontTx/>
              <a:buChar char="-"/>
              <a:defRPr/>
            </a:pPr>
            <a:r>
              <a:rPr lang="fr-FR" dirty="0"/>
              <a:t>les artisans taxis titulaires d’une autorisation </a:t>
            </a:r>
          </a:p>
          <a:p>
            <a:pPr>
              <a:defRPr/>
            </a:pPr>
            <a:r>
              <a:rPr lang="fr-FR" dirty="0"/>
              <a:t>de stationnement et conventionnés par l’AM</a:t>
            </a:r>
          </a:p>
          <a:p>
            <a:pPr eaLnBrk="0" hangingPunct="0">
              <a:defRPr/>
            </a:pPr>
            <a:endParaRPr lang="fr-FR" sz="2000" dirty="0">
              <a:solidFill>
                <a:schemeClr val="tx2"/>
              </a:solidFill>
            </a:endParaRPr>
          </a:p>
          <a:p>
            <a:pPr marL="285750" indent="-285750" eaLnBrk="0" hangingPunct="0">
              <a:buFont typeface="Wingdings" panose="05000000000000000000" pitchFamily="2" charset="2"/>
              <a:buChar char="q"/>
              <a:defRPr/>
            </a:pPr>
            <a:r>
              <a:rPr lang="fr-FR" b="1" dirty="0">
                <a:solidFill>
                  <a:schemeClr val="tx2"/>
                </a:solidFill>
              </a:rPr>
              <a:t>Pour quels établissements ?</a:t>
            </a:r>
          </a:p>
          <a:p>
            <a:pPr eaLnBrk="0" hangingPunct="0">
              <a:defRPr/>
            </a:pPr>
            <a:endParaRPr lang="fr-FR" sz="1600" dirty="0">
              <a:solidFill>
                <a:schemeClr val="tx2"/>
              </a:solidFill>
            </a:endParaRPr>
          </a:p>
          <a:p>
            <a:pPr eaLnBrk="0" hangingPunct="0">
              <a:defRPr/>
            </a:pPr>
            <a:r>
              <a:rPr lang="fr-FR" u="sng" dirty="0"/>
              <a:t>La majorité des établissements de santé </a:t>
            </a:r>
            <a:r>
              <a:rPr lang="fr-FR" dirty="0"/>
              <a:t>de la région : </a:t>
            </a:r>
          </a:p>
          <a:p>
            <a:pPr eaLnBrk="0" hangingPunct="0">
              <a:defRPr/>
            </a:pPr>
            <a:r>
              <a:rPr lang="fr-FR" dirty="0"/>
              <a:t>                           - public /privé</a:t>
            </a:r>
          </a:p>
          <a:p>
            <a:pPr eaLnBrk="0" hangingPunct="0">
              <a:defRPr/>
            </a:pPr>
            <a:r>
              <a:rPr lang="fr-FR" dirty="0"/>
              <a:t>                           - MCO/SSR/PSY/IRC/HAD/USLD</a:t>
            </a:r>
          </a:p>
          <a:p>
            <a:pPr eaLnBrk="0" hangingPunct="0">
              <a:defRPr/>
            </a:pPr>
            <a:endParaRPr lang="fr-FR" dirty="0"/>
          </a:p>
          <a:p>
            <a:pPr eaLnBrk="0" hangingPunct="0">
              <a:defRPr/>
            </a:pPr>
            <a:r>
              <a:rPr lang="fr-FR" dirty="0"/>
              <a:t>Exclusion à ce jour des établissements et services médico-sociaux (ESMS)</a:t>
            </a:r>
            <a:endParaRPr lang="fr-FR" sz="1600" dirty="0">
              <a:solidFill>
                <a:schemeClr val="tx2"/>
              </a:solidFill>
            </a:endParaRPr>
          </a:p>
          <a:p>
            <a:pPr eaLnBrk="0" hangingPunct="0">
              <a:defRPr/>
            </a:pPr>
            <a:r>
              <a:rPr lang="fr-FR" sz="16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" name="Accolade fermante 1"/>
          <p:cNvSpPr/>
          <p:nvPr/>
        </p:nvSpPr>
        <p:spPr>
          <a:xfrm>
            <a:off x="5795963" y="2184400"/>
            <a:ext cx="504825" cy="1497013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341" name="ZoneTexte 2"/>
          <p:cNvSpPr txBox="1">
            <a:spLocks noChangeArrowheads="1"/>
          </p:cNvSpPr>
          <p:nvPr/>
        </p:nvSpPr>
        <p:spPr bwMode="auto">
          <a:xfrm>
            <a:off x="6588125" y="2187575"/>
            <a:ext cx="2376488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FR" altLang="fr-FR"/>
              <a:t>Volontaires pour intégrer le (ou les) tour(s) de rôle territoral (iaux) </a:t>
            </a:r>
          </a:p>
        </p:txBody>
      </p:sp>
      <p:sp>
        <p:nvSpPr>
          <p:cNvPr id="14342" name="Espace réservé du numéro de diapositive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6CF1755D-A352-4BC3-A3E5-7AFA74A92ABD}" type="slidenum">
              <a:rPr lang="fr-FR" altLang="fr-FR" smtClean="0">
                <a:solidFill>
                  <a:srgbClr val="898989"/>
                </a:solidFill>
              </a:rPr>
              <a:pPr eaLnBrk="1" hangingPunct="1"/>
              <a:t>8</a:t>
            </a:fld>
            <a:endParaRPr lang="fr-FR" altLang="fr-FR" smtClean="0">
              <a:solidFill>
                <a:srgbClr val="89898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15616" y="-1"/>
            <a:ext cx="6553200" cy="1230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dirty="0">
                <a:solidFill>
                  <a:schemeClr val="accent3">
                    <a:lumMod val="50000"/>
                  </a:schemeClr>
                </a:solidFill>
              </a:rPr>
              <a:t>2. Le fonctionnement de la plateforme </a:t>
            </a:r>
            <a:r>
              <a:rPr lang="fr-FR" sz="2800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r>
              <a:rPr lang="fr-FR" sz="28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fr-FR" sz="2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fr-FR" sz="2800" b="1" u="sng" dirty="0">
                <a:solidFill>
                  <a:schemeClr val="accent3">
                    <a:lumMod val="50000"/>
                  </a:schemeClr>
                </a:solidFill>
              </a:rPr>
              <a:t>Le cahier des charges </a:t>
            </a:r>
          </a:p>
          <a:p>
            <a:pPr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729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ous-titre 2"/>
          <p:cNvSpPr>
            <a:spLocks noGrp="1"/>
          </p:cNvSpPr>
          <p:nvPr>
            <p:ph type="subTitle" idx="4294967295"/>
          </p:nvPr>
        </p:nvSpPr>
        <p:spPr>
          <a:xfrm>
            <a:off x="-252413" y="1225550"/>
            <a:ext cx="9036051" cy="4746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fr-FR" altLang="fr-FR" sz="2000" smtClean="0">
              <a:solidFill>
                <a:schemeClr val="tx2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endParaRPr lang="fr-FR" altLang="fr-FR" sz="2000" b="1" smtClean="0">
              <a:solidFill>
                <a:schemeClr val="tx2"/>
              </a:solidFill>
            </a:endParaRPr>
          </a:p>
        </p:txBody>
      </p:sp>
      <p:sp>
        <p:nvSpPr>
          <p:cNvPr id="14342" name="Espace réservé du numéro de diapositive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fld id="{6CF1755D-A352-4BC3-A3E5-7AFA74A92ABD}" type="slidenum">
              <a:rPr lang="fr-FR" altLang="fr-FR" smtClean="0">
                <a:solidFill>
                  <a:srgbClr val="898989"/>
                </a:solidFill>
              </a:rPr>
              <a:pPr eaLnBrk="1" hangingPunct="1"/>
              <a:t>9</a:t>
            </a:fld>
            <a:endParaRPr lang="fr-FR" altLang="fr-FR" smtClean="0">
              <a:solidFill>
                <a:srgbClr val="898989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15616" y="-1"/>
            <a:ext cx="6553200" cy="12303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800" dirty="0">
                <a:solidFill>
                  <a:schemeClr val="accent3">
                    <a:lumMod val="50000"/>
                  </a:schemeClr>
                </a:solidFill>
              </a:rPr>
              <a:t>2. Le fonctionnement de la plateforme </a:t>
            </a:r>
            <a:r>
              <a:rPr lang="fr-FR" sz="2800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r>
              <a:rPr lang="fr-FR" sz="28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fr-FR" sz="2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fr-FR" sz="2800" b="1" u="sng" dirty="0">
                <a:solidFill>
                  <a:schemeClr val="accent3">
                    <a:lumMod val="50000"/>
                  </a:schemeClr>
                </a:solidFill>
              </a:rPr>
              <a:t>Le cahier des charges </a:t>
            </a:r>
          </a:p>
          <a:p>
            <a:pPr>
              <a:defRPr/>
            </a:pPr>
            <a:endParaRPr lang="fr-FR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712088"/>
              </p:ext>
            </p:extLst>
          </p:nvPr>
        </p:nvGraphicFramePr>
        <p:xfrm>
          <a:off x="179512" y="1123096"/>
          <a:ext cx="864096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  <a:gridCol w="43204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Fonctionnalités transports à la charge de l’Assurance Maladie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Fonctionnalités transports à la charge de l’établissement</a:t>
                      </a:r>
                    </a:p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 smtClean="0"/>
                        <a:t>Commande/modification/annulation</a:t>
                      </a:r>
                      <a:r>
                        <a:rPr lang="fr-FR" baseline="0" dirty="0" smtClean="0"/>
                        <a:t> de transports de manière dématérialisée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 smtClean="0"/>
                        <a:t>Intégration du tour de rôle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 smtClean="0"/>
                        <a:t>Information du patient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 smtClean="0"/>
                        <a:t>Préparation de la dématérialisation des prescriptions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fr-FR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dirty="0" smtClean="0"/>
                        <a:t>Commande/modification/annulation</a:t>
                      </a:r>
                      <a:r>
                        <a:rPr lang="fr-FR" baseline="0" dirty="0" smtClean="0"/>
                        <a:t> de transports motorisés de manière dématérialisée (flotte de l’établissement/ transporteurs sanitaires)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fr-FR" dirty="0" smtClean="0"/>
                        <a:t>Commande/modification/annulation</a:t>
                      </a:r>
                      <a:r>
                        <a:rPr lang="fr-FR" baseline="0" dirty="0" smtClean="0"/>
                        <a:t> de brancardage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 smtClean="0"/>
                        <a:t>Dématérialisation de la prescription</a:t>
                      </a: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 smtClean="0"/>
                        <a:t>Interfaçage avec les DPI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 smtClean="0"/>
                        <a:t>Paramétrages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 smtClean="0"/>
                        <a:t>Transports partagés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 smtClean="0"/>
                        <a:t>Traçabilité des missions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 smtClean="0"/>
                        <a:t>Evènements indésirables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 smtClean="0"/>
                        <a:t>Tableaux de suivi statistiques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 smtClean="0"/>
                        <a:t>Maintenance et support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 smtClean="0"/>
                        <a:t>Hébergement et sécurité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fr-FR" baseline="0" dirty="0" smtClean="0"/>
                        <a:t>Formation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Accolade fermante 3"/>
          <p:cNvSpPr/>
          <p:nvPr/>
        </p:nvSpPr>
        <p:spPr>
          <a:xfrm>
            <a:off x="3851920" y="4221088"/>
            <a:ext cx="72008" cy="22322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118308" y="5157192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En commun quelque soit la charge financière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03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727</Words>
  <Application>Microsoft Office PowerPoint</Application>
  <PresentationFormat>Affichage à l'écran (4:3)</PresentationFormat>
  <Paragraphs>152</Paragraphs>
  <Slides>12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Plateforme régionale de régulation des transports sanitaires</vt:lpstr>
      <vt:lpstr>Plateforme régionale de régulation des transports sanitaires</vt:lpstr>
      <vt:lpstr>1. Une plateforme pour les établissements de santé</vt:lpstr>
      <vt:lpstr>1. Une plateforme pour les établissements de santé</vt:lpstr>
      <vt:lpstr>1. Une plateforme pour les établissements de santé</vt:lpstr>
      <vt:lpstr> SCHEMA ORGANISATIONNEL DE REGULATION DES TRANSPORTS SANITAIRES  </vt:lpstr>
      <vt:lpstr>Présentation PowerPoint</vt:lpstr>
      <vt:lpstr>Présentation PowerPoint</vt:lpstr>
      <vt:lpstr>Présentation PowerPoint</vt:lpstr>
      <vt:lpstr>3. Gouvernance et financement</vt:lpstr>
      <vt:lpstr>3. Gouvernance et financement</vt:lpstr>
      <vt:lpstr>Présentation PowerPoint</vt:lpstr>
    </vt:vector>
  </TitlesOfParts>
  <Company>Ministère de la Santé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*</dc:creator>
  <cp:lastModifiedBy>mtiffon</cp:lastModifiedBy>
  <cp:revision>66</cp:revision>
  <cp:lastPrinted>2018-03-06T11:00:47Z</cp:lastPrinted>
  <dcterms:created xsi:type="dcterms:W3CDTF">2018-03-06T08:32:43Z</dcterms:created>
  <dcterms:modified xsi:type="dcterms:W3CDTF">2018-10-10T14:30:57Z</dcterms:modified>
</cp:coreProperties>
</file>