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handoutMasterIdLst>
    <p:handoutMasterId r:id="rId30"/>
  </p:handoutMasterIdLst>
  <p:sldIdLst>
    <p:sldId id="256" r:id="rId2"/>
    <p:sldId id="673" r:id="rId3"/>
    <p:sldId id="674" r:id="rId4"/>
    <p:sldId id="675" r:id="rId5"/>
    <p:sldId id="676" r:id="rId6"/>
    <p:sldId id="677" r:id="rId7"/>
    <p:sldId id="678" r:id="rId8"/>
    <p:sldId id="679" r:id="rId9"/>
    <p:sldId id="655" r:id="rId10"/>
    <p:sldId id="656" r:id="rId11"/>
    <p:sldId id="657" r:id="rId12"/>
    <p:sldId id="658" r:id="rId13"/>
    <p:sldId id="659" r:id="rId14"/>
    <p:sldId id="660" r:id="rId15"/>
    <p:sldId id="661" r:id="rId16"/>
    <p:sldId id="662" r:id="rId17"/>
    <p:sldId id="663" r:id="rId18"/>
    <p:sldId id="664" r:id="rId19"/>
    <p:sldId id="665" r:id="rId20"/>
    <p:sldId id="666" r:id="rId21"/>
    <p:sldId id="667" r:id="rId22"/>
    <p:sldId id="668" r:id="rId23"/>
    <p:sldId id="669" r:id="rId24"/>
    <p:sldId id="670" r:id="rId25"/>
    <p:sldId id="671" r:id="rId26"/>
    <p:sldId id="672" r:id="rId27"/>
    <p:sldId id="498" r:id="rId28"/>
  </p:sldIdLst>
  <p:sldSz cx="9144000" cy="6858000" type="screen4x3"/>
  <p:notesSz cx="6799263" cy="9929813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A17C"/>
    <a:srgbClr val="2B3990"/>
    <a:srgbClr val="31B5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Style moyen 4 - Accentuation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7DF18680-E054-41AD-8BC1-D1AEF772440D}" styleName="Style moyen 2 - Accentuation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505E3EF-67EA-436B-97B2-0124C06EBD24}" styleName="Style moyen 4 - Accentuation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22838BEF-8BB2-4498-84A7-C5851F593DF1}" styleName="Style moyen 4 - Accentuation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1953" autoAdjust="0"/>
  </p:normalViewPr>
  <p:slideViewPr>
    <p:cSldViewPr showGuides="1">
      <p:cViewPr varScale="1">
        <p:scale>
          <a:sx n="104" d="100"/>
          <a:sy n="104" d="100"/>
        </p:scale>
        <p:origin x="-1188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0" d="100"/>
          <a:sy n="60" d="100"/>
        </p:scale>
        <p:origin x="-3202" y="-86"/>
      </p:cViewPr>
      <p:guideLst>
        <p:guide orient="horz" pos="3128"/>
        <p:guide pos="214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8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852F06C-6DAE-4126-9D6A-2195377BBE66}" type="doc">
      <dgm:prSet loTypeId="urn:microsoft.com/office/officeart/2009/3/layout/Descending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0F6B06AD-E510-4810-843C-1C03BC12D5EE}">
      <dgm:prSet phldrT="[Texte]"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>
        <a:ln>
          <a:solidFill>
            <a:srgbClr val="2FA17C"/>
          </a:solidFill>
        </a:ln>
      </dgm:spPr>
      <dgm:t>
        <a:bodyPr/>
        <a:lstStyle/>
        <a:p>
          <a:pPr algn="ctr"/>
          <a:r>
            <a:rPr lang="fr-FR" b="1" dirty="0" smtClean="0">
              <a:solidFill>
                <a:schemeClr val="tx2"/>
              </a:solidFill>
            </a:rPr>
            <a:t>SRS : objectifs opérationnels et indicateurs de suivi pour 5 ans</a:t>
          </a:r>
          <a:endParaRPr lang="fr-FR" dirty="0">
            <a:solidFill>
              <a:schemeClr val="tx2"/>
            </a:solidFill>
          </a:endParaRPr>
        </a:p>
      </dgm:t>
    </dgm:pt>
    <dgm:pt modelId="{50325669-E89A-4E8C-AD80-0509C43A4CD4}" type="parTrans" cxnId="{BA2875E6-4D8C-47C3-89E5-32CC22F4BF58}">
      <dgm:prSet/>
      <dgm:spPr/>
      <dgm:t>
        <a:bodyPr/>
        <a:lstStyle/>
        <a:p>
          <a:endParaRPr lang="fr-FR"/>
        </a:p>
      </dgm:t>
    </dgm:pt>
    <dgm:pt modelId="{4B156A94-DA76-4FD9-9E09-4D8D8ECEB47E}" type="sibTrans" cxnId="{BA2875E6-4D8C-47C3-89E5-32CC22F4BF58}">
      <dgm:prSet/>
      <dgm:spPr/>
      <dgm:t>
        <a:bodyPr/>
        <a:lstStyle/>
        <a:p>
          <a:endParaRPr lang="fr-FR"/>
        </a:p>
      </dgm:t>
    </dgm:pt>
    <dgm:pt modelId="{CD548839-1712-4F8C-9A5A-A37C1B8B98F9}">
      <dgm:prSet phldrT="[Texte]" custT="1"/>
      <dgm:spPr>
        <a:solidFill>
          <a:schemeClr val="accent3">
            <a:lumMod val="20000"/>
            <a:lumOff val="80000"/>
          </a:schemeClr>
        </a:solidFill>
        <a:ln>
          <a:solidFill>
            <a:srgbClr val="2FA17C"/>
          </a:solidFill>
        </a:ln>
      </dgm:spPr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fr-FR" sz="2800" b="1" dirty="0" smtClean="0">
              <a:solidFill>
                <a:schemeClr val="tx2"/>
              </a:solidFill>
            </a:rPr>
            <a:t>Plans </a:t>
          </a:r>
          <a:r>
            <a:rPr lang="fr-FR" sz="2800" b="1" dirty="0" smtClean="0">
              <a:solidFill>
                <a:srgbClr val="2B3990"/>
              </a:solidFill>
            </a:rPr>
            <a:t>d’action</a:t>
          </a:r>
          <a:endParaRPr lang="fr-FR" sz="3200" b="1" dirty="0">
            <a:solidFill>
              <a:schemeClr val="tx2"/>
            </a:solidFill>
          </a:endParaRPr>
        </a:p>
      </dgm:t>
    </dgm:pt>
    <dgm:pt modelId="{013C9CAF-9748-4B8D-BB6C-AA83331E9724}" type="parTrans" cxnId="{3EA0B7C9-D700-41E3-B4CD-1F2F1D972C80}">
      <dgm:prSet/>
      <dgm:spPr/>
      <dgm:t>
        <a:bodyPr/>
        <a:lstStyle/>
        <a:p>
          <a:endParaRPr lang="fr-FR"/>
        </a:p>
      </dgm:t>
    </dgm:pt>
    <dgm:pt modelId="{B29643AF-CB19-4081-9F07-0A4A98FAEEFE}" type="sibTrans" cxnId="{3EA0B7C9-D700-41E3-B4CD-1F2F1D972C80}">
      <dgm:prSet/>
      <dgm:spPr/>
      <dgm:t>
        <a:bodyPr/>
        <a:lstStyle/>
        <a:p>
          <a:endParaRPr lang="fr-FR"/>
        </a:p>
      </dgm:t>
    </dgm:pt>
    <dgm:pt modelId="{31E382E8-DC3B-403C-9DA0-25DFABFC954C}">
      <dgm:prSet phldrT="[Texte]"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>
        <a:ln>
          <a:solidFill>
            <a:srgbClr val="2FA17C"/>
          </a:solidFill>
        </a:ln>
      </dgm:spPr>
      <dgm:t>
        <a:bodyPr/>
        <a:lstStyle/>
        <a:p>
          <a:r>
            <a:rPr lang="fr-FR" b="1" dirty="0" smtClean="0">
              <a:solidFill>
                <a:schemeClr val="tx2"/>
              </a:solidFill>
            </a:rPr>
            <a:t>PRAPS : actions et indicateurs de suivi à 5 ans</a:t>
          </a:r>
          <a:endParaRPr lang="fr-FR" dirty="0">
            <a:solidFill>
              <a:schemeClr val="tx2"/>
            </a:solidFill>
          </a:endParaRPr>
        </a:p>
      </dgm:t>
    </dgm:pt>
    <dgm:pt modelId="{C821469B-07A9-4354-8FAB-B4D7279E6D22}" type="parTrans" cxnId="{F62E169A-DB58-48D0-9F8E-04B2EA8B6F04}">
      <dgm:prSet/>
      <dgm:spPr/>
      <dgm:t>
        <a:bodyPr/>
        <a:lstStyle/>
        <a:p>
          <a:endParaRPr lang="fr-FR"/>
        </a:p>
      </dgm:t>
    </dgm:pt>
    <dgm:pt modelId="{F4EFE008-82DC-4373-A2B7-4CE44A84057B}" type="sibTrans" cxnId="{F62E169A-DB58-48D0-9F8E-04B2EA8B6F04}">
      <dgm:prSet/>
      <dgm:spPr/>
      <dgm:t>
        <a:bodyPr/>
        <a:lstStyle/>
        <a:p>
          <a:endParaRPr lang="fr-FR"/>
        </a:p>
      </dgm:t>
    </dgm:pt>
    <dgm:pt modelId="{C31D7F03-C31B-46AD-BD4D-2F955B377B8E}">
      <dgm:prSet phldrT="[Texte]"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>
        <a:ln>
          <a:solidFill>
            <a:srgbClr val="2FA17C"/>
          </a:solidFill>
        </a:ln>
      </dgm:spPr>
      <dgm:t>
        <a:bodyPr/>
        <a:lstStyle/>
        <a:p>
          <a:r>
            <a:rPr lang="fr-FR" b="1" dirty="0" smtClean="0">
              <a:solidFill>
                <a:schemeClr val="tx2"/>
              </a:solidFill>
            </a:rPr>
            <a:t>COS : objectifs opérationnels et résultats à 10 ans</a:t>
          </a:r>
          <a:endParaRPr lang="fr-FR" dirty="0">
            <a:solidFill>
              <a:schemeClr val="tx2"/>
            </a:solidFill>
          </a:endParaRPr>
        </a:p>
      </dgm:t>
    </dgm:pt>
    <dgm:pt modelId="{E97D3F6F-BAB9-4359-B833-4F7F03EAC4DC}" type="sibTrans" cxnId="{974CDD74-45BC-45AD-8B18-322A290501B5}">
      <dgm:prSet/>
      <dgm:spPr/>
      <dgm:t>
        <a:bodyPr/>
        <a:lstStyle/>
        <a:p>
          <a:endParaRPr lang="fr-FR"/>
        </a:p>
      </dgm:t>
    </dgm:pt>
    <dgm:pt modelId="{ECCD59DF-3650-40BA-BA9D-59C3FF1E87C2}" type="parTrans" cxnId="{974CDD74-45BC-45AD-8B18-322A290501B5}">
      <dgm:prSet/>
      <dgm:spPr/>
      <dgm:t>
        <a:bodyPr/>
        <a:lstStyle/>
        <a:p>
          <a:endParaRPr lang="fr-FR"/>
        </a:p>
      </dgm:t>
    </dgm:pt>
    <dgm:pt modelId="{07C6003C-B626-4F80-BEDA-2DF973374E6B}" type="pres">
      <dgm:prSet presAssocID="{E852F06C-6DAE-4126-9D6A-2195377BBE66}" presName="Name0" presStyleCnt="0">
        <dgm:presLayoutVars>
          <dgm:chMax val="7"/>
          <dgm:chPref val="5"/>
        </dgm:presLayoutVars>
      </dgm:prSet>
      <dgm:spPr/>
      <dgm:t>
        <a:bodyPr/>
        <a:lstStyle/>
        <a:p>
          <a:endParaRPr lang="fr-FR"/>
        </a:p>
      </dgm:t>
    </dgm:pt>
    <dgm:pt modelId="{A0BB1486-08D0-44AB-ABAE-EB03E6EAA119}" type="pres">
      <dgm:prSet presAssocID="{E852F06C-6DAE-4126-9D6A-2195377BBE66}" presName="arrowNode" presStyleLbl="node1" presStyleIdx="0" presStyleCnt="1" custLinFactNeighborX="3859" custLinFactNeighborY="-86"/>
      <dgm:spPr/>
    </dgm:pt>
    <dgm:pt modelId="{CE357F1A-BD1A-4CCF-B801-A8F2EDAC70FE}" type="pres">
      <dgm:prSet presAssocID="{C31D7F03-C31B-46AD-BD4D-2F955B377B8E}" presName="txNode1" presStyleLbl="revTx" presStyleIdx="0" presStyleCnt="4" custLinFactNeighborX="-2821" custLinFactNeighborY="30104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1A445A19-77E6-41C3-ABA5-BBC48C56442F}" type="pres">
      <dgm:prSet presAssocID="{31E382E8-DC3B-403C-9DA0-25DFABFC954C}" presName="txNode2" presStyleLbl="revTx" presStyleIdx="1" presStyleCnt="4" custLinFactNeighborX="-95879" custLinFactNeighborY="78636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2E2216A3-8EE2-43B0-87C6-D53D2BF8E74D}" type="pres">
      <dgm:prSet presAssocID="{F4EFE008-82DC-4373-A2B7-4CE44A84057B}" presName="dotNode2" presStyleCnt="0"/>
      <dgm:spPr/>
    </dgm:pt>
    <dgm:pt modelId="{56FCFA55-29BB-4D7D-A993-1BFA4E2E4DB2}" type="pres">
      <dgm:prSet presAssocID="{F4EFE008-82DC-4373-A2B7-4CE44A84057B}" presName="dotRepeatNode" presStyleLbl="fgShp" presStyleIdx="0" presStyleCnt="2"/>
      <dgm:spPr/>
      <dgm:t>
        <a:bodyPr/>
        <a:lstStyle/>
        <a:p>
          <a:endParaRPr lang="fr-FR"/>
        </a:p>
      </dgm:t>
    </dgm:pt>
    <dgm:pt modelId="{B81CCD16-9DA5-4FD6-BF88-A6FC724024AB}" type="pres">
      <dgm:prSet presAssocID="{0F6B06AD-E510-4810-843C-1C03BC12D5EE}" presName="txNode3" presStyleLbl="revTx" presStyleIdx="2" presStyleCnt="4" custLinFactY="-69064" custLinFactNeighborX="99602" custLinFactNeighborY="-100000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6D1CEA3F-2F8D-4B16-80CA-89D8FB92DE5A}" type="pres">
      <dgm:prSet presAssocID="{4B156A94-DA76-4FD9-9E09-4D8D8ECEB47E}" presName="dotNode3" presStyleCnt="0"/>
      <dgm:spPr/>
    </dgm:pt>
    <dgm:pt modelId="{52265059-4779-455E-8B26-5DE68936FF11}" type="pres">
      <dgm:prSet presAssocID="{4B156A94-DA76-4FD9-9E09-4D8D8ECEB47E}" presName="dotRepeatNode" presStyleLbl="fgShp" presStyleIdx="1" presStyleCnt="2"/>
      <dgm:spPr/>
      <dgm:t>
        <a:bodyPr/>
        <a:lstStyle/>
        <a:p>
          <a:endParaRPr lang="fr-FR"/>
        </a:p>
      </dgm:t>
    </dgm:pt>
    <dgm:pt modelId="{D7816E9B-02B1-4A99-B788-A0D0F87EFD31}" type="pres">
      <dgm:prSet presAssocID="{CD548839-1712-4F8C-9A5A-A37C1B8B98F9}" presName="txNode4" presStyleLbl="revTx" presStyleIdx="3" presStyleCnt="4" custScaleX="64308" custScaleY="122420" custLinFactNeighborX="-53972" custLinFactNeighborY="-64381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F2739104-6FAE-4A55-9454-AD784C08F7D0}" type="presOf" srcId="{4B156A94-DA76-4FD9-9E09-4D8D8ECEB47E}" destId="{52265059-4779-455E-8B26-5DE68936FF11}" srcOrd="0" destOrd="0" presId="urn:microsoft.com/office/officeart/2009/3/layout/DescendingProcess"/>
    <dgm:cxn modelId="{BA2875E6-4D8C-47C3-89E5-32CC22F4BF58}" srcId="{E852F06C-6DAE-4126-9D6A-2195377BBE66}" destId="{0F6B06AD-E510-4810-843C-1C03BC12D5EE}" srcOrd="2" destOrd="0" parTransId="{50325669-E89A-4E8C-AD80-0509C43A4CD4}" sibTransId="{4B156A94-DA76-4FD9-9E09-4D8D8ECEB47E}"/>
    <dgm:cxn modelId="{F62E169A-DB58-48D0-9F8E-04B2EA8B6F04}" srcId="{E852F06C-6DAE-4126-9D6A-2195377BBE66}" destId="{31E382E8-DC3B-403C-9DA0-25DFABFC954C}" srcOrd="1" destOrd="0" parTransId="{C821469B-07A9-4354-8FAB-B4D7279E6D22}" sibTransId="{F4EFE008-82DC-4373-A2B7-4CE44A84057B}"/>
    <dgm:cxn modelId="{D8F0FBF5-147F-47DF-B7D3-CA8A87F02B61}" type="presOf" srcId="{E852F06C-6DAE-4126-9D6A-2195377BBE66}" destId="{07C6003C-B626-4F80-BEDA-2DF973374E6B}" srcOrd="0" destOrd="0" presId="urn:microsoft.com/office/officeart/2009/3/layout/DescendingProcess"/>
    <dgm:cxn modelId="{31E5C4DF-482C-4D58-8017-5E0B32F57393}" type="presOf" srcId="{0F6B06AD-E510-4810-843C-1C03BC12D5EE}" destId="{B81CCD16-9DA5-4FD6-BF88-A6FC724024AB}" srcOrd="0" destOrd="0" presId="urn:microsoft.com/office/officeart/2009/3/layout/DescendingProcess"/>
    <dgm:cxn modelId="{F3571513-306B-4430-8F2E-A98812834688}" type="presOf" srcId="{C31D7F03-C31B-46AD-BD4D-2F955B377B8E}" destId="{CE357F1A-BD1A-4CCF-B801-A8F2EDAC70FE}" srcOrd="0" destOrd="0" presId="urn:microsoft.com/office/officeart/2009/3/layout/DescendingProcess"/>
    <dgm:cxn modelId="{974CDD74-45BC-45AD-8B18-322A290501B5}" srcId="{E852F06C-6DAE-4126-9D6A-2195377BBE66}" destId="{C31D7F03-C31B-46AD-BD4D-2F955B377B8E}" srcOrd="0" destOrd="0" parTransId="{ECCD59DF-3650-40BA-BA9D-59C3FF1E87C2}" sibTransId="{E97D3F6F-BAB9-4359-B833-4F7F03EAC4DC}"/>
    <dgm:cxn modelId="{3EA0B7C9-D700-41E3-B4CD-1F2F1D972C80}" srcId="{E852F06C-6DAE-4126-9D6A-2195377BBE66}" destId="{CD548839-1712-4F8C-9A5A-A37C1B8B98F9}" srcOrd="3" destOrd="0" parTransId="{013C9CAF-9748-4B8D-BB6C-AA83331E9724}" sibTransId="{B29643AF-CB19-4081-9F07-0A4A98FAEEFE}"/>
    <dgm:cxn modelId="{D9C94136-C5FD-4255-8D49-223509F18DA2}" type="presOf" srcId="{31E382E8-DC3B-403C-9DA0-25DFABFC954C}" destId="{1A445A19-77E6-41C3-ABA5-BBC48C56442F}" srcOrd="0" destOrd="0" presId="urn:microsoft.com/office/officeart/2009/3/layout/DescendingProcess"/>
    <dgm:cxn modelId="{2D1E6BB7-975A-4536-804E-53EC10E6C8C0}" type="presOf" srcId="{F4EFE008-82DC-4373-A2B7-4CE44A84057B}" destId="{56FCFA55-29BB-4D7D-A993-1BFA4E2E4DB2}" srcOrd="0" destOrd="0" presId="urn:microsoft.com/office/officeart/2009/3/layout/DescendingProcess"/>
    <dgm:cxn modelId="{F9E5269D-29F7-4355-8081-48F19A362280}" type="presOf" srcId="{CD548839-1712-4F8C-9A5A-A37C1B8B98F9}" destId="{D7816E9B-02B1-4A99-B788-A0D0F87EFD31}" srcOrd="0" destOrd="0" presId="urn:microsoft.com/office/officeart/2009/3/layout/DescendingProcess"/>
    <dgm:cxn modelId="{41065689-87BF-44C4-B5D1-A3AC7ED57E7D}" type="presParOf" srcId="{07C6003C-B626-4F80-BEDA-2DF973374E6B}" destId="{A0BB1486-08D0-44AB-ABAE-EB03E6EAA119}" srcOrd="0" destOrd="0" presId="urn:microsoft.com/office/officeart/2009/3/layout/DescendingProcess"/>
    <dgm:cxn modelId="{5196CC69-1FD2-4F70-8C26-9DA4B60C2AA3}" type="presParOf" srcId="{07C6003C-B626-4F80-BEDA-2DF973374E6B}" destId="{CE357F1A-BD1A-4CCF-B801-A8F2EDAC70FE}" srcOrd="1" destOrd="0" presId="urn:microsoft.com/office/officeart/2009/3/layout/DescendingProcess"/>
    <dgm:cxn modelId="{FD1CDCF5-908D-4F58-ABCA-501DB9444BB2}" type="presParOf" srcId="{07C6003C-B626-4F80-BEDA-2DF973374E6B}" destId="{1A445A19-77E6-41C3-ABA5-BBC48C56442F}" srcOrd="2" destOrd="0" presId="urn:microsoft.com/office/officeart/2009/3/layout/DescendingProcess"/>
    <dgm:cxn modelId="{06DF8D09-A453-4D0C-8CEB-C4DDE900C871}" type="presParOf" srcId="{07C6003C-B626-4F80-BEDA-2DF973374E6B}" destId="{2E2216A3-8EE2-43B0-87C6-D53D2BF8E74D}" srcOrd="3" destOrd="0" presId="urn:microsoft.com/office/officeart/2009/3/layout/DescendingProcess"/>
    <dgm:cxn modelId="{1E691CF9-2E6D-4E1A-B760-225A6C4A9CCF}" type="presParOf" srcId="{2E2216A3-8EE2-43B0-87C6-D53D2BF8E74D}" destId="{56FCFA55-29BB-4D7D-A993-1BFA4E2E4DB2}" srcOrd="0" destOrd="0" presId="urn:microsoft.com/office/officeart/2009/3/layout/DescendingProcess"/>
    <dgm:cxn modelId="{18631972-FE67-4537-A3D5-FA40929ED550}" type="presParOf" srcId="{07C6003C-B626-4F80-BEDA-2DF973374E6B}" destId="{B81CCD16-9DA5-4FD6-BF88-A6FC724024AB}" srcOrd="4" destOrd="0" presId="urn:microsoft.com/office/officeart/2009/3/layout/DescendingProcess"/>
    <dgm:cxn modelId="{9A6974E5-4EAF-4854-B95E-D55BCF091BB1}" type="presParOf" srcId="{07C6003C-B626-4F80-BEDA-2DF973374E6B}" destId="{6D1CEA3F-2F8D-4B16-80CA-89D8FB92DE5A}" srcOrd="5" destOrd="0" presId="urn:microsoft.com/office/officeart/2009/3/layout/DescendingProcess"/>
    <dgm:cxn modelId="{9D320D28-EB8F-4F0D-B6D1-393106D9D4A4}" type="presParOf" srcId="{6D1CEA3F-2F8D-4B16-80CA-89D8FB92DE5A}" destId="{52265059-4779-455E-8B26-5DE68936FF11}" srcOrd="0" destOrd="0" presId="urn:microsoft.com/office/officeart/2009/3/layout/DescendingProcess"/>
    <dgm:cxn modelId="{E29441E6-DE1C-422E-8280-FBECA553CCCC}" type="presParOf" srcId="{07C6003C-B626-4F80-BEDA-2DF973374E6B}" destId="{D7816E9B-02B1-4A99-B788-A0D0F87EFD31}" srcOrd="6" destOrd="0" presId="urn:microsoft.com/office/officeart/2009/3/layout/DescendingProcess"/>
  </dgm:cxnLst>
  <dgm:bg>
    <a:blipFill>
      <a:blip xmlns:r="http://schemas.openxmlformats.org/officeDocument/2006/relationships" r:embed="rId1"/>
      <a:stretch>
        <a:fillRect/>
      </a:stretch>
    </a:blipFill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3/layout/DescendingProcess">
  <dgm:title val=""/>
  <dgm:desc val=""/>
  <dgm:catLst>
    <dgm:cat type="process" pri="235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clrData>
  <dgm:layoutNode name="Name0">
    <dgm:varLst>
      <dgm:chMax val="7"/>
      <dgm:chPref val="5"/>
    </dgm:varLst>
    <dgm:alg type="composite">
      <dgm:param type="ar" val="1.1"/>
    </dgm:alg>
    <dgm:shape xmlns:r="http://schemas.openxmlformats.org/officeDocument/2006/relationships" r:blip="">
      <dgm:adjLst/>
    </dgm:shape>
    <dgm:choose name="Name1">
      <dgm:if name="Name2" axis="ch" ptType="node" func="cnt" op="equ" val="1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</dgm:constrLst>
      </dgm:if>
      <dgm:if name="Name3" axis="ch" ptType="node" func="cnt" op="equ" val="2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5"/>
          <dgm:constr type="b" for="ch" forName="txNode2" refType="h"/>
          <dgm:constr type="r" for="ch" forName="txNode2" refType="w"/>
          <dgm:constr type="h" for="ch" forName="txNode2" refType="h" fact="0.16"/>
        </dgm:constrLst>
      </dgm:if>
      <dgm:if name="Name4" axis="ch" ptType="node" func="cnt" op="equ" val="3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56"/>
          <dgm:constr type="ctrY" for="ch" forName="txNode2" refType="h" fact="0.3992"/>
          <dgm:constr type="r" for="ch" forName="txNode2" refType="w"/>
          <dgm:constr type="h" for="ch" forName="txNode2" refType="h" fact="0.16"/>
          <dgm:constr type="l" for="ch" forName="txNode3" refType="w" fact="0.5"/>
          <dgm:constr type="b" for="ch" forName="txNode3" refType="h"/>
          <dgm:constr type="r" for="ch" forName="txNode3" refType="w"/>
          <dgm:constr type="h" for="ch" forName="txNode3" refType="h" fact="0.16"/>
          <dgm:constr type="ctrX" for="ch" forName="dotNode2" refType="w" fact="0.4782"/>
          <dgm:constr type="ctrY" for="ch" forName="dotNode2" refType="h" fact="0.3992"/>
          <dgm:constr type="h" for="ch" forName="dotNode2" refType="h" fact="0.0218"/>
          <dgm:constr type="w" for="ch" forName="dotNode2" refType="h" refFor="ch" refForName="dotNode2"/>
        </dgm:constrLst>
      </dgm:if>
      <dgm:if name="Name5" axis="ch" ptType="node" func="cnt" op="equ" val="4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49"/>
          <dgm:constr type="ctrY" for="ch" forName="txNode2" refType="h" fact="0.3153"/>
          <dgm:constr type="r" for="ch" forName="txNode2" refType="w"/>
          <dgm:constr type="h" for="ch" forName="txNode2" refType="h" fact="0.16"/>
          <dgm:constr type="l" for="ch" forName="txNode3" refType="w" fact="0"/>
          <dgm:constr type="ctrY" for="ch" forName="txNode3" refType="h" fact="0.5004"/>
          <dgm:constr type="r" for="ch" forName="txNode3" refType="w" fact="0.5"/>
          <dgm:constr type="h" for="ch" forName="txNode3" refType="h" fact="0.16"/>
          <dgm:constr type="l" for="ch" forName="txNode4" refType="w" fact="0.5"/>
          <dgm:constr type="b" for="ch" forName="txNode4" refType="h"/>
          <dgm:constr type="r" for="ch" forName="txNode4" refType="w"/>
          <dgm:constr type="h" for="ch" forName="txNode4" refType="h" fact="0.16"/>
          <dgm:constr type="ctrX" for="ch" forName="dotNode2" refType="w" fact="0.39"/>
          <dgm:constr type="ctrY" for="ch" forName="dotNode2" refType="h" fact="0.3153"/>
          <dgm:constr type="h" for="ch" forName="dotNode2" refType="h" fact="0.0218"/>
          <dgm:constr type="w" for="ch" forName="dotNode2" refType="h" refFor="ch" refForName="dotNode2"/>
          <dgm:constr type="ctrX" for="ch" forName="dotNode3" refType="w" fact="0.5626"/>
          <dgm:constr type="ctrY" for="ch" forName="dotNode3" refType="h" fact="0.5004"/>
          <dgm:constr type="h" for="ch" forName="dotNode3" refType="h" fact="0.0218"/>
          <dgm:constr type="w" for="ch" forName="dotNode3" refType="h" refFor="ch" refForName="dotNode3"/>
        </dgm:constrLst>
      </dgm:if>
      <dgm:if name="Name6" axis="ch" ptType="node" func="cnt" op="equ" val="5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46"/>
          <dgm:constr type="ctrY" for="ch" forName="txNode2" refType="h" fact="0.2885"/>
          <dgm:constr type="r" for="ch" forName="txNode2" refType="w"/>
          <dgm:constr type="h" for="ch" forName="txNode2" refType="h" fact="0.16"/>
          <dgm:constr type="l" for="ch" forName="txNode3" refType="w" fact="0"/>
          <dgm:constr type="ctrY" for="ch" forName="txNode3" refType="h" fact="0.4089"/>
          <dgm:constr type="r" for="ch" forName="txNode3" refType="w" fact="0.43"/>
          <dgm:constr type="h" for="ch" forName="txNode3" refType="h" fact="0.16"/>
          <dgm:constr type="l" for="ch" forName="txNode4" refType="w" fact="0.67"/>
          <dgm:constr type="ctrY" for="ch" forName="txNode4" refType="h" fact="0.5497"/>
          <dgm:constr type="r" for="ch" forName="txNode4" refType="w"/>
          <dgm:constr type="h" for="ch" forName="txNode4" refType="h" fact="0.16"/>
          <dgm:constr type="l" for="ch" forName="txNode5" refType="w" fact="0.5"/>
          <dgm:constr type="b" for="ch" forName="txNode5" refType="h"/>
          <dgm:constr type="r" for="ch" forName="txNode5" refType="w"/>
          <dgm:constr type="h" for="ch" forName="txNode5" refType="h" fact="0.16"/>
          <dgm:constr type="ctrX" for="ch" forName="dotNode2" refType="w" fact="0.3565"/>
          <dgm:constr type="ctrY" for="ch" forName="dotNode2" refType="h" fact="0.2885"/>
          <dgm:constr type="h" for="ch" forName="dotNode2" refType="h" fact="0.0218"/>
          <dgm:constr type="w" for="ch" forName="dotNode2" refType="h" refFor="ch" refForName="dotNode2"/>
          <dgm:constr type="ctrX" for="ch" forName="dotNode3" refType="w" fact="0.4922"/>
          <dgm:constr type="ctrY" for="ch" forName="dotNode3" refType="h" fact="0.4089"/>
          <dgm:constr type="h" for="ch" forName="dotNode3" refType="h" fact="0.0218"/>
          <dgm:constr type="w" for="ch" forName="dotNode3" refType="h" refFor="ch" refForName="dotNode3"/>
          <dgm:constr type="ctrX" for="ch" forName="dotNode4" refType="w" fact="0.5939"/>
          <dgm:constr type="ctrY" for="ch" forName="dotNode4" refType="h" fact="0.5497"/>
          <dgm:constr type="h" for="ch" forName="dotNode4" refType="h" fact="0.0218"/>
          <dgm:constr type="w" for="ch" forName="dotNode4" refType="h" refFor="ch" refForName="dotNode4"/>
        </dgm:constrLst>
      </dgm:if>
      <dgm:if name="Name7" axis="ch" ptType="node" func="cnt" op="equ" val="6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45"/>
          <dgm:constr type="ctrY" for="ch" forName="txNode2" refType="h" fact="0.2693"/>
          <dgm:constr type="r" for="ch" forName="txNode2" refType="w"/>
          <dgm:constr type="h" for="ch" forName="txNode2" refType="h" fact="0.16"/>
          <dgm:constr type="l" for="ch" forName="txNode3" refType="w" fact="0"/>
          <dgm:constr type="ctrY" for="ch" forName="txNode3" refType="h" fact="0.3638"/>
          <dgm:constr type="r" for="ch" forName="txNode3" refType="w" fact="0.37"/>
          <dgm:constr type="h" for="ch" forName="txNode3" refType="h" fact="0.16"/>
          <dgm:constr type="l" for="ch" forName="txNode4" refType="w" fact="0.63"/>
          <dgm:constr type="ctrY" for="ch" forName="txNode4" refType="h" fact="0.4744"/>
          <dgm:constr type="r" for="ch" forName="txNode4" refType="w"/>
          <dgm:constr type="h" for="ch" forName="txNode4" refType="h" fact="0.16"/>
          <dgm:constr type="l" for="ch" forName="txNode5" refType="w" fact="0"/>
          <dgm:constr type="ctrY" for="ch" forName="txNode5" refType="h" fact="0.5961"/>
          <dgm:constr type="r" for="ch" forName="txNode5" refType="w" fact="0.55"/>
          <dgm:constr type="h" for="ch" forName="txNode5" refType="h" fact="0.16"/>
          <dgm:constr type="l" for="ch" forName="txNode6" refType="w" fact="0.5"/>
          <dgm:constr type="b" for="ch" forName="txNode6" refType="h"/>
          <dgm:constr type="r" for="ch" forName="txNode6" refType="w"/>
          <dgm:constr type="h" for="ch" forName="txNode6" refType="h" fact="0.16"/>
          <dgm:constr type="ctrX" for="ch" forName="dotNode2" refType="w" fact="0.33"/>
          <dgm:constr type="ctrY" for="ch" forName="dotNode2" refType="h" fact="0.2693"/>
          <dgm:constr type="h" for="ch" forName="dotNode2" refType="h" fact="0.0218"/>
          <dgm:constr type="w" for="ch" forName="dotNode2" refType="h" refFor="ch" refForName="dotNode2"/>
          <dgm:constr type="ctrX" for="ch" forName="dotNode3" refType="w" fact="0.4419"/>
          <dgm:constr type="ctrY" for="ch" forName="dotNode3" refType="h" fact="0.3638"/>
          <dgm:constr type="h" for="ch" forName="dotNode3" refType="h" fact="0.0218"/>
          <dgm:constr type="w" for="ch" forName="dotNode3" refType="h" refFor="ch" refForName="dotNode3"/>
          <dgm:constr type="ctrX" for="ch" forName="dotNode4" refType="w" fact="0.5425"/>
          <dgm:constr type="ctrY" for="ch" forName="dotNode4" refType="h" fact="0.4744"/>
          <dgm:constr type="h" for="ch" forName="dotNode4" refType="h" fact="0.0218"/>
          <dgm:constr type="w" for="ch" forName="dotNode4" refType="h" refFor="ch" refForName="dotNode4"/>
          <dgm:constr type="ctrX" for="ch" forName="dotNode5" refType="w" fact="0.6153"/>
          <dgm:constr type="ctrY" for="ch" forName="dotNode5" refType="h" fact="0.5961"/>
          <dgm:constr type="h" for="ch" forName="dotNode5" refType="h" fact="0.0218"/>
          <dgm:constr type="w" for="ch" forName="dotNode5" refType="h" refFor="ch" refForName="dotNode5"/>
        </dgm:constrLst>
      </dgm:if>
      <dgm:else name="Name8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44"/>
          <dgm:constr type="ctrY" for="ch" forName="txNode2" refType="h" fact="0.2693"/>
          <dgm:constr type="r" for="ch" forName="txNode2" refType="w"/>
          <dgm:constr type="h" for="ch" forName="txNode2" refType="h" fact="0.16"/>
          <dgm:constr type="l" for="ch" forName="txNode3" refType="w" fact="0"/>
          <dgm:constr type="ctrY" for="ch" forName="txNode3" refType="h" fact="0.3424"/>
          <dgm:constr type="r" for="ch" forName="txNode3" refType="w" fact="0.33"/>
          <dgm:constr type="h" for="ch" forName="txNode3" refType="h" fact="0.16"/>
          <dgm:constr type="l" for="ch" forName="txNode4" refType="w" fact="0.61"/>
          <dgm:constr type="ctrY" for="ch" forName="txNode4" refType="h" fact="0.4276"/>
          <dgm:constr type="r" for="ch" forName="txNode4" refType="w"/>
          <dgm:constr type="h" for="ch" forName="txNode4" refType="h" fact="0.16"/>
          <dgm:constr type="l" for="ch" forName="txNode5" refType="w" fact="0"/>
          <dgm:constr type="ctrY" for="ch" forName="txNode5" refType="h" fact="0.5218"/>
          <dgm:constr type="r" for="ch" forName="txNode5" refType="w" fact="0.5"/>
          <dgm:constr type="h" for="ch" forName="txNode5" refType="h" fact="0.16"/>
          <dgm:constr type="l" for="ch" forName="txNode6" refType="w" fact="0.71"/>
          <dgm:constr type="ctrY" for="ch" forName="txNode6" refType="h" fact="0.6179"/>
          <dgm:constr type="r" for="ch" forName="txNode6" refType="w"/>
          <dgm:constr type="h" for="ch" forName="txNode6" refType="h" fact="0.16"/>
          <dgm:constr type="l" for="ch" forName="txNode7" refType="w" fact="0.5"/>
          <dgm:constr type="b" for="ch" forName="txNode7" refType="h"/>
          <dgm:constr type="r" for="ch" forName="txNode7" refType="w"/>
          <dgm:constr type="h" for="ch" forName="txNode7" refType="h" fact="0.16"/>
          <dgm:constr type="ctrX" for="ch" forName="dotNode2" refType="w" fact="0.33"/>
          <dgm:constr type="ctrY" for="ch" forName="dotNode2" refType="h" fact="0.2693"/>
          <dgm:constr type="h" for="ch" forName="dotNode2" refType="h" fact="0.0218"/>
          <dgm:constr type="w" for="ch" forName="dotNode2" refType="h" refFor="ch" refForName="dotNode2"/>
          <dgm:constr type="ctrX" for="ch" forName="dotNode3" refType="w" fact="0.425"/>
          <dgm:constr type="ctrY" for="ch" forName="dotNode3" refType="h" fact="0.3424"/>
          <dgm:constr type="h" for="ch" forName="dotNode3" refType="h" fact="0.0218"/>
          <dgm:constr type="w" for="ch" forName="dotNode3" refType="h" refFor="ch" refForName="dotNode3"/>
          <dgm:constr type="ctrX" for="ch" forName="dotNode4" refType="w" fact="0.505"/>
          <dgm:constr type="ctrY" for="ch" forName="dotNode4" refType="h" fact="0.4276"/>
          <dgm:constr type="h" for="ch" forName="dotNode4" refType="h" fact="0.0218"/>
          <dgm:constr type="w" for="ch" forName="dotNode4" refType="h" refFor="ch" refForName="dotNode4"/>
          <dgm:constr type="ctrX" for="ch" forName="dotNode5" refType="w" fact="0.5742"/>
          <dgm:constr type="ctrY" for="ch" forName="dotNode5" refType="h" fact="0.5218"/>
          <dgm:constr type="h" for="ch" forName="dotNode5" refType="h" fact="0.0218"/>
          <dgm:constr type="w" for="ch" forName="dotNode5" refType="h" refFor="ch" refForName="dotNode5"/>
          <dgm:constr type="ctrX" for="ch" forName="dotNode6" refType="w" fact="0.63"/>
          <dgm:constr type="ctrY" for="ch" forName="dotNode6" refType="h" fact="0.6179"/>
          <dgm:constr type="h" for="ch" forName="dotNode6" refType="h" fact="0.0218"/>
          <dgm:constr type="w" for="ch" forName="dotNode6" refType="h" refFor="ch" refForName="dotNode6"/>
        </dgm:constrLst>
      </dgm:else>
    </dgm:choose>
    <dgm:forEach name="Name9" axis="self" ptType="parTrans">
      <dgm:forEach name="Name10" axis="self" ptType="sibTrans" st="2">
        <dgm:forEach name="dotRepeat" axis="self">
          <dgm:layoutNode name="dotRepeatNode" styleLbl="fgShp">
            <dgm:alg type="sp"/>
            <dgm:shape xmlns:r="http://schemas.openxmlformats.org/officeDocument/2006/relationships" type="ellipse" r:blip="">
              <dgm:adjLst/>
            </dgm:shape>
            <dgm:presOf axis="self"/>
          </dgm:layoutNode>
        </dgm:forEach>
      </dgm:forEach>
    </dgm:forEach>
    <dgm:choose name="Name11">
      <dgm:if name="Name12" axis="ch" ptType="node" func="cnt" op="gte" val="1">
        <dgm:layoutNode name="arrowNode" styleLbl="node1">
          <dgm:alg type="sp"/>
          <dgm:shape xmlns:r="http://schemas.openxmlformats.org/officeDocument/2006/relationships" rot="73.2729" type="swooshArrow" r:blip="">
            <dgm:adjLst>
              <dgm:adj idx="1" val="0.1631"/>
              <dgm:adj idx="2" val="0.3137"/>
            </dgm:adjLst>
          </dgm:shape>
          <dgm:presOf/>
        </dgm:layoutNode>
      </dgm:if>
      <dgm:else name="Name13"/>
    </dgm:choose>
    <dgm:forEach name="Name14" axis="ch" ptType="node" cnt="1">
      <dgm:layoutNode name="txNode1" styleLbl="revTx">
        <dgm:varLst>
          <dgm:bulletEnabled val="1"/>
        </dgm:varLst>
        <dgm:alg type="tx">
          <dgm:param type="txAnchorVert" val="b"/>
        </dgm:alg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15" axis="ch" ptType="node" st="2" cnt="1">
      <dgm:layoutNode name="txNode2" styleLbl="revTx">
        <dgm:varLst>
          <dgm:bulletEnabled val="1"/>
        </dgm:varLst>
        <dgm:choose name="Name16">
          <dgm:if name="Name17" axis="self" ptType="node" func="revPos" op="equ" val="1">
            <dgm:alg type="tx">
              <dgm:param type="txAnchorVert" val="t"/>
            </dgm:alg>
          </dgm:if>
          <dgm:if name="Name18" axis="self" ptType="node" func="posOdd" op="equ" val="1">
            <dgm:alg type="tx">
              <dgm:param type="parTxLTRAlign" val="r"/>
              <dgm:param type="parTxRTLAlign" val="r"/>
            </dgm:alg>
          </dgm:if>
          <dgm:else name="Name1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20">
        <dgm:if name="Name21" axis="par ch" ptType="all node" func="cnt" op="neq" val="2">
          <dgm:forEach name="Name22" axis="follow" ptType="sibTrans" cnt="1">
            <dgm:layoutNode name="dotNode2">
              <dgm:alg type="sp"/>
              <dgm:shape xmlns:r="http://schemas.openxmlformats.org/officeDocument/2006/relationships" r:blip="">
                <dgm:adjLst/>
              </dgm:shape>
              <dgm:presOf/>
              <dgm:forEach name="Name23" ref="dotRepeat"/>
            </dgm:layoutNode>
          </dgm:forEach>
        </dgm:if>
        <dgm:else name="Name24"/>
      </dgm:choose>
    </dgm:forEach>
    <dgm:forEach name="Name25" axis="ch" ptType="node" st="3" cnt="1">
      <dgm:layoutNode name="txNode3" styleLbl="revTx">
        <dgm:varLst>
          <dgm:bulletEnabled val="1"/>
        </dgm:varLst>
        <dgm:choose name="Name26">
          <dgm:if name="Name27" axis="self" ptType="node" func="revPos" op="equ" val="1">
            <dgm:alg type="tx">
              <dgm:param type="txAnchorVert" val="t"/>
            </dgm:alg>
          </dgm:if>
          <dgm:if name="Name28" axis="self" ptType="node" func="posOdd" op="equ" val="1">
            <dgm:alg type="tx">
              <dgm:param type="parTxLTRAlign" val="r"/>
              <dgm:param type="parTxRTLAlign" val="r"/>
            </dgm:alg>
          </dgm:if>
          <dgm:else name="Name2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30">
        <dgm:if name="Name31" axis="par ch" ptType="all node" func="cnt" op="neq" val="3">
          <dgm:forEach name="Name32" axis="follow" ptType="sibTrans" cnt="1">
            <dgm:layoutNode name="dotNode3">
              <dgm:alg type="sp"/>
              <dgm:shape xmlns:r="http://schemas.openxmlformats.org/officeDocument/2006/relationships" r:blip="">
                <dgm:adjLst/>
              </dgm:shape>
              <dgm:presOf/>
              <dgm:forEach name="Name33" ref="dotRepeat"/>
            </dgm:layoutNode>
          </dgm:forEach>
        </dgm:if>
        <dgm:else name="Name34"/>
      </dgm:choose>
    </dgm:forEach>
    <dgm:forEach name="Name35" axis="ch" ptType="node" st="4" cnt="1">
      <dgm:layoutNode name="txNode4" styleLbl="revTx">
        <dgm:varLst>
          <dgm:bulletEnabled val="1"/>
        </dgm:varLst>
        <dgm:choose name="Name36">
          <dgm:if name="Name37" axis="self" ptType="node" func="revPos" op="equ" val="1">
            <dgm:alg type="tx">
              <dgm:param type="txAnchorVert" val="t"/>
            </dgm:alg>
          </dgm:if>
          <dgm:if name="Name38" axis="self" ptType="node" func="posOdd" op="equ" val="1">
            <dgm:alg type="tx">
              <dgm:param type="parTxLTRAlign" val="r"/>
              <dgm:param type="parTxRTLAlign" val="r"/>
            </dgm:alg>
          </dgm:if>
          <dgm:else name="Name3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40">
        <dgm:if name="Name41" axis="par ch" ptType="all node" func="cnt" op="neq" val="4">
          <dgm:forEach name="Name42" axis="follow" ptType="sibTrans" cnt="1">
            <dgm:layoutNode name="dotNode4">
              <dgm:alg type="sp"/>
              <dgm:shape xmlns:r="http://schemas.openxmlformats.org/officeDocument/2006/relationships" r:blip="">
                <dgm:adjLst/>
              </dgm:shape>
              <dgm:presOf/>
              <dgm:forEach name="Name43" ref="dotRepeat"/>
            </dgm:layoutNode>
          </dgm:forEach>
        </dgm:if>
        <dgm:else name="Name44"/>
      </dgm:choose>
    </dgm:forEach>
    <dgm:forEach name="Name45" axis="ch" ptType="node" st="5" cnt="1">
      <dgm:layoutNode name="txNode5" styleLbl="revTx">
        <dgm:varLst>
          <dgm:bulletEnabled val="1"/>
        </dgm:varLst>
        <dgm:choose name="Name46">
          <dgm:if name="Name47" axis="self" ptType="node" func="revPos" op="equ" val="1">
            <dgm:alg type="tx">
              <dgm:param type="txAnchorVert" val="t"/>
            </dgm:alg>
          </dgm:if>
          <dgm:if name="Name48" axis="self" ptType="node" func="posOdd" op="equ" val="1">
            <dgm:alg type="tx">
              <dgm:param type="parTxLTRAlign" val="r"/>
              <dgm:param type="parTxRTLAlign" val="r"/>
            </dgm:alg>
          </dgm:if>
          <dgm:else name="Name4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50">
        <dgm:if name="Name51" axis="par ch" ptType="all node" func="cnt" op="neq" val="5">
          <dgm:forEach name="Name52" axis="follow" ptType="sibTrans" cnt="1">
            <dgm:layoutNode name="dotNode5">
              <dgm:alg type="sp"/>
              <dgm:shape xmlns:r="http://schemas.openxmlformats.org/officeDocument/2006/relationships" r:blip="">
                <dgm:adjLst/>
              </dgm:shape>
              <dgm:presOf/>
              <dgm:forEach name="Name53" ref="dotRepeat"/>
            </dgm:layoutNode>
          </dgm:forEach>
        </dgm:if>
        <dgm:else name="Name54"/>
      </dgm:choose>
    </dgm:forEach>
    <dgm:forEach name="Name55" axis="ch" ptType="node" st="6" cnt="1">
      <dgm:layoutNode name="txNode6" styleLbl="revTx">
        <dgm:varLst>
          <dgm:bulletEnabled val="1"/>
        </dgm:varLst>
        <dgm:choose name="Name56">
          <dgm:if name="Name57" axis="self" ptType="node" func="revPos" op="equ" val="1">
            <dgm:alg type="tx">
              <dgm:param type="txAnchorVert" val="t"/>
            </dgm:alg>
          </dgm:if>
          <dgm:if name="Name58" axis="self" ptType="node" func="posOdd" op="equ" val="1">
            <dgm:alg type="tx">
              <dgm:param type="parTxLTRAlign" val="r"/>
              <dgm:param type="parTxRTLAlign" val="r"/>
            </dgm:alg>
          </dgm:if>
          <dgm:else name="Name5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60">
        <dgm:if name="Name61" axis="par ch" ptType="all node" func="cnt" op="neq" val="6">
          <dgm:forEach name="Name62" axis="follow" ptType="sibTrans" cnt="1">
            <dgm:layoutNode name="dotNode6">
              <dgm:alg type="sp"/>
              <dgm:shape xmlns:r="http://schemas.openxmlformats.org/officeDocument/2006/relationships" r:blip="">
                <dgm:adjLst/>
              </dgm:shape>
              <dgm:presOf/>
              <dgm:forEach name="Name63" ref="dotRepeat"/>
            </dgm:layoutNode>
          </dgm:forEach>
        </dgm:if>
        <dgm:else name="Name64"/>
      </dgm:choose>
    </dgm:forEach>
    <dgm:forEach name="Name65" axis="ch" ptType="node" st="7" cnt="1">
      <dgm:layoutNode name="txNode7" styleLbl="revTx">
        <dgm:varLst>
          <dgm:bulletEnabled val="1"/>
        </dgm:varLst>
        <dgm:alg type="tx">
          <dgm:param type="txAnchorVert" val="t"/>
        </dgm:alg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76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1909" y="0"/>
            <a:ext cx="2945764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90E886-D5CF-46DD-9717-3C23E94B18FA}" type="datetimeFigureOut">
              <a:rPr lang="fr-FR" smtClean="0"/>
              <a:t>11/10/2018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31339"/>
            <a:ext cx="294576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1909" y="9431339"/>
            <a:ext cx="2945764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2B9688-B6F1-46C1-A757-9019575F36E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3972397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6348" cy="4964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1342" y="1"/>
            <a:ext cx="2946348" cy="4964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609244-20F4-497E-ACD2-BC4FE28EF092}" type="datetimeFigureOut">
              <a:rPr lang="fr-FR" smtClean="0"/>
              <a:t>11/10/2018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15988" y="744538"/>
            <a:ext cx="4967287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927" y="4716661"/>
            <a:ext cx="5439410" cy="4468416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31600"/>
            <a:ext cx="2946348" cy="496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1342" y="9431600"/>
            <a:ext cx="2946348" cy="496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CAA3C1-4D37-4E84-8AB4-54E6B0C6A72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807147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CAA3C1-4D37-4E84-8AB4-54E6B0C6A72D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8216728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CAA3C1-4D37-4E84-8AB4-54E6B0C6A72D}" type="slidenum">
              <a:rPr lang="fr-FR" smtClean="0"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9150437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CAA3C1-4D37-4E84-8AB4-54E6B0C6A72D}" type="slidenum">
              <a:rPr lang="fr-FR" smtClean="0"/>
              <a:t>18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6291287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CAA3C1-4D37-4E84-8AB4-54E6B0C6A72D}" type="slidenum">
              <a:rPr lang="fr-FR" smtClean="0"/>
              <a:t>19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2993732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CAA3C1-4D37-4E84-8AB4-54E6B0C6A72D}" type="slidenum">
              <a:rPr lang="fr-FR" smtClean="0"/>
              <a:t>20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038330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CAA3C1-4D37-4E84-8AB4-54E6B0C6A72D}" type="slidenum">
              <a:rPr lang="fr-FR" smtClean="0"/>
              <a:t>21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9253890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CAA3C1-4D37-4E84-8AB4-54E6B0C6A72D}" type="slidenum">
              <a:rPr lang="fr-FR" smtClean="0"/>
              <a:t>22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945102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CAA3C1-4D37-4E84-8AB4-54E6B0C6A72D}" type="slidenum">
              <a:rPr lang="fr-FR" smtClean="0"/>
              <a:t>23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9319805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CAA3C1-4D37-4E84-8AB4-54E6B0C6A72D}" type="slidenum">
              <a:rPr lang="fr-FR" smtClean="0"/>
              <a:t>24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2658872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CAA3C1-4D37-4E84-8AB4-54E6B0C6A72D}" type="slidenum">
              <a:rPr lang="fr-FR" smtClean="0"/>
              <a:t>25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1756665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CAA3C1-4D37-4E84-8AB4-54E6B0C6A72D}" type="slidenum">
              <a:rPr lang="fr-FR" smtClean="0"/>
              <a:t>26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01138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CAA3C1-4D37-4E84-8AB4-54E6B0C6A72D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9157778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CAA3C1-4D37-4E84-8AB4-54E6B0C6A72D}" type="slidenum">
              <a:rPr lang="fr-FR" smtClean="0"/>
              <a:t>27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950512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CAA3C1-4D37-4E84-8AB4-54E6B0C6A72D}" type="slidenum">
              <a:rPr lang="fr-FR" smtClean="0"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5116210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CAA3C1-4D37-4E84-8AB4-54E6B0C6A72D}" type="slidenum">
              <a:rPr lang="fr-FR" smtClean="0"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5074132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CAA3C1-4D37-4E84-8AB4-54E6B0C6A72D}" type="slidenum">
              <a:rPr lang="fr-FR" smtClean="0"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9598591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CAA3C1-4D37-4E84-8AB4-54E6B0C6A72D}" type="slidenum">
              <a:rPr lang="fr-FR" smtClean="0"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6044992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CAA3C1-4D37-4E84-8AB4-54E6B0C6A72D}" type="slidenum">
              <a:rPr lang="fr-FR" smtClean="0"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8835543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CAA3C1-4D37-4E84-8AB4-54E6B0C6A72D}" type="slidenum">
              <a:rPr lang="fr-FR" smtClean="0"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493603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CAA3C1-4D37-4E84-8AB4-54E6B0C6A72D}" type="slidenum">
              <a:rPr lang="fr-FR" smtClean="0"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102835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-612576" y="1750504"/>
            <a:ext cx="6192688" cy="3334680"/>
          </a:xfrm>
          <a:prstGeom prst="roundRect">
            <a:avLst/>
          </a:prstGeom>
          <a:solidFill>
            <a:srgbClr val="2FA17C"/>
          </a:solidFill>
          <a:ln w="57150">
            <a:solidFill>
              <a:srgbClr val="31B564"/>
            </a:solidFill>
          </a:ln>
          <a:effectLst>
            <a:softEdge rad="12700"/>
          </a:effectLst>
        </p:spPr>
        <p:txBody>
          <a:bodyPr/>
          <a:lstStyle>
            <a:lvl1pPr marL="623888" indent="0">
              <a:defRPr cap="small" baseline="0">
                <a:solidFill>
                  <a:schemeClr val="bg1"/>
                </a:solidFill>
                <a:latin typeface="Microsoft PhagsPa" panose="020B0502040204020203" pitchFamily="34" charset="0"/>
              </a:defRPr>
            </a:lvl1pPr>
          </a:lstStyle>
          <a:p>
            <a:r>
              <a:rPr lang="fr-FR" dirty="0" smtClean="0"/>
              <a:t>Modifiez le style du titre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71797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Modifiez le style du 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532800"/>
          </a:xfrm>
        </p:spPr>
        <p:txBody>
          <a:bodyPr/>
          <a:lstStyle>
            <a:lvl1pPr>
              <a:defRPr>
                <a:latin typeface="Microsoft PhagsPa" panose="020B0502040204020203" pitchFamily="34" charset="0"/>
              </a:defRPr>
            </a:lvl1pPr>
            <a:lvl2pPr>
              <a:defRPr>
                <a:latin typeface="Microsoft PhagsPa" panose="020B0502040204020203" pitchFamily="34" charset="0"/>
              </a:defRPr>
            </a:lvl2pPr>
            <a:lvl3pPr>
              <a:defRPr>
                <a:latin typeface="Microsoft PhagsPa" panose="020B0502040204020203" pitchFamily="34" charset="0"/>
              </a:defRPr>
            </a:lvl3pPr>
            <a:lvl4pPr>
              <a:defRPr>
                <a:latin typeface="Microsoft PhagsPa" panose="020B0502040204020203" pitchFamily="34" charset="0"/>
              </a:defRPr>
            </a:lvl4pPr>
            <a:lvl5pPr>
              <a:defRPr>
                <a:latin typeface="Microsoft PhagsPa" panose="020B0502040204020203" pitchFamily="34" charset="0"/>
              </a:defRPr>
            </a:lvl5pPr>
          </a:lstStyle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9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3491880" y="6458325"/>
            <a:ext cx="2133600" cy="365125"/>
          </a:xfrm>
          <a:prstGeom prst="rect">
            <a:avLst/>
          </a:prstGeom>
        </p:spPr>
        <p:txBody>
          <a:bodyPr/>
          <a:lstStyle>
            <a:lvl1pPr algn="ctr">
              <a:defRPr sz="1400">
                <a:solidFill>
                  <a:srgbClr val="2FA17C"/>
                </a:solidFill>
                <a:latin typeface="Microsoft PhagsPa" panose="020B0502040204020203" pitchFamily="34" charset="0"/>
              </a:defRPr>
            </a:lvl1pPr>
          </a:lstStyle>
          <a:p>
            <a:fld id="{955D5731-05FD-41F9-AC4D-4693729DE4DE}" type="datetimeFigureOut">
              <a:rPr lang="fr-FR" smtClean="0"/>
              <a:pPr/>
              <a:t>11/10/2018</a:t>
            </a:fld>
            <a:endParaRPr lang="fr-FR" dirty="0"/>
          </a:p>
        </p:txBody>
      </p:sp>
      <p:sp>
        <p:nvSpPr>
          <p:cNvPr id="8" name="Espace réservé du texte 15"/>
          <p:cNvSpPr>
            <a:spLocks noGrp="1"/>
          </p:cNvSpPr>
          <p:nvPr>
            <p:ph type="body" sz="quarter" idx="11"/>
          </p:nvPr>
        </p:nvSpPr>
        <p:spPr>
          <a:xfrm>
            <a:off x="468313" y="2132856"/>
            <a:ext cx="8424862" cy="3888532"/>
          </a:xfrm>
        </p:spPr>
        <p:txBody>
          <a:bodyPr anchor="ctr">
            <a:normAutofit/>
          </a:bodyPr>
          <a:lstStyle>
            <a:lvl1pPr>
              <a:defRPr sz="1600">
                <a:solidFill>
                  <a:schemeClr val="tx1"/>
                </a:solidFill>
              </a:defRPr>
            </a:lvl1pPr>
          </a:lstStyle>
          <a:p>
            <a:pPr lvl="0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806147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619672" y="2708920"/>
            <a:ext cx="7272808" cy="1440160"/>
          </a:xfrm>
        </p:spPr>
        <p:txBody>
          <a:bodyPr/>
          <a:lstStyle>
            <a:lvl1pPr algn="ctr">
              <a:defRPr/>
            </a:lvl1pPr>
          </a:lstStyle>
          <a:p>
            <a:r>
              <a:rPr lang="fr-FR" dirty="0" smtClean="0"/>
              <a:t>Modifiez le style du titre</a:t>
            </a:r>
            <a:endParaRPr lang="fr-FR" dirty="0"/>
          </a:p>
        </p:txBody>
      </p:sp>
      <p:sp>
        <p:nvSpPr>
          <p:cNvPr id="6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3491880" y="6458325"/>
            <a:ext cx="2133600" cy="365125"/>
          </a:xfrm>
          <a:prstGeom prst="rect">
            <a:avLst/>
          </a:prstGeom>
        </p:spPr>
        <p:txBody>
          <a:bodyPr/>
          <a:lstStyle>
            <a:lvl1pPr algn="ctr">
              <a:defRPr sz="1400">
                <a:solidFill>
                  <a:srgbClr val="2FA17C"/>
                </a:solidFill>
                <a:latin typeface="Microsoft PhagsPa" panose="020B0502040204020203" pitchFamily="34" charset="0"/>
              </a:defRPr>
            </a:lvl1pPr>
          </a:lstStyle>
          <a:p>
            <a:fld id="{955D5731-05FD-41F9-AC4D-4693729DE4DE}" type="datetimeFigureOut">
              <a:rPr lang="fr-FR" smtClean="0"/>
              <a:pPr/>
              <a:t>11/10/2018</a:t>
            </a:fld>
            <a:endParaRPr lang="fr-FR" dirty="0"/>
          </a:p>
        </p:txBody>
      </p:sp>
      <p:sp>
        <p:nvSpPr>
          <p:cNvPr id="10" name="Espace réservé du texte 9"/>
          <p:cNvSpPr>
            <a:spLocks noGrp="1"/>
          </p:cNvSpPr>
          <p:nvPr>
            <p:ph type="body" sz="quarter" idx="11"/>
          </p:nvPr>
        </p:nvSpPr>
        <p:spPr>
          <a:xfrm>
            <a:off x="250825" y="2708275"/>
            <a:ext cx="1368425" cy="1441450"/>
          </a:xfrm>
        </p:spPr>
        <p:txBody>
          <a:bodyPr anchor="ctr">
            <a:normAutofit/>
          </a:bodyPr>
          <a:lstStyle>
            <a:lvl1pPr algn="ctr">
              <a:defRPr sz="4400">
                <a:solidFill>
                  <a:srgbClr val="2B3990"/>
                </a:solidFill>
              </a:defRPr>
            </a:lvl1pPr>
          </a:lstStyle>
          <a:p>
            <a:pPr lvl="0"/>
            <a:endParaRPr lang="fr-FR" dirty="0"/>
          </a:p>
        </p:txBody>
      </p:sp>
      <p:pic>
        <p:nvPicPr>
          <p:cNvPr id="8" name="Imag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3239" y="404664"/>
            <a:ext cx="1930910" cy="21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64907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Modifiez le style du 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532800"/>
          </a:xfrm>
        </p:spPr>
        <p:txBody>
          <a:bodyPr/>
          <a:lstStyle>
            <a:lvl1pPr>
              <a:defRPr>
                <a:latin typeface="Microsoft PhagsPa" panose="020B0502040204020203" pitchFamily="34" charset="0"/>
              </a:defRPr>
            </a:lvl1pPr>
            <a:lvl2pPr>
              <a:defRPr>
                <a:latin typeface="Microsoft PhagsPa" panose="020B0502040204020203" pitchFamily="34" charset="0"/>
              </a:defRPr>
            </a:lvl2pPr>
            <a:lvl3pPr>
              <a:defRPr>
                <a:latin typeface="Microsoft PhagsPa" panose="020B0502040204020203" pitchFamily="34" charset="0"/>
              </a:defRPr>
            </a:lvl3pPr>
            <a:lvl4pPr>
              <a:defRPr>
                <a:latin typeface="Microsoft PhagsPa" panose="020B0502040204020203" pitchFamily="34" charset="0"/>
              </a:defRPr>
            </a:lvl4pPr>
            <a:lvl5pPr>
              <a:defRPr>
                <a:latin typeface="Microsoft PhagsPa" panose="020B0502040204020203" pitchFamily="34" charset="0"/>
              </a:defRPr>
            </a:lvl5pPr>
          </a:lstStyle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9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3491880" y="6458325"/>
            <a:ext cx="2133600" cy="365125"/>
          </a:xfrm>
          <a:prstGeom prst="rect">
            <a:avLst/>
          </a:prstGeom>
        </p:spPr>
        <p:txBody>
          <a:bodyPr/>
          <a:lstStyle>
            <a:lvl1pPr algn="ctr">
              <a:defRPr sz="1400">
                <a:solidFill>
                  <a:srgbClr val="2FA17C"/>
                </a:solidFill>
                <a:latin typeface="Microsoft PhagsPa" panose="020B0502040204020203" pitchFamily="34" charset="0"/>
              </a:defRPr>
            </a:lvl1pPr>
          </a:lstStyle>
          <a:p>
            <a:fld id="{955D5731-05FD-41F9-AC4D-4693729DE4DE}" type="datetimeFigureOut">
              <a:rPr lang="fr-FR" smtClean="0"/>
              <a:pPr/>
              <a:t>11/10/2018</a:t>
            </a:fld>
            <a:endParaRPr lang="fr-FR" dirty="0"/>
          </a:p>
        </p:txBody>
      </p:sp>
      <p:pic>
        <p:nvPicPr>
          <p:cNvPr id="5" name="Imag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4328" y="188640"/>
            <a:ext cx="1287273" cy="1440000"/>
          </a:xfrm>
          <a:prstGeom prst="rect">
            <a:avLst/>
          </a:prstGeom>
        </p:spPr>
      </p:pic>
      <p:sp>
        <p:nvSpPr>
          <p:cNvPr id="7" name="Espace réservé du texte 15"/>
          <p:cNvSpPr>
            <a:spLocks noGrp="1"/>
          </p:cNvSpPr>
          <p:nvPr>
            <p:ph type="body" sz="quarter" idx="11"/>
          </p:nvPr>
        </p:nvSpPr>
        <p:spPr>
          <a:xfrm>
            <a:off x="468313" y="2132856"/>
            <a:ext cx="8424862" cy="3888532"/>
          </a:xfrm>
        </p:spPr>
        <p:txBody>
          <a:bodyPr anchor="ctr">
            <a:normAutofit/>
          </a:bodyPr>
          <a:lstStyle>
            <a:lvl1pPr>
              <a:defRPr sz="1600">
                <a:solidFill>
                  <a:schemeClr val="tx1"/>
                </a:solidFill>
              </a:defRPr>
            </a:lvl1pPr>
          </a:lstStyle>
          <a:p>
            <a:pPr lvl="0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998639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3491880" y="6458325"/>
            <a:ext cx="2133600" cy="365125"/>
          </a:xfrm>
          <a:prstGeom prst="rect">
            <a:avLst/>
          </a:prstGeom>
        </p:spPr>
        <p:txBody>
          <a:bodyPr/>
          <a:lstStyle>
            <a:lvl1pPr algn="ctr">
              <a:defRPr sz="1400">
                <a:solidFill>
                  <a:srgbClr val="2FA17C"/>
                </a:solidFill>
                <a:latin typeface="Microsoft PhagsPa" panose="020B0502040204020203" pitchFamily="34" charset="0"/>
              </a:defRPr>
            </a:lvl1pPr>
          </a:lstStyle>
          <a:p>
            <a:fld id="{955D5731-05FD-41F9-AC4D-4693729DE4DE}" type="datetimeFigureOut">
              <a:rPr lang="fr-FR" smtClean="0"/>
              <a:pPr/>
              <a:t>11/10/2018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476290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Modifiez le style du 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1"/>
            <a:ext cx="8435280" cy="532655"/>
          </a:xfrm>
        </p:spPr>
        <p:txBody>
          <a:bodyPr/>
          <a:lstStyle>
            <a:lvl1pPr>
              <a:defRPr>
                <a:latin typeface="Microsoft PhagsPa" panose="020B0502040204020203" pitchFamily="34" charset="0"/>
              </a:defRPr>
            </a:lvl1pPr>
            <a:lvl2pPr>
              <a:defRPr>
                <a:latin typeface="Microsoft PhagsPa" panose="020B0502040204020203" pitchFamily="34" charset="0"/>
              </a:defRPr>
            </a:lvl2pPr>
            <a:lvl3pPr>
              <a:defRPr>
                <a:latin typeface="Microsoft PhagsPa" panose="020B0502040204020203" pitchFamily="34" charset="0"/>
              </a:defRPr>
            </a:lvl3pPr>
            <a:lvl4pPr>
              <a:defRPr>
                <a:latin typeface="Microsoft PhagsPa" panose="020B0502040204020203" pitchFamily="34" charset="0"/>
              </a:defRPr>
            </a:lvl4pPr>
            <a:lvl5pPr>
              <a:defRPr>
                <a:latin typeface="Microsoft PhagsPa" panose="020B0502040204020203" pitchFamily="34" charset="0"/>
              </a:defRPr>
            </a:lvl5pPr>
          </a:lstStyle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3491880" y="6458325"/>
            <a:ext cx="2133600" cy="365125"/>
          </a:xfrm>
          <a:prstGeom prst="rect">
            <a:avLst/>
          </a:prstGeom>
        </p:spPr>
        <p:txBody>
          <a:bodyPr/>
          <a:lstStyle>
            <a:lvl1pPr algn="ctr">
              <a:defRPr sz="1400">
                <a:solidFill>
                  <a:srgbClr val="2FA17C"/>
                </a:solidFill>
                <a:latin typeface="Microsoft PhagsPa" panose="020B0502040204020203" pitchFamily="34" charset="0"/>
              </a:defRPr>
            </a:lvl1pPr>
          </a:lstStyle>
          <a:p>
            <a:fld id="{955D5731-05FD-41F9-AC4D-4693729DE4DE}" type="datetimeFigureOut">
              <a:rPr lang="fr-FR" smtClean="0"/>
              <a:pPr/>
              <a:t>11/10/2018</a:t>
            </a:fld>
            <a:endParaRPr lang="fr-FR" dirty="0"/>
          </a:p>
        </p:txBody>
      </p:sp>
      <p:sp>
        <p:nvSpPr>
          <p:cNvPr id="16" name="Espace réservé du texte 15"/>
          <p:cNvSpPr>
            <a:spLocks noGrp="1"/>
          </p:cNvSpPr>
          <p:nvPr>
            <p:ph type="body" sz="quarter" idx="11"/>
          </p:nvPr>
        </p:nvSpPr>
        <p:spPr>
          <a:xfrm>
            <a:off x="468313" y="2132856"/>
            <a:ext cx="8424862" cy="3888532"/>
          </a:xfrm>
        </p:spPr>
        <p:txBody>
          <a:bodyPr anchor="ctr">
            <a:normAutofit/>
          </a:bodyPr>
          <a:lstStyle>
            <a:lvl1pPr>
              <a:defRPr sz="1600">
                <a:solidFill>
                  <a:schemeClr val="tx1"/>
                </a:solidFill>
              </a:defRPr>
            </a:lvl1pPr>
          </a:lstStyle>
          <a:p>
            <a:pPr lvl="0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222319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619672" y="2708920"/>
            <a:ext cx="7272808" cy="1440160"/>
          </a:xfrm>
        </p:spPr>
        <p:txBody>
          <a:bodyPr/>
          <a:lstStyle>
            <a:lvl1pPr algn="ctr">
              <a:defRPr/>
            </a:lvl1pPr>
          </a:lstStyle>
          <a:p>
            <a:r>
              <a:rPr lang="fr-FR" dirty="0" smtClean="0"/>
              <a:t>Modifiez le style du titre</a:t>
            </a:r>
            <a:endParaRPr lang="fr-FR" dirty="0"/>
          </a:p>
        </p:txBody>
      </p:sp>
      <p:sp>
        <p:nvSpPr>
          <p:cNvPr id="6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3491880" y="6458325"/>
            <a:ext cx="2133600" cy="365125"/>
          </a:xfrm>
          <a:prstGeom prst="rect">
            <a:avLst/>
          </a:prstGeom>
        </p:spPr>
        <p:txBody>
          <a:bodyPr/>
          <a:lstStyle>
            <a:lvl1pPr algn="ctr">
              <a:defRPr sz="1400">
                <a:solidFill>
                  <a:srgbClr val="2FA17C"/>
                </a:solidFill>
                <a:latin typeface="Microsoft PhagsPa" panose="020B0502040204020203" pitchFamily="34" charset="0"/>
              </a:defRPr>
            </a:lvl1pPr>
          </a:lstStyle>
          <a:p>
            <a:fld id="{955D5731-05FD-41F9-AC4D-4693729DE4DE}" type="datetimeFigureOut">
              <a:rPr lang="fr-FR" smtClean="0"/>
              <a:pPr/>
              <a:t>11/10/2018</a:t>
            </a:fld>
            <a:endParaRPr lang="fr-FR" dirty="0"/>
          </a:p>
        </p:txBody>
      </p:sp>
      <p:sp>
        <p:nvSpPr>
          <p:cNvPr id="10" name="Espace réservé du texte 9"/>
          <p:cNvSpPr>
            <a:spLocks noGrp="1"/>
          </p:cNvSpPr>
          <p:nvPr>
            <p:ph type="body" sz="quarter" idx="11"/>
          </p:nvPr>
        </p:nvSpPr>
        <p:spPr>
          <a:xfrm>
            <a:off x="250825" y="2708275"/>
            <a:ext cx="1368425" cy="1441450"/>
          </a:xfrm>
        </p:spPr>
        <p:txBody>
          <a:bodyPr anchor="ctr">
            <a:normAutofit/>
          </a:bodyPr>
          <a:lstStyle>
            <a:lvl1pPr algn="ctr">
              <a:defRPr sz="4400">
                <a:solidFill>
                  <a:srgbClr val="2B3990"/>
                </a:solidFill>
              </a:defRPr>
            </a:lvl1pPr>
          </a:lstStyle>
          <a:p>
            <a:pPr lvl="0"/>
            <a:endParaRPr lang="fr-FR" dirty="0"/>
          </a:p>
        </p:txBody>
      </p:sp>
      <p:pic>
        <p:nvPicPr>
          <p:cNvPr id="11" name="Image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8419" y="396663"/>
            <a:ext cx="2207162" cy="21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15578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Modifiez le style du 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532800"/>
          </a:xfrm>
        </p:spPr>
        <p:txBody>
          <a:bodyPr/>
          <a:lstStyle>
            <a:lvl1pPr>
              <a:defRPr>
                <a:latin typeface="Microsoft PhagsPa" panose="020B0502040204020203" pitchFamily="34" charset="0"/>
              </a:defRPr>
            </a:lvl1pPr>
            <a:lvl2pPr>
              <a:defRPr>
                <a:latin typeface="Microsoft PhagsPa" panose="020B0502040204020203" pitchFamily="34" charset="0"/>
              </a:defRPr>
            </a:lvl2pPr>
            <a:lvl3pPr>
              <a:defRPr>
                <a:latin typeface="Microsoft PhagsPa" panose="020B0502040204020203" pitchFamily="34" charset="0"/>
              </a:defRPr>
            </a:lvl3pPr>
            <a:lvl4pPr>
              <a:defRPr>
                <a:latin typeface="Microsoft PhagsPa" panose="020B0502040204020203" pitchFamily="34" charset="0"/>
              </a:defRPr>
            </a:lvl4pPr>
            <a:lvl5pPr>
              <a:defRPr>
                <a:latin typeface="Microsoft PhagsPa" panose="020B0502040204020203" pitchFamily="34" charset="0"/>
              </a:defRPr>
            </a:lvl5pPr>
          </a:lstStyle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8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3491880" y="6458325"/>
            <a:ext cx="2133600" cy="365125"/>
          </a:xfrm>
          <a:prstGeom prst="rect">
            <a:avLst/>
          </a:prstGeom>
        </p:spPr>
        <p:txBody>
          <a:bodyPr/>
          <a:lstStyle>
            <a:lvl1pPr algn="ctr">
              <a:defRPr sz="1400">
                <a:solidFill>
                  <a:srgbClr val="2FA17C"/>
                </a:solidFill>
                <a:latin typeface="Microsoft PhagsPa" panose="020B0502040204020203" pitchFamily="34" charset="0"/>
              </a:defRPr>
            </a:lvl1pPr>
          </a:lstStyle>
          <a:p>
            <a:fld id="{955D5731-05FD-41F9-AC4D-4693729DE4DE}" type="datetimeFigureOut">
              <a:rPr lang="fr-FR" smtClean="0"/>
              <a:pPr/>
              <a:t>11/10/2018</a:t>
            </a:fld>
            <a:endParaRPr lang="fr-FR" dirty="0"/>
          </a:p>
        </p:txBody>
      </p:sp>
      <p:pic>
        <p:nvPicPr>
          <p:cNvPr id="7" name="Imag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1039" y="188640"/>
            <a:ext cx="1471441" cy="1440000"/>
          </a:xfrm>
          <a:prstGeom prst="rect">
            <a:avLst/>
          </a:prstGeom>
        </p:spPr>
      </p:pic>
      <p:sp>
        <p:nvSpPr>
          <p:cNvPr id="10" name="Espace réservé du texte 15"/>
          <p:cNvSpPr>
            <a:spLocks noGrp="1"/>
          </p:cNvSpPr>
          <p:nvPr>
            <p:ph type="body" sz="quarter" idx="11"/>
          </p:nvPr>
        </p:nvSpPr>
        <p:spPr>
          <a:xfrm>
            <a:off x="468313" y="2132856"/>
            <a:ext cx="8424862" cy="3888532"/>
          </a:xfrm>
        </p:spPr>
        <p:txBody>
          <a:bodyPr anchor="ctr">
            <a:normAutofit/>
          </a:bodyPr>
          <a:lstStyle>
            <a:lvl1pPr>
              <a:defRPr sz="1600">
                <a:solidFill>
                  <a:schemeClr val="tx1"/>
                </a:solidFill>
              </a:defRPr>
            </a:lvl1pPr>
          </a:lstStyle>
          <a:p>
            <a:pPr lvl="0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619451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619672" y="2708920"/>
            <a:ext cx="7272808" cy="1440160"/>
          </a:xfrm>
        </p:spPr>
        <p:txBody>
          <a:bodyPr/>
          <a:lstStyle>
            <a:lvl1pPr algn="ctr">
              <a:defRPr/>
            </a:lvl1pPr>
          </a:lstStyle>
          <a:p>
            <a:r>
              <a:rPr lang="fr-FR" dirty="0" smtClean="0"/>
              <a:t>Modifiez le style du titre</a:t>
            </a:r>
            <a:endParaRPr lang="fr-FR" dirty="0"/>
          </a:p>
        </p:txBody>
      </p:sp>
      <p:sp>
        <p:nvSpPr>
          <p:cNvPr id="6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3491880" y="6458325"/>
            <a:ext cx="2133600" cy="365125"/>
          </a:xfrm>
          <a:prstGeom prst="rect">
            <a:avLst/>
          </a:prstGeom>
        </p:spPr>
        <p:txBody>
          <a:bodyPr/>
          <a:lstStyle>
            <a:lvl1pPr algn="ctr">
              <a:defRPr sz="1400">
                <a:solidFill>
                  <a:srgbClr val="2FA17C"/>
                </a:solidFill>
                <a:latin typeface="Microsoft PhagsPa" panose="020B0502040204020203" pitchFamily="34" charset="0"/>
              </a:defRPr>
            </a:lvl1pPr>
          </a:lstStyle>
          <a:p>
            <a:fld id="{955D5731-05FD-41F9-AC4D-4693729DE4DE}" type="datetimeFigureOut">
              <a:rPr lang="fr-FR" smtClean="0"/>
              <a:pPr/>
              <a:t>11/10/2018</a:t>
            </a:fld>
            <a:endParaRPr lang="fr-FR" dirty="0"/>
          </a:p>
        </p:txBody>
      </p:sp>
      <p:sp>
        <p:nvSpPr>
          <p:cNvPr id="10" name="Espace réservé du texte 9"/>
          <p:cNvSpPr>
            <a:spLocks noGrp="1"/>
          </p:cNvSpPr>
          <p:nvPr>
            <p:ph type="body" sz="quarter" idx="11"/>
          </p:nvPr>
        </p:nvSpPr>
        <p:spPr>
          <a:xfrm>
            <a:off x="250825" y="2708275"/>
            <a:ext cx="1368425" cy="1441450"/>
          </a:xfrm>
        </p:spPr>
        <p:txBody>
          <a:bodyPr anchor="ctr">
            <a:normAutofit/>
          </a:bodyPr>
          <a:lstStyle>
            <a:lvl1pPr algn="ctr">
              <a:defRPr sz="4400">
                <a:solidFill>
                  <a:srgbClr val="2B3990"/>
                </a:solidFill>
              </a:defRPr>
            </a:lvl1pPr>
          </a:lstStyle>
          <a:p>
            <a:pPr lvl="0"/>
            <a:endParaRPr lang="fr-FR" dirty="0"/>
          </a:p>
        </p:txBody>
      </p:sp>
      <p:pic>
        <p:nvPicPr>
          <p:cNvPr id="7" name="Imag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6353" y="404664"/>
            <a:ext cx="2351291" cy="21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36182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Modifiez le style du 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532655"/>
          </a:xfrm>
        </p:spPr>
        <p:txBody>
          <a:bodyPr/>
          <a:lstStyle>
            <a:lvl1pPr>
              <a:defRPr>
                <a:latin typeface="Microsoft PhagsPa" panose="020B0502040204020203" pitchFamily="34" charset="0"/>
              </a:defRPr>
            </a:lvl1pPr>
            <a:lvl2pPr>
              <a:defRPr>
                <a:latin typeface="Microsoft PhagsPa" panose="020B0502040204020203" pitchFamily="34" charset="0"/>
              </a:defRPr>
            </a:lvl2pPr>
            <a:lvl3pPr>
              <a:defRPr>
                <a:latin typeface="Microsoft PhagsPa" panose="020B0502040204020203" pitchFamily="34" charset="0"/>
              </a:defRPr>
            </a:lvl3pPr>
            <a:lvl4pPr>
              <a:defRPr>
                <a:latin typeface="Microsoft PhagsPa" panose="020B0502040204020203" pitchFamily="34" charset="0"/>
              </a:defRPr>
            </a:lvl4pPr>
            <a:lvl5pPr>
              <a:defRPr>
                <a:latin typeface="Microsoft PhagsPa" panose="020B0502040204020203" pitchFamily="34" charset="0"/>
              </a:defRPr>
            </a:lvl5pPr>
          </a:lstStyle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9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3491880" y="6458325"/>
            <a:ext cx="2133600" cy="365125"/>
          </a:xfrm>
          <a:prstGeom prst="rect">
            <a:avLst/>
          </a:prstGeom>
        </p:spPr>
        <p:txBody>
          <a:bodyPr/>
          <a:lstStyle>
            <a:lvl1pPr algn="ctr">
              <a:defRPr sz="1400">
                <a:solidFill>
                  <a:srgbClr val="2FA17C"/>
                </a:solidFill>
                <a:latin typeface="Microsoft PhagsPa" panose="020B0502040204020203" pitchFamily="34" charset="0"/>
              </a:defRPr>
            </a:lvl1pPr>
          </a:lstStyle>
          <a:p>
            <a:fld id="{955D5731-05FD-41F9-AC4D-4693729DE4DE}" type="datetimeFigureOut">
              <a:rPr lang="fr-FR" smtClean="0"/>
              <a:pPr/>
              <a:t>11/10/2018</a:t>
            </a:fld>
            <a:endParaRPr lang="fr-FR" dirty="0"/>
          </a:p>
        </p:txBody>
      </p:sp>
      <p:sp>
        <p:nvSpPr>
          <p:cNvPr id="11" name="Espace réservé du texte 15"/>
          <p:cNvSpPr>
            <a:spLocks noGrp="1"/>
          </p:cNvSpPr>
          <p:nvPr>
            <p:ph type="body" sz="quarter" idx="11"/>
          </p:nvPr>
        </p:nvSpPr>
        <p:spPr>
          <a:xfrm>
            <a:off x="468313" y="2132856"/>
            <a:ext cx="8424862" cy="3888532"/>
          </a:xfrm>
        </p:spPr>
        <p:txBody>
          <a:bodyPr anchor="ctr">
            <a:normAutofit/>
          </a:bodyPr>
          <a:lstStyle>
            <a:lvl1pPr>
              <a:defRPr sz="1600">
                <a:solidFill>
                  <a:schemeClr val="tx1"/>
                </a:solidFill>
              </a:defRPr>
            </a:lvl1pPr>
          </a:lstStyle>
          <a:p>
            <a:pPr lvl="0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441263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619672" y="2708920"/>
            <a:ext cx="7272808" cy="1440160"/>
          </a:xfrm>
        </p:spPr>
        <p:txBody>
          <a:bodyPr/>
          <a:lstStyle>
            <a:lvl1pPr algn="ctr">
              <a:defRPr/>
            </a:lvl1pPr>
          </a:lstStyle>
          <a:p>
            <a:r>
              <a:rPr lang="fr-FR" dirty="0" smtClean="0"/>
              <a:t>Modifiez le style du titre</a:t>
            </a:r>
            <a:endParaRPr lang="fr-FR" dirty="0"/>
          </a:p>
        </p:txBody>
      </p:sp>
      <p:sp>
        <p:nvSpPr>
          <p:cNvPr id="6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3491880" y="6458325"/>
            <a:ext cx="2133600" cy="365125"/>
          </a:xfrm>
          <a:prstGeom prst="rect">
            <a:avLst/>
          </a:prstGeom>
        </p:spPr>
        <p:txBody>
          <a:bodyPr/>
          <a:lstStyle>
            <a:lvl1pPr algn="ctr">
              <a:defRPr sz="1400">
                <a:solidFill>
                  <a:srgbClr val="2FA17C"/>
                </a:solidFill>
                <a:latin typeface="Microsoft PhagsPa" panose="020B0502040204020203" pitchFamily="34" charset="0"/>
              </a:defRPr>
            </a:lvl1pPr>
          </a:lstStyle>
          <a:p>
            <a:fld id="{955D5731-05FD-41F9-AC4D-4693729DE4DE}" type="datetimeFigureOut">
              <a:rPr lang="fr-FR" smtClean="0"/>
              <a:pPr/>
              <a:t>11/10/2018</a:t>
            </a:fld>
            <a:endParaRPr lang="fr-FR" dirty="0"/>
          </a:p>
        </p:txBody>
      </p:sp>
      <p:sp>
        <p:nvSpPr>
          <p:cNvPr id="10" name="Espace réservé du texte 9"/>
          <p:cNvSpPr>
            <a:spLocks noGrp="1"/>
          </p:cNvSpPr>
          <p:nvPr>
            <p:ph type="body" sz="quarter" idx="11"/>
          </p:nvPr>
        </p:nvSpPr>
        <p:spPr>
          <a:xfrm>
            <a:off x="250825" y="2708275"/>
            <a:ext cx="1368425" cy="1441450"/>
          </a:xfrm>
        </p:spPr>
        <p:txBody>
          <a:bodyPr anchor="ctr">
            <a:normAutofit/>
          </a:bodyPr>
          <a:lstStyle>
            <a:lvl1pPr algn="ctr">
              <a:defRPr sz="4400">
                <a:solidFill>
                  <a:srgbClr val="2B3990"/>
                </a:solidFill>
              </a:defRPr>
            </a:lvl1pPr>
          </a:lstStyle>
          <a:p>
            <a:pPr lvl="0"/>
            <a:endParaRPr lang="fr-FR" dirty="0"/>
          </a:p>
        </p:txBody>
      </p:sp>
      <p:pic>
        <p:nvPicPr>
          <p:cNvPr id="8" name="Imag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4126" y="404664"/>
            <a:ext cx="2255747" cy="21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60820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Modifiez le style du 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532800"/>
          </a:xfrm>
        </p:spPr>
        <p:txBody>
          <a:bodyPr/>
          <a:lstStyle>
            <a:lvl1pPr>
              <a:defRPr>
                <a:latin typeface="Microsoft PhagsPa" panose="020B0502040204020203" pitchFamily="34" charset="0"/>
              </a:defRPr>
            </a:lvl1pPr>
            <a:lvl2pPr>
              <a:defRPr>
                <a:latin typeface="Microsoft PhagsPa" panose="020B0502040204020203" pitchFamily="34" charset="0"/>
              </a:defRPr>
            </a:lvl2pPr>
            <a:lvl3pPr>
              <a:defRPr>
                <a:latin typeface="Microsoft PhagsPa" panose="020B0502040204020203" pitchFamily="34" charset="0"/>
              </a:defRPr>
            </a:lvl3pPr>
            <a:lvl4pPr>
              <a:defRPr>
                <a:latin typeface="Microsoft PhagsPa" panose="020B0502040204020203" pitchFamily="34" charset="0"/>
              </a:defRPr>
            </a:lvl4pPr>
            <a:lvl5pPr>
              <a:defRPr>
                <a:latin typeface="Microsoft PhagsPa" panose="020B0502040204020203" pitchFamily="34" charset="0"/>
              </a:defRPr>
            </a:lvl5pPr>
          </a:lstStyle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niveau3</a:t>
            </a:r>
            <a:endParaRPr lang="fr-FR" dirty="0"/>
          </a:p>
        </p:txBody>
      </p:sp>
      <p:sp>
        <p:nvSpPr>
          <p:cNvPr id="9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3491880" y="6458325"/>
            <a:ext cx="2133600" cy="365125"/>
          </a:xfrm>
          <a:prstGeom prst="rect">
            <a:avLst/>
          </a:prstGeom>
        </p:spPr>
        <p:txBody>
          <a:bodyPr/>
          <a:lstStyle>
            <a:lvl1pPr algn="ctr">
              <a:defRPr sz="1400">
                <a:solidFill>
                  <a:srgbClr val="2FA17C"/>
                </a:solidFill>
                <a:latin typeface="Microsoft PhagsPa" panose="020B0502040204020203" pitchFamily="34" charset="0"/>
              </a:defRPr>
            </a:lvl1pPr>
          </a:lstStyle>
          <a:p>
            <a:fld id="{955D5731-05FD-41F9-AC4D-4693729DE4DE}" type="datetimeFigureOut">
              <a:rPr lang="fr-FR" smtClean="0"/>
              <a:pPr/>
              <a:t>11/10/2018</a:t>
            </a:fld>
            <a:endParaRPr lang="fr-FR" dirty="0"/>
          </a:p>
        </p:txBody>
      </p:sp>
      <p:pic>
        <p:nvPicPr>
          <p:cNvPr id="7" name="Imag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9934" y="215820"/>
            <a:ext cx="1503831" cy="1440000"/>
          </a:xfrm>
          <a:prstGeom prst="rect">
            <a:avLst/>
          </a:prstGeom>
        </p:spPr>
      </p:pic>
      <p:sp>
        <p:nvSpPr>
          <p:cNvPr id="11" name="Espace réservé du texte 15"/>
          <p:cNvSpPr>
            <a:spLocks noGrp="1"/>
          </p:cNvSpPr>
          <p:nvPr>
            <p:ph type="body" sz="quarter" idx="11"/>
          </p:nvPr>
        </p:nvSpPr>
        <p:spPr>
          <a:xfrm>
            <a:off x="468313" y="2132856"/>
            <a:ext cx="8424862" cy="3888532"/>
          </a:xfrm>
        </p:spPr>
        <p:txBody>
          <a:bodyPr anchor="ctr">
            <a:normAutofit/>
          </a:bodyPr>
          <a:lstStyle>
            <a:lvl1pPr>
              <a:defRPr sz="1600">
                <a:solidFill>
                  <a:schemeClr val="tx1"/>
                </a:solidFill>
              </a:defRPr>
            </a:lvl1pPr>
          </a:lstStyle>
          <a:p>
            <a:pPr lvl="0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338160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619672" y="2708920"/>
            <a:ext cx="7272808" cy="1440160"/>
          </a:xfrm>
        </p:spPr>
        <p:txBody>
          <a:bodyPr/>
          <a:lstStyle>
            <a:lvl1pPr algn="ctr">
              <a:defRPr/>
            </a:lvl1pPr>
          </a:lstStyle>
          <a:p>
            <a:r>
              <a:rPr lang="fr-FR" dirty="0" smtClean="0"/>
              <a:t>Modifiez le style du titre</a:t>
            </a:r>
            <a:endParaRPr lang="fr-FR" dirty="0"/>
          </a:p>
        </p:txBody>
      </p:sp>
      <p:sp>
        <p:nvSpPr>
          <p:cNvPr id="6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3491880" y="6458325"/>
            <a:ext cx="2133600" cy="365125"/>
          </a:xfrm>
          <a:prstGeom prst="rect">
            <a:avLst/>
          </a:prstGeom>
        </p:spPr>
        <p:txBody>
          <a:bodyPr/>
          <a:lstStyle>
            <a:lvl1pPr algn="ctr">
              <a:defRPr sz="1400">
                <a:solidFill>
                  <a:srgbClr val="2FA17C"/>
                </a:solidFill>
                <a:latin typeface="Microsoft PhagsPa" panose="020B0502040204020203" pitchFamily="34" charset="0"/>
              </a:defRPr>
            </a:lvl1pPr>
          </a:lstStyle>
          <a:p>
            <a:fld id="{955D5731-05FD-41F9-AC4D-4693729DE4DE}" type="datetimeFigureOut">
              <a:rPr lang="fr-FR" smtClean="0"/>
              <a:pPr/>
              <a:t>11/10/2018</a:t>
            </a:fld>
            <a:endParaRPr lang="fr-FR" dirty="0"/>
          </a:p>
        </p:txBody>
      </p:sp>
      <p:sp>
        <p:nvSpPr>
          <p:cNvPr id="10" name="Espace réservé du texte 9"/>
          <p:cNvSpPr>
            <a:spLocks noGrp="1"/>
          </p:cNvSpPr>
          <p:nvPr>
            <p:ph type="body" sz="quarter" idx="11"/>
          </p:nvPr>
        </p:nvSpPr>
        <p:spPr>
          <a:xfrm>
            <a:off x="250825" y="2708275"/>
            <a:ext cx="1368425" cy="1441450"/>
          </a:xfrm>
        </p:spPr>
        <p:txBody>
          <a:bodyPr anchor="ctr">
            <a:normAutofit/>
          </a:bodyPr>
          <a:lstStyle>
            <a:lvl1pPr algn="ctr">
              <a:defRPr sz="4400">
                <a:solidFill>
                  <a:srgbClr val="2B3990"/>
                </a:solidFill>
              </a:defRPr>
            </a:lvl1pPr>
          </a:lstStyle>
          <a:p>
            <a:pPr lvl="0"/>
            <a:endParaRPr lang="fr-FR" dirty="0"/>
          </a:p>
        </p:txBody>
      </p:sp>
      <p:pic>
        <p:nvPicPr>
          <p:cNvPr id="7" name="Imag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448" y="404664"/>
            <a:ext cx="2131104" cy="21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71922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 smtClean="0"/>
              <a:t>Modifiez le style du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24048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 smtClean="0"/>
              <a:t>Modifiez les styles du texte du masque</a:t>
            </a:r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fr-FR" dirty="0" smtClean="0"/>
              <a:t>Modifiez les styles du texte du masque</a:t>
            </a:r>
          </a:p>
          <a:p>
            <a:pPr marL="914400" marR="0" lvl="2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fr-FR" dirty="0" smtClean="0"/>
              <a:t>Modifiez les styles du texte du masque</a:t>
            </a:r>
          </a:p>
          <a:p>
            <a:pPr marL="1371600" marR="0" lvl="3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fr-FR" dirty="0" smtClean="0"/>
              <a:t>Modifiez les styles du texte du masque</a:t>
            </a:r>
          </a:p>
          <a:p>
            <a:pPr marL="1828800" marR="0" lvl="4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fr-FR" dirty="0" smtClean="0"/>
              <a:t>Modifiez les styles du texte du masque</a:t>
            </a:r>
          </a:p>
        </p:txBody>
      </p:sp>
      <p:pic>
        <p:nvPicPr>
          <p:cNvPr id="7" name="Image 6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6021288"/>
            <a:ext cx="1488618" cy="1206640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6515" y="6079914"/>
            <a:ext cx="1914152" cy="597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49199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4" r:id="rId3"/>
    <p:sldLayoutId id="2147483660" r:id="rId4"/>
    <p:sldLayoutId id="2147483665" r:id="rId5"/>
    <p:sldLayoutId id="2147483661" r:id="rId6"/>
    <p:sldLayoutId id="2147483666" r:id="rId7"/>
    <p:sldLayoutId id="2147483662" r:id="rId8"/>
    <p:sldLayoutId id="2147483667" r:id="rId9"/>
    <p:sldLayoutId id="2147483663" r:id="rId10"/>
    <p:sldLayoutId id="2147483668" r:id="rId11"/>
    <p:sldLayoutId id="2147483664" r:id="rId12"/>
    <p:sldLayoutId id="2147483655" r:id="rId13"/>
  </p:sldLayoutIdLst>
  <p:timing>
    <p:tnLst>
      <p:par>
        <p:cTn id="1" dur="indefinite" restart="never" nodeType="tmRoot"/>
      </p:par>
    </p:tnLst>
  </p:timing>
  <p:txStyles>
    <p:titleStyle>
      <a:lvl1pPr marL="0" indent="0" algn="l" defTabSz="914400" rtl="0" eaLnBrk="1" latinLnBrk="0" hangingPunct="1">
        <a:spcBef>
          <a:spcPct val="0"/>
        </a:spcBef>
        <a:buFont typeface="+mj-lt"/>
        <a:buNone/>
        <a:defRPr sz="4400" kern="1200" cap="small" baseline="0">
          <a:solidFill>
            <a:srgbClr val="2B3990"/>
          </a:solidFill>
          <a:latin typeface="Microsoft PhagsPa" panose="020B0502040204020203" pitchFamily="34" charset="0"/>
          <a:ea typeface="+mj-ea"/>
          <a:cs typeface="+mj-cs"/>
        </a:defRPr>
      </a:lvl1pPr>
    </p:titleStyle>
    <p:bodyStyle>
      <a:lvl1pPr marL="0" marR="0" indent="0" algn="l" defTabSz="914400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Tx/>
        <a:buFont typeface="+mj-lt"/>
        <a:buNone/>
        <a:tabLst/>
        <a:defRPr sz="3200" kern="1200">
          <a:solidFill>
            <a:srgbClr val="2FA17C"/>
          </a:solidFill>
          <a:latin typeface="Microsoft PhagsPa" panose="020B0502040204020203" pitchFamily="34" charset="0"/>
          <a:ea typeface="+mn-ea"/>
          <a:cs typeface="+mn-cs"/>
        </a:defRPr>
      </a:lvl1pPr>
      <a:lvl2pPr marL="457200" indent="0" algn="l" defTabSz="914400" rtl="0" eaLnBrk="1" latinLnBrk="0" hangingPunct="1">
        <a:spcBef>
          <a:spcPct val="20000"/>
        </a:spcBef>
        <a:buFont typeface="+mj-lt"/>
        <a:buNone/>
        <a:defRPr sz="2800" kern="1200">
          <a:solidFill>
            <a:srgbClr val="31B564"/>
          </a:solidFill>
          <a:latin typeface="Microsoft PhagsPa" panose="020B0502040204020203" pitchFamily="34" charset="0"/>
          <a:ea typeface="+mn-ea"/>
          <a:cs typeface="+mn-cs"/>
        </a:defRPr>
      </a:lvl2pPr>
      <a:lvl3pPr marL="914400" indent="0" algn="l" defTabSz="914400" rtl="0" eaLnBrk="1" latinLnBrk="0" hangingPunct="1">
        <a:spcBef>
          <a:spcPct val="20000"/>
        </a:spcBef>
        <a:buFont typeface="Arial" panose="020B0604020202020204" pitchFamily="34" charset="0"/>
        <a:buNone/>
        <a:defRPr sz="2400" kern="1200">
          <a:solidFill>
            <a:srgbClr val="2B3990"/>
          </a:solidFill>
          <a:latin typeface="Microsoft PhagsPa" panose="020B0502040204020203" pitchFamily="34" charset="0"/>
          <a:ea typeface="+mn-ea"/>
          <a:cs typeface="+mn-cs"/>
        </a:defRPr>
      </a:lvl3pPr>
      <a:lvl4pPr marL="1371600" indent="0" algn="l" defTabSz="914400" rtl="0" eaLnBrk="1" latinLnBrk="0" hangingPunct="1">
        <a:spcBef>
          <a:spcPct val="20000"/>
        </a:spcBef>
        <a:buFont typeface="Arial" panose="020B0604020202020204" pitchFamily="34" charset="0"/>
        <a:buNone/>
        <a:defRPr sz="2000" i="1" kern="1200">
          <a:solidFill>
            <a:schemeClr val="tx1"/>
          </a:solidFill>
          <a:latin typeface="Microsoft PhagsPa" panose="020B0502040204020203" pitchFamily="34" charset="0"/>
          <a:ea typeface="+mn-ea"/>
          <a:cs typeface="+mn-cs"/>
        </a:defRPr>
      </a:lvl4pPr>
      <a:lvl5pPr marL="1828800" indent="0" algn="l" defTabSz="914400" rtl="0" eaLnBrk="1" latinLnBrk="0" hangingPunct="1">
        <a:spcBef>
          <a:spcPct val="20000"/>
        </a:spcBef>
        <a:buFont typeface="Arial" panose="020B0604020202020204" pitchFamily="34" charset="0"/>
        <a:buNone/>
        <a:defRPr sz="2000" i="1" kern="1200">
          <a:solidFill>
            <a:schemeClr val="tx1">
              <a:lumMod val="65000"/>
              <a:lumOff val="35000"/>
            </a:schemeClr>
          </a:solidFill>
          <a:latin typeface="Microsoft PhagsPa" panose="020B0502040204020203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-612576" y="476672"/>
            <a:ext cx="7344816" cy="4968552"/>
          </a:xfrm>
        </p:spPr>
        <p:txBody>
          <a:bodyPr>
            <a:normAutofit/>
          </a:bodyPr>
          <a:lstStyle/>
          <a:p>
            <a:pPr algn="ctr"/>
            <a:r>
              <a:rPr lang="fr-FR" b="1" dirty="0" smtClean="0"/>
              <a:t> </a:t>
            </a:r>
            <a:br>
              <a:rPr lang="fr-FR" b="1" dirty="0" smtClean="0"/>
            </a:br>
            <a:r>
              <a:rPr lang="fr-FR" sz="4200" b="1" dirty="0" smtClean="0"/>
              <a:t>PRS Nouvelle-Aquitaine</a:t>
            </a:r>
            <a:r>
              <a:rPr lang="fr-FR" b="1" dirty="0" smtClean="0"/>
              <a:t/>
            </a:r>
            <a:br>
              <a:rPr lang="fr-FR" b="1" dirty="0" smtClean="0"/>
            </a:br>
            <a:r>
              <a:rPr lang="fr-FR" sz="3600" b="1" dirty="0" smtClean="0"/>
              <a:t>Suivi et Evaluation </a:t>
            </a:r>
            <a:br>
              <a:rPr lang="fr-FR" sz="3600" b="1" dirty="0" smtClean="0"/>
            </a:br>
            <a:r>
              <a:rPr lang="fr-FR" sz="3600" dirty="0" smtClean="0"/>
              <a:t/>
            </a:r>
            <a:br>
              <a:rPr lang="fr-FR" sz="3600" dirty="0" smtClean="0"/>
            </a:br>
            <a:r>
              <a:rPr lang="fr-FR" sz="3600" dirty="0" smtClean="0"/>
              <a:t>Réunion Plénière COTRIM</a:t>
            </a:r>
            <a:r>
              <a:rPr lang="fr-FR" sz="3600" dirty="0"/>
              <a:t/>
            </a:r>
            <a:br>
              <a:rPr lang="fr-FR" sz="3600" dirty="0"/>
            </a:br>
            <a:r>
              <a:rPr lang="fr-FR" sz="3600" dirty="0" smtClean="0"/>
              <a:t>11 octobre 2018</a:t>
            </a:r>
            <a:endParaRPr lang="fr-FR" sz="4000" dirty="0"/>
          </a:p>
        </p:txBody>
      </p:sp>
      <p:sp>
        <p:nvSpPr>
          <p:cNvPr id="3" name="ZoneTexte 2"/>
          <p:cNvSpPr txBox="1"/>
          <p:nvPr/>
        </p:nvSpPr>
        <p:spPr>
          <a:xfrm>
            <a:off x="1475656" y="5661248"/>
            <a:ext cx="561662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cap="small" dirty="0" smtClean="0">
                <a:solidFill>
                  <a:srgbClr val="2B3990"/>
                </a:solidFill>
                <a:latin typeface="Calibri" panose="020F0502020204030204" pitchFamily="34" charset="0"/>
                <a:ea typeface="+mj-ea"/>
                <a:cs typeface="+mj-cs"/>
              </a:rPr>
              <a:t>   </a:t>
            </a:r>
            <a:r>
              <a:rPr lang="fr-FR" b="1" cap="small" dirty="0" smtClean="0">
                <a:solidFill>
                  <a:srgbClr val="2B3990"/>
                </a:solidFill>
                <a:latin typeface="Calibri" panose="020F0502020204030204" pitchFamily="34" charset="0"/>
                <a:ea typeface="+mj-ea"/>
                <a:cs typeface="+mj-cs"/>
              </a:rPr>
              <a:t>Dr </a:t>
            </a:r>
            <a:r>
              <a:rPr lang="fr-FR" b="1" cap="small" dirty="0">
                <a:solidFill>
                  <a:srgbClr val="2B3990"/>
                </a:solidFill>
                <a:latin typeface="Calibri" panose="020F0502020204030204" pitchFamily="34" charset="0"/>
                <a:ea typeface="+mj-ea"/>
                <a:cs typeface="+mj-cs"/>
              </a:rPr>
              <a:t>Isabelle </a:t>
            </a:r>
            <a:r>
              <a:rPr lang="fr-FR" b="1" cap="small" dirty="0" smtClean="0">
                <a:solidFill>
                  <a:srgbClr val="2B3990"/>
                </a:solidFill>
                <a:latin typeface="Calibri" panose="020F0502020204030204" pitchFamily="34" charset="0"/>
                <a:ea typeface="+mj-ea"/>
                <a:cs typeface="+mj-cs"/>
              </a:rPr>
              <a:t>Jamet, </a:t>
            </a:r>
            <a:r>
              <a:rPr lang="fr-FR" cap="small" dirty="0" smtClean="0">
                <a:solidFill>
                  <a:srgbClr val="2B3990"/>
                </a:solidFill>
                <a:latin typeface="Calibri" panose="020F0502020204030204" pitchFamily="34" charset="0"/>
                <a:ea typeface="+mj-ea"/>
                <a:cs typeface="+mj-cs"/>
              </a:rPr>
              <a:t>Directrice </a:t>
            </a:r>
            <a:r>
              <a:rPr lang="fr-FR" cap="small" dirty="0">
                <a:solidFill>
                  <a:srgbClr val="2B3990"/>
                </a:solidFill>
                <a:latin typeface="Calibri" panose="020F0502020204030204" pitchFamily="34" charset="0"/>
                <a:ea typeface="+mj-ea"/>
                <a:cs typeface="+mj-cs"/>
              </a:rPr>
              <a:t>adjointe, </a:t>
            </a:r>
            <a:endParaRPr lang="fr-FR" cap="small" dirty="0" smtClean="0">
              <a:solidFill>
                <a:srgbClr val="2B3990"/>
              </a:solidFill>
              <a:latin typeface="Calibri" panose="020F0502020204030204" pitchFamily="34" charset="0"/>
              <a:ea typeface="+mj-ea"/>
              <a:cs typeface="+mj-cs"/>
            </a:endParaRPr>
          </a:p>
          <a:p>
            <a:pPr marL="266700" indent="-266700"/>
            <a:r>
              <a:rPr lang="fr-FR" cap="small" dirty="0">
                <a:solidFill>
                  <a:srgbClr val="2B3990"/>
                </a:solidFill>
                <a:latin typeface="Calibri" panose="020F0502020204030204" pitchFamily="34" charset="0"/>
                <a:ea typeface="+mj-ea"/>
                <a:cs typeface="+mj-cs"/>
              </a:rPr>
              <a:t>	</a:t>
            </a:r>
            <a:r>
              <a:rPr lang="fr-FR" cap="small" dirty="0" smtClean="0">
                <a:solidFill>
                  <a:srgbClr val="2B3990"/>
                </a:solidFill>
                <a:latin typeface="Calibri" panose="020F0502020204030204" pitchFamily="34" charset="0"/>
                <a:ea typeface="+mj-ea"/>
                <a:cs typeface="+mj-cs"/>
              </a:rPr>
              <a:t>Direction </a:t>
            </a:r>
            <a:r>
              <a:rPr lang="fr-FR" cap="small" dirty="0">
                <a:solidFill>
                  <a:srgbClr val="2B3990"/>
                </a:solidFill>
                <a:latin typeface="Calibri" panose="020F0502020204030204" pitchFamily="34" charset="0"/>
                <a:ea typeface="+mj-ea"/>
                <a:cs typeface="+mj-cs"/>
              </a:rPr>
              <a:t>du pilotage, de la stratégie et des </a:t>
            </a:r>
            <a:r>
              <a:rPr lang="fr-FR" cap="small" dirty="0" smtClean="0">
                <a:solidFill>
                  <a:srgbClr val="2B3990"/>
                </a:solidFill>
                <a:latin typeface="Calibri" panose="020F0502020204030204" pitchFamily="34" charset="0"/>
                <a:ea typeface="+mj-ea"/>
                <a:cs typeface="+mj-cs"/>
              </a:rPr>
              <a:t>parcours</a:t>
            </a:r>
          </a:p>
          <a:p>
            <a:pPr marL="266700" indent="-266700"/>
            <a:r>
              <a:rPr lang="fr-FR" cap="small" dirty="0" smtClean="0">
                <a:solidFill>
                  <a:srgbClr val="2B3990"/>
                </a:solidFill>
                <a:latin typeface="Calibri" panose="020F0502020204030204" pitchFamily="34" charset="0"/>
                <a:ea typeface="+mj-ea"/>
                <a:cs typeface="+mj-cs"/>
              </a:rPr>
              <a:t>     </a:t>
            </a:r>
            <a:r>
              <a:rPr lang="fr-FR" cap="small" dirty="0" smtClean="0">
                <a:solidFill>
                  <a:srgbClr val="2B3990"/>
                </a:solidFill>
                <a:latin typeface="Calibri" panose="020F0502020204030204" pitchFamily="34" charset="0"/>
              </a:rPr>
              <a:t>responsable </a:t>
            </a:r>
            <a:r>
              <a:rPr lang="fr-FR" cap="small" dirty="0">
                <a:solidFill>
                  <a:srgbClr val="2B3990"/>
                </a:solidFill>
                <a:latin typeface="Calibri" panose="020F0502020204030204" pitchFamily="34" charset="0"/>
              </a:rPr>
              <a:t>du </a:t>
            </a:r>
            <a:r>
              <a:rPr lang="fr-FR" cap="small">
                <a:solidFill>
                  <a:srgbClr val="2B3990"/>
                </a:solidFill>
                <a:latin typeface="Calibri" panose="020F0502020204030204" pitchFamily="34" charset="0"/>
              </a:rPr>
              <a:t>pôle </a:t>
            </a:r>
            <a:r>
              <a:rPr lang="fr-FR" cap="small">
                <a:solidFill>
                  <a:srgbClr val="2B3990"/>
                </a:solidFill>
                <a:latin typeface="Calibri" panose="020F0502020204030204" pitchFamily="34" charset="0"/>
              </a:rPr>
              <a:t>é</a:t>
            </a:r>
            <a:r>
              <a:rPr lang="fr-FR" cap="small" smtClean="0">
                <a:solidFill>
                  <a:srgbClr val="2B3990"/>
                </a:solidFill>
                <a:latin typeface="Calibri" panose="020F0502020204030204" pitchFamily="34" charset="0"/>
              </a:rPr>
              <a:t>tudes</a:t>
            </a:r>
            <a:r>
              <a:rPr lang="fr-FR" cap="small" dirty="0">
                <a:solidFill>
                  <a:srgbClr val="2B3990"/>
                </a:solidFill>
                <a:latin typeface="Calibri" panose="020F0502020204030204" pitchFamily="34" charset="0"/>
              </a:rPr>
              <a:t>, statistiques, évaluation</a:t>
            </a:r>
            <a:endParaRPr lang="fr-FR" cap="small" dirty="0">
              <a:solidFill>
                <a:srgbClr val="2B3990"/>
              </a:solidFill>
              <a:latin typeface="Calibri" panose="020F0502020204030204" pitchFamily="34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114183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à coins arrondis 7"/>
          <p:cNvSpPr/>
          <p:nvPr/>
        </p:nvSpPr>
        <p:spPr>
          <a:xfrm>
            <a:off x="-455165" y="-27384"/>
            <a:ext cx="7416824" cy="1512168"/>
          </a:xfrm>
          <a:prstGeom prst="roundRect">
            <a:avLst/>
          </a:prstGeom>
          <a:solidFill>
            <a:srgbClr val="2FA17C"/>
          </a:solidFill>
          <a:ln>
            <a:solidFill>
              <a:srgbClr val="31B56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Titre 1"/>
          <p:cNvSpPr txBox="1">
            <a:spLocks/>
          </p:cNvSpPr>
          <p:nvPr/>
        </p:nvSpPr>
        <p:spPr>
          <a:xfrm>
            <a:off x="-275145" y="157200"/>
            <a:ext cx="705678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Font typeface="+mj-lt"/>
              <a:buNone/>
              <a:defRPr sz="4400" kern="1200" cap="small" baseline="0">
                <a:solidFill>
                  <a:srgbClr val="2B3990"/>
                </a:solidFill>
                <a:latin typeface="Microsoft PhagsPa" panose="020B0502040204020203" pitchFamily="34" charset="0"/>
                <a:ea typeface="+mj-ea"/>
                <a:cs typeface="+mj-cs"/>
              </a:defRPr>
            </a:lvl1pPr>
          </a:lstStyle>
          <a:p>
            <a:r>
              <a:rPr lang="fr-FR" sz="1400" b="1" dirty="0" smtClean="0">
                <a:solidFill>
                  <a:prstClr val="white"/>
                </a:solidFill>
              </a:rPr>
              <a:t>	ORIENTATION </a:t>
            </a:r>
            <a:r>
              <a:rPr lang="fr-FR" sz="1400" b="1" dirty="0">
                <a:solidFill>
                  <a:prstClr val="white"/>
                </a:solidFill>
              </a:rPr>
              <a:t>1</a:t>
            </a:r>
            <a:r>
              <a:rPr lang="fr-FR" sz="2000" b="1" dirty="0">
                <a:solidFill>
                  <a:prstClr val="white"/>
                </a:solidFill>
              </a:rPr>
              <a:t/>
            </a:r>
            <a:br>
              <a:rPr lang="fr-FR" sz="2000" b="1" dirty="0">
                <a:solidFill>
                  <a:prstClr val="white"/>
                </a:solidFill>
              </a:rPr>
            </a:br>
            <a:r>
              <a:rPr lang="fr-FR" sz="2000" b="1" dirty="0" smtClean="0">
                <a:solidFill>
                  <a:prstClr val="white"/>
                </a:solidFill>
              </a:rPr>
              <a:t>	</a:t>
            </a:r>
            <a:r>
              <a:rPr lang="fr-FR" sz="2400" b="1" dirty="0" smtClean="0">
                <a:solidFill>
                  <a:prstClr val="white"/>
                </a:solidFill>
              </a:rPr>
              <a:t>Amplifier </a:t>
            </a:r>
            <a:r>
              <a:rPr lang="fr-FR" sz="2400" b="1" dirty="0">
                <a:solidFill>
                  <a:prstClr val="white"/>
                </a:solidFill>
              </a:rPr>
              <a:t>les actions sur les déterminants </a:t>
            </a:r>
            <a:r>
              <a:rPr lang="fr-FR" sz="2400" b="1" dirty="0" smtClean="0">
                <a:solidFill>
                  <a:prstClr val="white"/>
                </a:solidFill>
              </a:rPr>
              <a:t>	de </a:t>
            </a:r>
            <a:r>
              <a:rPr lang="fr-FR" sz="2400" b="1" dirty="0">
                <a:solidFill>
                  <a:prstClr val="white"/>
                </a:solidFill>
              </a:rPr>
              <a:t>santé et la promotion de la santé</a:t>
            </a:r>
            <a:endParaRPr lang="fr-FR" sz="2000" b="1" dirty="0" smtClean="0">
              <a:solidFill>
                <a:schemeClr val="bg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95536" y="1556792"/>
            <a:ext cx="8548264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endParaRPr lang="fr-FR" sz="1100" b="1" i="1" dirty="0">
              <a:solidFill>
                <a:srgbClr val="2B3990"/>
              </a:solidFill>
            </a:endParaRPr>
          </a:p>
          <a:p>
            <a:pPr lvl="0"/>
            <a:endParaRPr lang="fr-FR" sz="1100" b="1" i="1" dirty="0">
              <a:solidFill>
                <a:srgbClr val="2B3990"/>
              </a:solidFill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899592" y="3861048"/>
            <a:ext cx="720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5" name="Rectangle 4"/>
          <p:cNvSpPr/>
          <p:nvPr/>
        </p:nvSpPr>
        <p:spPr>
          <a:xfrm>
            <a:off x="417866" y="1772235"/>
            <a:ext cx="8280920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fr-FR" sz="2000" b="1" dirty="0">
                <a:solidFill>
                  <a:srgbClr val="2FA17C"/>
                </a:solidFill>
              </a:rPr>
              <a:t>Résultat attendu (</a:t>
            </a:r>
            <a:r>
              <a:rPr lang="fr-FR" sz="2000" b="1" dirty="0" smtClean="0">
                <a:solidFill>
                  <a:srgbClr val="2FA17C"/>
                </a:solidFill>
              </a:rPr>
              <a:t>1/7)</a:t>
            </a:r>
            <a:endParaRPr lang="fr-FR" sz="2000" b="1" dirty="0">
              <a:solidFill>
                <a:srgbClr val="2FA17C"/>
              </a:solidFill>
            </a:endParaRPr>
          </a:p>
          <a:p>
            <a:pPr lvl="0"/>
            <a:r>
              <a:rPr lang="fr-FR" sz="2400" b="1" dirty="0">
                <a:solidFill>
                  <a:srgbClr val="2FA17C"/>
                </a:solidFill>
              </a:rPr>
              <a:t>Diminution de l’obésité et du surpoids dans la population de </a:t>
            </a:r>
            <a:r>
              <a:rPr lang="fr-FR" sz="2400" b="1" dirty="0" smtClean="0">
                <a:solidFill>
                  <a:srgbClr val="2FA17C"/>
                </a:solidFill>
              </a:rPr>
              <a:t>Nouvelle-Aquitaine</a:t>
            </a:r>
          </a:p>
          <a:p>
            <a:pPr lvl="0"/>
            <a:endParaRPr lang="fr-FR" sz="2400" b="1" dirty="0">
              <a:solidFill>
                <a:srgbClr val="2FA17C"/>
              </a:solidFill>
            </a:endParaRPr>
          </a:p>
          <a:p>
            <a:pPr lvl="0"/>
            <a:r>
              <a:rPr lang="fr-FR" b="1" dirty="0">
                <a:solidFill>
                  <a:srgbClr val="2B3990"/>
                </a:solidFill>
              </a:rPr>
              <a:t>1.1. Prévalence de la surcharge pondérale et de l’obésité chez les élèves de 6ème scolarisés dans un établissement public. </a:t>
            </a:r>
            <a:endParaRPr lang="fr-FR" b="1" dirty="0" smtClean="0">
              <a:solidFill>
                <a:srgbClr val="2B3990"/>
              </a:solidFill>
            </a:endParaRPr>
          </a:p>
          <a:p>
            <a:pPr lvl="0"/>
            <a:r>
              <a:rPr lang="fr-FR" dirty="0" smtClean="0">
                <a:solidFill>
                  <a:srgbClr val="2B3990"/>
                </a:solidFill>
              </a:rPr>
              <a:t>Surcharge </a:t>
            </a:r>
            <a:r>
              <a:rPr lang="fr-FR" dirty="0">
                <a:solidFill>
                  <a:srgbClr val="2B3990"/>
                </a:solidFill>
              </a:rPr>
              <a:t>pondérale en 6</a:t>
            </a:r>
            <a:r>
              <a:rPr lang="fr-FR" baseline="30000" dirty="0">
                <a:solidFill>
                  <a:srgbClr val="2B3990"/>
                </a:solidFill>
              </a:rPr>
              <a:t>ème</a:t>
            </a:r>
            <a:r>
              <a:rPr lang="fr-FR" dirty="0" smtClean="0">
                <a:solidFill>
                  <a:srgbClr val="2B3990"/>
                </a:solidFill>
              </a:rPr>
              <a:t>   </a:t>
            </a:r>
            <a:r>
              <a:rPr lang="fr-FR" i="1" dirty="0" smtClean="0">
                <a:solidFill>
                  <a:srgbClr val="2B3990"/>
                </a:solidFill>
              </a:rPr>
              <a:t>T0 </a:t>
            </a:r>
            <a:r>
              <a:rPr lang="fr-FR" sz="1400" i="1" dirty="0" smtClean="0">
                <a:solidFill>
                  <a:srgbClr val="2B3990"/>
                </a:solidFill>
              </a:rPr>
              <a:t>2016/2017 </a:t>
            </a:r>
            <a:r>
              <a:rPr lang="fr-FR" i="1" dirty="0" smtClean="0">
                <a:solidFill>
                  <a:srgbClr val="2B3990"/>
                </a:solidFill>
              </a:rPr>
              <a:t>: 18,1%, 17,5%		</a:t>
            </a:r>
            <a:r>
              <a:rPr lang="fr-FR" b="1" i="1" dirty="0" smtClean="0">
                <a:solidFill>
                  <a:srgbClr val="2B3990"/>
                </a:solidFill>
              </a:rPr>
              <a:t>Cible 2028 </a:t>
            </a:r>
            <a:r>
              <a:rPr lang="fr-FR" b="1" i="1" dirty="0">
                <a:solidFill>
                  <a:srgbClr val="2B3990"/>
                </a:solidFill>
              </a:rPr>
              <a:t>: 10%</a:t>
            </a:r>
          </a:p>
          <a:p>
            <a:r>
              <a:rPr lang="fr-FR" dirty="0" smtClean="0">
                <a:solidFill>
                  <a:srgbClr val="2B3990"/>
                </a:solidFill>
              </a:rPr>
              <a:t>Obésité </a:t>
            </a:r>
            <a:r>
              <a:rPr lang="fr-FR" dirty="0">
                <a:solidFill>
                  <a:srgbClr val="2B3990"/>
                </a:solidFill>
              </a:rPr>
              <a:t>en </a:t>
            </a:r>
            <a:r>
              <a:rPr lang="fr-FR" dirty="0" smtClean="0">
                <a:solidFill>
                  <a:srgbClr val="2B3990"/>
                </a:solidFill>
              </a:rPr>
              <a:t>6</a:t>
            </a:r>
            <a:r>
              <a:rPr lang="fr-FR" baseline="30000" dirty="0" smtClean="0">
                <a:solidFill>
                  <a:srgbClr val="2B3990"/>
                </a:solidFill>
              </a:rPr>
              <a:t>ème</a:t>
            </a:r>
            <a:r>
              <a:rPr lang="fr-FR" dirty="0" smtClean="0">
                <a:solidFill>
                  <a:srgbClr val="2B3990"/>
                </a:solidFill>
              </a:rPr>
              <a:t> </a:t>
            </a:r>
            <a:r>
              <a:rPr lang="fr-FR" i="1" dirty="0" smtClean="0">
                <a:solidFill>
                  <a:srgbClr val="2B3990"/>
                </a:solidFill>
              </a:rPr>
              <a:t>	</a:t>
            </a:r>
            <a:r>
              <a:rPr lang="fr-FR" i="1" dirty="0">
                <a:solidFill>
                  <a:srgbClr val="2B3990"/>
                </a:solidFill>
              </a:rPr>
              <a:t>	</a:t>
            </a:r>
            <a:r>
              <a:rPr lang="fr-FR" i="1" dirty="0" smtClean="0">
                <a:solidFill>
                  <a:srgbClr val="2B3990"/>
                </a:solidFill>
              </a:rPr>
              <a:t> </a:t>
            </a:r>
            <a:r>
              <a:rPr lang="fr-FR" i="1" dirty="0">
                <a:solidFill>
                  <a:srgbClr val="2B3990"/>
                </a:solidFill>
              </a:rPr>
              <a:t>T0 </a:t>
            </a:r>
            <a:r>
              <a:rPr lang="fr-FR" sz="1400" i="1" dirty="0">
                <a:solidFill>
                  <a:srgbClr val="2B3990"/>
                </a:solidFill>
              </a:rPr>
              <a:t>2016/2017 </a:t>
            </a:r>
            <a:r>
              <a:rPr lang="fr-FR" i="1" dirty="0">
                <a:solidFill>
                  <a:srgbClr val="2B3990"/>
                </a:solidFill>
              </a:rPr>
              <a:t>: </a:t>
            </a:r>
            <a:r>
              <a:rPr lang="fr-FR" i="1" dirty="0" smtClean="0">
                <a:solidFill>
                  <a:srgbClr val="2B3990"/>
                </a:solidFill>
              </a:rPr>
              <a:t>3,9%, 3,6%   		</a:t>
            </a:r>
            <a:r>
              <a:rPr lang="fr-FR" b="1" i="1" dirty="0" smtClean="0">
                <a:solidFill>
                  <a:srgbClr val="2B3990"/>
                </a:solidFill>
              </a:rPr>
              <a:t>Cible </a:t>
            </a:r>
            <a:r>
              <a:rPr lang="fr-FR" b="1" i="1" dirty="0">
                <a:solidFill>
                  <a:srgbClr val="2B3990"/>
                </a:solidFill>
              </a:rPr>
              <a:t>2028 : </a:t>
            </a:r>
            <a:r>
              <a:rPr lang="fr-FR" b="1" i="1" dirty="0" smtClean="0">
                <a:solidFill>
                  <a:srgbClr val="2B3990"/>
                </a:solidFill>
              </a:rPr>
              <a:t>1,5%</a:t>
            </a:r>
            <a:endParaRPr lang="fr-FR" b="1" i="1" dirty="0">
              <a:solidFill>
                <a:srgbClr val="2B3990"/>
              </a:solidFill>
            </a:endParaRPr>
          </a:p>
          <a:p>
            <a:endParaRPr lang="fr-FR" sz="800" b="1" i="1" dirty="0" smtClean="0">
              <a:solidFill>
                <a:srgbClr val="2B3990"/>
              </a:solidFill>
            </a:endParaRPr>
          </a:p>
          <a:p>
            <a:r>
              <a:rPr lang="fr-FR" sz="1600" b="1" i="1" dirty="0" smtClean="0">
                <a:solidFill>
                  <a:srgbClr val="2B3990"/>
                </a:solidFill>
              </a:rPr>
              <a:t>Source</a:t>
            </a:r>
            <a:r>
              <a:rPr lang="fr-FR" sz="1600" i="1" dirty="0" smtClean="0">
                <a:solidFill>
                  <a:srgbClr val="2B3990"/>
                </a:solidFill>
              </a:rPr>
              <a:t> </a:t>
            </a:r>
            <a:r>
              <a:rPr lang="fr-FR" sz="1600" i="1" dirty="0">
                <a:solidFill>
                  <a:srgbClr val="2B3990"/>
                </a:solidFill>
              </a:rPr>
              <a:t>: Bilans infirmiers en classe de 6° (exploitation ORS)</a:t>
            </a:r>
          </a:p>
          <a:p>
            <a:pPr lvl="0"/>
            <a:endParaRPr lang="fr-FR" i="1" dirty="0" smtClean="0">
              <a:solidFill>
                <a:srgbClr val="2B3990"/>
              </a:solidFill>
            </a:endParaRPr>
          </a:p>
          <a:p>
            <a:pPr lvl="0"/>
            <a:r>
              <a:rPr lang="fr-FR" b="1" dirty="0">
                <a:solidFill>
                  <a:srgbClr val="2B3990"/>
                </a:solidFill>
              </a:rPr>
              <a:t>1.2. Prévalence de la surcharge pondérale chez les 18 ans et plus</a:t>
            </a:r>
            <a:r>
              <a:rPr lang="fr-FR" b="1" dirty="0" smtClean="0">
                <a:solidFill>
                  <a:srgbClr val="2B3990"/>
                </a:solidFill>
              </a:rPr>
              <a:t>.</a:t>
            </a:r>
          </a:p>
          <a:p>
            <a:r>
              <a:rPr lang="fr-FR" i="1" dirty="0">
                <a:solidFill>
                  <a:srgbClr val="2B3990"/>
                </a:solidFill>
              </a:rPr>
              <a:t>T0 </a:t>
            </a:r>
            <a:r>
              <a:rPr lang="fr-FR" i="1" dirty="0" smtClean="0">
                <a:solidFill>
                  <a:srgbClr val="2B3990"/>
                </a:solidFill>
              </a:rPr>
              <a:t>: disponible septembre 2018		              </a:t>
            </a:r>
            <a:r>
              <a:rPr lang="fr-FR" b="1" i="1" dirty="0" smtClean="0">
                <a:solidFill>
                  <a:srgbClr val="2B3990"/>
                </a:solidFill>
              </a:rPr>
              <a:t>Cible </a:t>
            </a:r>
            <a:r>
              <a:rPr lang="fr-FR" b="1" i="1" dirty="0">
                <a:solidFill>
                  <a:srgbClr val="2B3990"/>
                </a:solidFill>
              </a:rPr>
              <a:t>2028 : </a:t>
            </a:r>
            <a:r>
              <a:rPr lang="fr-FR" b="1" i="1" dirty="0" smtClean="0">
                <a:solidFill>
                  <a:srgbClr val="2B3990"/>
                </a:solidFill>
              </a:rPr>
              <a:t>diminution </a:t>
            </a:r>
            <a:r>
              <a:rPr lang="fr-FR" b="1" i="1" dirty="0">
                <a:solidFill>
                  <a:srgbClr val="2B3990"/>
                </a:solidFill>
              </a:rPr>
              <a:t>&gt; 5% </a:t>
            </a:r>
          </a:p>
          <a:p>
            <a:pPr lvl="0"/>
            <a:endParaRPr lang="fr-FR" sz="800" b="1" i="1" dirty="0">
              <a:solidFill>
                <a:srgbClr val="2B3990"/>
              </a:solidFill>
            </a:endParaRPr>
          </a:p>
          <a:p>
            <a:pPr lvl="0"/>
            <a:r>
              <a:rPr lang="fr-FR" sz="1600" b="1" i="1" dirty="0" smtClean="0">
                <a:solidFill>
                  <a:srgbClr val="2B3990"/>
                </a:solidFill>
              </a:rPr>
              <a:t>Source : </a:t>
            </a:r>
            <a:r>
              <a:rPr lang="fr-FR" sz="1600" i="1" dirty="0" smtClean="0">
                <a:solidFill>
                  <a:srgbClr val="2B3990"/>
                </a:solidFill>
              </a:rPr>
              <a:t>Enquête </a:t>
            </a:r>
            <a:r>
              <a:rPr lang="fr-FR" sz="1600" i="1" dirty="0">
                <a:solidFill>
                  <a:srgbClr val="2B3990"/>
                </a:solidFill>
              </a:rPr>
              <a:t>ZOOM Santé </a:t>
            </a:r>
            <a:r>
              <a:rPr lang="fr-FR" sz="1600" i="1" dirty="0" smtClean="0">
                <a:solidFill>
                  <a:srgbClr val="2B3990"/>
                </a:solidFill>
              </a:rPr>
              <a:t>Nouvelle-Aquitaine, </a:t>
            </a:r>
            <a:r>
              <a:rPr lang="fr-FR" sz="1600" i="1" dirty="0">
                <a:solidFill>
                  <a:srgbClr val="2B3990"/>
                </a:solidFill>
              </a:rPr>
              <a:t>ORS NA.</a:t>
            </a:r>
          </a:p>
          <a:p>
            <a:pPr lvl="0"/>
            <a:endParaRPr lang="fr-FR" dirty="0" smtClean="0">
              <a:solidFill>
                <a:srgbClr val="2B3990"/>
              </a:solidFill>
            </a:endParaRPr>
          </a:p>
          <a:p>
            <a:pPr lvl="0" algn="ctr"/>
            <a:endParaRPr lang="fr-FR" sz="1600" i="1" dirty="0">
              <a:solidFill>
                <a:srgbClr val="2B399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2824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à coins arrondis 7"/>
          <p:cNvSpPr/>
          <p:nvPr/>
        </p:nvSpPr>
        <p:spPr>
          <a:xfrm>
            <a:off x="-455165" y="-27384"/>
            <a:ext cx="7416824" cy="1512168"/>
          </a:xfrm>
          <a:prstGeom prst="roundRect">
            <a:avLst/>
          </a:prstGeom>
          <a:solidFill>
            <a:srgbClr val="2FA17C"/>
          </a:solidFill>
          <a:ln>
            <a:solidFill>
              <a:srgbClr val="31B56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Titre 1"/>
          <p:cNvSpPr txBox="1">
            <a:spLocks/>
          </p:cNvSpPr>
          <p:nvPr/>
        </p:nvSpPr>
        <p:spPr>
          <a:xfrm>
            <a:off x="-275145" y="157200"/>
            <a:ext cx="705678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Font typeface="+mj-lt"/>
              <a:buNone/>
              <a:defRPr sz="4400" kern="1200" cap="small" baseline="0">
                <a:solidFill>
                  <a:srgbClr val="2B3990"/>
                </a:solidFill>
                <a:latin typeface="Microsoft PhagsPa" panose="020B0502040204020203" pitchFamily="34" charset="0"/>
                <a:ea typeface="+mj-ea"/>
                <a:cs typeface="+mj-cs"/>
              </a:defRPr>
            </a:lvl1pPr>
          </a:lstStyle>
          <a:p>
            <a:r>
              <a:rPr lang="fr-FR" sz="1400" b="1" dirty="0" smtClean="0">
                <a:solidFill>
                  <a:prstClr val="white"/>
                </a:solidFill>
              </a:rPr>
              <a:t>	ORIENTATION </a:t>
            </a:r>
            <a:r>
              <a:rPr lang="fr-FR" sz="1400" b="1" dirty="0">
                <a:solidFill>
                  <a:prstClr val="white"/>
                </a:solidFill>
              </a:rPr>
              <a:t>1</a:t>
            </a:r>
            <a:r>
              <a:rPr lang="fr-FR" sz="2000" b="1" dirty="0">
                <a:solidFill>
                  <a:prstClr val="white"/>
                </a:solidFill>
              </a:rPr>
              <a:t/>
            </a:r>
            <a:br>
              <a:rPr lang="fr-FR" sz="2000" b="1" dirty="0">
                <a:solidFill>
                  <a:prstClr val="white"/>
                </a:solidFill>
              </a:rPr>
            </a:br>
            <a:r>
              <a:rPr lang="fr-FR" sz="2000" b="1" dirty="0" smtClean="0">
                <a:solidFill>
                  <a:prstClr val="white"/>
                </a:solidFill>
              </a:rPr>
              <a:t>	</a:t>
            </a:r>
            <a:r>
              <a:rPr lang="fr-FR" sz="2400" b="1" dirty="0" smtClean="0">
                <a:solidFill>
                  <a:prstClr val="white"/>
                </a:solidFill>
              </a:rPr>
              <a:t>Amplifier </a:t>
            </a:r>
            <a:r>
              <a:rPr lang="fr-FR" sz="2400" b="1" dirty="0">
                <a:solidFill>
                  <a:prstClr val="white"/>
                </a:solidFill>
              </a:rPr>
              <a:t>les actions sur les déterminants </a:t>
            </a:r>
            <a:r>
              <a:rPr lang="fr-FR" sz="2400" b="1" dirty="0" smtClean="0">
                <a:solidFill>
                  <a:prstClr val="white"/>
                </a:solidFill>
              </a:rPr>
              <a:t>	de </a:t>
            </a:r>
            <a:r>
              <a:rPr lang="fr-FR" sz="2400" b="1" dirty="0">
                <a:solidFill>
                  <a:prstClr val="white"/>
                </a:solidFill>
              </a:rPr>
              <a:t>santé et la promotion de la santé</a:t>
            </a:r>
            <a:endParaRPr lang="fr-FR" sz="2000" b="1" dirty="0" smtClean="0">
              <a:solidFill>
                <a:schemeClr val="bg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95536" y="1556792"/>
            <a:ext cx="8548264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endParaRPr lang="fr-FR" sz="1100" b="1" i="1" dirty="0">
              <a:solidFill>
                <a:srgbClr val="2B3990"/>
              </a:solidFill>
            </a:endParaRPr>
          </a:p>
          <a:p>
            <a:pPr lvl="0"/>
            <a:endParaRPr lang="fr-FR" sz="1100" b="1" i="1" dirty="0">
              <a:solidFill>
                <a:srgbClr val="2B3990"/>
              </a:solidFill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899592" y="3861048"/>
            <a:ext cx="720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5" name="Rectangle 4"/>
          <p:cNvSpPr/>
          <p:nvPr/>
        </p:nvSpPr>
        <p:spPr>
          <a:xfrm>
            <a:off x="395536" y="1982450"/>
            <a:ext cx="8280920" cy="4339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fr-FR" sz="2000" b="1" dirty="0">
                <a:solidFill>
                  <a:srgbClr val="2FA17C"/>
                </a:solidFill>
              </a:rPr>
              <a:t>Résultat attendu </a:t>
            </a:r>
            <a:r>
              <a:rPr lang="fr-FR" sz="2000" b="1" dirty="0" smtClean="0">
                <a:solidFill>
                  <a:srgbClr val="2FA17C"/>
                </a:solidFill>
              </a:rPr>
              <a:t>(2/7)</a:t>
            </a:r>
            <a:endParaRPr lang="fr-FR" sz="2000" b="1" dirty="0">
              <a:solidFill>
                <a:srgbClr val="2FA17C"/>
              </a:solidFill>
            </a:endParaRPr>
          </a:p>
          <a:p>
            <a:pPr lvl="0"/>
            <a:r>
              <a:rPr lang="fr-FR" sz="2400" b="1" dirty="0">
                <a:solidFill>
                  <a:srgbClr val="2FA17C"/>
                </a:solidFill>
              </a:rPr>
              <a:t>Augmentation de l’activité physique chez l’ensemble de la population de </a:t>
            </a:r>
            <a:r>
              <a:rPr lang="fr-FR" sz="2400" b="1" dirty="0" smtClean="0">
                <a:solidFill>
                  <a:srgbClr val="2FA17C"/>
                </a:solidFill>
              </a:rPr>
              <a:t>Nouvelle-Aquitaine</a:t>
            </a:r>
          </a:p>
          <a:p>
            <a:pPr lvl="0"/>
            <a:endParaRPr lang="fr-FR" b="1" dirty="0" smtClean="0">
              <a:solidFill>
                <a:srgbClr val="2B3990"/>
              </a:solidFill>
            </a:endParaRPr>
          </a:p>
          <a:p>
            <a:pPr lvl="0"/>
            <a:r>
              <a:rPr lang="fr-FR" b="1" dirty="0" smtClean="0">
                <a:solidFill>
                  <a:srgbClr val="2B3990"/>
                </a:solidFill>
              </a:rPr>
              <a:t>2.1</a:t>
            </a:r>
            <a:r>
              <a:rPr lang="fr-FR" b="1" dirty="0">
                <a:solidFill>
                  <a:srgbClr val="2B3990"/>
                </a:solidFill>
              </a:rPr>
              <a:t>. Part des enfants de 6ème pratiquant un sport (loisir ou club) </a:t>
            </a:r>
            <a:endParaRPr lang="fr-FR" b="1" dirty="0" smtClean="0">
              <a:solidFill>
                <a:srgbClr val="2B3990"/>
              </a:solidFill>
            </a:endParaRPr>
          </a:p>
          <a:p>
            <a:pPr lvl="0"/>
            <a:r>
              <a:rPr lang="fr-FR" i="1" dirty="0">
                <a:solidFill>
                  <a:srgbClr val="2B3990"/>
                </a:solidFill>
              </a:rPr>
              <a:t>T0 </a:t>
            </a:r>
            <a:r>
              <a:rPr lang="fr-FR" sz="1400" i="1" dirty="0">
                <a:solidFill>
                  <a:srgbClr val="2B3990"/>
                </a:solidFill>
              </a:rPr>
              <a:t>2016/2017 </a:t>
            </a:r>
            <a:r>
              <a:rPr lang="fr-FR" i="1" dirty="0">
                <a:solidFill>
                  <a:srgbClr val="2B3990"/>
                </a:solidFill>
              </a:rPr>
              <a:t>: </a:t>
            </a:r>
            <a:r>
              <a:rPr lang="fr-FR" i="1" dirty="0" smtClean="0">
                <a:solidFill>
                  <a:srgbClr val="2B3990"/>
                </a:solidFill>
              </a:rPr>
              <a:t>73%, 70,4% 			       </a:t>
            </a:r>
            <a:r>
              <a:rPr lang="fr-FR" b="1" i="1" dirty="0" smtClean="0">
                <a:solidFill>
                  <a:srgbClr val="2B3990"/>
                </a:solidFill>
              </a:rPr>
              <a:t>Cible 2028 </a:t>
            </a:r>
            <a:r>
              <a:rPr lang="fr-FR" b="1" i="1" dirty="0">
                <a:solidFill>
                  <a:srgbClr val="2B3990"/>
                </a:solidFill>
              </a:rPr>
              <a:t>: </a:t>
            </a:r>
            <a:r>
              <a:rPr lang="fr-FR" b="1" i="1" dirty="0" smtClean="0">
                <a:solidFill>
                  <a:srgbClr val="2B3990"/>
                </a:solidFill>
              </a:rPr>
              <a:t>83 %</a:t>
            </a:r>
            <a:endParaRPr lang="fr-FR" b="1" i="1" dirty="0">
              <a:solidFill>
                <a:srgbClr val="2B3990"/>
              </a:solidFill>
            </a:endParaRPr>
          </a:p>
          <a:p>
            <a:pPr lvl="0"/>
            <a:endParaRPr lang="fr-FR" sz="800" b="1" i="1" dirty="0" smtClean="0">
              <a:solidFill>
                <a:srgbClr val="2B3990"/>
              </a:solidFill>
            </a:endParaRPr>
          </a:p>
          <a:p>
            <a:pPr lvl="0"/>
            <a:r>
              <a:rPr lang="fr-FR" sz="1600" b="1" i="1" dirty="0" smtClean="0">
                <a:solidFill>
                  <a:srgbClr val="2B3990"/>
                </a:solidFill>
              </a:rPr>
              <a:t>Source</a:t>
            </a:r>
            <a:r>
              <a:rPr lang="fr-FR" sz="1600" i="1" dirty="0" smtClean="0">
                <a:solidFill>
                  <a:srgbClr val="2B3990"/>
                </a:solidFill>
              </a:rPr>
              <a:t> </a:t>
            </a:r>
            <a:r>
              <a:rPr lang="fr-FR" sz="1600" i="1" dirty="0">
                <a:solidFill>
                  <a:srgbClr val="2B3990"/>
                </a:solidFill>
              </a:rPr>
              <a:t>: Bilans infirmiers en classe de 6° </a:t>
            </a:r>
            <a:r>
              <a:rPr lang="fr-FR" sz="1600" i="1" dirty="0" smtClean="0">
                <a:solidFill>
                  <a:srgbClr val="2B3990"/>
                </a:solidFill>
              </a:rPr>
              <a:t>- exploitation ORS NA</a:t>
            </a:r>
            <a:endParaRPr lang="fr-FR" sz="1600" i="1" dirty="0">
              <a:solidFill>
                <a:srgbClr val="2B3990"/>
              </a:solidFill>
            </a:endParaRPr>
          </a:p>
          <a:p>
            <a:pPr lvl="0"/>
            <a:endParaRPr lang="fr-FR" i="1" dirty="0" smtClean="0">
              <a:solidFill>
                <a:srgbClr val="2B3990"/>
              </a:solidFill>
            </a:endParaRPr>
          </a:p>
          <a:p>
            <a:pPr lvl="0"/>
            <a:r>
              <a:rPr lang="fr-FR" b="1" dirty="0">
                <a:solidFill>
                  <a:srgbClr val="2B3990"/>
                </a:solidFill>
              </a:rPr>
              <a:t>2.2. Part de la population de 18 ans et plus exerçant une activité physique régulière en </a:t>
            </a:r>
            <a:r>
              <a:rPr lang="fr-FR" b="1" dirty="0" smtClean="0">
                <a:solidFill>
                  <a:srgbClr val="2B3990"/>
                </a:solidFill>
              </a:rPr>
              <a:t>Nouvelle-Aquitaine</a:t>
            </a:r>
          </a:p>
          <a:p>
            <a:r>
              <a:rPr lang="fr-FR" i="1" dirty="0">
                <a:solidFill>
                  <a:srgbClr val="2B3990"/>
                </a:solidFill>
              </a:rPr>
              <a:t>T0 </a:t>
            </a:r>
            <a:r>
              <a:rPr lang="fr-FR" i="1" dirty="0" smtClean="0">
                <a:solidFill>
                  <a:srgbClr val="2B3990"/>
                </a:solidFill>
              </a:rPr>
              <a:t>: </a:t>
            </a:r>
            <a:r>
              <a:rPr lang="fr-FR" i="1" dirty="0">
                <a:solidFill>
                  <a:srgbClr val="2B3990"/>
                </a:solidFill>
              </a:rPr>
              <a:t>disponible septembre 2018	</a:t>
            </a:r>
            <a:r>
              <a:rPr lang="fr-FR" i="1" dirty="0" smtClean="0">
                <a:solidFill>
                  <a:srgbClr val="2B3990"/>
                </a:solidFill>
              </a:rPr>
              <a:t>               	         </a:t>
            </a:r>
            <a:r>
              <a:rPr lang="fr-FR" b="1" i="1" dirty="0" smtClean="0">
                <a:solidFill>
                  <a:srgbClr val="2B3990"/>
                </a:solidFill>
              </a:rPr>
              <a:t>Cible </a:t>
            </a:r>
            <a:r>
              <a:rPr lang="fr-FR" b="1" i="1" dirty="0">
                <a:solidFill>
                  <a:srgbClr val="2B3990"/>
                </a:solidFill>
              </a:rPr>
              <a:t>2028 : </a:t>
            </a:r>
            <a:r>
              <a:rPr lang="fr-FR" b="1" i="1" dirty="0" smtClean="0">
                <a:solidFill>
                  <a:srgbClr val="2B3990"/>
                </a:solidFill>
              </a:rPr>
              <a:t>Augmentation </a:t>
            </a:r>
            <a:r>
              <a:rPr lang="fr-FR" b="1" i="1" dirty="0">
                <a:solidFill>
                  <a:srgbClr val="2B3990"/>
                </a:solidFill>
              </a:rPr>
              <a:t>&gt; 5% </a:t>
            </a:r>
          </a:p>
          <a:p>
            <a:pPr lvl="0"/>
            <a:endParaRPr lang="fr-FR" sz="800" b="1" i="1" dirty="0">
              <a:solidFill>
                <a:srgbClr val="2B3990"/>
              </a:solidFill>
            </a:endParaRPr>
          </a:p>
          <a:p>
            <a:pPr lvl="0"/>
            <a:r>
              <a:rPr lang="fr-FR" sz="1600" b="1" i="1" dirty="0" smtClean="0">
                <a:solidFill>
                  <a:srgbClr val="2B3990"/>
                </a:solidFill>
              </a:rPr>
              <a:t>Source : </a:t>
            </a:r>
            <a:r>
              <a:rPr lang="fr-FR" sz="1600" i="1" dirty="0" smtClean="0">
                <a:solidFill>
                  <a:srgbClr val="2B3990"/>
                </a:solidFill>
              </a:rPr>
              <a:t>Enquête </a:t>
            </a:r>
            <a:r>
              <a:rPr lang="fr-FR" sz="1600" i="1" dirty="0">
                <a:solidFill>
                  <a:srgbClr val="2B3990"/>
                </a:solidFill>
              </a:rPr>
              <a:t>ZOOM Santé </a:t>
            </a:r>
            <a:r>
              <a:rPr lang="fr-FR" sz="1600" i="1" dirty="0" smtClean="0">
                <a:solidFill>
                  <a:srgbClr val="2B3990"/>
                </a:solidFill>
              </a:rPr>
              <a:t>Nouvelle-Aquitaine, </a:t>
            </a:r>
            <a:r>
              <a:rPr lang="fr-FR" sz="1600" i="1" dirty="0">
                <a:solidFill>
                  <a:srgbClr val="2B3990"/>
                </a:solidFill>
              </a:rPr>
              <a:t>ORS NA.</a:t>
            </a:r>
          </a:p>
          <a:p>
            <a:pPr lvl="0"/>
            <a:endParaRPr lang="fr-FR" dirty="0" smtClean="0">
              <a:solidFill>
                <a:srgbClr val="2B3990"/>
              </a:solidFill>
            </a:endParaRPr>
          </a:p>
          <a:p>
            <a:pPr lvl="0" algn="ctr"/>
            <a:endParaRPr lang="fr-FR" sz="1600" i="1" dirty="0">
              <a:solidFill>
                <a:srgbClr val="2B399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1937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à coins arrondis 7"/>
          <p:cNvSpPr/>
          <p:nvPr/>
        </p:nvSpPr>
        <p:spPr>
          <a:xfrm>
            <a:off x="-455165" y="-27384"/>
            <a:ext cx="7416824" cy="1512168"/>
          </a:xfrm>
          <a:prstGeom prst="roundRect">
            <a:avLst/>
          </a:prstGeom>
          <a:solidFill>
            <a:srgbClr val="2FA17C"/>
          </a:solidFill>
          <a:ln>
            <a:solidFill>
              <a:srgbClr val="31B56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Titre 1"/>
          <p:cNvSpPr txBox="1">
            <a:spLocks/>
          </p:cNvSpPr>
          <p:nvPr/>
        </p:nvSpPr>
        <p:spPr>
          <a:xfrm>
            <a:off x="-275145" y="157200"/>
            <a:ext cx="705678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Font typeface="+mj-lt"/>
              <a:buNone/>
              <a:defRPr sz="4400" kern="1200" cap="small" baseline="0">
                <a:solidFill>
                  <a:srgbClr val="2B3990"/>
                </a:solidFill>
                <a:latin typeface="Microsoft PhagsPa" panose="020B0502040204020203" pitchFamily="34" charset="0"/>
                <a:ea typeface="+mj-ea"/>
                <a:cs typeface="+mj-cs"/>
              </a:defRPr>
            </a:lvl1pPr>
          </a:lstStyle>
          <a:p>
            <a:r>
              <a:rPr lang="fr-FR" sz="1400" b="1" dirty="0" smtClean="0">
                <a:solidFill>
                  <a:prstClr val="white"/>
                </a:solidFill>
              </a:rPr>
              <a:t>	ORIENTATION </a:t>
            </a:r>
            <a:r>
              <a:rPr lang="fr-FR" sz="1400" b="1" dirty="0">
                <a:solidFill>
                  <a:prstClr val="white"/>
                </a:solidFill>
              </a:rPr>
              <a:t>1</a:t>
            </a:r>
            <a:r>
              <a:rPr lang="fr-FR" sz="2000" b="1" dirty="0">
                <a:solidFill>
                  <a:prstClr val="white"/>
                </a:solidFill>
              </a:rPr>
              <a:t/>
            </a:r>
            <a:br>
              <a:rPr lang="fr-FR" sz="2000" b="1" dirty="0">
                <a:solidFill>
                  <a:prstClr val="white"/>
                </a:solidFill>
              </a:rPr>
            </a:br>
            <a:r>
              <a:rPr lang="fr-FR" sz="2000" b="1" dirty="0" smtClean="0">
                <a:solidFill>
                  <a:prstClr val="white"/>
                </a:solidFill>
              </a:rPr>
              <a:t>	</a:t>
            </a:r>
            <a:r>
              <a:rPr lang="fr-FR" sz="2400" b="1" dirty="0" smtClean="0">
                <a:solidFill>
                  <a:prstClr val="white"/>
                </a:solidFill>
              </a:rPr>
              <a:t>Amplifier </a:t>
            </a:r>
            <a:r>
              <a:rPr lang="fr-FR" sz="2400" b="1" dirty="0">
                <a:solidFill>
                  <a:prstClr val="white"/>
                </a:solidFill>
              </a:rPr>
              <a:t>les actions sur les déterminants </a:t>
            </a:r>
            <a:r>
              <a:rPr lang="fr-FR" sz="2400" b="1" dirty="0" smtClean="0">
                <a:solidFill>
                  <a:prstClr val="white"/>
                </a:solidFill>
              </a:rPr>
              <a:t>	de </a:t>
            </a:r>
            <a:r>
              <a:rPr lang="fr-FR" sz="2400" b="1" dirty="0">
                <a:solidFill>
                  <a:prstClr val="white"/>
                </a:solidFill>
              </a:rPr>
              <a:t>santé et la promotion de la santé</a:t>
            </a:r>
            <a:endParaRPr lang="fr-FR" sz="2000" b="1" dirty="0" smtClean="0">
              <a:solidFill>
                <a:schemeClr val="bg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95536" y="1556792"/>
            <a:ext cx="8548264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endParaRPr lang="fr-FR" sz="1100" b="1" i="1" dirty="0">
              <a:solidFill>
                <a:srgbClr val="2B3990"/>
              </a:solidFill>
            </a:endParaRPr>
          </a:p>
          <a:p>
            <a:pPr lvl="0"/>
            <a:endParaRPr lang="fr-FR" sz="1100" b="1" i="1" dirty="0">
              <a:solidFill>
                <a:srgbClr val="2B3990"/>
              </a:solidFill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899592" y="3861048"/>
            <a:ext cx="720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5" name="Rectangle 4"/>
          <p:cNvSpPr/>
          <p:nvPr/>
        </p:nvSpPr>
        <p:spPr>
          <a:xfrm>
            <a:off x="323528" y="1557916"/>
            <a:ext cx="8591229" cy="550920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lvl="0"/>
            <a:r>
              <a:rPr lang="fr-FR" sz="2000" b="1" dirty="0">
                <a:solidFill>
                  <a:srgbClr val="2FA17C"/>
                </a:solidFill>
              </a:rPr>
              <a:t>Résultat attendu </a:t>
            </a:r>
            <a:r>
              <a:rPr lang="fr-FR" sz="2000" b="1" dirty="0" smtClean="0">
                <a:solidFill>
                  <a:srgbClr val="2FA17C"/>
                </a:solidFill>
              </a:rPr>
              <a:t>(3/7)</a:t>
            </a:r>
            <a:endParaRPr lang="fr-FR" sz="2000" b="1" dirty="0">
              <a:solidFill>
                <a:srgbClr val="2FA17C"/>
              </a:solidFill>
            </a:endParaRPr>
          </a:p>
          <a:p>
            <a:pPr lvl="0"/>
            <a:r>
              <a:rPr lang="fr-FR" sz="2400" b="1" dirty="0">
                <a:solidFill>
                  <a:srgbClr val="2FA17C"/>
                </a:solidFill>
              </a:rPr>
              <a:t>Diminution de la consommation de tabac et d’alcool dans la population de </a:t>
            </a:r>
            <a:r>
              <a:rPr lang="fr-FR" sz="2400" b="1" dirty="0" smtClean="0">
                <a:solidFill>
                  <a:srgbClr val="2FA17C"/>
                </a:solidFill>
              </a:rPr>
              <a:t>Nouvelle-Aquitaine</a:t>
            </a:r>
          </a:p>
          <a:p>
            <a:pPr lvl="0"/>
            <a:endParaRPr lang="fr-FR" b="1" dirty="0" smtClean="0">
              <a:solidFill>
                <a:srgbClr val="2B3990"/>
              </a:solidFill>
            </a:endParaRPr>
          </a:p>
          <a:p>
            <a:pPr lvl="0"/>
            <a:r>
              <a:rPr lang="fr-FR" b="1" dirty="0" smtClean="0">
                <a:solidFill>
                  <a:srgbClr val="2B3990"/>
                </a:solidFill>
              </a:rPr>
              <a:t>3.1</a:t>
            </a:r>
            <a:r>
              <a:rPr lang="fr-FR" b="1" dirty="0">
                <a:solidFill>
                  <a:srgbClr val="2B3990"/>
                </a:solidFill>
              </a:rPr>
              <a:t>. Prévalence de l’usage quotidien de tabac à 17 ans</a:t>
            </a:r>
            <a:r>
              <a:rPr lang="fr-FR" b="1" dirty="0" smtClean="0">
                <a:solidFill>
                  <a:srgbClr val="2B3990"/>
                </a:solidFill>
              </a:rPr>
              <a:t>.</a:t>
            </a:r>
          </a:p>
          <a:p>
            <a:r>
              <a:rPr lang="fr-FR" i="1" dirty="0">
                <a:solidFill>
                  <a:srgbClr val="2B3990"/>
                </a:solidFill>
              </a:rPr>
              <a:t>T0 </a:t>
            </a:r>
            <a:r>
              <a:rPr lang="fr-FR" sz="1400" i="1" dirty="0" smtClean="0">
                <a:solidFill>
                  <a:srgbClr val="2B3990"/>
                </a:solidFill>
              </a:rPr>
              <a:t>2014 </a:t>
            </a:r>
            <a:r>
              <a:rPr lang="fr-FR" i="1" dirty="0">
                <a:solidFill>
                  <a:srgbClr val="2B3990"/>
                </a:solidFill>
              </a:rPr>
              <a:t>: </a:t>
            </a:r>
            <a:r>
              <a:rPr lang="fr-FR" i="1" dirty="0" smtClean="0">
                <a:solidFill>
                  <a:srgbClr val="2B3990"/>
                </a:solidFill>
              </a:rPr>
              <a:t>36% </a:t>
            </a:r>
            <a:r>
              <a:rPr lang="fr-FR" i="1" dirty="0">
                <a:solidFill>
                  <a:srgbClr val="2B3990"/>
                </a:solidFill>
              </a:rPr>
              <a:t>					</a:t>
            </a:r>
            <a:r>
              <a:rPr lang="fr-FR" i="1" dirty="0" smtClean="0">
                <a:solidFill>
                  <a:srgbClr val="2B3990"/>
                </a:solidFill>
              </a:rPr>
              <a:t>	 </a:t>
            </a:r>
            <a:r>
              <a:rPr lang="fr-FR" b="1" i="1" dirty="0" smtClean="0">
                <a:solidFill>
                  <a:srgbClr val="2B3990"/>
                </a:solidFill>
              </a:rPr>
              <a:t>Cible </a:t>
            </a:r>
            <a:r>
              <a:rPr lang="fr-FR" b="1" i="1" dirty="0">
                <a:solidFill>
                  <a:srgbClr val="2B3990"/>
                </a:solidFill>
              </a:rPr>
              <a:t>2028 : </a:t>
            </a:r>
            <a:r>
              <a:rPr lang="fr-FR" b="1" i="1" dirty="0" smtClean="0">
                <a:solidFill>
                  <a:srgbClr val="2B3990"/>
                </a:solidFill>
              </a:rPr>
              <a:t>11 </a:t>
            </a:r>
            <a:r>
              <a:rPr lang="fr-FR" b="1" i="1" dirty="0">
                <a:solidFill>
                  <a:srgbClr val="2B3990"/>
                </a:solidFill>
              </a:rPr>
              <a:t>%</a:t>
            </a:r>
          </a:p>
          <a:p>
            <a:pPr lvl="0"/>
            <a:r>
              <a:rPr lang="fr-FR" sz="1600" b="1" i="1" dirty="0" smtClean="0">
                <a:solidFill>
                  <a:srgbClr val="2B3990"/>
                </a:solidFill>
              </a:rPr>
              <a:t>Source</a:t>
            </a:r>
            <a:r>
              <a:rPr lang="fr-FR" sz="1600" i="1" dirty="0" smtClean="0">
                <a:solidFill>
                  <a:srgbClr val="2B3990"/>
                </a:solidFill>
              </a:rPr>
              <a:t> </a:t>
            </a:r>
            <a:r>
              <a:rPr lang="fr-FR" sz="1600" i="1" dirty="0">
                <a:solidFill>
                  <a:srgbClr val="2B3990"/>
                </a:solidFill>
              </a:rPr>
              <a:t>: Enquête </a:t>
            </a:r>
            <a:r>
              <a:rPr lang="fr-FR" sz="1600" i="1" dirty="0" err="1">
                <a:solidFill>
                  <a:srgbClr val="2B3990"/>
                </a:solidFill>
              </a:rPr>
              <a:t>Escapad</a:t>
            </a:r>
            <a:r>
              <a:rPr lang="fr-FR" sz="1600" i="1" dirty="0">
                <a:solidFill>
                  <a:srgbClr val="2B3990"/>
                </a:solidFill>
              </a:rPr>
              <a:t>, OFDT</a:t>
            </a:r>
            <a:r>
              <a:rPr lang="fr-FR" sz="1600" i="1" dirty="0" smtClean="0">
                <a:solidFill>
                  <a:srgbClr val="2B3990"/>
                </a:solidFill>
              </a:rPr>
              <a:t>.</a:t>
            </a:r>
          </a:p>
          <a:p>
            <a:pPr lvl="0"/>
            <a:endParaRPr lang="fr-FR" sz="800" i="1" dirty="0" smtClean="0">
              <a:solidFill>
                <a:srgbClr val="2B3990"/>
              </a:solidFill>
            </a:endParaRPr>
          </a:p>
          <a:p>
            <a:pPr lvl="0"/>
            <a:r>
              <a:rPr lang="fr-FR" b="1" dirty="0">
                <a:solidFill>
                  <a:srgbClr val="2B3990"/>
                </a:solidFill>
              </a:rPr>
              <a:t>3.2. Prévalence de la consommation quotidienne de tabac chez les 18 ans et plus</a:t>
            </a:r>
            <a:r>
              <a:rPr lang="fr-FR" b="1" dirty="0" smtClean="0">
                <a:solidFill>
                  <a:srgbClr val="2B3990"/>
                </a:solidFill>
              </a:rPr>
              <a:t>.</a:t>
            </a:r>
          </a:p>
          <a:p>
            <a:r>
              <a:rPr lang="fr-FR" i="1" dirty="0">
                <a:solidFill>
                  <a:srgbClr val="2B3990"/>
                </a:solidFill>
              </a:rPr>
              <a:t>T0 : disponible septembre 2018		              </a:t>
            </a:r>
            <a:r>
              <a:rPr lang="fr-FR" i="1" dirty="0" smtClean="0">
                <a:solidFill>
                  <a:srgbClr val="2B3990"/>
                </a:solidFill>
              </a:rPr>
              <a:t>		  </a:t>
            </a:r>
            <a:r>
              <a:rPr lang="fr-FR" b="1" i="1" dirty="0" smtClean="0">
                <a:solidFill>
                  <a:srgbClr val="2B3990"/>
                </a:solidFill>
              </a:rPr>
              <a:t>Cible </a:t>
            </a:r>
            <a:r>
              <a:rPr lang="fr-FR" b="1" i="1" dirty="0">
                <a:solidFill>
                  <a:srgbClr val="2B3990"/>
                </a:solidFill>
              </a:rPr>
              <a:t>2028 : </a:t>
            </a:r>
            <a:r>
              <a:rPr lang="fr-FR" b="1" i="1" dirty="0" smtClean="0">
                <a:solidFill>
                  <a:srgbClr val="2B3990"/>
                </a:solidFill>
              </a:rPr>
              <a:t>17% </a:t>
            </a:r>
            <a:endParaRPr lang="fr-FR" b="1" i="1" dirty="0">
              <a:solidFill>
                <a:srgbClr val="2B3990"/>
              </a:solidFill>
            </a:endParaRPr>
          </a:p>
          <a:p>
            <a:pPr lvl="0"/>
            <a:r>
              <a:rPr lang="fr-FR" sz="1600" b="1" i="1" dirty="0" smtClean="0">
                <a:solidFill>
                  <a:srgbClr val="2B3990"/>
                </a:solidFill>
              </a:rPr>
              <a:t>Source </a:t>
            </a:r>
            <a:r>
              <a:rPr lang="fr-FR" sz="1600" b="1" i="1" dirty="0">
                <a:solidFill>
                  <a:srgbClr val="2B3990"/>
                </a:solidFill>
              </a:rPr>
              <a:t>: </a:t>
            </a:r>
            <a:r>
              <a:rPr lang="fr-FR" sz="1600" i="1" dirty="0">
                <a:solidFill>
                  <a:srgbClr val="2B3990"/>
                </a:solidFill>
              </a:rPr>
              <a:t>Enquête ZOOM Santé Nouvelle-Aquitaine, ORS NA.</a:t>
            </a:r>
          </a:p>
          <a:p>
            <a:pPr lvl="0"/>
            <a:endParaRPr lang="fr-FR" sz="800" dirty="0" smtClean="0">
              <a:solidFill>
                <a:srgbClr val="2B3990"/>
              </a:solidFill>
            </a:endParaRPr>
          </a:p>
          <a:p>
            <a:pPr lvl="0"/>
            <a:r>
              <a:rPr lang="fr-FR" b="1" dirty="0">
                <a:solidFill>
                  <a:srgbClr val="2B3990"/>
                </a:solidFill>
              </a:rPr>
              <a:t>4.1. Prévalence de la consommation </a:t>
            </a:r>
            <a:r>
              <a:rPr lang="fr-FR" b="1" dirty="0" smtClean="0">
                <a:solidFill>
                  <a:srgbClr val="2B3990"/>
                </a:solidFill>
              </a:rPr>
              <a:t>régulière </a:t>
            </a:r>
            <a:r>
              <a:rPr lang="fr-FR" b="1" dirty="0">
                <a:solidFill>
                  <a:srgbClr val="2B3990"/>
                </a:solidFill>
              </a:rPr>
              <a:t>d’alcool à 17 ans</a:t>
            </a:r>
            <a:r>
              <a:rPr lang="fr-FR" b="1" dirty="0" smtClean="0">
                <a:solidFill>
                  <a:srgbClr val="2B3990"/>
                </a:solidFill>
              </a:rPr>
              <a:t>.</a:t>
            </a:r>
          </a:p>
          <a:p>
            <a:r>
              <a:rPr lang="fr-FR" i="1" dirty="0">
                <a:solidFill>
                  <a:srgbClr val="2B3990"/>
                </a:solidFill>
              </a:rPr>
              <a:t>T0 </a:t>
            </a:r>
            <a:r>
              <a:rPr lang="fr-FR" sz="1400" i="1" dirty="0">
                <a:solidFill>
                  <a:srgbClr val="2B3990"/>
                </a:solidFill>
              </a:rPr>
              <a:t>2014 </a:t>
            </a:r>
            <a:r>
              <a:rPr lang="fr-FR" i="1" dirty="0">
                <a:solidFill>
                  <a:srgbClr val="2B3990"/>
                </a:solidFill>
              </a:rPr>
              <a:t>: </a:t>
            </a:r>
            <a:r>
              <a:rPr lang="fr-FR" i="1" dirty="0" smtClean="0">
                <a:solidFill>
                  <a:srgbClr val="2B3990"/>
                </a:solidFill>
              </a:rPr>
              <a:t>14% </a:t>
            </a:r>
            <a:r>
              <a:rPr lang="fr-FR" i="1" dirty="0">
                <a:solidFill>
                  <a:srgbClr val="2B3990"/>
                </a:solidFill>
              </a:rPr>
              <a:t>					</a:t>
            </a:r>
            <a:r>
              <a:rPr lang="fr-FR" i="1" dirty="0" smtClean="0">
                <a:solidFill>
                  <a:srgbClr val="2B3990"/>
                </a:solidFill>
              </a:rPr>
              <a:t>                </a:t>
            </a:r>
            <a:r>
              <a:rPr lang="fr-FR" b="1" i="1" dirty="0" smtClean="0">
                <a:solidFill>
                  <a:srgbClr val="2B3990"/>
                </a:solidFill>
              </a:rPr>
              <a:t>Cible </a:t>
            </a:r>
            <a:r>
              <a:rPr lang="fr-FR" b="1" i="1" dirty="0">
                <a:solidFill>
                  <a:srgbClr val="2B3990"/>
                </a:solidFill>
              </a:rPr>
              <a:t>2028 : </a:t>
            </a:r>
            <a:r>
              <a:rPr lang="fr-FR" b="1" i="1" dirty="0" smtClean="0">
                <a:solidFill>
                  <a:srgbClr val="2B3990"/>
                </a:solidFill>
              </a:rPr>
              <a:t>&lt; 10 </a:t>
            </a:r>
            <a:r>
              <a:rPr lang="fr-FR" b="1" i="1" dirty="0">
                <a:solidFill>
                  <a:srgbClr val="2B3990"/>
                </a:solidFill>
              </a:rPr>
              <a:t>%</a:t>
            </a:r>
          </a:p>
          <a:p>
            <a:pPr lvl="0"/>
            <a:r>
              <a:rPr lang="fr-FR" sz="1600" b="1" i="1" dirty="0">
                <a:solidFill>
                  <a:srgbClr val="2B3990"/>
                </a:solidFill>
              </a:rPr>
              <a:t>Source</a:t>
            </a:r>
            <a:r>
              <a:rPr lang="fr-FR" sz="1600" i="1" dirty="0">
                <a:solidFill>
                  <a:srgbClr val="2B3990"/>
                </a:solidFill>
              </a:rPr>
              <a:t> : Enquête </a:t>
            </a:r>
            <a:r>
              <a:rPr lang="fr-FR" sz="1600" i="1" dirty="0" err="1">
                <a:solidFill>
                  <a:srgbClr val="2B3990"/>
                </a:solidFill>
              </a:rPr>
              <a:t>Escapad</a:t>
            </a:r>
            <a:r>
              <a:rPr lang="fr-FR" sz="1600" i="1" dirty="0">
                <a:solidFill>
                  <a:srgbClr val="2B3990"/>
                </a:solidFill>
              </a:rPr>
              <a:t>, OFDT.</a:t>
            </a:r>
          </a:p>
          <a:p>
            <a:pPr lvl="0"/>
            <a:endParaRPr lang="fr-FR" sz="800" i="1" dirty="0">
              <a:solidFill>
                <a:srgbClr val="2B3990"/>
              </a:solidFill>
            </a:endParaRPr>
          </a:p>
          <a:p>
            <a:pPr lvl="0"/>
            <a:r>
              <a:rPr lang="fr-FR" b="1" dirty="0">
                <a:solidFill>
                  <a:srgbClr val="2B3990"/>
                </a:solidFill>
              </a:rPr>
              <a:t>4.2. Prévalence de la consommation quotidienne d’alcool chez 18 ans et </a:t>
            </a:r>
            <a:r>
              <a:rPr lang="fr-FR" b="1" dirty="0" smtClean="0">
                <a:solidFill>
                  <a:srgbClr val="2B3990"/>
                </a:solidFill>
              </a:rPr>
              <a:t>plus</a:t>
            </a:r>
          </a:p>
          <a:p>
            <a:r>
              <a:rPr lang="fr-FR" i="1" dirty="0">
                <a:solidFill>
                  <a:srgbClr val="2B3990"/>
                </a:solidFill>
              </a:rPr>
              <a:t>T0 : disponible septembre 2018		             </a:t>
            </a:r>
            <a:r>
              <a:rPr lang="fr-FR" b="1" i="1" dirty="0" smtClean="0">
                <a:solidFill>
                  <a:srgbClr val="2B3990"/>
                </a:solidFill>
              </a:rPr>
              <a:t>Cible </a:t>
            </a:r>
            <a:r>
              <a:rPr lang="fr-FR" b="1" i="1" dirty="0">
                <a:solidFill>
                  <a:srgbClr val="2B3990"/>
                </a:solidFill>
              </a:rPr>
              <a:t>2028 : </a:t>
            </a:r>
            <a:r>
              <a:rPr lang="fr-FR" b="1" i="1" dirty="0" smtClean="0">
                <a:solidFill>
                  <a:srgbClr val="2B3990"/>
                </a:solidFill>
              </a:rPr>
              <a:t>diminution &gt; 10%</a:t>
            </a:r>
            <a:endParaRPr lang="fr-FR" b="1" i="1" dirty="0">
              <a:solidFill>
                <a:srgbClr val="2B3990"/>
              </a:solidFill>
            </a:endParaRPr>
          </a:p>
          <a:p>
            <a:pPr lvl="0"/>
            <a:r>
              <a:rPr lang="fr-FR" sz="1600" b="1" i="1" dirty="0">
                <a:solidFill>
                  <a:srgbClr val="2B3990"/>
                </a:solidFill>
              </a:rPr>
              <a:t>Source : </a:t>
            </a:r>
            <a:r>
              <a:rPr lang="fr-FR" sz="1600" i="1" dirty="0">
                <a:solidFill>
                  <a:srgbClr val="2B3990"/>
                </a:solidFill>
              </a:rPr>
              <a:t>Enquête ZOOM Santé Nouvelle-Aquitaine, ORS NA.</a:t>
            </a:r>
          </a:p>
          <a:p>
            <a:pPr lvl="0"/>
            <a:endParaRPr lang="fr-FR" dirty="0" smtClean="0">
              <a:solidFill>
                <a:srgbClr val="2B3990"/>
              </a:solidFill>
            </a:endParaRPr>
          </a:p>
          <a:p>
            <a:pPr lvl="0" algn="ctr"/>
            <a:endParaRPr lang="fr-FR" sz="1600" i="1" dirty="0">
              <a:solidFill>
                <a:srgbClr val="2B399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1902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à coins arrondis 7"/>
          <p:cNvSpPr/>
          <p:nvPr/>
        </p:nvSpPr>
        <p:spPr>
          <a:xfrm>
            <a:off x="-455165" y="-27384"/>
            <a:ext cx="7416824" cy="1512168"/>
          </a:xfrm>
          <a:prstGeom prst="roundRect">
            <a:avLst/>
          </a:prstGeom>
          <a:solidFill>
            <a:srgbClr val="2FA17C"/>
          </a:solidFill>
          <a:ln>
            <a:solidFill>
              <a:srgbClr val="31B56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Titre 1"/>
          <p:cNvSpPr txBox="1">
            <a:spLocks/>
          </p:cNvSpPr>
          <p:nvPr/>
        </p:nvSpPr>
        <p:spPr>
          <a:xfrm>
            <a:off x="-275145" y="157200"/>
            <a:ext cx="705678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Font typeface="+mj-lt"/>
              <a:buNone/>
              <a:defRPr sz="4400" kern="1200" cap="small" baseline="0">
                <a:solidFill>
                  <a:srgbClr val="2B3990"/>
                </a:solidFill>
                <a:latin typeface="Microsoft PhagsPa" panose="020B0502040204020203" pitchFamily="34" charset="0"/>
                <a:ea typeface="+mj-ea"/>
                <a:cs typeface="+mj-cs"/>
              </a:defRPr>
            </a:lvl1pPr>
          </a:lstStyle>
          <a:p>
            <a:r>
              <a:rPr lang="fr-FR" sz="1400" b="1" dirty="0" smtClean="0">
                <a:solidFill>
                  <a:prstClr val="white"/>
                </a:solidFill>
              </a:rPr>
              <a:t>	ORIENTATION </a:t>
            </a:r>
            <a:r>
              <a:rPr lang="fr-FR" sz="1400" b="1" dirty="0">
                <a:solidFill>
                  <a:prstClr val="white"/>
                </a:solidFill>
              </a:rPr>
              <a:t>1</a:t>
            </a:r>
            <a:r>
              <a:rPr lang="fr-FR" sz="2000" b="1" dirty="0">
                <a:solidFill>
                  <a:prstClr val="white"/>
                </a:solidFill>
              </a:rPr>
              <a:t/>
            </a:r>
            <a:br>
              <a:rPr lang="fr-FR" sz="2000" b="1" dirty="0">
                <a:solidFill>
                  <a:prstClr val="white"/>
                </a:solidFill>
              </a:rPr>
            </a:br>
            <a:r>
              <a:rPr lang="fr-FR" sz="2000" b="1" dirty="0" smtClean="0">
                <a:solidFill>
                  <a:prstClr val="white"/>
                </a:solidFill>
              </a:rPr>
              <a:t>	</a:t>
            </a:r>
            <a:r>
              <a:rPr lang="fr-FR" sz="2400" b="1" dirty="0" smtClean="0">
                <a:solidFill>
                  <a:prstClr val="white"/>
                </a:solidFill>
              </a:rPr>
              <a:t>Amplifier </a:t>
            </a:r>
            <a:r>
              <a:rPr lang="fr-FR" sz="2400" b="1" dirty="0">
                <a:solidFill>
                  <a:prstClr val="white"/>
                </a:solidFill>
              </a:rPr>
              <a:t>les actions sur les déterminants </a:t>
            </a:r>
            <a:r>
              <a:rPr lang="fr-FR" sz="2400" b="1" dirty="0" smtClean="0">
                <a:solidFill>
                  <a:prstClr val="white"/>
                </a:solidFill>
              </a:rPr>
              <a:t>	de </a:t>
            </a:r>
            <a:r>
              <a:rPr lang="fr-FR" sz="2400" b="1" dirty="0">
                <a:solidFill>
                  <a:prstClr val="white"/>
                </a:solidFill>
              </a:rPr>
              <a:t>santé et la promotion de la santé</a:t>
            </a:r>
            <a:endParaRPr lang="fr-FR" sz="2000" b="1" dirty="0" smtClean="0">
              <a:solidFill>
                <a:schemeClr val="bg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95536" y="1556792"/>
            <a:ext cx="8548264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endParaRPr lang="fr-FR" sz="1100" b="1" i="1" dirty="0">
              <a:solidFill>
                <a:srgbClr val="2B3990"/>
              </a:solidFill>
            </a:endParaRPr>
          </a:p>
          <a:p>
            <a:pPr lvl="0"/>
            <a:endParaRPr lang="fr-FR" sz="1100" b="1" i="1" dirty="0">
              <a:solidFill>
                <a:srgbClr val="2B3990"/>
              </a:solidFill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899592" y="3861048"/>
            <a:ext cx="720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5" name="Rectangle 4"/>
          <p:cNvSpPr/>
          <p:nvPr/>
        </p:nvSpPr>
        <p:spPr>
          <a:xfrm>
            <a:off x="433637" y="1978052"/>
            <a:ext cx="8510163" cy="42165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fr-FR" sz="2000" b="1" dirty="0">
                <a:solidFill>
                  <a:srgbClr val="2FA17C"/>
                </a:solidFill>
              </a:rPr>
              <a:t>Résultat attendu </a:t>
            </a:r>
            <a:r>
              <a:rPr lang="fr-FR" sz="2000" b="1" dirty="0" smtClean="0">
                <a:solidFill>
                  <a:srgbClr val="2FA17C"/>
                </a:solidFill>
              </a:rPr>
              <a:t>(4/7)</a:t>
            </a:r>
            <a:endParaRPr lang="fr-FR" sz="2000" b="1" dirty="0">
              <a:solidFill>
                <a:srgbClr val="2FA17C"/>
              </a:solidFill>
            </a:endParaRPr>
          </a:p>
          <a:p>
            <a:pPr lvl="0"/>
            <a:r>
              <a:rPr lang="fr-FR" sz="2400" b="1" dirty="0">
                <a:solidFill>
                  <a:srgbClr val="2FA17C"/>
                </a:solidFill>
              </a:rPr>
              <a:t>Diminution de la mortalité </a:t>
            </a:r>
            <a:r>
              <a:rPr lang="fr-FR" sz="2400" b="1" dirty="0" smtClean="0">
                <a:solidFill>
                  <a:srgbClr val="2FA17C"/>
                </a:solidFill>
              </a:rPr>
              <a:t>en Nouvelle-Aquitaine et </a:t>
            </a:r>
            <a:r>
              <a:rPr lang="fr-FR" sz="2400" b="1" dirty="0">
                <a:solidFill>
                  <a:srgbClr val="2FA17C"/>
                </a:solidFill>
              </a:rPr>
              <a:t>des écarts </a:t>
            </a:r>
            <a:r>
              <a:rPr lang="fr-FR" sz="2400" b="1" dirty="0" smtClean="0">
                <a:solidFill>
                  <a:srgbClr val="2FA17C"/>
                </a:solidFill>
              </a:rPr>
              <a:t>interdépartementaux</a:t>
            </a:r>
          </a:p>
          <a:p>
            <a:pPr lvl="0"/>
            <a:endParaRPr lang="fr-FR" b="1" dirty="0" smtClean="0">
              <a:solidFill>
                <a:srgbClr val="2B3990"/>
              </a:solidFill>
            </a:endParaRPr>
          </a:p>
          <a:p>
            <a:pPr lvl="0"/>
            <a:r>
              <a:rPr lang="fr-FR" b="1" dirty="0" smtClean="0">
                <a:solidFill>
                  <a:srgbClr val="2B3990"/>
                </a:solidFill>
              </a:rPr>
              <a:t>5</a:t>
            </a:r>
            <a:r>
              <a:rPr lang="fr-FR" b="1" dirty="0">
                <a:solidFill>
                  <a:srgbClr val="2B3990"/>
                </a:solidFill>
              </a:rPr>
              <a:t>. Taux de mortalité prématurée évitable (0-64 ans) pour 100 000 hab</a:t>
            </a:r>
            <a:r>
              <a:rPr lang="fr-FR" b="1" dirty="0" smtClean="0">
                <a:solidFill>
                  <a:srgbClr val="2B3990"/>
                </a:solidFill>
              </a:rPr>
              <a:t>.</a:t>
            </a:r>
          </a:p>
          <a:p>
            <a:pPr lvl="0"/>
            <a:r>
              <a:rPr lang="fr-FR" i="1" dirty="0">
                <a:solidFill>
                  <a:srgbClr val="2B3990"/>
                </a:solidFill>
              </a:rPr>
              <a:t>T0 </a:t>
            </a:r>
            <a:r>
              <a:rPr lang="fr-FR" sz="1400" i="1" dirty="0" smtClean="0">
                <a:solidFill>
                  <a:srgbClr val="2B3990"/>
                </a:solidFill>
              </a:rPr>
              <a:t>2012/2014 </a:t>
            </a:r>
            <a:r>
              <a:rPr lang="fr-FR" i="1" dirty="0">
                <a:solidFill>
                  <a:srgbClr val="2B3990"/>
                </a:solidFill>
              </a:rPr>
              <a:t>: </a:t>
            </a:r>
            <a:r>
              <a:rPr lang="fr-FR" i="1" dirty="0" smtClean="0">
                <a:solidFill>
                  <a:srgbClr val="2B3990"/>
                </a:solidFill>
              </a:rPr>
              <a:t>65,3 </a:t>
            </a:r>
            <a:r>
              <a:rPr lang="fr-FR" i="1" dirty="0">
                <a:solidFill>
                  <a:srgbClr val="2B3990"/>
                </a:solidFill>
              </a:rPr>
              <a:t>pour 100 000 hab</a:t>
            </a:r>
            <a:r>
              <a:rPr lang="fr-FR" i="1" dirty="0" smtClean="0">
                <a:solidFill>
                  <a:srgbClr val="2B3990"/>
                </a:solidFill>
              </a:rPr>
              <a:t>.</a:t>
            </a:r>
            <a:r>
              <a:rPr lang="fr-FR" i="1" dirty="0">
                <a:solidFill>
                  <a:srgbClr val="2B3990"/>
                </a:solidFill>
              </a:rPr>
              <a:t>	</a:t>
            </a:r>
            <a:r>
              <a:rPr lang="fr-FR" i="1" dirty="0" smtClean="0">
                <a:solidFill>
                  <a:srgbClr val="2B3990"/>
                </a:solidFill>
              </a:rPr>
              <a:t>                 </a:t>
            </a:r>
            <a:r>
              <a:rPr lang="fr-FR" b="1" i="1" dirty="0" smtClean="0">
                <a:solidFill>
                  <a:srgbClr val="2B3990"/>
                </a:solidFill>
              </a:rPr>
              <a:t>Cible 2022/2024 </a:t>
            </a:r>
            <a:r>
              <a:rPr lang="fr-FR" b="1" i="1" dirty="0">
                <a:solidFill>
                  <a:srgbClr val="2B3990"/>
                </a:solidFill>
              </a:rPr>
              <a:t>: </a:t>
            </a:r>
            <a:r>
              <a:rPr lang="fr-FR" b="1" i="1" dirty="0" smtClean="0">
                <a:solidFill>
                  <a:srgbClr val="2B3990"/>
                </a:solidFill>
              </a:rPr>
              <a:t>57 </a:t>
            </a:r>
            <a:r>
              <a:rPr lang="fr-FR" b="1" i="1" dirty="0">
                <a:solidFill>
                  <a:srgbClr val="2B3990"/>
                </a:solidFill>
              </a:rPr>
              <a:t>pour 100 000 </a:t>
            </a:r>
            <a:r>
              <a:rPr lang="fr-FR" b="1" i="1" dirty="0" smtClean="0">
                <a:solidFill>
                  <a:srgbClr val="2B3990"/>
                </a:solidFill>
              </a:rPr>
              <a:t>hab.</a:t>
            </a:r>
            <a:endParaRPr lang="fr-FR" b="1" i="1" dirty="0">
              <a:solidFill>
                <a:srgbClr val="2B3990"/>
              </a:solidFill>
            </a:endParaRPr>
          </a:p>
          <a:p>
            <a:pPr lvl="0"/>
            <a:endParaRPr lang="fr-FR" sz="800" i="1" dirty="0" smtClean="0">
              <a:solidFill>
                <a:srgbClr val="2B3990"/>
              </a:solidFill>
            </a:endParaRPr>
          </a:p>
          <a:p>
            <a:pPr lvl="0"/>
            <a:r>
              <a:rPr lang="fr-FR" b="1" dirty="0" smtClean="0">
                <a:solidFill>
                  <a:srgbClr val="2B3990"/>
                </a:solidFill>
              </a:rPr>
              <a:t>6.1 </a:t>
            </a:r>
            <a:r>
              <a:rPr lang="fr-FR" b="1" dirty="0">
                <a:solidFill>
                  <a:srgbClr val="2B3990"/>
                </a:solidFill>
              </a:rPr>
              <a:t>Taux de mortalité liés à l’alcool </a:t>
            </a:r>
            <a:endParaRPr lang="fr-FR" b="1" dirty="0" smtClean="0">
              <a:solidFill>
                <a:srgbClr val="2B3990"/>
              </a:solidFill>
            </a:endParaRPr>
          </a:p>
          <a:p>
            <a:pPr lvl="0"/>
            <a:r>
              <a:rPr lang="fr-FR" i="1" dirty="0">
                <a:solidFill>
                  <a:srgbClr val="2B3990"/>
                </a:solidFill>
              </a:rPr>
              <a:t>T0 </a:t>
            </a:r>
            <a:r>
              <a:rPr lang="fr-FR" sz="1400" i="1" dirty="0">
                <a:solidFill>
                  <a:srgbClr val="2B3990"/>
                </a:solidFill>
              </a:rPr>
              <a:t>2012/2014 </a:t>
            </a:r>
            <a:r>
              <a:rPr lang="fr-FR" i="1" dirty="0">
                <a:solidFill>
                  <a:srgbClr val="2B3990"/>
                </a:solidFill>
              </a:rPr>
              <a:t>: </a:t>
            </a:r>
            <a:r>
              <a:rPr lang="fr-FR" i="1" dirty="0" smtClean="0">
                <a:solidFill>
                  <a:srgbClr val="2B3990"/>
                </a:solidFill>
              </a:rPr>
              <a:t>25,3 </a:t>
            </a:r>
            <a:r>
              <a:rPr lang="fr-FR" i="1" dirty="0">
                <a:solidFill>
                  <a:srgbClr val="2B3990"/>
                </a:solidFill>
              </a:rPr>
              <a:t>pour 100 000 hab.	               </a:t>
            </a:r>
            <a:r>
              <a:rPr lang="fr-FR" i="1" dirty="0" smtClean="0">
                <a:solidFill>
                  <a:srgbClr val="2B3990"/>
                </a:solidFill>
              </a:rPr>
              <a:t>  </a:t>
            </a:r>
            <a:r>
              <a:rPr lang="fr-FR" b="1" i="1" dirty="0" smtClean="0">
                <a:solidFill>
                  <a:srgbClr val="2B3990"/>
                </a:solidFill>
              </a:rPr>
              <a:t>Cible </a:t>
            </a:r>
            <a:r>
              <a:rPr lang="fr-FR" b="1" i="1" dirty="0">
                <a:solidFill>
                  <a:srgbClr val="2B3990"/>
                </a:solidFill>
              </a:rPr>
              <a:t>2022/2024 : </a:t>
            </a:r>
            <a:r>
              <a:rPr lang="fr-FR" b="1" i="1" dirty="0" smtClean="0">
                <a:solidFill>
                  <a:srgbClr val="2B3990"/>
                </a:solidFill>
              </a:rPr>
              <a:t>22 </a:t>
            </a:r>
            <a:r>
              <a:rPr lang="fr-FR" b="1" i="1" dirty="0">
                <a:solidFill>
                  <a:srgbClr val="2B3990"/>
                </a:solidFill>
              </a:rPr>
              <a:t>pour 100 000 hab.</a:t>
            </a:r>
          </a:p>
          <a:p>
            <a:pPr lvl="0"/>
            <a:endParaRPr lang="fr-FR" sz="800" dirty="0" smtClean="0">
              <a:solidFill>
                <a:srgbClr val="2B3990"/>
              </a:solidFill>
            </a:endParaRPr>
          </a:p>
          <a:p>
            <a:pPr lvl="0"/>
            <a:r>
              <a:rPr lang="fr-FR" b="1" dirty="0">
                <a:solidFill>
                  <a:srgbClr val="2B3990"/>
                </a:solidFill>
              </a:rPr>
              <a:t>6.2 Taux de mortalité liés au </a:t>
            </a:r>
            <a:r>
              <a:rPr lang="fr-FR" b="1" dirty="0" smtClean="0">
                <a:solidFill>
                  <a:srgbClr val="2B3990"/>
                </a:solidFill>
              </a:rPr>
              <a:t>tabac</a:t>
            </a:r>
          </a:p>
          <a:p>
            <a:pPr lvl="0"/>
            <a:r>
              <a:rPr lang="fr-FR" i="1" dirty="0">
                <a:solidFill>
                  <a:srgbClr val="2B3990"/>
                </a:solidFill>
              </a:rPr>
              <a:t>T0 </a:t>
            </a:r>
            <a:r>
              <a:rPr lang="fr-FR" sz="1400" i="1" dirty="0">
                <a:solidFill>
                  <a:srgbClr val="2B3990"/>
                </a:solidFill>
              </a:rPr>
              <a:t>2012/2014 </a:t>
            </a:r>
            <a:r>
              <a:rPr lang="fr-FR" i="1" dirty="0">
                <a:solidFill>
                  <a:srgbClr val="2B3990"/>
                </a:solidFill>
              </a:rPr>
              <a:t>: </a:t>
            </a:r>
            <a:r>
              <a:rPr lang="fr-FR" i="1" dirty="0" smtClean="0">
                <a:solidFill>
                  <a:srgbClr val="2B3990"/>
                </a:solidFill>
              </a:rPr>
              <a:t>127,1 </a:t>
            </a:r>
            <a:r>
              <a:rPr lang="fr-FR" i="1" dirty="0">
                <a:solidFill>
                  <a:srgbClr val="2B3990"/>
                </a:solidFill>
              </a:rPr>
              <a:t>pour 100 000 hab.	              </a:t>
            </a:r>
            <a:r>
              <a:rPr lang="fr-FR" i="1" dirty="0" smtClean="0">
                <a:solidFill>
                  <a:srgbClr val="2B3990"/>
                </a:solidFill>
              </a:rPr>
              <a:t>  </a:t>
            </a:r>
            <a:r>
              <a:rPr lang="fr-FR" b="1" i="1" dirty="0" smtClean="0">
                <a:solidFill>
                  <a:srgbClr val="2B3990"/>
                </a:solidFill>
              </a:rPr>
              <a:t>Cible </a:t>
            </a:r>
            <a:r>
              <a:rPr lang="fr-FR" b="1" i="1" dirty="0">
                <a:solidFill>
                  <a:srgbClr val="2B3990"/>
                </a:solidFill>
              </a:rPr>
              <a:t>2022/2024 : </a:t>
            </a:r>
            <a:r>
              <a:rPr lang="fr-FR" b="1" i="1" dirty="0" smtClean="0">
                <a:solidFill>
                  <a:srgbClr val="2B3990"/>
                </a:solidFill>
              </a:rPr>
              <a:t>120 </a:t>
            </a:r>
            <a:r>
              <a:rPr lang="fr-FR" b="1" i="1" dirty="0">
                <a:solidFill>
                  <a:srgbClr val="2B3990"/>
                </a:solidFill>
              </a:rPr>
              <a:t>pour 100 000 hab.</a:t>
            </a:r>
          </a:p>
          <a:p>
            <a:pPr lvl="0"/>
            <a:endParaRPr lang="fr-FR" sz="800" dirty="0">
              <a:solidFill>
                <a:srgbClr val="2B3990"/>
              </a:solidFill>
            </a:endParaRPr>
          </a:p>
          <a:p>
            <a:pPr lvl="0"/>
            <a:r>
              <a:rPr lang="fr-FR" sz="1600" b="1" i="1" dirty="0" smtClean="0">
                <a:solidFill>
                  <a:srgbClr val="2B3990"/>
                </a:solidFill>
              </a:rPr>
              <a:t>Source</a:t>
            </a:r>
            <a:r>
              <a:rPr lang="fr-FR" sz="1600" i="1" dirty="0" smtClean="0">
                <a:solidFill>
                  <a:srgbClr val="2B3990"/>
                </a:solidFill>
              </a:rPr>
              <a:t> </a:t>
            </a:r>
            <a:r>
              <a:rPr lang="fr-FR" sz="1600" i="1" dirty="0">
                <a:solidFill>
                  <a:srgbClr val="2B3990"/>
                </a:solidFill>
              </a:rPr>
              <a:t>: Inserm (</a:t>
            </a:r>
            <a:r>
              <a:rPr lang="fr-FR" sz="1600" i="1" dirty="0" err="1">
                <a:solidFill>
                  <a:srgbClr val="2B3990"/>
                </a:solidFill>
              </a:rPr>
              <a:t>CépiDc</a:t>
            </a:r>
            <a:r>
              <a:rPr lang="fr-FR" sz="1600" i="1" dirty="0">
                <a:solidFill>
                  <a:srgbClr val="2B3990"/>
                </a:solidFill>
              </a:rPr>
              <a:t>), ORS NA</a:t>
            </a:r>
          </a:p>
          <a:p>
            <a:pPr lvl="0"/>
            <a:endParaRPr lang="fr-FR" dirty="0" smtClean="0">
              <a:solidFill>
                <a:srgbClr val="2B3990"/>
              </a:solidFill>
            </a:endParaRPr>
          </a:p>
          <a:p>
            <a:pPr lvl="0" algn="ctr"/>
            <a:endParaRPr lang="fr-FR" sz="1600" i="1" dirty="0">
              <a:solidFill>
                <a:srgbClr val="2B399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232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à coins arrondis 7"/>
          <p:cNvSpPr/>
          <p:nvPr/>
        </p:nvSpPr>
        <p:spPr>
          <a:xfrm>
            <a:off x="-455165" y="-27384"/>
            <a:ext cx="7416824" cy="1512168"/>
          </a:xfrm>
          <a:prstGeom prst="roundRect">
            <a:avLst/>
          </a:prstGeom>
          <a:solidFill>
            <a:srgbClr val="2FA17C"/>
          </a:solidFill>
          <a:ln>
            <a:solidFill>
              <a:srgbClr val="31B56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Titre 1"/>
          <p:cNvSpPr txBox="1">
            <a:spLocks/>
          </p:cNvSpPr>
          <p:nvPr/>
        </p:nvSpPr>
        <p:spPr>
          <a:xfrm>
            <a:off x="-275145" y="157200"/>
            <a:ext cx="705678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Font typeface="+mj-lt"/>
              <a:buNone/>
              <a:defRPr sz="4400" kern="1200" cap="small" baseline="0">
                <a:solidFill>
                  <a:srgbClr val="2B3990"/>
                </a:solidFill>
                <a:latin typeface="Microsoft PhagsPa" panose="020B0502040204020203" pitchFamily="34" charset="0"/>
                <a:ea typeface="+mj-ea"/>
                <a:cs typeface="+mj-cs"/>
              </a:defRPr>
            </a:lvl1pPr>
          </a:lstStyle>
          <a:p>
            <a:r>
              <a:rPr lang="fr-FR" sz="1400" b="1" dirty="0" smtClean="0">
                <a:solidFill>
                  <a:prstClr val="white"/>
                </a:solidFill>
              </a:rPr>
              <a:t>	ORIENTATION </a:t>
            </a:r>
            <a:r>
              <a:rPr lang="fr-FR" sz="1400" b="1" dirty="0">
                <a:solidFill>
                  <a:prstClr val="white"/>
                </a:solidFill>
              </a:rPr>
              <a:t>1</a:t>
            </a:r>
            <a:r>
              <a:rPr lang="fr-FR" sz="2000" b="1" dirty="0">
                <a:solidFill>
                  <a:prstClr val="white"/>
                </a:solidFill>
              </a:rPr>
              <a:t/>
            </a:r>
            <a:br>
              <a:rPr lang="fr-FR" sz="2000" b="1" dirty="0">
                <a:solidFill>
                  <a:prstClr val="white"/>
                </a:solidFill>
              </a:rPr>
            </a:br>
            <a:r>
              <a:rPr lang="fr-FR" sz="2000" b="1" dirty="0" smtClean="0">
                <a:solidFill>
                  <a:prstClr val="white"/>
                </a:solidFill>
              </a:rPr>
              <a:t>	</a:t>
            </a:r>
            <a:r>
              <a:rPr lang="fr-FR" sz="2400" b="1" dirty="0" smtClean="0">
                <a:solidFill>
                  <a:prstClr val="white"/>
                </a:solidFill>
              </a:rPr>
              <a:t>Amplifier </a:t>
            </a:r>
            <a:r>
              <a:rPr lang="fr-FR" sz="2400" b="1" dirty="0">
                <a:solidFill>
                  <a:prstClr val="white"/>
                </a:solidFill>
              </a:rPr>
              <a:t>les actions sur les déterminants </a:t>
            </a:r>
            <a:r>
              <a:rPr lang="fr-FR" sz="2400" b="1" dirty="0" smtClean="0">
                <a:solidFill>
                  <a:prstClr val="white"/>
                </a:solidFill>
              </a:rPr>
              <a:t>	de </a:t>
            </a:r>
            <a:r>
              <a:rPr lang="fr-FR" sz="2400" b="1" dirty="0">
                <a:solidFill>
                  <a:prstClr val="white"/>
                </a:solidFill>
              </a:rPr>
              <a:t>santé et la promotion de la santé</a:t>
            </a:r>
            <a:endParaRPr lang="fr-FR" sz="2000" b="1" dirty="0" smtClean="0">
              <a:solidFill>
                <a:schemeClr val="bg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95536" y="1556792"/>
            <a:ext cx="8548264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endParaRPr lang="fr-FR" sz="1100" b="1" i="1" dirty="0">
              <a:solidFill>
                <a:srgbClr val="2B3990"/>
              </a:solidFill>
            </a:endParaRPr>
          </a:p>
          <a:p>
            <a:pPr lvl="0"/>
            <a:endParaRPr lang="fr-FR" sz="1100" b="1" i="1" dirty="0">
              <a:solidFill>
                <a:srgbClr val="2B3990"/>
              </a:solidFill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899592" y="3861048"/>
            <a:ext cx="720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5" name="Rectangle 4"/>
          <p:cNvSpPr/>
          <p:nvPr/>
        </p:nvSpPr>
        <p:spPr>
          <a:xfrm>
            <a:off x="433637" y="1556792"/>
            <a:ext cx="8510163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fr-FR" sz="2000" b="1" dirty="0">
                <a:solidFill>
                  <a:srgbClr val="2FA17C"/>
                </a:solidFill>
              </a:rPr>
              <a:t>Résultat attendu </a:t>
            </a:r>
            <a:r>
              <a:rPr lang="fr-FR" sz="2000" b="1" dirty="0" smtClean="0">
                <a:solidFill>
                  <a:srgbClr val="2FA17C"/>
                </a:solidFill>
              </a:rPr>
              <a:t>(5/7)</a:t>
            </a:r>
            <a:endParaRPr lang="fr-FR" sz="2000" b="1" dirty="0">
              <a:solidFill>
                <a:srgbClr val="2FA17C"/>
              </a:solidFill>
            </a:endParaRPr>
          </a:p>
          <a:p>
            <a:pPr lvl="0"/>
            <a:r>
              <a:rPr lang="fr-FR" sz="2400" b="1" dirty="0">
                <a:solidFill>
                  <a:srgbClr val="2FA17C"/>
                </a:solidFill>
              </a:rPr>
              <a:t>Amélioration de la couverture vaccinale en </a:t>
            </a:r>
            <a:r>
              <a:rPr lang="fr-FR" sz="2400" b="1" dirty="0" smtClean="0">
                <a:solidFill>
                  <a:srgbClr val="2FA17C"/>
                </a:solidFill>
              </a:rPr>
              <a:t>Nouvelle-Aquitaine</a:t>
            </a:r>
          </a:p>
          <a:p>
            <a:pPr lvl="0"/>
            <a:r>
              <a:rPr lang="fr-FR" b="1" dirty="0">
                <a:solidFill>
                  <a:srgbClr val="2B3990"/>
                </a:solidFill>
              </a:rPr>
              <a:t>Taux de couverture vaccinale</a:t>
            </a:r>
            <a:endParaRPr lang="fr-FR" b="1" dirty="0" smtClean="0">
              <a:solidFill>
                <a:srgbClr val="2B3990"/>
              </a:solidFill>
            </a:endParaRPr>
          </a:p>
          <a:p>
            <a:r>
              <a:rPr lang="fr-FR" b="1" dirty="0" smtClean="0">
                <a:solidFill>
                  <a:srgbClr val="2B3990"/>
                </a:solidFill>
              </a:rPr>
              <a:t>7.1 Diphtérie-tétanos-poliomyélite </a:t>
            </a:r>
            <a:r>
              <a:rPr lang="fr-FR" b="1" dirty="0">
                <a:solidFill>
                  <a:srgbClr val="2B3990"/>
                </a:solidFill>
              </a:rPr>
              <a:t>(DTP 3 doses</a:t>
            </a:r>
            <a:r>
              <a:rPr lang="fr-FR" b="1" dirty="0" smtClean="0">
                <a:solidFill>
                  <a:srgbClr val="2B3990"/>
                </a:solidFill>
              </a:rPr>
              <a:t>)</a:t>
            </a:r>
            <a:r>
              <a:rPr lang="fr-FR" i="1" dirty="0">
                <a:solidFill>
                  <a:srgbClr val="2B3990"/>
                </a:solidFill>
              </a:rPr>
              <a:t> </a:t>
            </a:r>
            <a:r>
              <a:rPr lang="fr-FR" i="1" dirty="0" smtClean="0">
                <a:solidFill>
                  <a:srgbClr val="2B3990"/>
                </a:solidFill>
              </a:rPr>
              <a:t>   T0 </a:t>
            </a:r>
            <a:r>
              <a:rPr lang="fr-FR" sz="1400" i="1" dirty="0" smtClean="0">
                <a:solidFill>
                  <a:srgbClr val="2B3990"/>
                </a:solidFill>
              </a:rPr>
              <a:t>2016 </a:t>
            </a:r>
            <a:r>
              <a:rPr lang="fr-FR" i="1" dirty="0">
                <a:solidFill>
                  <a:srgbClr val="2B3990"/>
                </a:solidFill>
              </a:rPr>
              <a:t>: </a:t>
            </a:r>
            <a:r>
              <a:rPr lang="fr-FR" i="1" dirty="0" smtClean="0">
                <a:solidFill>
                  <a:srgbClr val="2B3990"/>
                </a:solidFill>
              </a:rPr>
              <a:t>96</a:t>
            </a:r>
            <a:r>
              <a:rPr lang="fr-FR" i="1" dirty="0">
                <a:solidFill>
                  <a:srgbClr val="2B3990"/>
                </a:solidFill>
              </a:rPr>
              <a:t>% 	</a:t>
            </a:r>
            <a:r>
              <a:rPr lang="fr-FR" i="1" dirty="0" smtClean="0">
                <a:solidFill>
                  <a:srgbClr val="2B3990"/>
                </a:solidFill>
              </a:rPr>
              <a:t>      </a:t>
            </a:r>
            <a:r>
              <a:rPr lang="fr-FR" b="1" i="1" dirty="0" smtClean="0">
                <a:solidFill>
                  <a:srgbClr val="2B3990"/>
                </a:solidFill>
              </a:rPr>
              <a:t>Cible 2020 </a:t>
            </a:r>
            <a:r>
              <a:rPr lang="fr-FR" b="1" i="1" dirty="0">
                <a:solidFill>
                  <a:srgbClr val="2B3990"/>
                </a:solidFill>
              </a:rPr>
              <a:t>: </a:t>
            </a:r>
            <a:r>
              <a:rPr lang="fr-FR" b="1" i="1" dirty="0" smtClean="0">
                <a:solidFill>
                  <a:srgbClr val="2B3990"/>
                </a:solidFill>
              </a:rPr>
              <a:t>99 </a:t>
            </a:r>
            <a:r>
              <a:rPr lang="fr-FR" b="1" i="1" dirty="0">
                <a:solidFill>
                  <a:srgbClr val="2B3990"/>
                </a:solidFill>
              </a:rPr>
              <a:t>%</a:t>
            </a:r>
          </a:p>
          <a:p>
            <a:pPr lvl="0"/>
            <a:r>
              <a:rPr lang="fr-FR" b="1" dirty="0" smtClean="0">
                <a:solidFill>
                  <a:srgbClr val="2B3990"/>
                </a:solidFill>
              </a:rPr>
              <a:t>7.2 Coqueluche </a:t>
            </a:r>
            <a:r>
              <a:rPr lang="fr-FR" b="1" dirty="0">
                <a:solidFill>
                  <a:srgbClr val="2B3990"/>
                </a:solidFill>
              </a:rPr>
              <a:t>(3 doses</a:t>
            </a:r>
            <a:r>
              <a:rPr lang="fr-FR" b="1" dirty="0" smtClean="0">
                <a:solidFill>
                  <a:srgbClr val="2B3990"/>
                </a:solidFill>
              </a:rPr>
              <a:t>) 			    </a:t>
            </a:r>
            <a:r>
              <a:rPr lang="fr-FR" i="1" dirty="0" smtClean="0">
                <a:solidFill>
                  <a:srgbClr val="2B3990"/>
                </a:solidFill>
              </a:rPr>
              <a:t>T0 </a:t>
            </a:r>
            <a:r>
              <a:rPr lang="fr-FR" sz="1400" i="1" dirty="0">
                <a:solidFill>
                  <a:srgbClr val="2B3990"/>
                </a:solidFill>
              </a:rPr>
              <a:t>2016 </a:t>
            </a:r>
            <a:r>
              <a:rPr lang="fr-FR" i="1" dirty="0">
                <a:solidFill>
                  <a:srgbClr val="2B3990"/>
                </a:solidFill>
              </a:rPr>
              <a:t>: 96% 	</a:t>
            </a:r>
            <a:r>
              <a:rPr lang="fr-FR" i="1" dirty="0" smtClean="0">
                <a:solidFill>
                  <a:srgbClr val="2B3990"/>
                </a:solidFill>
              </a:rPr>
              <a:t>      </a:t>
            </a:r>
            <a:r>
              <a:rPr lang="fr-FR" b="1" i="1" dirty="0" smtClean="0">
                <a:solidFill>
                  <a:srgbClr val="2B3990"/>
                </a:solidFill>
              </a:rPr>
              <a:t>Cible 2020 </a:t>
            </a:r>
            <a:r>
              <a:rPr lang="fr-FR" b="1" i="1" dirty="0">
                <a:solidFill>
                  <a:srgbClr val="2B3990"/>
                </a:solidFill>
              </a:rPr>
              <a:t>: 99 %</a:t>
            </a:r>
            <a:endParaRPr lang="fr-FR" dirty="0" smtClean="0">
              <a:solidFill>
                <a:srgbClr val="2B3990"/>
              </a:solidFill>
            </a:endParaRPr>
          </a:p>
          <a:p>
            <a:r>
              <a:rPr lang="fr-FR" b="1" dirty="0">
                <a:solidFill>
                  <a:srgbClr val="2B3990"/>
                </a:solidFill>
              </a:rPr>
              <a:t>7.3 </a:t>
            </a:r>
            <a:r>
              <a:rPr lang="fr-FR" b="1" dirty="0" smtClean="0">
                <a:solidFill>
                  <a:srgbClr val="2B3990"/>
                </a:solidFill>
              </a:rPr>
              <a:t>Haemophilus </a:t>
            </a:r>
            <a:r>
              <a:rPr lang="fr-FR" b="1" dirty="0">
                <a:solidFill>
                  <a:srgbClr val="2B3990"/>
                </a:solidFill>
              </a:rPr>
              <a:t>influenza de type b (3 doses</a:t>
            </a:r>
            <a:r>
              <a:rPr lang="fr-FR" b="1" dirty="0" smtClean="0">
                <a:solidFill>
                  <a:srgbClr val="2B3990"/>
                </a:solidFill>
              </a:rPr>
              <a:t>)        </a:t>
            </a:r>
            <a:r>
              <a:rPr lang="fr-FR" i="1" dirty="0" smtClean="0">
                <a:solidFill>
                  <a:srgbClr val="2B3990"/>
                </a:solidFill>
              </a:rPr>
              <a:t>T0 </a:t>
            </a:r>
            <a:r>
              <a:rPr lang="fr-FR" sz="1400" i="1" dirty="0">
                <a:solidFill>
                  <a:srgbClr val="2B3990"/>
                </a:solidFill>
              </a:rPr>
              <a:t>2016 </a:t>
            </a:r>
            <a:r>
              <a:rPr lang="fr-FR" i="1" dirty="0">
                <a:solidFill>
                  <a:srgbClr val="2B3990"/>
                </a:solidFill>
              </a:rPr>
              <a:t>: </a:t>
            </a:r>
            <a:r>
              <a:rPr lang="fr-FR" i="1" dirty="0" smtClean="0">
                <a:solidFill>
                  <a:srgbClr val="2B3990"/>
                </a:solidFill>
              </a:rPr>
              <a:t>95% </a:t>
            </a:r>
            <a:r>
              <a:rPr lang="fr-FR" i="1" dirty="0">
                <a:solidFill>
                  <a:srgbClr val="2B3990"/>
                </a:solidFill>
              </a:rPr>
              <a:t>	</a:t>
            </a:r>
            <a:r>
              <a:rPr lang="fr-FR" i="1" dirty="0" smtClean="0">
                <a:solidFill>
                  <a:srgbClr val="2B3990"/>
                </a:solidFill>
              </a:rPr>
              <a:t>      </a:t>
            </a:r>
            <a:r>
              <a:rPr lang="fr-FR" b="1" i="1" dirty="0" smtClean="0">
                <a:solidFill>
                  <a:srgbClr val="2B3990"/>
                </a:solidFill>
              </a:rPr>
              <a:t>Cible 2020 </a:t>
            </a:r>
            <a:r>
              <a:rPr lang="fr-FR" b="1" i="1" dirty="0">
                <a:solidFill>
                  <a:srgbClr val="2B3990"/>
                </a:solidFill>
              </a:rPr>
              <a:t>: 99 %</a:t>
            </a:r>
            <a:endParaRPr lang="fr-FR" dirty="0">
              <a:solidFill>
                <a:srgbClr val="2B3990"/>
              </a:solidFill>
            </a:endParaRPr>
          </a:p>
          <a:p>
            <a:r>
              <a:rPr lang="fr-FR" b="1" dirty="0" smtClean="0">
                <a:solidFill>
                  <a:srgbClr val="2B3990"/>
                </a:solidFill>
              </a:rPr>
              <a:t>7.4 Hépatite </a:t>
            </a:r>
            <a:r>
              <a:rPr lang="fr-FR" b="1" dirty="0">
                <a:solidFill>
                  <a:srgbClr val="2B3990"/>
                </a:solidFill>
              </a:rPr>
              <a:t>B </a:t>
            </a:r>
            <a:r>
              <a:rPr lang="fr-FR" b="1" dirty="0" smtClean="0">
                <a:solidFill>
                  <a:srgbClr val="2B3990"/>
                </a:solidFill>
              </a:rPr>
              <a:t>(</a:t>
            </a:r>
            <a:r>
              <a:rPr lang="fr-FR" b="1" dirty="0">
                <a:solidFill>
                  <a:srgbClr val="2B3990"/>
                </a:solidFill>
              </a:rPr>
              <a:t>3 </a:t>
            </a:r>
            <a:r>
              <a:rPr lang="fr-FR" b="1" dirty="0" smtClean="0">
                <a:solidFill>
                  <a:srgbClr val="2B3990"/>
                </a:solidFill>
              </a:rPr>
              <a:t>doses) 			    </a:t>
            </a:r>
            <a:r>
              <a:rPr lang="fr-FR" i="1" dirty="0" smtClean="0">
                <a:solidFill>
                  <a:srgbClr val="2B3990"/>
                </a:solidFill>
              </a:rPr>
              <a:t>T0 </a:t>
            </a:r>
            <a:r>
              <a:rPr lang="fr-FR" sz="1400" i="1" dirty="0">
                <a:solidFill>
                  <a:srgbClr val="2B3990"/>
                </a:solidFill>
              </a:rPr>
              <a:t>2016 </a:t>
            </a:r>
            <a:r>
              <a:rPr lang="fr-FR" i="1" dirty="0">
                <a:solidFill>
                  <a:srgbClr val="2B3990"/>
                </a:solidFill>
              </a:rPr>
              <a:t>: </a:t>
            </a:r>
            <a:r>
              <a:rPr lang="fr-FR" i="1" dirty="0" smtClean="0">
                <a:solidFill>
                  <a:srgbClr val="2B3990"/>
                </a:solidFill>
              </a:rPr>
              <a:t>93% </a:t>
            </a:r>
            <a:r>
              <a:rPr lang="fr-FR" i="1" dirty="0">
                <a:solidFill>
                  <a:srgbClr val="2B3990"/>
                </a:solidFill>
              </a:rPr>
              <a:t>	</a:t>
            </a:r>
            <a:r>
              <a:rPr lang="fr-FR" i="1" dirty="0" smtClean="0">
                <a:solidFill>
                  <a:srgbClr val="2B3990"/>
                </a:solidFill>
              </a:rPr>
              <a:t>      </a:t>
            </a:r>
            <a:r>
              <a:rPr lang="fr-FR" b="1" i="1" dirty="0" smtClean="0">
                <a:solidFill>
                  <a:srgbClr val="2B3990"/>
                </a:solidFill>
              </a:rPr>
              <a:t>Cible 2020 </a:t>
            </a:r>
            <a:r>
              <a:rPr lang="fr-FR" b="1" i="1" dirty="0">
                <a:solidFill>
                  <a:srgbClr val="2B3990"/>
                </a:solidFill>
              </a:rPr>
              <a:t>: </a:t>
            </a:r>
            <a:r>
              <a:rPr lang="fr-FR" b="1" i="1" dirty="0" smtClean="0">
                <a:solidFill>
                  <a:srgbClr val="2B3990"/>
                </a:solidFill>
              </a:rPr>
              <a:t>95 </a:t>
            </a:r>
            <a:r>
              <a:rPr lang="fr-FR" b="1" i="1" dirty="0">
                <a:solidFill>
                  <a:srgbClr val="2B3990"/>
                </a:solidFill>
              </a:rPr>
              <a:t>%</a:t>
            </a:r>
            <a:endParaRPr lang="fr-FR" dirty="0">
              <a:solidFill>
                <a:srgbClr val="2B3990"/>
              </a:solidFill>
            </a:endParaRPr>
          </a:p>
          <a:p>
            <a:r>
              <a:rPr lang="fr-FR" b="1" dirty="0" smtClean="0">
                <a:solidFill>
                  <a:srgbClr val="2B3990"/>
                </a:solidFill>
              </a:rPr>
              <a:t>7.5 Rougeole </a:t>
            </a:r>
            <a:r>
              <a:rPr lang="fr-FR" b="1" dirty="0">
                <a:solidFill>
                  <a:srgbClr val="2B3990"/>
                </a:solidFill>
              </a:rPr>
              <a:t>Oreillon Rubéole (ROR 2 doses</a:t>
            </a:r>
            <a:r>
              <a:rPr lang="fr-FR" b="1" dirty="0" smtClean="0">
                <a:solidFill>
                  <a:srgbClr val="2B3990"/>
                </a:solidFill>
              </a:rPr>
              <a:t>)          </a:t>
            </a:r>
            <a:r>
              <a:rPr lang="fr-FR" i="1" dirty="0" smtClean="0">
                <a:solidFill>
                  <a:srgbClr val="2B3990"/>
                </a:solidFill>
              </a:rPr>
              <a:t>T0 </a:t>
            </a:r>
            <a:r>
              <a:rPr lang="fr-FR" sz="1400" i="1" dirty="0">
                <a:solidFill>
                  <a:srgbClr val="2B3990"/>
                </a:solidFill>
              </a:rPr>
              <a:t>2016 </a:t>
            </a:r>
            <a:r>
              <a:rPr lang="fr-FR" i="1" dirty="0">
                <a:solidFill>
                  <a:srgbClr val="2B3990"/>
                </a:solidFill>
              </a:rPr>
              <a:t>: </a:t>
            </a:r>
            <a:r>
              <a:rPr lang="fr-FR" i="1" dirty="0" smtClean="0">
                <a:solidFill>
                  <a:srgbClr val="2B3990"/>
                </a:solidFill>
              </a:rPr>
              <a:t>79% </a:t>
            </a:r>
            <a:r>
              <a:rPr lang="fr-FR" i="1" dirty="0">
                <a:solidFill>
                  <a:srgbClr val="2B3990"/>
                </a:solidFill>
              </a:rPr>
              <a:t>	</a:t>
            </a:r>
            <a:r>
              <a:rPr lang="fr-FR" i="1" dirty="0" smtClean="0">
                <a:solidFill>
                  <a:srgbClr val="2B3990"/>
                </a:solidFill>
              </a:rPr>
              <a:t>      </a:t>
            </a:r>
            <a:r>
              <a:rPr lang="fr-FR" b="1" i="1" dirty="0" smtClean="0">
                <a:solidFill>
                  <a:srgbClr val="2B3990"/>
                </a:solidFill>
              </a:rPr>
              <a:t>Cible 2020 </a:t>
            </a:r>
            <a:r>
              <a:rPr lang="fr-FR" b="1" i="1" dirty="0">
                <a:solidFill>
                  <a:srgbClr val="2B3990"/>
                </a:solidFill>
              </a:rPr>
              <a:t>: 95 %</a:t>
            </a:r>
            <a:endParaRPr lang="fr-FR" dirty="0">
              <a:solidFill>
                <a:srgbClr val="2B3990"/>
              </a:solidFill>
            </a:endParaRPr>
          </a:p>
          <a:p>
            <a:r>
              <a:rPr lang="fr-FR" b="1" dirty="0">
                <a:solidFill>
                  <a:srgbClr val="2B3990"/>
                </a:solidFill>
              </a:rPr>
              <a:t>7.6 </a:t>
            </a:r>
            <a:r>
              <a:rPr lang="fr-FR" b="1" dirty="0" smtClean="0">
                <a:solidFill>
                  <a:srgbClr val="2B3990"/>
                </a:solidFill>
              </a:rPr>
              <a:t>Pneumocoque (3 doses)</a:t>
            </a:r>
            <a:r>
              <a:rPr lang="fr-FR" b="1" dirty="0">
                <a:solidFill>
                  <a:srgbClr val="2B3990"/>
                </a:solidFill>
              </a:rPr>
              <a:t>			    </a:t>
            </a:r>
            <a:r>
              <a:rPr lang="fr-FR" i="1" dirty="0">
                <a:solidFill>
                  <a:srgbClr val="2B3990"/>
                </a:solidFill>
              </a:rPr>
              <a:t>T0 </a:t>
            </a:r>
            <a:r>
              <a:rPr lang="fr-FR" sz="1400" i="1" dirty="0">
                <a:solidFill>
                  <a:srgbClr val="2B3990"/>
                </a:solidFill>
              </a:rPr>
              <a:t>2016 </a:t>
            </a:r>
            <a:r>
              <a:rPr lang="fr-FR" i="1" dirty="0">
                <a:solidFill>
                  <a:srgbClr val="2B3990"/>
                </a:solidFill>
              </a:rPr>
              <a:t>: </a:t>
            </a:r>
            <a:r>
              <a:rPr lang="fr-FR" i="1" dirty="0" smtClean="0">
                <a:solidFill>
                  <a:srgbClr val="2B3990"/>
                </a:solidFill>
              </a:rPr>
              <a:t>91% </a:t>
            </a:r>
            <a:r>
              <a:rPr lang="fr-FR" i="1" dirty="0">
                <a:solidFill>
                  <a:srgbClr val="2B3990"/>
                </a:solidFill>
              </a:rPr>
              <a:t>	</a:t>
            </a:r>
            <a:r>
              <a:rPr lang="fr-FR" i="1" dirty="0" smtClean="0">
                <a:solidFill>
                  <a:srgbClr val="2B3990"/>
                </a:solidFill>
              </a:rPr>
              <a:t>      </a:t>
            </a:r>
            <a:r>
              <a:rPr lang="fr-FR" b="1" i="1" dirty="0" smtClean="0">
                <a:solidFill>
                  <a:srgbClr val="2B3990"/>
                </a:solidFill>
              </a:rPr>
              <a:t>Cible 2020 </a:t>
            </a:r>
            <a:r>
              <a:rPr lang="fr-FR" b="1" i="1" dirty="0">
                <a:solidFill>
                  <a:srgbClr val="2B3990"/>
                </a:solidFill>
              </a:rPr>
              <a:t>: 95 %</a:t>
            </a:r>
            <a:endParaRPr lang="fr-FR" dirty="0">
              <a:solidFill>
                <a:srgbClr val="2B3990"/>
              </a:solidFill>
            </a:endParaRPr>
          </a:p>
          <a:p>
            <a:r>
              <a:rPr lang="fr-FR" b="1" dirty="0" smtClean="0">
                <a:solidFill>
                  <a:srgbClr val="2B3990"/>
                </a:solidFill>
              </a:rPr>
              <a:t>7.7 Méningocoque C			    </a:t>
            </a:r>
            <a:r>
              <a:rPr lang="fr-FR" i="1" dirty="0" smtClean="0">
                <a:solidFill>
                  <a:srgbClr val="2B3990"/>
                </a:solidFill>
              </a:rPr>
              <a:t>T0 </a:t>
            </a:r>
            <a:r>
              <a:rPr lang="fr-FR" sz="1400" i="1" dirty="0" smtClean="0">
                <a:solidFill>
                  <a:srgbClr val="2B3990"/>
                </a:solidFill>
              </a:rPr>
              <a:t>2017 </a:t>
            </a:r>
            <a:r>
              <a:rPr lang="fr-FR" i="1" dirty="0">
                <a:solidFill>
                  <a:srgbClr val="2B3990"/>
                </a:solidFill>
              </a:rPr>
              <a:t>: </a:t>
            </a:r>
            <a:r>
              <a:rPr lang="fr-FR" i="1" dirty="0" smtClean="0">
                <a:solidFill>
                  <a:srgbClr val="2B3990"/>
                </a:solidFill>
              </a:rPr>
              <a:t>69% </a:t>
            </a:r>
            <a:r>
              <a:rPr lang="fr-FR" i="1" dirty="0">
                <a:solidFill>
                  <a:srgbClr val="2B3990"/>
                </a:solidFill>
              </a:rPr>
              <a:t>	</a:t>
            </a:r>
            <a:r>
              <a:rPr lang="fr-FR" i="1" dirty="0" smtClean="0">
                <a:solidFill>
                  <a:srgbClr val="2B3990"/>
                </a:solidFill>
              </a:rPr>
              <a:t>      </a:t>
            </a:r>
            <a:r>
              <a:rPr lang="fr-FR" b="1" i="1" dirty="0" smtClean="0">
                <a:solidFill>
                  <a:srgbClr val="2B3990"/>
                </a:solidFill>
              </a:rPr>
              <a:t>Cible 2020 </a:t>
            </a:r>
            <a:r>
              <a:rPr lang="fr-FR" b="1" i="1" dirty="0">
                <a:solidFill>
                  <a:srgbClr val="2B3990"/>
                </a:solidFill>
              </a:rPr>
              <a:t>: 95 %</a:t>
            </a:r>
            <a:endParaRPr lang="fr-FR" dirty="0">
              <a:solidFill>
                <a:srgbClr val="2B3990"/>
              </a:solidFill>
            </a:endParaRPr>
          </a:p>
          <a:p>
            <a:pPr lvl="0"/>
            <a:r>
              <a:rPr lang="fr-FR" sz="1600" b="1" i="1" dirty="0">
                <a:solidFill>
                  <a:srgbClr val="2B3990"/>
                </a:solidFill>
              </a:rPr>
              <a:t>Source</a:t>
            </a:r>
            <a:r>
              <a:rPr lang="fr-FR" sz="1600" i="1" dirty="0">
                <a:solidFill>
                  <a:srgbClr val="2B3990"/>
                </a:solidFill>
              </a:rPr>
              <a:t> : Santé publique France, Carnets de Santé à 24mois (CS24)</a:t>
            </a:r>
          </a:p>
          <a:p>
            <a:endParaRPr lang="fr-FR" sz="800" b="1" dirty="0" smtClean="0">
              <a:solidFill>
                <a:srgbClr val="2B3990"/>
              </a:solidFill>
            </a:endParaRPr>
          </a:p>
          <a:p>
            <a:r>
              <a:rPr lang="fr-FR" b="1" dirty="0" smtClean="0">
                <a:solidFill>
                  <a:srgbClr val="2B3990"/>
                </a:solidFill>
              </a:rPr>
              <a:t>7.8 Papillomavirus (jeunes </a:t>
            </a:r>
            <a:r>
              <a:rPr lang="fr-FR" b="1" dirty="0">
                <a:solidFill>
                  <a:srgbClr val="2B3990"/>
                </a:solidFill>
              </a:rPr>
              <a:t>filles </a:t>
            </a:r>
            <a:r>
              <a:rPr lang="fr-FR" b="1" dirty="0" smtClean="0">
                <a:solidFill>
                  <a:srgbClr val="2B3990"/>
                </a:solidFill>
              </a:rPr>
              <a:t>de 15 – 16 ans / 2 </a:t>
            </a:r>
            <a:r>
              <a:rPr lang="fr-FR" b="1" dirty="0">
                <a:solidFill>
                  <a:srgbClr val="2B3990"/>
                </a:solidFill>
              </a:rPr>
              <a:t>doses</a:t>
            </a:r>
            <a:r>
              <a:rPr lang="fr-FR" b="1" dirty="0" smtClean="0">
                <a:solidFill>
                  <a:srgbClr val="2B3990"/>
                </a:solidFill>
              </a:rPr>
              <a:t>)</a:t>
            </a:r>
          </a:p>
          <a:p>
            <a:pPr lvl="0"/>
            <a:r>
              <a:rPr lang="fr-FR" i="1" dirty="0" smtClean="0">
                <a:solidFill>
                  <a:srgbClr val="2B3990"/>
                </a:solidFill>
              </a:rPr>
              <a:t>					     T0 </a:t>
            </a:r>
            <a:r>
              <a:rPr lang="fr-FR" sz="1400" i="1" dirty="0" smtClean="0">
                <a:solidFill>
                  <a:srgbClr val="2B3990"/>
                </a:solidFill>
              </a:rPr>
              <a:t>2017 </a:t>
            </a:r>
            <a:r>
              <a:rPr lang="fr-FR" i="1" dirty="0">
                <a:solidFill>
                  <a:srgbClr val="2B3990"/>
                </a:solidFill>
              </a:rPr>
              <a:t>: </a:t>
            </a:r>
            <a:r>
              <a:rPr lang="fr-FR" i="1" dirty="0" smtClean="0">
                <a:solidFill>
                  <a:srgbClr val="2B3990"/>
                </a:solidFill>
              </a:rPr>
              <a:t>23% </a:t>
            </a:r>
            <a:r>
              <a:rPr lang="fr-FR" i="1" dirty="0">
                <a:solidFill>
                  <a:srgbClr val="2B3990"/>
                </a:solidFill>
              </a:rPr>
              <a:t>	</a:t>
            </a:r>
            <a:r>
              <a:rPr lang="fr-FR" i="1" dirty="0" smtClean="0">
                <a:solidFill>
                  <a:srgbClr val="2B3990"/>
                </a:solidFill>
              </a:rPr>
              <a:t>      </a:t>
            </a:r>
            <a:r>
              <a:rPr lang="fr-FR" b="1" i="1" dirty="0" smtClean="0">
                <a:solidFill>
                  <a:srgbClr val="2B3990"/>
                </a:solidFill>
              </a:rPr>
              <a:t>Cible 2023 </a:t>
            </a:r>
            <a:r>
              <a:rPr lang="fr-FR" b="1" i="1" dirty="0">
                <a:solidFill>
                  <a:srgbClr val="2B3990"/>
                </a:solidFill>
              </a:rPr>
              <a:t>: </a:t>
            </a:r>
            <a:r>
              <a:rPr lang="fr-FR" b="1" i="1" dirty="0" smtClean="0">
                <a:solidFill>
                  <a:srgbClr val="2B3990"/>
                </a:solidFill>
              </a:rPr>
              <a:t>55 </a:t>
            </a:r>
            <a:r>
              <a:rPr lang="fr-FR" b="1" i="1" dirty="0">
                <a:solidFill>
                  <a:srgbClr val="2B3990"/>
                </a:solidFill>
              </a:rPr>
              <a:t>%</a:t>
            </a:r>
            <a:endParaRPr lang="fr-FR" sz="1600" b="1" i="1" dirty="0">
              <a:solidFill>
                <a:srgbClr val="2B3990"/>
              </a:solidFill>
            </a:endParaRPr>
          </a:p>
          <a:p>
            <a:r>
              <a:rPr lang="fr-FR" sz="1600" b="1" i="1" dirty="0">
                <a:solidFill>
                  <a:srgbClr val="2B3990"/>
                </a:solidFill>
              </a:rPr>
              <a:t>Source</a:t>
            </a:r>
            <a:r>
              <a:rPr lang="fr-FR" sz="1600" i="1" dirty="0">
                <a:solidFill>
                  <a:srgbClr val="2B3990"/>
                </a:solidFill>
              </a:rPr>
              <a:t> : Santé publique France</a:t>
            </a:r>
            <a:endParaRPr lang="fr-FR" sz="1600" b="1" dirty="0" smtClean="0">
              <a:solidFill>
                <a:srgbClr val="2B3990"/>
              </a:solidFill>
            </a:endParaRPr>
          </a:p>
          <a:p>
            <a:endParaRPr lang="fr-FR" sz="800" b="1" dirty="0" smtClean="0">
              <a:solidFill>
                <a:srgbClr val="2B3990"/>
              </a:solidFill>
            </a:endParaRPr>
          </a:p>
          <a:p>
            <a:r>
              <a:rPr lang="fr-FR" b="1" dirty="0" smtClean="0">
                <a:solidFill>
                  <a:srgbClr val="2B3990"/>
                </a:solidFill>
              </a:rPr>
              <a:t>7.9 Grippe (personnes </a:t>
            </a:r>
            <a:r>
              <a:rPr lang="fr-FR" b="1" dirty="0">
                <a:solidFill>
                  <a:srgbClr val="2B3990"/>
                </a:solidFill>
              </a:rPr>
              <a:t>de 65 ans et </a:t>
            </a:r>
            <a:r>
              <a:rPr lang="fr-FR" b="1" dirty="0" smtClean="0">
                <a:solidFill>
                  <a:srgbClr val="2B3990"/>
                </a:solidFill>
              </a:rPr>
              <a:t>plus) 	     </a:t>
            </a:r>
            <a:r>
              <a:rPr lang="fr-FR" i="1" dirty="0" smtClean="0">
                <a:solidFill>
                  <a:srgbClr val="2B3990"/>
                </a:solidFill>
              </a:rPr>
              <a:t>T0 </a:t>
            </a:r>
            <a:r>
              <a:rPr lang="fr-FR" sz="1400" i="1" dirty="0" smtClean="0">
                <a:solidFill>
                  <a:srgbClr val="2B3990"/>
                </a:solidFill>
              </a:rPr>
              <a:t>2016 </a:t>
            </a:r>
            <a:r>
              <a:rPr lang="fr-FR" i="1" dirty="0">
                <a:solidFill>
                  <a:srgbClr val="2B3990"/>
                </a:solidFill>
              </a:rPr>
              <a:t>: </a:t>
            </a:r>
            <a:r>
              <a:rPr lang="fr-FR" i="1" dirty="0" smtClean="0">
                <a:solidFill>
                  <a:srgbClr val="2B3990"/>
                </a:solidFill>
              </a:rPr>
              <a:t>52,3% </a:t>
            </a:r>
            <a:r>
              <a:rPr lang="fr-FR" i="1" dirty="0">
                <a:solidFill>
                  <a:srgbClr val="2B3990"/>
                </a:solidFill>
              </a:rPr>
              <a:t>	</a:t>
            </a:r>
            <a:r>
              <a:rPr lang="fr-FR" i="1" dirty="0" smtClean="0">
                <a:solidFill>
                  <a:srgbClr val="2B3990"/>
                </a:solidFill>
              </a:rPr>
              <a:t>      </a:t>
            </a:r>
            <a:r>
              <a:rPr lang="fr-FR" b="1" i="1" dirty="0" smtClean="0">
                <a:solidFill>
                  <a:srgbClr val="2B3990"/>
                </a:solidFill>
              </a:rPr>
              <a:t>Cible 2023 </a:t>
            </a:r>
            <a:r>
              <a:rPr lang="fr-FR" b="1" i="1" dirty="0">
                <a:solidFill>
                  <a:srgbClr val="2B3990"/>
                </a:solidFill>
              </a:rPr>
              <a:t>: </a:t>
            </a:r>
            <a:r>
              <a:rPr lang="fr-FR" b="1" i="1" dirty="0" smtClean="0">
                <a:solidFill>
                  <a:srgbClr val="2B3990"/>
                </a:solidFill>
              </a:rPr>
              <a:t>65 </a:t>
            </a:r>
            <a:r>
              <a:rPr lang="fr-FR" b="1" i="1" dirty="0">
                <a:solidFill>
                  <a:srgbClr val="2B3990"/>
                </a:solidFill>
              </a:rPr>
              <a:t>%</a:t>
            </a:r>
            <a:endParaRPr lang="fr-FR" dirty="0">
              <a:solidFill>
                <a:srgbClr val="2B3990"/>
              </a:solidFill>
            </a:endParaRPr>
          </a:p>
          <a:p>
            <a:pPr lvl="0"/>
            <a:r>
              <a:rPr lang="fr-FR" sz="1600" b="1" i="1" dirty="0" smtClean="0">
                <a:solidFill>
                  <a:srgbClr val="2B3990"/>
                </a:solidFill>
              </a:rPr>
              <a:t>Source</a:t>
            </a:r>
            <a:r>
              <a:rPr lang="fr-FR" sz="1600" i="1" dirty="0" smtClean="0">
                <a:solidFill>
                  <a:srgbClr val="2B3990"/>
                </a:solidFill>
              </a:rPr>
              <a:t> </a:t>
            </a:r>
            <a:r>
              <a:rPr lang="fr-FR" sz="1600" i="1" dirty="0">
                <a:solidFill>
                  <a:srgbClr val="2B3990"/>
                </a:solidFill>
              </a:rPr>
              <a:t>: </a:t>
            </a:r>
            <a:r>
              <a:rPr lang="fr-FR" sz="1600" i="1" dirty="0" smtClean="0">
                <a:solidFill>
                  <a:srgbClr val="2B3990"/>
                </a:solidFill>
              </a:rPr>
              <a:t>DCIR Assurance Maladie</a:t>
            </a:r>
            <a:endParaRPr lang="fr-FR" sz="1600" i="1" dirty="0">
              <a:solidFill>
                <a:srgbClr val="2B3990"/>
              </a:solidFill>
            </a:endParaRPr>
          </a:p>
          <a:p>
            <a:pPr lvl="0"/>
            <a:endParaRPr lang="fr-FR" dirty="0" smtClean="0">
              <a:solidFill>
                <a:srgbClr val="2B399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5854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à coins arrondis 7"/>
          <p:cNvSpPr/>
          <p:nvPr/>
        </p:nvSpPr>
        <p:spPr>
          <a:xfrm>
            <a:off x="-455165" y="-27384"/>
            <a:ext cx="7416824" cy="1512168"/>
          </a:xfrm>
          <a:prstGeom prst="roundRect">
            <a:avLst/>
          </a:prstGeom>
          <a:solidFill>
            <a:srgbClr val="2FA17C"/>
          </a:solidFill>
          <a:ln>
            <a:solidFill>
              <a:srgbClr val="31B56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Titre 1"/>
          <p:cNvSpPr txBox="1">
            <a:spLocks/>
          </p:cNvSpPr>
          <p:nvPr/>
        </p:nvSpPr>
        <p:spPr>
          <a:xfrm>
            <a:off x="-275145" y="157200"/>
            <a:ext cx="705678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Font typeface="+mj-lt"/>
              <a:buNone/>
              <a:defRPr sz="4400" kern="1200" cap="small" baseline="0">
                <a:solidFill>
                  <a:srgbClr val="2B3990"/>
                </a:solidFill>
                <a:latin typeface="Microsoft PhagsPa" panose="020B0502040204020203" pitchFamily="34" charset="0"/>
                <a:ea typeface="+mj-ea"/>
                <a:cs typeface="+mj-cs"/>
              </a:defRPr>
            </a:lvl1pPr>
          </a:lstStyle>
          <a:p>
            <a:r>
              <a:rPr lang="fr-FR" sz="1400" b="1" dirty="0" smtClean="0">
                <a:solidFill>
                  <a:prstClr val="white"/>
                </a:solidFill>
              </a:rPr>
              <a:t>	ORIENTATION </a:t>
            </a:r>
            <a:r>
              <a:rPr lang="fr-FR" sz="1400" b="1" dirty="0">
                <a:solidFill>
                  <a:prstClr val="white"/>
                </a:solidFill>
              </a:rPr>
              <a:t>1</a:t>
            </a:r>
            <a:r>
              <a:rPr lang="fr-FR" sz="2000" b="1" dirty="0">
                <a:solidFill>
                  <a:prstClr val="white"/>
                </a:solidFill>
              </a:rPr>
              <a:t/>
            </a:r>
            <a:br>
              <a:rPr lang="fr-FR" sz="2000" b="1" dirty="0">
                <a:solidFill>
                  <a:prstClr val="white"/>
                </a:solidFill>
              </a:rPr>
            </a:br>
            <a:r>
              <a:rPr lang="fr-FR" sz="2000" b="1" dirty="0" smtClean="0">
                <a:solidFill>
                  <a:prstClr val="white"/>
                </a:solidFill>
              </a:rPr>
              <a:t>	</a:t>
            </a:r>
            <a:r>
              <a:rPr lang="fr-FR" sz="2400" b="1" dirty="0" smtClean="0">
                <a:solidFill>
                  <a:prstClr val="white"/>
                </a:solidFill>
              </a:rPr>
              <a:t>Amplifier </a:t>
            </a:r>
            <a:r>
              <a:rPr lang="fr-FR" sz="2400" b="1" dirty="0">
                <a:solidFill>
                  <a:prstClr val="white"/>
                </a:solidFill>
              </a:rPr>
              <a:t>les actions sur les déterminants </a:t>
            </a:r>
            <a:r>
              <a:rPr lang="fr-FR" sz="2400" b="1" dirty="0" smtClean="0">
                <a:solidFill>
                  <a:prstClr val="white"/>
                </a:solidFill>
              </a:rPr>
              <a:t>	de </a:t>
            </a:r>
            <a:r>
              <a:rPr lang="fr-FR" sz="2400" b="1" dirty="0">
                <a:solidFill>
                  <a:prstClr val="white"/>
                </a:solidFill>
              </a:rPr>
              <a:t>santé et la promotion de la santé</a:t>
            </a:r>
            <a:endParaRPr lang="fr-FR" sz="2000" b="1" dirty="0" smtClean="0">
              <a:solidFill>
                <a:schemeClr val="bg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95536" y="1556792"/>
            <a:ext cx="8548264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endParaRPr lang="fr-FR" sz="1100" b="1" i="1" dirty="0">
              <a:solidFill>
                <a:srgbClr val="2B3990"/>
              </a:solidFill>
            </a:endParaRPr>
          </a:p>
          <a:p>
            <a:pPr lvl="0"/>
            <a:endParaRPr lang="fr-FR" sz="1100" b="1" i="1" dirty="0">
              <a:solidFill>
                <a:srgbClr val="2B3990"/>
              </a:solidFill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899592" y="3861048"/>
            <a:ext cx="720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5" name="Rectangle 4"/>
          <p:cNvSpPr/>
          <p:nvPr/>
        </p:nvSpPr>
        <p:spPr>
          <a:xfrm>
            <a:off x="171004" y="1556792"/>
            <a:ext cx="8710363" cy="520142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lvl="0"/>
            <a:r>
              <a:rPr lang="fr-FR" sz="2000" b="1" dirty="0">
                <a:solidFill>
                  <a:srgbClr val="2FA17C"/>
                </a:solidFill>
              </a:rPr>
              <a:t>Résultat attendu </a:t>
            </a:r>
            <a:r>
              <a:rPr lang="fr-FR" sz="2000" b="1" dirty="0" smtClean="0">
                <a:solidFill>
                  <a:srgbClr val="2FA17C"/>
                </a:solidFill>
              </a:rPr>
              <a:t>(6/7)</a:t>
            </a:r>
            <a:endParaRPr lang="fr-FR" sz="2000" b="1" dirty="0">
              <a:solidFill>
                <a:srgbClr val="2FA17C"/>
              </a:solidFill>
            </a:endParaRPr>
          </a:p>
          <a:p>
            <a:pPr lvl="0"/>
            <a:r>
              <a:rPr lang="fr-FR" sz="2400" b="1" dirty="0" smtClean="0">
                <a:solidFill>
                  <a:srgbClr val="2FA17C"/>
                </a:solidFill>
              </a:rPr>
              <a:t>Amélioration </a:t>
            </a:r>
            <a:r>
              <a:rPr lang="fr-FR" sz="2400" b="1" dirty="0">
                <a:solidFill>
                  <a:srgbClr val="2FA17C"/>
                </a:solidFill>
              </a:rPr>
              <a:t>du taux de participation au dépistage organisé (DO) du cancer du sein et du cancer </a:t>
            </a:r>
            <a:r>
              <a:rPr lang="fr-FR" sz="2400" b="1" dirty="0" smtClean="0">
                <a:solidFill>
                  <a:srgbClr val="2FA17C"/>
                </a:solidFill>
              </a:rPr>
              <a:t>colorectal en Nouvelle-Aquitaine</a:t>
            </a:r>
          </a:p>
          <a:p>
            <a:endParaRPr lang="fr-FR" b="1" dirty="0" smtClean="0">
              <a:solidFill>
                <a:srgbClr val="2B3990"/>
              </a:solidFill>
            </a:endParaRPr>
          </a:p>
          <a:p>
            <a:r>
              <a:rPr lang="fr-FR" b="1" dirty="0" smtClean="0">
                <a:solidFill>
                  <a:srgbClr val="2B3990"/>
                </a:solidFill>
              </a:rPr>
              <a:t>8.1 Cancer colorectal 			        </a:t>
            </a:r>
            <a:r>
              <a:rPr lang="fr-FR" i="1" dirty="0" smtClean="0">
                <a:solidFill>
                  <a:srgbClr val="2B3990"/>
                </a:solidFill>
              </a:rPr>
              <a:t>T0 </a:t>
            </a:r>
            <a:r>
              <a:rPr lang="fr-FR" sz="1400" i="1" dirty="0" smtClean="0">
                <a:solidFill>
                  <a:srgbClr val="2B3990"/>
                </a:solidFill>
              </a:rPr>
              <a:t>2017 </a:t>
            </a:r>
            <a:r>
              <a:rPr lang="fr-FR" i="1" dirty="0" smtClean="0">
                <a:solidFill>
                  <a:srgbClr val="2B3990"/>
                </a:solidFill>
              </a:rPr>
              <a:t>: 33,8%          </a:t>
            </a:r>
            <a:r>
              <a:rPr lang="fr-FR" b="1" i="1" dirty="0" smtClean="0">
                <a:solidFill>
                  <a:srgbClr val="2B3990"/>
                </a:solidFill>
              </a:rPr>
              <a:t>Cible 2023 : 60 %</a:t>
            </a:r>
          </a:p>
          <a:p>
            <a:r>
              <a:rPr lang="fr-FR" b="1" dirty="0" smtClean="0">
                <a:solidFill>
                  <a:srgbClr val="2B3990"/>
                </a:solidFill>
              </a:rPr>
              <a:t>8.2 Cancer du sein				        </a:t>
            </a:r>
            <a:r>
              <a:rPr lang="fr-FR" i="1" dirty="0" smtClean="0">
                <a:solidFill>
                  <a:srgbClr val="2B3990"/>
                </a:solidFill>
              </a:rPr>
              <a:t>T0 </a:t>
            </a:r>
            <a:r>
              <a:rPr lang="fr-FR" sz="1400" i="1" dirty="0" smtClean="0">
                <a:solidFill>
                  <a:srgbClr val="2B3990"/>
                </a:solidFill>
              </a:rPr>
              <a:t>2017 </a:t>
            </a:r>
            <a:r>
              <a:rPr lang="fr-FR" i="1" dirty="0" smtClean="0">
                <a:solidFill>
                  <a:srgbClr val="2B3990"/>
                </a:solidFill>
              </a:rPr>
              <a:t>: 54%             </a:t>
            </a:r>
            <a:r>
              <a:rPr lang="fr-FR" b="1" i="1" dirty="0" smtClean="0">
                <a:solidFill>
                  <a:srgbClr val="2B3990"/>
                </a:solidFill>
              </a:rPr>
              <a:t>Cible 2023 : 60 %</a:t>
            </a:r>
          </a:p>
          <a:p>
            <a:pPr lvl="0"/>
            <a:r>
              <a:rPr lang="fr-FR" sz="1600" b="1" i="1" dirty="0" smtClean="0">
                <a:solidFill>
                  <a:srgbClr val="2B3990"/>
                </a:solidFill>
              </a:rPr>
              <a:t>Source</a:t>
            </a:r>
            <a:r>
              <a:rPr lang="fr-FR" sz="1600" i="1" dirty="0" smtClean="0">
                <a:solidFill>
                  <a:srgbClr val="2B3990"/>
                </a:solidFill>
              </a:rPr>
              <a:t> </a:t>
            </a:r>
            <a:r>
              <a:rPr lang="fr-FR" sz="1600" i="1" dirty="0">
                <a:solidFill>
                  <a:srgbClr val="2B3990"/>
                </a:solidFill>
              </a:rPr>
              <a:t>: Santé publique </a:t>
            </a:r>
            <a:r>
              <a:rPr lang="fr-FR" sz="1600" i="1" dirty="0" smtClean="0">
                <a:solidFill>
                  <a:srgbClr val="2B3990"/>
                </a:solidFill>
              </a:rPr>
              <a:t>France.</a:t>
            </a:r>
          </a:p>
          <a:p>
            <a:pPr lvl="0"/>
            <a:endParaRPr lang="fr-FR" sz="1600" b="1" i="1" dirty="0" smtClean="0">
              <a:solidFill>
                <a:srgbClr val="2B3990"/>
              </a:solidFill>
            </a:endParaRPr>
          </a:p>
          <a:p>
            <a:pPr lvl="0"/>
            <a:r>
              <a:rPr lang="fr-FR" sz="2000" b="1" dirty="0">
                <a:solidFill>
                  <a:srgbClr val="2FA17C"/>
                </a:solidFill>
              </a:rPr>
              <a:t>Résultat attendu </a:t>
            </a:r>
            <a:r>
              <a:rPr lang="fr-FR" sz="2000" b="1" dirty="0" smtClean="0">
                <a:solidFill>
                  <a:srgbClr val="2FA17C"/>
                </a:solidFill>
              </a:rPr>
              <a:t>(7/7</a:t>
            </a:r>
            <a:r>
              <a:rPr lang="fr-FR" sz="2000" b="1" dirty="0">
                <a:solidFill>
                  <a:srgbClr val="2FA17C"/>
                </a:solidFill>
              </a:rPr>
              <a:t>)</a:t>
            </a:r>
          </a:p>
          <a:p>
            <a:pPr lvl="0"/>
            <a:r>
              <a:rPr lang="fr-FR" sz="2400" b="1" dirty="0">
                <a:solidFill>
                  <a:srgbClr val="2FA17C"/>
                </a:solidFill>
              </a:rPr>
              <a:t>Diminution de l’exposition de la population aux substances chimiques présentes dans l’environnement intérieur (dont les perturbateurs endocriniens) en Nouvelle-Aquitaine.</a:t>
            </a:r>
            <a:endParaRPr lang="fr-FR" b="1" i="1" dirty="0">
              <a:solidFill>
                <a:srgbClr val="2B3990"/>
              </a:solidFill>
            </a:endParaRPr>
          </a:p>
          <a:p>
            <a:pPr lvl="0"/>
            <a:r>
              <a:rPr lang="fr-FR" b="1" dirty="0">
                <a:solidFill>
                  <a:srgbClr val="2B3990"/>
                </a:solidFill>
              </a:rPr>
              <a:t>9. Part des femmes ayant accouché en Nouvelle-Aquitaine qui connaissent </a:t>
            </a:r>
            <a:r>
              <a:rPr lang="fr-FR" b="1" dirty="0" smtClean="0">
                <a:solidFill>
                  <a:srgbClr val="2B3990"/>
                </a:solidFill>
              </a:rPr>
              <a:t>les </a:t>
            </a:r>
            <a:r>
              <a:rPr lang="fr-FR" b="1" dirty="0">
                <a:solidFill>
                  <a:srgbClr val="2B3990"/>
                </a:solidFill>
              </a:rPr>
              <a:t>sources de pollution au sein de leur </a:t>
            </a:r>
            <a:r>
              <a:rPr lang="fr-FR" b="1" dirty="0" smtClean="0">
                <a:solidFill>
                  <a:srgbClr val="2B3990"/>
                </a:solidFill>
              </a:rPr>
              <a:t>domicile. </a:t>
            </a:r>
          </a:p>
          <a:p>
            <a:pPr lvl="0"/>
            <a:r>
              <a:rPr lang="fr-FR" b="1" dirty="0" smtClean="0">
                <a:solidFill>
                  <a:srgbClr val="2B3990"/>
                </a:solidFill>
              </a:rPr>
              <a:t> 				     </a:t>
            </a:r>
            <a:r>
              <a:rPr lang="fr-FR" i="1" dirty="0" smtClean="0">
                <a:solidFill>
                  <a:srgbClr val="2B3990"/>
                </a:solidFill>
              </a:rPr>
              <a:t>T0 : disponible en 2018             </a:t>
            </a:r>
            <a:r>
              <a:rPr lang="fr-FR" b="1" i="1" dirty="0" smtClean="0">
                <a:solidFill>
                  <a:srgbClr val="2B3990"/>
                </a:solidFill>
              </a:rPr>
              <a:t>Cible 2023 : ≥ 50 %                      </a:t>
            </a:r>
          </a:p>
          <a:p>
            <a:pPr lvl="0"/>
            <a:r>
              <a:rPr lang="fr-FR" sz="1600" b="1" i="1" dirty="0" smtClean="0">
                <a:solidFill>
                  <a:srgbClr val="2B3990"/>
                </a:solidFill>
              </a:rPr>
              <a:t>Source</a:t>
            </a:r>
            <a:r>
              <a:rPr lang="fr-FR" sz="1600" i="1" dirty="0" smtClean="0">
                <a:solidFill>
                  <a:srgbClr val="2B3990"/>
                </a:solidFill>
              </a:rPr>
              <a:t> </a:t>
            </a:r>
            <a:r>
              <a:rPr lang="fr-FR" sz="1600" i="1" dirty="0">
                <a:solidFill>
                  <a:srgbClr val="2B3990"/>
                </a:solidFill>
              </a:rPr>
              <a:t>: </a:t>
            </a:r>
            <a:r>
              <a:rPr lang="fr-FR" sz="1600" i="1" dirty="0" smtClean="0">
                <a:solidFill>
                  <a:srgbClr val="2B3990"/>
                </a:solidFill>
              </a:rPr>
              <a:t>Enquête dans les maternités, ARS NA. </a:t>
            </a:r>
          </a:p>
          <a:p>
            <a:pPr lvl="0"/>
            <a:endParaRPr lang="fr-FR" sz="1600" dirty="0" smtClean="0">
              <a:solidFill>
                <a:srgbClr val="2B399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236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à coins arrondis 7"/>
          <p:cNvSpPr/>
          <p:nvPr/>
        </p:nvSpPr>
        <p:spPr>
          <a:xfrm>
            <a:off x="-455165" y="-27384"/>
            <a:ext cx="7416824" cy="1512168"/>
          </a:xfrm>
          <a:prstGeom prst="roundRect">
            <a:avLst/>
          </a:prstGeom>
          <a:solidFill>
            <a:srgbClr val="2FA17C"/>
          </a:solidFill>
          <a:ln>
            <a:solidFill>
              <a:srgbClr val="31B56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Titre 1"/>
          <p:cNvSpPr txBox="1">
            <a:spLocks/>
          </p:cNvSpPr>
          <p:nvPr/>
        </p:nvSpPr>
        <p:spPr>
          <a:xfrm>
            <a:off x="-275145" y="157200"/>
            <a:ext cx="705678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Font typeface="+mj-lt"/>
              <a:buNone/>
              <a:defRPr sz="4400" kern="1200" cap="small" baseline="0">
                <a:solidFill>
                  <a:srgbClr val="2B3990"/>
                </a:solidFill>
                <a:latin typeface="Microsoft PhagsPa" panose="020B0502040204020203" pitchFamily="34" charset="0"/>
                <a:ea typeface="+mj-ea"/>
                <a:cs typeface="+mj-cs"/>
              </a:defRPr>
            </a:lvl1pPr>
          </a:lstStyle>
          <a:p>
            <a:r>
              <a:rPr lang="fr-FR" sz="1400" b="1" dirty="0" smtClean="0">
                <a:solidFill>
                  <a:prstClr val="white"/>
                </a:solidFill>
              </a:rPr>
              <a:t>	</a:t>
            </a:r>
            <a:r>
              <a:rPr lang="fr-FR" sz="1600" b="1" dirty="0" smtClean="0">
                <a:solidFill>
                  <a:prstClr val="white"/>
                </a:solidFill>
              </a:rPr>
              <a:t>ORIENTATION 2</a:t>
            </a:r>
            <a:r>
              <a:rPr lang="fr-FR" sz="2400" b="1" dirty="0">
                <a:solidFill>
                  <a:prstClr val="white"/>
                </a:solidFill>
              </a:rPr>
              <a:t/>
            </a:r>
            <a:br>
              <a:rPr lang="fr-FR" sz="2400" b="1" dirty="0">
                <a:solidFill>
                  <a:prstClr val="white"/>
                </a:solidFill>
              </a:rPr>
            </a:br>
            <a:r>
              <a:rPr lang="fr-FR" sz="2400" b="1" dirty="0" smtClean="0">
                <a:solidFill>
                  <a:prstClr val="white"/>
                </a:solidFill>
              </a:rPr>
              <a:t>	Promouvoir </a:t>
            </a:r>
            <a:r>
              <a:rPr lang="fr-FR" sz="2400" b="1" dirty="0">
                <a:solidFill>
                  <a:prstClr val="white"/>
                </a:solidFill>
              </a:rPr>
              <a:t>un accès équitable à la santé </a:t>
            </a:r>
            <a:r>
              <a:rPr lang="fr-FR" sz="2400" b="1" dirty="0" smtClean="0">
                <a:solidFill>
                  <a:prstClr val="white"/>
                </a:solidFill>
              </a:rPr>
              <a:t>	sur </a:t>
            </a:r>
            <a:r>
              <a:rPr lang="fr-FR" sz="2400" b="1" dirty="0">
                <a:solidFill>
                  <a:prstClr val="white"/>
                </a:solidFill>
              </a:rPr>
              <a:t>les </a:t>
            </a:r>
            <a:r>
              <a:rPr lang="fr-FR" sz="2400" b="1" dirty="0" smtClean="0">
                <a:solidFill>
                  <a:prstClr val="white"/>
                </a:solidFill>
              </a:rPr>
              <a:t>territoires</a:t>
            </a:r>
            <a:endParaRPr lang="fr-FR" sz="2400" b="1" dirty="0" smtClean="0">
              <a:solidFill>
                <a:schemeClr val="bg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95536" y="1556792"/>
            <a:ext cx="8548264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endParaRPr lang="fr-FR" sz="1100" b="1" i="1" dirty="0">
              <a:solidFill>
                <a:srgbClr val="2B3990"/>
              </a:solidFill>
            </a:endParaRPr>
          </a:p>
          <a:p>
            <a:pPr lvl="0"/>
            <a:endParaRPr lang="fr-FR" sz="1100" b="1" i="1" dirty="0">
              <a:solidFill>
                <a:srgbClr val="2B3990"/>
              </a:solidFill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899592" y="3861048"/>
            <a:ext cx="720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5" name="Rectangle 4"/>
          <p:cNvSpPr/>
          <p:nvPr/>
        </p:nvSpPr>
        <p:spPr>
          <a:xfrm>
            <a:off x="469041" y="1559604"/>
            <a:ext cx="8710363" cy="535531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lvl="0"/>
            <a:r>
              <a:rPr lang="fr-FR" sz="2000" b="1" dirty="0">
                <a:solidFill>
                  <a:srgbClr val="2FA17C"/>
                </a:solidFill>
              </a:rPr>
              <a:t>Résultat attendu </a:t>
            </a:r>
            <a:r>
              <a:rPr lang="fr-FR" sz="2000" b="1" dirty="0" smtClean="0">
                <a:solidFill>
                  <a:srgbClr val="2FA17C"/>
                </a:solidFill>
              </a:rPr>
              <a:t>(1/3)</a:t>
            </a:r>
            <a:endParaRPr lang="fr-FR" sz="2000" b="1" dirty="0">
              <a:solidFill>
                <a:srgbClr val="2FA17C"/>
              </a:solidFill>
            </a:endParaRPr>
          </a:p>
          <a:p>
            <a:pPr lvl="0"/>
            <a:r>
              <a:rPr lang="fr-FR" sz="2400" b="1" dirty="0">
                <a:solidFill>
                  <a:srgbClr val="2FA17C"/>
                </a:solidFill>
              </a:rPr>
              <a:t>Amélioration de l’accès à </a:t>
            </a:r>
            <a:r>
              <a:rPr lang="fr-FR" sz="2400" b="1" dirty="0" smtClean="0">
                <a:solidFill>
                  <a:srgbClr val="2FA17C"/>
                </a:solidFill>
              </a:rPr>
              <a:t>la santé </a:t>
            </a:r>
            <a:r>
              <a:rPr lang="fr-FR" sz="2400" b="1" dirty="0">
                <a:solidFill>
                  <a:srgbClr val="2FA17C"/>
                </a:solidFill>
              </a:rPr>
              <a:t>sur l’ensemble du </a:t>
            </a:r>
            <a:r>
              <a:rPr lang="fr-FR" sz="2400" b="1" dirty="0" smtClean="0">
                <a:solidFill>
                  <a:srgbClr val="2FA17C"/>
                </a:solidFill>
              </a:rPr>
              <a:t>territoire</a:t>
            </a:r>
          </a:p>
          <a:p>
            <a:pPr lvl="0"/>
            <a:endParaRPr lang="fr-FR" sz="2000" b="1" dirty="0" smtClean="0">
              <a:solidFill>
                <a:srgbClr val="2FA17C"/>
              </a:solidFill>
            </a:endParaRPr>
          </a:p>
          <a:p>
            <a:pPr lvl="0"/>
            <a:r>
              <a:rPr lang="fr-FR" b="1" dirty="0">
                <a:solidFill>
                  <a:srgbClr val="2B3990"/>
                </a:solidFill>
              </a:rPr>
              <a:t>10. Délais d’accès à une consultation de médecins spécialistes (gynécologues, ophtalmologues, psychiatres</a:t>
            </a:r>
            <a:r>
              <a:rPr lang="fr-FR" b="1" dirty="0" smtClean="0">
                <a:solidFill>
                  <a:srgbClr val="2B3990"/>
                </a:solidFill>
              </a:rPr>
              <a:t>).</a:t>
            </a:r>
          </a:p>
          <a:p>
            <a:r>
              <a:rPr lang="fr-FR" i="1" dirty="0">
                <a:solidFill>
                  <a:srgbClr val="2B3990"/>
                </a:solidFill>
              </a:rPr>
              <a:t>T0 : </a:t>
            </a:r>
            <a:r>
              <a:rPr lang="fr-FR" i="1" dirty="0" smtClean="0">
                <a:solidFill>
                  <a:srgbClr val="2B3990"/>
                </a:solidFill>
              </a:rPr>
              <a:t>disponible 2018/2019</a:t>
            </a:r>
            <a:r>
              <a:rPr lang="fr-FR" i="1" dirty="0">
                <a:solidFill>
                  <a:srgbClr val="2B3990"/>
                </a:solidFill>
              </a:rPr>
              <a:t>	</a:t>
            </a:r>
            <a:r>
              <a:rPr lang="fr-FR" i="1" dirty="0" smtClean="0">
                <a:solidFill>
                  <a:srgbClr val="2B3990"/>
                </a:solidFill>
              </a:rPr>
              <a:t>              </a:t>
            </a:r>
            <a:r>
              <a:rPr lang="fr-FR" b="1" i="1" dirty="0" smtClean="0">
                <a:solidFill>
                  <a:srgbClr val="2B3990"/>
                </a:solidFill>
              </a:rPr>
              <a:t>Cible </a:t>
            </a:r>
            <a:r>
              <a:rPr lang="fr-FR" b="1" i="1" dirty="0">
                <a:solidFill>
                  <a:srgbClr val="2B3990"/>
                </a:solidFill>
              </a:rPr>
              <a:t>2028 : </a:t>
            </a:r>
            <a:r>
              <a:rPr lang="fr-FR" b="1" i="1" dirty="0" smtClean="0">
                <a:solidFill>
                  <a:srgbClr val="2B3990"/>
                </a:solidFill>
              </a:rPr>
              <a:t>Réduction des délais en nombre de jours </a:t>
            </a:r>
            <a:endParaRPr lang="fr-FR" b="1" i="1" dirty="0">
              <a:solidFill>
                <a:srgbClr val="2B3990"/>
              </a:solidFill>
            </a:endParaRPr>
          </a:p>
          <a:p>
            <a:pPr lvl="0"/>
            <a:r>
              <a:rPr lang="fr-FR" sz="1600" b="1" i="1" dirty="0" smtClean="0">
                <a:solidFill>
                  <a:srgbClr val="2B3990"/>
                </a:solidFill>
              </a:rPr>
              <a:t>Source</a:t>
            </a:r>
            <a:r>
              <a:rPr lang="fr-FR" sz="1600" i="1" dirty="0" smtClean="0">
                <a:solidFill>
                  <a:srgbClr val="2B3990"/>
                </a:solidFill>
              </a:rPr>
              <a:t> : Enquête en cours de conception, ORS NA</a:t>
            </a:r>
          </a:p>
          <a:p>
            <a:endParaRPr lang="fr-FR" sz="1600" b="1" i="1" dirty="0" smtClean="0">
              <a:solidFill>
                <a:srgbClr val="2B3990"/>
              </a:solidFill>
            </a:endParaRPr>
          </a:p>
          <a:p>
            <a:pPr lvl="0"/>
            <a:r>
              <a:rPr lang="fr-FR" b="1" dirty="0">
                <a:solidFill>
                  <a:srgbClr val="2B3990"/>
                </a:solidFill>
              </a:rPr>
              <a:t>11. Part de la population vivant dans un bassin de vie dont la densité médicale de médecins généralistes est inférieure de 30% à la moyenne nationale</a:t>
            </a:r>
            <a:r>
              <a:rPr lang="fr-FR" b="1" dirty="0" smtClean="0">
                <a:solidFill>
                  <a:srgbClr val="2B3990"/>
                </a:solidFill>
              </a:rPr>
              <a:t>.</a:t>
            </a:r>
          </a:p>
          <a:p>
            <a:r>
              <a:rPr lang="fr-FR" i="1" dirty="0">
                <a:solidFill>
                  <a:srgbClr val="2B3990"/>
                </a:solidFill>
              </a:rPr>
              <a:t>T0 </a:t>
            </a:r>
            <a:r>
              <a:rPr lang="fr-FR" sz="1400" i="1" dirty="0" smtClean="0">
                <a:solidFill>
                  <a:srgbClr val="2B3990"/>
                </a:solidFill>
              </a:rPr>
              <a:t>2017 </a:t>
            </a:r>
            <a:r>
              <a:rPr lang="fr-FR" i="1" dirty="0" smtClean="0">
                <a:solidFill>
                  <a:srgbClr val="2B3990"/>
                </a:solidFill>
              </a:rPr>
              <a:t>: 5% 		</a:t>
            </a:r>
            <a:r>
              <a:rPr lang="fr-FR" i="1" dirty="0">
                <a:solidFill>
                  <a:srgbClr val="2B3990"/>
                </a:solidFill>
              </a:rPr>
              <a:t> </a:t>
            </a:r>
            <a:r>
              <a:rPr lang="fr-FR" i="1" dirty="0" smtClean="0">
                <a:solidFill>
                  <a:srgbClr val="2B3990"/>
                </a:solidFill>
              </a:rPr>
              <a:t>	</a:t>
            </a:r>
            <a:r>
              <a:rPr lang="fr-FR" b="1" i="1" dirty="0" smtClean="0">
                <a:solidFill>
                  <a:srgbClr val="2B3990"/>
                </a:solidFill>
              </a:rPr>
              <a:t>Cible </a:t>
            </a:r>
            <a:r>
              <a:rPr lang="fr-FR" b="1" i="1" dirty="0">
                <a:solidFill>
                  <a:srgbClr val="2B3990"/>
                </a:solidFill>
              </a:rPr>
              <a:t>2028 : </a:t>
            </a:r>
            <a:r>
              <a:rPr lang="fr-FR" b="1" i="1" dirty="0" smtClean="0">
                <a:solidFill>
                  <a:srgbClr val="2B3990"/>
                </a:solidFill>
              </a:rPr>
              <a:t>3,5</a:t>
            </a:r>
            <a:r>
              <a:rPr lang="fr-FR" b="1" i="1" dirty="0">
                <a:solidFill>
                  <a:srgbClr val="2B3990"/>
                </a:solidFill>
              </a:rPr>
              <a:t>%</a:t>
            </a:r>
          </a:p>
          <a:p>
            <a:pPr lvl="0"/>
            <a:r>
              <a:rPr lang="fr-FR" sz="1600" b="1" i="1" dirty="0" smtClean="0">
                <a:solidFill>
                  <a:srgbClr val="2B3990"/>
                </a:solidFill>
              </a:rPr>
              <a:t>Source</a:t>
            </a:r>
            <a:r>
              <a:rPr lang="fr-FR" sz="1600" i="1" dirty="0">
                <a:solidFill>
                  <a:srgbClr val="2B3990"/>
                </a:solidFill>
              </a:rPr>
              <a:t> : Répertoire RPPS, </a:t>
            </a:r>
            <a:r>
              <a:rPr lang="fr-FR" sz="1600" i="1" dirty="0" smtClean="0">
                <a:solidFill>
                  <a:srgbClr val="2B3990"/>
                </a:solidFill>
              </a:rPr>
              <a:t>ARS NA</a:t>
            </a:r>
          </a:p>
          <a:p>
            <a:pPr lvl="0"/>
            <a:endParaRPr lang="fr-FR" i="1" dirty="0" smtClean="0">
              <a:solidFill>
                <a:srgbClr val="2B3990"/>
              </a:solidFill>
            </a:endParaRPr>
          </a:p>
          <a:p>
            <a:r>
              <a:rPr lang="fr-FR" b="1" dirty="0">
                <a:solidFill>
                  <a:srgbClr val="2B3990"/>
                </a:solidFill>
              </a:rPr>
              <a:t>12. Part de la  file active « hors les murs » des permanences d'accès aux soins de santé (PASS</a:t>
            </a:r>
            <a:r>
              <a:rPr lang="fr-FR" b="1" dirty="0" smtClean="0">
                <a:solidFill>
                  <a:srgbClr val="2B3990"/>
                </a:solidFill>
              </a:rPr>
              <a:t>) sur </a:t>
            </a:r>
            <a:r>
              <a:rPr lang="fr-FR" b="1" dirty="0">
                <a:solidFill>
                  <a:srgbClr val="2B3990"/>
                </a:solidFill>
              </a:rPr>
              <a:t>l’ensemble de la file </a:t>
            </a:r>
            <a:r>
              <a:rPr lang="fr-FR" b="1" dirty="0" smtClean="0">
                <a:solidFill>
                  <a:srgbClr val="2B3990"/>
                </a:solidFill>
              </a:rPr>
              <a:t>active </a:t>
            </a:r>
          </a:p>
          <a:p>
            <a:r>
              <a:rPr lang="fr-FR" i="1" dirty="0">
                <a:solidFill>
                  <a:srgbClr val="2B3990"/>
                </a:solidFill>
              </a:rPr>
              <a:t>T0 </a:t>
            </a:r>
            <a:r>
              <a:rPr lang="fr-FR" i="1" dirty="0" smtClean="0">
                <a:solidFill>
                  <a:srgbClr val="2B3990"/>
                </a:solidFill>
              </a:rPr>
              <a:t>: Analyse prévue</a:t>
            </a:r>
            <a:r>
              <a:rPr lang="fr-FR" i="1" dirty="0">
                <a:solidFill>
                  <a:srgbClr val="2B3990"/>
                </a:solidFill>
              </a:rPr>
              <a:t>			</a:t>
            </a:r>
            <a:r>
              <a:rPr lang="fr-FR" i="1" dirty="0" smtClean="0">
                <a:solidFill>
                  <a:srgbClr val="2B3990"/>
                </a:solidFill>
              </a:rPr>
              <a:t> </a:t>
            </a:r>
            <a:r>
              <a:rPr lang="fr-FR" b="1" i="1" dirty="0" smtClean="0">
                <a:solidFill>
                  <a:srgbClr val="2B3990"/>
                </a:solidFill>
              </a:rPr>
              <a:t>Cible 2023 </a:t>
            </a:r>
            <a:r>
              <a:rPr lang="fr-FR" b="1" i="1" dirty="0">
                <a:solidFill>
                  <a:srgbClr val="2B3990"/>
                </a:solidFill>
              </a:rPr>
              <a:t>: </a:t>
            </a:r>
            <a:r>
              <a:rPr lang="fr-FR" b="1" i="1" dirty="0" smtClean="0">
                <a:solidFill>
                  <a:srgbClr val="2B3990"/>
                </a:solidFill>
              </a:rPr>
              <a:t>En augmentation </a:t>
            </a:r>
          </a:p>
          <a:p>
            <a:r>
              <a:rPr lang="fr-FR" sz="1600" b="1" i="1" dirty="0" smtClean="0">
                <a:solidFill>
                  <a:srgbClr val="2B3990"/>
                </a:solidFill>
              </a:rPr>
              <a:t>Source</a:t>
            </a:r>
            <a:r>
              <a:rPr lang="fr-FR" sz="1600" i="1" dirty="0" smtClean="0">
                <a:solidFill>
                  <a:srgbClr val="2B3990"/>
                </a:solidFill>
              </a:rPr>
              <a:t> </a:t>
            </a:r>
            <a:r>
              <a:rPr lang="fr-FR" sz="1600" i="1" dirty="0">
                <a:solidFill>
                  <a:srgbClr val="2B3990"/>
                </a:solidFill>
              </a:rPr>
              <a:t>: Rapports d’activité des </a:t>
            </a:r>
            <a:r>
              <a:rPr lang="fr-FR" sz="1600" i="1" dirty="0" smtClean="0">
                <a:solidFill>
                  <a:srgbClr val="2B3990"/>
                </a:solidFill>
              </a:rPr>
              <a:t>PASS</a:t>
            </a:r>
            <a:endParaRPr lang="fr-FR" i="1" dirty="0">
              <a:solidFill>
                <a:srgbClr val="2B3990"/>
              </a:solidFill>
            </a:endParaRPr>
          </a:p>
          <a:p>
            <a:pPr lvl="0"/>
            <a:endParaRPr lang="fr-FR" i="1" dirty="0">
              <a:solidFill>
                <a:srgbClr val="2B3990"/>
              </a:solidFill>
            </a:endParaRPr>
          </a:p>
          <a:p>
            <a:pPr lvl="0"/>
            <a:endParaRPr lang="fr-FR" dirty="0" smtClean="0">
              <a:solidFill>
                <a:srgbClr val="2B399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4563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à coins arrondis 7"/>
          <p:cNvSpPr/>
          <p:nvPr/>
        </p:nvSpPr>
        <p:spPr>
          <a:xfrm>
            <a:off x="-455165" y="-27384"/>
            <a:ext cx="7416824" cy="1512168"/>
          </a:xfrm>
          <a:prstGeom prst="roundRect">
            <a:avLst/>
          </a:prstGeom>
          <a:solidFill>
            <a:srgbClr val="2FA17C"/>
          </a:solidFill>
          <a:ln>
            <a:solidFill>
              <a:srgbClr val="31B56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Titre 1"/>
          <p:cNvSpPr txBox="1">
            <a:spLocks/>
          </p:cNvSpPr>
          <p:nvPr/>
        </p:nvSpPr>
        <p:spPr>
          <a:xfrm>
            <a:off x="-275145" y="157200"/>
            <a:ext cx="705678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Font typeface="+mj-lt"/>
              <a:buNone/>
              <a:defRPr sz="4400" kern="1200" cap="small" baseline="0">
                <a:solidFill>
                  <a:srgbClr val="2B3990"/>
                </a:solidFill>
                <a:latin typeface="Microsoft PhagsPa" panose="020B0502040204020203" pitchFamily="34" charset="0"/>
                <a:ea typeface="+mj-ea"/>
                <a:cs typeface="+mj-cs"/>
              </a:defRPr>
            </a:lvl1pPr>
          </a:lstStyle>
          <a:p>
            <a:r>
              <a:rPr lang="fr-FR" sz="1400" b="1" dirty="0" smtClean="0">
                <a:solidFill>
                  <a:prstClr val="white"/>
                </a:solidFill>
              </a:rPr>
              <a:t>	</a:t>
            </a:r>
            <a:r>
              <a:rPr lang="fr-FR" sz="1600" b="1" dirty="0" smtClean="0">
                <a:solidFill>
                  <a:prstClr val="white"/>
                </a:solidFill>
              </a:rPr>
              <a:t>ORIENTATION 2</a:t>
            </a:r>
            <a:r>
              <a:rPr lang="fr-FR" sz="2400" b="1" dirty="0">
                <a:solidFill>
                  <a:prstClr val="white"/>
                </a:solidFill>
              </a:rPr>
              <a:t/>
            </a:r>
            <a:br>
              <a:rPr lang="fr-FR" sz="2400" b="1" dirty="0">
                <a:solidFill>
                  <a:prstClr val="white"/>
                </a:solidFill>
              </a:rPr>
            </a:br>
            <a:r>
              <a:rPr lang="fr-FR" sz="2400" b="1" dirty="0" smtClean="0">
                <a:solidFill>
                  <a:prstClr val="white"/>
                </a:solidFill>
              </a:rPr>
              <a:t>	Promouvoir </a:t>
            </a:r>
            <a:r>
              <a:rPr lang="fr-FR" sz="2400" b="1" dirty="0">
                <a:solidFill>
                  <a:prstClr val="white"/>
                </a:solidFill>
              </a:rPr>
              <a:t>un accès équitable à la santé </a:t>
            </a:r>
            <a:r>
              <a:rPr lang="fr-FR" sz="2400" b="1" dirty="0" smtClean="0">
                <a:solidFill>
                  <a:prstClr val="white"/>
                </a:solidFill>
              </a:rPr>
              <a:t>	sur </a:t>
            </a:r>
            <a:r>
              <a:rPr lang="fr-FR" sz="2400" b="1" dirty="0">
                <a:solidFill>
                  <a:prstClr val="white"/>
                </a:solidFill>
              </a:rPr>
              <a:t>les </a:t>
            </a:r>
            <a:r>
              <a:rPr lang="fr-FR" sz="2400" b="1" dirty="0" smtClean="0">
                <a:solidFill>
                  <a:prstClr val="white"/>
                </a:solidFill>
              </a:rPr>
              <a:t>territoires</a:t>
            </a:r>
            <a:endParaRPr lang="fr-FR" sz="2400" b="1" dirty="0" smtClean="0">
              <a:solidFill>
                <a:schemeClr val="bg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95536" y="1556792"/>
            <a:ext cx="8548264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endParaRPr lang="fr-FR" sz="1100" b="1" i="1" dirty="0">
              <a:solidFill>
                <a:srgbClr val="2B3990"/>
              </a:solidFill>
            </a:endParaRPr>
          </a:p>
          <a:p>
            <a:pPr lvl="0"/>
            <a:endParaRPr lang="fr-FR" sz="1100" b="1" i="1" dirty="0">
              <a:solidFill>
                <a:srgbClr val="2B3990"/>
              </a:solidFill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899592" y="3861048"/>
            <a:ext cx="720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5" name="Rectangle 4"/>
          <p:cNvSpPr/>
          <p:nvPr/>
        </p:nvSpPr>
        <p:spPr>
          <a:xfrm>
            <a:off x="433635" y="1656576"/>
            <a:ext cx="8710363" cy="510909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lvl="0"/>
            <a:r>
              <a:rPr lang="fr-FR" sz="2000" b="1" dirty="0">
                <a:solidFill>
                  <a:srgbClr val="2FA17C"/>
                </a:solidFill>
              </a:rPr>
              <a:t>Résultat attendu </a:t>
            </a:r>
            <a:r>
              <a:rPr lang="fr-FR" sz="2000" b="1" dirty="0" smtClean="0">
                <a:solidFill>
                  <a:srgbClr val="2FA17C"/>
                </a:solidFill>
              </a:rPr>
              <a:t>(1/3) suite</a:t>
            </a:r>
            <a:endParaRPr lang="fr-FR" sz="2000" b="1" dirty="0">
              <a:solidFill>
                <a:srgbClr val="2FA17C"/>
              </a:solidFill>
            </a:endParaRPr>
          </a:p>
          <a:p>
            <a:pPr lvl="0"/>
            <a:r>
              <a:rPr lang="fr-FR" sz="2400" b="1" dirty="0">
                <a:solidFill>
                  <a:srgbClr val="2FA17C"/>
                </a:solidFill>
              </a:rPr>
              <a:t>Amélioration de l’accès à </a:t>
            </a:r>
            <a:r>
              <a:rPr lang="fr-FR" sz="2400" b="1" dirty="0" smtClean="0">
                <a:solidFill>
                  <a:srgbClr val="2FA17C"/>
                </a:solidFill>
              </a:rPr>
              <a:t>la santé sur </a:t>
            </a:r>
            <a:r>
              <a:rPr lang="fr-FR" sz="2400" b="1" dirty="0">
                <a:solidFill>
                  <a:srgbClr val="2FA17C"/>
                </a:solidFill>
              </a:rPr>
              <a:t>l’ensemble du </a:t>
            </a:r>
            <a:r>
              <a:rPr lang="fr-FR" sz="2400" b="1" dirty="0" smtClean="0">
                <a:solidFill>
                  <a:srgbClr val="2FA17C"/>
                </a:solidFill>
              </a:rPr>
              <a:t>territoire</a:t>
            </a:r>
          </a:p>
          <a:p>
            <a:pPr lvl="0"/>
            <a:endParaRPr lang="fr-FR" sz="1100" b="1" dirty="0" smtClean="0">
              <a:solidFill>
                <a:srgbClr val="2B3990"/>
              </a:solidFill>
            </a:endParaRPr>
          </a:p>
          <a:p>
            <a:pPr lvl="0"/>
            <a:r>
              <a:rPr lang="fr-FR" b="1" dirty="0" smtClean="0">
                <a:solidFill>
                  <a:srgbClr val="2B3990"/>
                </a:solidFill>
              </a:rPr>
              <a:t>13</a:t>
            </a:r>
            <a:r>
              <a:rPr lang="fr-FR" b="1" dirty="0">
                <a:solidFill>
                  <a:srgbClr val="2B3990"/>
                </a:solidFill>
              </a:rPr>
              <a:t>. File active des structures de soins pour public vulnérable : LHSS, LAM, </a:t>
            </a:r>
            <a:r>
              <a:rPr lang="fr-FR" b="1" dirty="0" smtClean="0">
                <a:solidFill>
                  <a:srgbClr val="2B3990"/>
                </a:solidFill>
              </a:rPr>
              <a:t>ACT</a:t>
            </a:r>
          </a:p>
          <a:p>
            <a:pPr lvl="0"/>
            <a:r>
              <a:rPr lang="fr-FR" i="1" dirty="0">
                <a:solidFill>
                  <a:srgbClr val="2B3990"/>
                </a:solidFill>
              </a:rPr>
              <a:t>T0 </a:t>
            </a:r>
            <a:r>
              <a:rPr lang="fr-FR" i="1" dirty="0" smtClean="0">
                <a:solidFill>
                  <a:srgbClr val="2B3990"/>
                </a:solidFill>
              </a:rPr>
              <a:t>:Mesuré à partir de 2018</a:t>
            </a:r>
            <a:r>
              <a:rPr lang="fr-FR" i="1" dirty="0">
                <a:solidFill>
                  <a:srgbClr val="2B3990"/>
                </a:solidFill>
              </a:rPr>
              <a:t>				</a:t>
            </a:r>
            <a:r>
              <a:rPr lang="fr-FR" i="1" dirty="0" smtClean="0">
                <a:solidFill>
                  <a:srgbClr val="2B3990"/>
                </a:solidFill>
              </a:rPr>
              <a:t> </a:t>
            </a:r>
            <a:r>
              <a:rPr lang="fr-FR" b="1" i="1" dirty="0" smtClean="0">
                <a:solidFill>
                  <a:srgbClr val="2B3990"/>
                </a:solidFill>
              </a:rPr>
              <a:t>Cible 2023 </a:t>
            </a:r>
            <a:r>
              <a:rPr lang="fr-FR" b="1" i="1" dirty="0">
                <a:solidFill>
                  <a:srgbClr val="2B3990"/>
                </a:solidFill>
              </a:rPr>
              <a:t>: En augmentation </a:t>
            </a:r>
            <a:r>
              <a:rPr lang="fr-FR" sz="1600" b="1" i="1" dirty="0">
                <a:solidFill>
                  <a:srgbClr val="2B3990"/>
                </a:solidFill>
              </a:rPr>
              <a:t>Source</a:t>
            </a:r>
            <a:r>
              <a:rPr lang="fr-FR" sz="1600" i="1" dirty="0" smtClean="0">
                <a:solidFill>
                  <a:srgbClr val="2B3990"/>
                </a:solidFill>
              </a:rPr>
              <a:t> </a:t>
            </a:r>
            <a:r>
              <a:rPr lang="fr-FR" sz="1600" i="1" dirty="0">
                <a:solidFill>
                  <a:srgbClr val="2B3990"/>
                </a:solidFill>
              </a:rPr>
              <a:t>: Bilans d’activité des structures LHSS, LAM, ACT, ORS </a:t>
            </a:r>
            <a:r>
              <a:rPr lang="fr-FR" sz="1600" i="1" dirty="0" smtClean="0">
                <a:solidFill>
                  <a:srgbClr val="2B3990"/>
                </a:solidFill>
              </a:rPr>
              <a:t>NA</a:t>
            </a:r>
            <a:endParaRPr lang="fr-FR" i="1" dirty="0">
              <a:solidFill>
                <a:srgbClr val="2B3990"/>
              </a:solidFill>
            </a:endParaRPr>
          </a:p>
          <a:p>
            <a:pPr lvl="0"/>
            <a:r>
              <a:rPr lang="fr-FR" b="1" dirty="0">
                <a:solidFill>
                  <a:srgbClr val="2B3990"/>
                </a:solidFill>
              </a:rPr>
              <a:t>14. Nombre de  personnes incluses dans les dispositifs un « chez soi d’abord » </a:t>
            </a:r>
            <a:endParaRPr lang="fr-FR" b="1" dirty="0" smtClean="0">
              <a:solidFill>
                <a:srgbClr val="2B3990"/>
              </a:solidFill>
            </a:endParaRPr>
          </a:p>
          <a:p>
            <a:pPr lvl="0"/>
            <a:r>
              <a:rPr lang="fr-FR" b="1" dirty="0" smtClean="0">
                <a:solidFill>
                  <a:srgbClr val="2B3990"/>
                </a:solidFill>
              </a:rPr>
              <a:t>et </a:t>
            </a:r>
            <a:r>
              <a:rPr lang="fr-FR" b="1" dirty="0">
                <a:solidFill>
                  <a:srgbClr val="2B3990"/>
                </a:solidFill>
              </a:rPr>
              <a:t>un « logement d’abord </a:t>
            </a:r>
            <a:r>
              <a:rPr lang="fr-FR" b="1" dirty="0" smtClean="0">
                <a:solidFill>
                  <a:srgbClr val="2B3990"/>
                </a:solidFill>
              </a:rPr>
              <a:t>». </a:t>
            </a:r>
          </a:p>
          <a:p>
            <a:pPr lvl="0"/>
            <a:r>
              <a:rPr lang="fr-FR" i="1" dirty="0">
                <a:solidFill>
                  <a:srgbClr val="2B3990"/>
                </a:solidFill>
              </a:rPr>
              <a:t>T0 </a:t>
            </a:r>
            <a:r>
              <a:rPr lang="fr-FR" i="1" dirty="0" smtClean="0">
                <a:solidFill>
                  <a:srgbClr val="2B3990"/>
                </a:solidFill>
              </a:rPr>
              <a:t>: 0</a:t>
            </a:r>
            <a:r>
              <a:rPr lang="fr-FR" i="1" dirty="0">
                <a:solidFill>
                  <a:srgbClr val="2B3990"/>
                </a:solidFill>
              </a:rPr>
              <a:t>					</a:t>
            </a:r>
            <a:r>
              <a:rPr lang="fr-FR" i="1" dirty="0" smtClean="0">
                <a:solidFill>
                  <a:srgbClr val="2B3990"/>
                </a:solidFill>
              </a:rPr>
              <a:t>	</a:t>
            </a:r>
            <a:r>
              <a:rPr lang="fr-FR" b="1" i="1" dirty="0" smtClean="0">
                <a:solidFill>
                  <a:srgbClr val="2B3990"/>
                </a:solidFill>
              </a:rPr>
              <a:t>Cible 2023 </a:t>
            </a:r>
            <a:r>
              <a:rPr lang="fr-FR" b="1" i="1" dirty="0">
                <a:solidFill>
                  <a:srgbClr val="2B3990"/>
                </a:solidFill>
              </a:rPr>
              <a:t>: </a:t>
            </a:r>
            <a:r>
              <a:rPr lang="fr-FR" b="1" i="1" dirty="0" smtClean="0">
                <a:solidFill>
                  <a:srgbClr val="2B3990"/>
                </a:solidFill>
              </a:rPr>
              <a:t>200 </a:t>
            </a:r>
          </a:p>
          <a:p>
            <a:pPr lvl="0"/>
            <a:r>
              <a:rPr lang="fr-FR" sz="1600" b="1" i="1" dirty="0" smtClean="0">
                <a:solidFill>
                  <a:srgbClr val="2B3990"/>
                </a:solidFill>
              </a:rPr>
              <a:t>Source</a:t>
            </a:r>
            <a:r>
              <a:rPr lang="fr-FR" sz="1600" i="1" dirty="0" smtClean="0">
                <a:solidFill>
                  <a:srgbClr val="2B3990"/>
                </a:solidFill>
              </a:rPr>
              <a:t> : </a:t>
            </a:r>
            <a:r>
              <a:rPr lang="fr-FR" sz="1600" i="1" dirty="0">
                <a:solidFill>
                  <a:srgbClr val="2B3990"/>
                </a:solidFill>
              </a:rPr>
              <a:t>ARS </a:t>
            </a:r>
            <a:r>
              <a:rPr lang="fr-FR" sz="1600" i="1" dirty="0" smtClean="0">
                <a:solidFill>
                  <a:srgbClr val="2B3990"/>
                </a:solidFill>
              </a:rPr>
              <a:t>NA </a:t>
            </a:r>
            <a:endParaRPr lang="fr-FR" sz="1600" i="1" dirty="0">
              <a:solidFill>
                <a:srgbClr val="2B3990"/>
              </a:solidFill>
            </a:endParaRPr>
          </a:p>
          <a:p>
            <a:pPr lvl="0"/>
            <a:endParaRPr lang="fr-FR" sz="1100" b="1" dirty="0" smtClean="0">
              <a:solidFill>
                <a:srgbClr val="2FA17C"/>
              </a:solidFill>
            </a:endParaRPr>
          </a:p>
          <a:p>
            <a:pPr lvl="0"/>
            <a:r>
              <a:rPr lang="fr-FR" sz="2000" b="1" dirty="0" smtClean="0">
                <a:solidFill>
                  <a:srgbClr val="2FA17C"/>
                </a:solidFill>
              </a:rPr>
              <a:t>Résultat </a:t>
            </a:r>
            <a:r>
              <a:rPr lang="fr-FR" sz="2000" b="1" dirty="0">
                <a:solidFill>
                  <a:srgbClr val="2FA17C"/>
                </a:solidFill>
              </a:rPr>
              <a:t>attendu (2/3)</a:t>
            </a:r>
          </a:p>
          <a:p>
            <a:pPr lvl="0"/>
            <a:r>
              <a:rPr lang="fr-FR" sz="2400" b="1" dirty="0">
                <a:solidFill>
                  <a:srgbClr val="2FA17C"/>
                </a:solidFill>
              </a:rPr>
              <a:t>Amélioration de l’accès aux soins urgents au niveau régional et par </a:t>
            </a:r>
            <a:r>
              <a:rPr lang="fr-FR" sz="2400" b="1" dirty="0" smtClean="0">
                <a:solidFill>
                  <a:srgbClr val="2FA17C"/>
                </a:solidFill>
              </a:rPr>
              <a:t>département</a:t>
            </a:r>
            <a:endParaRPr lang="fr-FR" sz="2000" b="1" dirty="0">
              <a:solidFill>
                <a:srgbClr val="2FA17C"/>
              </a:solidFill>
            </a:endParaRPr>
          </a:p>
          <a:p>
            <a:pPr lvl="0"/>
            <a:r>
              <a:rPr lang="fr-FR" b="1" dirty="0" smtClean="0">
                <a:solidFill>
                  <a:srgbClr val="2B3990"/>
                </a:solidFill>
              </a:rPr>
              <a:t>15</a:t>
            </a:r>
            <a:r>
              <a:rPr lang="fr-FR" b="1" dirty="0">
                <a:solidFill>
                  <a:srgbClr val="2B3990"/>
                </a:solidFill>
              </a:rPr>
              <a:t>. Part de la population qui n'a pas accès aux soins urgents en moins de 30 mn </a:t>
            </a:r>
          </a:p>
          <a:p>
            <a:pPr lvl="0"/>
            <a:r>
              <a:rPr lang="fr-FR" i="1" dirty="0" smtClean="0">
                <a:solidFill>
                  <a:srgbClr val="2B3990"/>
                </a:solidFill>
              </a:rPr>
              <a:t>T0 </a:t>
            </a:r>
            <a:r>
              <a:rPr lang="fr-FR" i="1" dirty="0">
                <a:solidFill>
                  <a:srgbClr val="2B3990"/>
                </a:solidFill>
              </a:rPr>
              <a:t>: </a:t>
            </a:r>
            <a:r>
              <a:rPr lang="fr-FR" i="1" dirty="0" smtClean="0">
                <a:solidFill>
                  <a:srgbClr val="2B3990"/>
                </a:solidFill>
              </a:rPr>
              <a:t>2,2%</a:t>
            </a:r>
            <a:r>
              <a:rPr lang="fr-FR" i="1" dirty="0">
                <a:solidFill>
                  <a:srgbClr val="2B3990"/>
                </a:solidFill>
              </a:rPr>
              <a:t>						 </a:t>
            </a:r>
            <a:r>
              <a:rPr lang="fr-FR" i="1" dirty="0" smtClean="0">
                <a:solidFill>
                  <a:srgbClr val="2B3990"/>
                </a:solidFill>
              </a:rPr>
              <a:t> </a:t>
            </a:r>
            <a:r>
              <a:rPr lang="fr-FR" b="1" i="1" dirty="0" smtClean="0">
                <a:solidFill>
                  <a:srgbClr val="2B3990"/>
                </a:solidFill>
              </a:rPr>
              <a:t>Cible 2028 </a:t>
            </a:r>
            <a:r>
              <a:rPr lang="fr-FR" b="1" i="1" dirty="0">
                <a:solidFill>
                  <a:srgbClr val="2B3990"/>
                </a:solidFill>
              </a:rPr>
              <a:t>: </a:t>
            </a:r>
            <a:r>
              <a:rPr lang="fr-FR" b="1" i="1" dirty="0" smtClean="0">
                <a:solidFill>
                  <a:srgbClr val="2B3990"/>
                </a:solidFill>
              </a:rPr>
              <a:t>1,5% </a:t>
            </a:r>
            <a:endParaRPr lang="fr-FR" b="1" i="1" dirty="0">
              <a:solidFill>
                <a:srgbClr val="2B3990"/>
              </a:solidFill>
            </a:endParaRPr>
          </a:p>
          <a:p>
            <a:pPr lvl="0"/>
            <a:r>
              <a:rPr lang="fr-FR" sz="1600" b="1" i="1" dirty="0" smtClean="0">
                <a:solidFill>
                  <a:srgbClr val="2B3990"/>
                </a:solidFill>
              </a:rPr>
              <a:t>Source</a:t>
            </a:r>
            <a:r>
              <a:rPr lang="fr-FR" sz="1600" i="1" dirty="0" smtClean="0">
                <a:solidFill>
                  <a:srgbClr val="2B3990"/>
                </a:solidFill>
              </a:rPr>
              <a:t> </a:t>
            </a:r>
            <a:r>
              <a:rPr lang="fr-FR" sz="1600" i="1" dirty="0">
                <a:solidFill>
                  <a:srgbClr val="2B3990"/>
                </a:solidFill>
              </a:rPr>
              <a:t>: ARS </a:t>
            </a:r>
            <a:r>
              <a:rPr lang="fr-FR" sz="1600" i="1" dirty="0" smtClean="0">
                <a:solidFill>
                  <a:srgbClr val="2B3990"/>
                </a:solidFill>
              </a:rPr>
              <a:t>NA</a:t>
            </a:r>
          </a:p>
          <a:p>
            <a:pPr lvl="0"/>
            <a:r>
              <a:rPr lang="fr-FR" i="1" dirty="0">
                <a:solidFill>
                  <a:srgbClr val="2B3990"/>
                </a:solidFill>
              </a:rPr>
              <a:t> </a:t>
            </a:r>
            <a:r>
              <a:rPr lang="fr-FR" i="1" dirty="0" smtClean="0">
                <a:solidFill>
                  <a:srgbClr val="2B3990"/>
                </a:solidFill>
              </a:rPr>
              <a:t>                        </a:t>
            </a:r>
            <a:endParaRPr lang="fr-FR" dirty="0" smtClean="0">
              <a:solidFill>
                <a:srgbClr val="2B399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5671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à coins arrondis 7"/>
          <p:cNvSpPr/>
          <p:nvPr/>
        </p:nvSpPr>
        <p:spPr>
          <a:xfrm>
            <a:off x="-455165" y="-27384"/>
            <a:ext cx="7416824" cy="1512168"/>
          </a:xfrm>
          <a:prstGeom prst="roundRect">
            <a:avLst/>
          </a:prstGeom>
          <a:solidFill>
            <a:srgbClr val="2FA17C"/>
          </a:solidFill>
          <a:ln>
            <a:solidFill>
              <a:srgbClr val="31B56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Titre 1"/>
          <p:cNvSpPr txBox="1">
            <a:spLocks/>
          </p:cNvSpPr>
          <p:nvPr/>
        </p:nvSpPr>
        <p:spPr>
          <a:xfrm>
            <a:off x="-275145" y="157200"/>
            <a:ext cx="705678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Font typeface="+mj-lt"/>
              <a:buNone/>
              <a:defRPr sz="4400" kern="1200" cap="small" baseline="0">
                <a:solidFill>
                  <a:srgbClr val="2B3990"/>
                </a:solidFill>
                <a:latin typeface="Microsoft PhagsPa" panose="020B0502040204020203" pitchFamily="34" charset="0"/>
                <a:ea typeface="+mj-ea"/>
                <a:cs typeface="+mj-cs"/>
              </a:defRPr>
            </a:lvl1pPr>
          </a:lstStyle>
          <a:p>
            <a:r>
              <a:rPr lang="fr-FR" sz="1400" b="1" dirty="0" smtClean="0">
                <a:solidFill>
                  <a:prstClr val="white"/>
                </a:solidFill>
              </a:rPr>
              <a:t>	ORIENTATION 2</a:t>
            </a:r>
            <a:r>
              <a:rPr lang="fr-FR" sz="2000" b="1" dirty="0">
                <a:solidFill>
                  <a:prstClr val="white"/>
                </a:solidFill>
              </a:rPr>
              <a:t/>
            </a:r>
            <a:br>
              <a:rPr lang="fr-FR" sz="2000" b="1" dirty="0">
                <a:solidFill>
                  <a:prstClr val="white"/>
                </a:solidFill>
              </a:rPr>
            </a:br>
            <a:r>
              <a:rPr lang="fr-FR" sz="2000" b="1" dirty="0" smtClean="0">
                <a:solidFill>
                  <a:prstClr val="white"/>
                </a:solidFill>
              </a:rPr>
              <a:t>	Promouvoir </a:t>
            </a:r>
            <a:r>
              <a:rPr lang="fr-FR" sz="2000" b="1" dirty="0">
                <a:solidFill>
                  <a:prstClr val="white"/>
                </a:solidFill>
              </a:rPr>
              <a:t>un accès équitable à la santé sur les </a:t>
            </a:r>
            <a:r>
              <a:rPr lang="fr-FR" sz="2000" b="1" dirty="0" smtClean="0">
                <a:solidFill>
                  <a:prstClr val="white"/>
                </a:solidFill>
              </a:rPr>
              <a:t>	territoires</a:t>
            </a:r>
            <a:endParaRPr lang="fr-FR" sz="2000" b="1" dirty="0" smtClean="0">
              <a:solidFill>
                <a:schemeClr val="bg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95536" y="1556792"/>
            <a:ext cx="8548264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endParaRPr lang="fr-FR" sz="1100" b="1" i="1" dirty="0">
              <a:solidFill>
                <a:srgbClr val="2B3990"/>
              </a:solidFill>
            </a:endParaRPr>
          </a:p>
          <a:p>
            <a:pPr lvl="0"/>
            <a:endParaRPr lang="fr-FR" sz="1100" b="1" i="1" dirty="0">
              <a:solidFill>
                <a:srgbClr val="2B3990"/>
              </a:solidFill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899592" y="3861048"/>
            <a:ext cx="720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5" name="Rectangle 4"/>
          <p:cNvSpPr/>
          <p:nvPr/>
        </p:nvSpPr>
        <p:spPr>
          <a:xfrm>
            <a:off x="410214" y="1300200"/>
            <a:ext cx="8626282" cy="544764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lvl="0"/>
            <a:endParaRPr lang="fr-FR" i="1" dirty="0" smtClean="0">
              <a:solidFill>
                <a:srgbClr val="2B3990"/>
              </a:solidFill>
            </a:endParaRPr>
          </a:p>
          <a:p>
            <a:pPr lvl="0"/>
            <a:r>
              <a:rPr lang="fr-FR" sz="2000" b="1" dirty="0">
                <a:solidFill>
                  <a:srgbClr val="2FA17C"/>
                </a:solidFill>
              </a:rPr>
              <a:t>Résultat attendu </a:t>
            </a:r>
            <a:r>
              <a:rPr lang="fr-FR" sz="2000" b="1" dirty="0" smtClean="0">
                <a:solidFill>
                  <a:srgbClr val="2FA17C"/>
                </a:solidFill>
              </a:rPr>
              <a:t>(3/3</a:t>
            </a:r>
            <a:r>
              <a:rPr lang="fr-FR" sz="2000" b="1" dirty="0">
                <a:solidFill>
                  <a:srgbClr val="2FA17C"/>
                </a:solidFill>
              </a:rPr>
              <a:t>)</a:t>
            </a:r>
          </a:p>
          <a:p>
            <a:pPr lvl="0"/>
            <a:r>
              <a:rPr lang="fr-FR" sz="2400" b="1" dirty="0">
                <a:solidFill>
                  <a:srgbClr val="2FA17C"/>
                </a:solidFill>
              </a:rPr>
              <a:t>Amélioration de </a:t>
            </a:r>
            <a:r>
              <a:rPr lang="fr-FR" sz="2400" b="1" dirty="0" smtClean="0">
                <a:solidFill>
                  <a:srgbClr val="2FA17C"/>
                </a:solidFill>
              </a:rPr>
              <a:t>l’accompagnement des personnes en situation de handicap en Nouvelle-Aquitaine</a:t>
            </a:r>
            <a:endParaRPr lang="fr-FR" sz="2000" b="1" dirty="0" smtClean="0">
              <a:solidFill>
                <a:srgbClr val="2FA17C"/>
              </a:solidFill>
            </a:endParaRPr>
          </a:p>
          <a:p>
            <a:pPr lvl="0"/>
            <a:endParaRPr lang="fr-FR" b="1" dirty="0">
              <a:solidFill>
                <a:srgbClr val="2FA17C"/>
              </a:solidFill>
            </a:endParaRPr>
          </a:p>
          <a:p>
            <a:pPr lvl="0"/>
            <a:r>
              <a:rPr lang="fr-FR" b="1" dirty="0">
                <a:solidFill>
                  <a:srgbClr val="2B3990"/>
                </a:solidFill>
              </a:rPr>
              <a:t>16. Part dans l'offre médico-sociale des services proposant un accompagnement en milieu </a:t>
            </a:r>
            <a:r>
              <a:rPr lang="fr-FR" b="1" dirty="0" smtClean="0">
                <a:solidFill>
                  <a:srgbClr val="2B3990"/>
                </a:solidFill>
              </a:rPr>
              <a:t>ordinaire</a:t>
            </a:r>
          </a:p>
          <a:p>
            <a:pPr lvl="0"/>
            <a:r>
              <a:rPr lang="fr-FR" i="1" dirty="0" smtClean="0">
                <a:solidFill>
                  <a:srgbClr val="2B3990"/>
                </a:solidFill>
              </a:rPr>
              <a:t>T0 </a:t>
            </a:r>
            <a:r>
              <a:rPr lang="fr-FR" sz="1400" i="1" dirty="0" smtClean="0">
                <a:solidFill>
                  <a:srgbClr val="2B3990"/>
                </a:solidFill>
              </a:rPr>
              <a:t>2018</a:t>
            </a:r>
            <a:r>
              <a:rPr lang="fr-FR" i="1" dirty="0" smtClean="0">
                <a:solidFill>
                  <a:srgbClr val="2B3990"/>
                </a:solidFill>
              </a:rPr>
              <a:t> </a:t>
            </a:r>
            <a:r>
              <a:rPr lang="fr-FR" i="1" dirty="0">
                <a:solidFill>
                  <a:srgbClr val="2B3990"/>
                </a:solidFill>
              </a:rPr>
              <a:t>: </a:t>
            </a:r>
            <a:r>
              <a:rPr lang="fr-FR" i="1" dirty="0" smtClean="0">
                <a:solidFill>
                  <a:srgbClr val="2B3990"/>
                </a:solidFill>
              </a:rPr>
              <a:t>30,4%</a:t>
            </a:r>
            <a:r>
              <a:rPr lang="fr-FR" i="1" dirty="0">
                <a:solidFill>
                  <a:srgbClr val="2B3990"/>
                </a:solidFill>
              </a:rPr>
              <a:t>					          </a:t>
            </a:r>
            <a:r>
              <a:rPr lang="fr-FR" i="1" dirty="0" smtClean="0">
                <a:solidFill>
                  <a:srgbClr val="2B3990"/>
                </a:solidFill>
              </a:rPr>
              <a:t>	         </a:t>
            </a:r>
            <a:r>
              <a:rPr lang="fr-FR" b="1" i="1" dirty="0" smtClean="0">
                <a:solidFill>
                  <a:srgbClr val="2B3990"/>
                </a:solidFill>
              </a:rPr>
              <a:t>Cible </a:t>
            </a:r>
            <a:r>
              <a:rPr lang="fr-FR" b="1" i="1" dirty="0">
                <a:solidFill>
                  <a:srgbClr val="2B3990"/>
                </a:solidFill>
              </a:rPr>
              <a:t>2023 : </a:t>
            </a:r>
            <a:r>
              <a:rPr lang="fr-FR" b="1" i="1" dirty="0" smtClean="0">
                <a:solidFill>
                  <a:srgbClr val="2B3990"/>
                </a:solidFill>
              </a:rPr>
              <a:t>50% </a:t>
            </a:r>
            <a:endParaRPr lang="fr-FR" b="1" i="1" dirty="0">
              <a:solidFill>
                <a:srgbClr val="2B3990"/>
              </a:solidFill>
            </a:endParaRPr>
          </a:p>
          <a:p>
            <a:pPr lvl="0"/>
            <a:r>
              <a:rPr lang="fr-FR" sz="1600" b="1" i="1" dirty="0" smtClean="0">
                <a:solidFill>
                  <a:srgbClr val="2B3990"/>
                </a:solidFill>
              </a:rPr>
              <a:t>Source</a:t>
            </a:r>
            <a:r>
              <a:rPr lang="fr-FR" sz="1600" i="1" dirty="0" smtClean="0">
                <a:solidFill>
                  <a:srgbClr val="2B3990"/>
                </a:solidFill>
              </a:rPr>
              <a:t> </a:t>
            </a:r>
            <a:r>
              <a:rPr lang="fr-FR" sz="1600" i="1" dirty="0">
                <a:solidFill>
                  <a:srgbClr val="2B3990"/>
                </a:solidFill>
              </a:rPr>
              <a:t>: FINESS </a:t>
            </a:r>
            <a:endParaRPr lang="fr-FR" sz="1600" i="1" dirty="0" smtClean="0">
              <a:solidFill>
                <a:srgbClr val="2B3990"/>
              </a:solidFill>
            </a:endParaRPr>
          </a:p>
          <a:p>
            <a:pPr lvl="0"/>
            <a:endParaRPr lang="fr-FR" b="1" dirty="0" smtClean="0">
              <a:solidFill>
                <a:srgbClr val="2B3990"/>
              </a:solidFill>
            </a:endParaRPr>
          </a:p>
          <a:p>
            <a:pPr lvl="0"/>
            <a:r>
              <a:rPr lang="fr-FR" b="1" dirty="0">
                <a:solidFill>
                  <a:srgbClr val="2B3990"/>
                </a:solidFill>
              </a:rPr>
              <a:t>17. Taux de scolarisation en milieu ordinaire des enfants accompagnés par un </a:t>
            </a:r>
            <a:r>
              <a:rPr lang="fr-FR" b="1" dirty="0" smtClean="0">
                <a:solidFill>
                  <a:srgbClr val="2B3990"/>
                </a:solidFill>
              </a:rPr>
              <a:t>ESMS</a:t>
            </a:r>
          </a:p>
          <a:p>
            <a:pPr lvl="0"/>
            <a:r>
              <a:rPr lang="fr-FR" i="1" dirty="0">
                <a:solidFill>
                  <a:srgbClr val="2B3990"/>
                </a:solidFill>
              </a:rPr>
              <a:t>T0 </a:t>
            </a:r>
            <a:r>
              <a:rPr lang="fr-FR" sz="1400" i="1" dirty="0" smtClean="0">
                <a:solidFill>
                  <a:srgbClr val="2B3990"/>
                </a:solidFill>
              </a:rPr>
              <a:t>2015/2016</a:t>
            </a:r>
            <a:r>
              <a:rPr lang="fr-FR" i="1" dirty="0" smtClean="0">
                <a:solidFill>
                  <a:srgbClr val="2B3990"/>
                </a:solidFill>
              </a:rPr>
              <a:t> </a:t>
            </a:r>
            <a:r>
              <a:rPr lang="fr-FR" i="1" dirty="0">
                <a:solidFill>
                  <a:srgbClr val="2B3990"/>
                </a:solidFill>
              </a:rPr>
              <a:t>: </a:t>
            </a:r>
            <a:r>
              <a:rPr lang="fr-FR" i="1" dirty="0" smtClean="0">
                <a:solidFill>
                  <a:srgbClr val="2B3990"/>
                </a:solidFill>
              </a:rPr>
              <a:t>43,4%</a:t>
            </a:r>
            <a:r>
              <a:rPr lang="fr-FR" i="1" dirty="0">
                <a:solidFill>
                  <a:srgbClr val="2B3990"/>
                </a:solidFill>
              </a:rPr>
              <a:t>					          	         </a:t>
            </a:r>
            <a:r>
              <a:rPr lang="fr-FR" b="1" i="1" dirty="0">
                <a:solidFill>
                  <a:srgbClr val="2B3990"/>
                </a:solidFill>
              </a:rPr>
              <a:t>Cible 2023 : </a:t>
            </a:r>
            <a:r>
              <a:rPr lang="fr-FR" b="1" i="1" dirty="0" smtClean="0">
                <a:solidFill>
                  <a:srgbClr val="2B3990"/>
                </a:solidFill>
              </a:rPr>
              <a:t>80</a:t>
            </a:r>
            <a:r>
              <a:rPr lang="fr-FR" b="1" i="1" dirty="0">
                <a:solidFill>
                  <a:srgbClr val="2B3990"/>
                </a:solidFill>
              </a:rPr>
              <a:t>% </a:t>
            </a:r>
          </a:p>
          <a:p>
            <a:pPr lvl="0"/>
            <a:r>
              <a:rPr lang="fr-FR" sz="1600" b="1" i="1" dirty="0" smtClean="0">
                <a:solidFill>
                  <a:srgbClr val="2B3990"/>
                </a:solidFill>
              </a:rPr>
              <a:t>Source</a:t>
            </a:r>
            <a:r>
              <a:rPr lang="fr-FR" sz="1600" i="1" dirty="0" smtClean="0">
                <a:solidFill>
                  <a:srgbClr val="2B3990"/>
                </a:solidFill>
              </a:rPr>
              <a:t> </a:t>
            </a:r>
            <a:r>
              <a:rPr lang="fr-FR" sz="1600" i="1" dirty="0">
                <a:solidFill>
                  <a:srgbClr val="2B3990"/>
                </a:solidFill>
              </a:rPr>
              <a:t>: Education </a:t>
            </a:r>
            <a:r>
              <a:rPr lang="fr-FR" sz="1600" i="1" dirty="0" smtClean="0">
                <a:solidFill>
                  <a:srgbClr val="2B3990"/>
                </a:solidFill>
              </a:rPr>
              <a:t>Nationale, </a:t>
            </a:r>
            <a:r>
              <a:rPr lang="fr-FR" sz="1600" i="1" dirty="0">
                <a:solidFill>
                  <a:srgbClr val="2B3990"/>
                </a:solidFill>
              </a:rPr>
              <a:t>traitement </a:t>
            </a:r>
            <a:r>
              <a:rPr lang="fr-FR" sz="1600" i="1" dirty="0" smtClean="0">
                <a:solidFill>
                  <a:srgbClr val="2B3990"/>
                </a:solidFill>
              </a:rPr>
              <a:t>CREAI</a:t>
            </a:r>
          </a:p>
          <a:p>
            <a:pPr lvl="0"/>
            <a:endParaRPr lang="fr-FR" b="1" dirty="0" smtClean="0">
              <a:solidFill>
                <a:srgbClr val="2B3990"/>
              </a:solidFill>
            </a:endParaRPr>
          </a:p>
          <a:p>
            <a:pPr lvl="0"/>
            <a:r>
              <a:rPr lang="fr-FR" b="1" dirty="0">
                <a:solidFill>
                  <a:srgbClr val="2B3990"/>
                </a:solidFill>
              </a:rPr>
              <a:t>18. Nombre d’adultes maintenus en ESMS pour enfant au titre de </a:t>
            </a:r>
            <a:r>
              <a:rPr lang="fr-FR" b="1" dirty="0" smtClean="0">
                <a:solidFill>
                  <a:srgbClr val="2B3990"/>
                </a:solidFill>
              </a:rPr>
              <a:t>« l'amendement Creton » </a:t>
            </a:r>
          </a:p>
          <a:p>
            <a:pPr lvl="0"/>
            <a:r>
              <a:rPr lang="fr-FR" i="1" dirty="0">
                <a:solidFill>
                  <a:srgbClr val="2B3990"/>
                </a:solidFill>
              </a:rPr>
              <a:t>T0 </a:t>
            </a:r>
            <a:r>
              <a:rPr lang="fr-FR" sz="1400" i="1" dirty="0">
                <a:solidFill>
                  <a:srgbClr val="2B3990"/>
                </a:solidFill>
              </a:rPr>
              <a:t>2018</a:t>
            </a:r>
            <a:r>
              <a:rPr lang="fr-FR" i="1" dirty="0">
                <a:solidFill>
                  <a:srgbClr val="2B3990"/>
                </a:solidFill>
              </a:rPr>
              <a:t> : </a:t>
            </a:r>
            <a:r>
              <a:rPr lang="fr-FR" i="1" dirty="0" smtClean="0">
                <a:solidFill>
                  <a:srgbClr val="2B3990"/>
                </a:solidFill>
              </a:rPr>
              <a:t>557</a:t>
            </a:r>
            <a:r>
              <a:rPr lang="fr-FR" i="1" dirty="0">
                <a:solidFill>
                  <a:srgbClr val="2B3990"/>
                </a:solidFill>
              </a:rPr>
              <a:t>					          	         </a:t>
            </a:r>
            <a:r>
              <a:rPr lang="fr-FR" b="1" i="1" dirty="0">
                <a:solidFill>
                  <a:srgbClr val="2B3990"/>
                </a:solidFill>
              </a:rPr>
              <a:t>Cible </a:t>
            </a:r>
            <a:r>
              <a:rPr lang="fr-FR" b="1" i="1" dirty="0" smtClean="0">
                <a:solidFill>
                  <a:srgbClr val="2B3990"/>
                </a:solidFill>
              </a:rPr>
              <a:t>2028 </a:t>
            </a:r>
            <a:r>
              <a:rPr lang="fr-FR" b="1" i="1" dirty="0">
                <a:solidFill>
                  <a:srgbClr val="2B3990"/>
                </a:solidFill>
              </a:rPr>
              <a:t>: </a:t>
            </a:r>
            <a:r>
              <a:rPr lang="fr-FR" b="1" i="1" dirty="0" smtClean="0">
                <a:solidFill>
                  <a:srgbClr val="2B3990"/>
                </a:solidFill>
              </a:rPr>
              <a:t>60 </a:t>
            </a:r>
            <a:endParaRPr lang="fr-FR" b="1" i="1" dirty="0">
              <a:solidFill>
                <a:srgbClr val="2B3990"/>
              </a:solidFill>
            </a:endParaRPr>
          </a:p>
          <a:p>
            <a:pPr lvl="0"/>
            <a:r>
              <a:rPr lang="fr-FR" sz="1600" b="1" i="1" dirty="0" smtClean="0">
                <a:solidFill>
                  <a:srgbClr val="2B3990"/>
                </a:solidFill>
              </a:rPr>
              <a:t>Source</a:t>
            </a:r>
            <a:r>
              <a:rPr lang="fr-FR" sz="1600" i="1" dirty="0" smtClean="0">
                <a:solidFill>
                  <a:srgbClr val="2B3990"/>
                </a:solidFill>
              </a:rPr>
              <a:t> </a:t>
            </a:r>
            <a:r>
              <a:rPr lang="fr-FR" sz="1600" i="1" dirty="0">
                <a:solidFill>
                  <a:srgbClr val="2B3990"/>
                </a:solidFill>
              </a:rPr>
              <a:t>: </a:t>
            </a:r>
            <a:r>
              <a:rPr lang="fr-FR" sz="1600" i="1" dirty="0" smtClean="0">
                <a:solidFill>
                  <a:srgbClr val="2B3990"/>
                </a:solidFill>
              </a:rPr>
              <a:t>ARS NA, CREAI</a:t>
            </a:r>
          </a:p>
          <a:p>
            <a:pPr lvl="0"/>
            <a:endParaRPr lang="fr-FR" sz="1600" b="1" dirty="0">
              <a:solidFill>
                <a:srgbClr val="2B399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0772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à coins arrondis 7"/>
          <p:cNvSpPr/>
          <p:nvPr/>
        </p:nvSpPr>
        <p:spPr>
          <a:xfrm>
            <a:off x="-455165" y="-27384"/>
            <a:ext cx="7416824" cy="1512168"/>
          </a:xfrm>
          <a:prstGeom prst="roundRect">
            <a:avLst/>
          </a:prstGeom>
          <a:solidFill>
            <a:srgbClr val="2FA17C"/>
          </a:solidFill>
          <a:ln>
            <a:solidFill>
              <a:srgbClr val="31B56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Titre 1"/>
          <p:cNvSpPr txBox="1">
            <a:spLocks/>
          </p:cNvSpPr>
          <p:nvPr/>
        </p:nvSpPr>
        <p:spPr>
          <a:xfrm>
            <a:off x="-275145" y="157200"/>
            <a:ext cx="705678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Font typeface="+mj-lt"/>
              <a:buNone/>
              <a:defRPr sz="4400" kern="1200" cap="small" baseline="0">
                <a:solidFill>
                  <a:srgbClr val="2B3990"/>
                </a:solidFill>
                <a:latin typeface="Microsoft PhagsPa" panose="020B0502040204020203" pitchFamily="34" charset="0"/>
                <a:ea typeface="+mj-ea"/>
                <a:cs typeface="+mj-cs"/>
              </a:defRPr>
            </a:lvl1pPr>
          </a:lstStyle>
          <a:p>
            <a:r>
              <a:rPr lang="fr-FR" sz="1400" b="1" dirty="0" smtClean="0">
                <a:solidFill>
                  <a:prstClr val="white"/>
                </a:solidFill>
              </a:rPr>
              <a:t>	ORIENTATION </a:t>
            </a:r>
            <a:r>
              <a:rPr lang="fr-FR" sz="1400" b="1" dirty="0">
                <a:solidFill>
                  <a:prstClr val="white"/>
                </a:solidFill>
              </a:rPr>
              <a:t>3</a:t>
            </a:r>
            <a:r>
              <a:rPr lang="fr-FR" sz="2000" b="1" dirty="0">
                <a:solidFill>
                  <a:prstClr val="white"/>
                </a:solidFill>
              </a:rPr>
              <a:t/>
            </a:r>
            <a:br>
              <a:rPr lang="fr-FR" sz="2000" b="1" dirty="0">
                <a:solidFill>
                  <a:prstClr val="white"/>
                </a:solidFill>
              </a:rPr>
            </a:br>
            <a:r>
              <a:rPr lang="fr-FR" sz="2000" b="1" dirty="0" smtClean="0">
                <a:solidFill>
                  <a:prstClr val="white"/>
                </a:solidFill>
              </a:rPr>
              <a:t>	Renforcer </a:t>
            </a:r>
            <a:r>
              <a:rPr lang="fr-FR" sz="2000" b="1" dirty="0">
                <a:solidFill>
                  <a:prstClr val="white"/>
                </a:solidFill>
              </a:rPr>
              <a:t>la coordination des acteurs et </a:t>
            </a:r>
            <a:r>
              <a:rPr lang="fr-FR" sz="2000" b="1" dirty="0" smtClean="0">
                <a:solidFill>
                  <a:prstClr val="white"/>
                </a:solidFill>
              </a:rPr>
              <a:t>	améliorer </a:t>
            </a:r>
            <a:r>
              <a:rPr lang="fr-FR" sz="2000" b="1" dirty="0">
                <a:solidFill>
                  <a:prstClr val="white"/>
                </a:solidFill>
              </a:rPr>
              <a:t>les parcours de santé</a:t>
            </a:r>
            <a:endParaRPr lang="fr-FR" sz="2000" b="1" dirty="0" smtClean="0">
              <a:solidFill>
                <a:schemeClr val="bg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95536" y="1556792"/>
            <a:ext cx="8548264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endParaRPr lang="fr-FR" sz="1100" b="1" i="1" dirty="0">
              <a:solidFill>
                <a:srgbClr val="2B3990"/>
              </a:solidFill>
            </a:endParaRPr>
          </a:p>
          <a:p>
            <a:pPr lvl="0"/>
            <a:endParaRPr lang="fr-FR" sz="1100" b="1" i="1" dirty="0">
              <a:solidFill>
                <a:srgbClr val="2B3990"/>
              </a:solidFill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899592" y="3861048"/>
            <a:ext cx="720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5" name="Rectangle 4"/>
          <p:cNvSpPr/>
          <p:nvPr/>
        </p:nvSpPr>
        <p:spPr>
          <a:xfrm>
            <a:off x="410214" y="1538831"/>
            <a:ext cx="9130338" cy="50475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endParaRPr lang="fr-FR" i="1" dirty="0" smtClean="0">
              <a:solidFill>
                <a:srgbClr val="2B3990"/>
              </a:solidFill>
            </a:endParaRPr>
          </a:p>
          <a:p>
            <a:pPr lvl="0"/>
            <a:r>
              <a:rPr lang="fr-FR" sz="2000" b="1" dirty="0">
                <a:solidFill>
                  <a:srgbClr val="2FA17C"/>
                </a:solidFill>
              </a:rPr>
              <a:t>Résultat attendu </a:t>
            </a:r>
            <a:r>
              <a:rPr lang="fr-FR" sz="2000" b="1" dirty="0" smtClean="0">
                <a:solidFill>
                  <a:srgbClr val="2FA17C"/>
                </a:solidFill>
              </a:rPr>
              <a:t>(1/2)</a:t>
            </a:r>
            <a:endParaRPr lang="fr-FR" sz="2000" b="1" dirty="0">
              <a:solidFill>
                <a:srgbClr val="2FA17C"/>
              </a:solidFill>
            </a:endParaRPr>
          </a:p>
          <a:p>
            <a:pPr lvl="0"/>
            <a:r>
              <a:rPr lang="fr-FR" sz="2400" b="1" dirty="0">
                <a:solidFill>
                  <a:srgbClr val="2FA17C"/>
                </a:solidFill>
              </a:rPr>
              <a:t>Développement des alternatives à l’hospitalisation à temps complet en Nouvelle-Aquitaine</a:t>
            </a:r>
            <a:r>
              <a:rPr lang="fr-FR" sz="2400" b="1" dirty="0" smtClean="0">
                <a:solidFill>
                  <a:srgbClr val="2FA17C"/>
                </a:solidFill>
              </a:rPr>
              <a:t>.</a:t>
            </a:r>
          </a:p>
          <a:p>
            <a:pPr lvl="0"/>
            <a:endParaRPr lang="fr-FR" sz="2000" b="1" dirty="0">
              <a:solidFill>
                <a:srgbClr val="2FA17C"/>
              </a:solidFill>
            </a:endParaRPr>
          </a:p>
          <a:p>
            <a:pPr lvl="0"/>
            <a:r>
              <a:rPr lang="fr-FR" b="1" dirty="0" smtClean="0">
                <a:solidFill>
                  <a:srgbClr val="2B3990"/>
                </a:solidFill>
              </a:rPr>
              <a:t>19. Part des séjours en HAD et en hospitalisation à temps partiel sur l’ensemble des séjours d’hospitalisation </a:t>
            </a:r>
            <a:r>
              <a:rPr lang="fr-FR" dirty="0" smtClean="0">
                <a:solidFill>
                  <a:srgbClr val="2B3990"/>
                </a:solidFill>
              </a:rPr>
              <a:t>(MCO et SSR)</a:t>
            </a:r>
          </a:p>
          <a:p>
            <a:pPr lvl="0"/>
            <a:r>
              <a:rPr lang="fr-FR" i="1" dirty="0">
                <a:solidFill>
                  <a:srgbClr val="2B3990"/>
                </a:solidFill>
              </a:rPr>
              <a:t>T0 </a:t>
            </a:r>
            <a:r>
              <a:rPr lang="fr-FR" sz="1400" i="1" dirty="0" smtClean="0">
                <a:solidFill>
                  <a:srgbClr val="2B3990"/>
                </a:solidFill>
              </a:rPr>
              <a:t>2017</a:t>
            </a:r>
            <a:r>
              <a:rPr lang="fr-FR" i="1" dirty="0" smtClean="0">
                <a:solidFill>
                  <a:srgbClr val="2B3990"/>
                </a:solidFill>
              </a:rPr>
              <a:t> </a:t>
            </a:r>
            <a:r>
              <a:rPr lang="fr-FR" i="1" dirty="0">
                <a:solidFill>
                  <a:srgbClr val="2B3990"/>
                </a:solidFill>
              </a:rPr>
              <a:t>: </a:t>
            </a:r>
            <a:r>
              <a:rPr lang="fr-FR" i="1" dirty="0" smtClean="0">
                <a:solidFill>
                  <a:srgbClr val="2B3990"/>
                </a:solidFill>
              </a:rPr>
              <a:t>50,1%</a:t>
            </a:r>
            <a:r>
              <a:rPr lang="fr-FR" i="1" dirty="0">
                <a:solidFill>
                  <a:srgbClr val="2B3990"/>
                </a:solidFill>
              </a:rPr>
              <a:t>					          	         </a:t>
            </a:r>
            <a:r>
              <a:rPr lang="fr-FR" b="1" i="1" dirty="0">
                <a:solidFill>
                  <a:srgbClr val="2B3990"/>
                </a:solidFill>
              </a:rPr>
              <a:t>Cible </a:t>
            </a:r>
            <a:r>
              <a:rPr lang="fr-FR" b="1" i="1" dirty="0" smtClean="0">
                <a:solidFill>
                  <a:srgbClr val="2B3990"/>
                </a:solidFill>
              </a:rPr>
              <a:t>2028 </a:t>
            </a:r>
            <a:r>
              <a:rPr lang="fr-FR" b="1" i="1" dirty="0">
                <a:solidFill>
                  <a:srgbClr val="2B3990"/>
                </a:solidFill>
              </a:rPr>
              <a:t>: </a:t>
            </a:r>
            <a:r>
              <a:rPr lang="fr-FR" b="1" i="1" dirty="0" smtClean="0">
                <a:solidFill>
                  <a:srgbClr val="2B3990"/>
                </a:solidFill>
              </a:rPr>
              <a:t>69% </a:t>
            </a:r>
            <a:endParaRPr lang="fr-FR" b="1" i="1" dirty="0">
              <a:solidFill>
                <a:srgbClr val="2B3990"/>
              </a:solidFill>
            </a:endParaRPr>
          </a:p>
          <a:p>
            <a:r>
              <a:rPr lang="fr-FR" sz="1600" b="1" i="1" dirty="0">
                <a:solidFill>
                  <a:srgbClr val="2B3990"/>
                </a:solidFill>
              </a:rPr>
              <a:t>Source</a:t>
            </a:r>
            <a:r>
              <a:rPr lang="fr-FR" sz="1600" i="1" dirty="0">
                <a:solidFill>
                  <a:srgbClr val="2B3990"/>
                </a:solidFill>
              </a:rPr>
              <a:t> : PMSI, ARS NA</a:t>
            </a:r>
          </a:p>
          <a:p>
            <a:pPr lvl="0"/>
            <a:endParaRPr lang="fr-FR" sz="800" b="1" dirty="0" smtClean="0">
              <a:solidFill>
                <a:srgbClr val="2B3990"/>
              </a:solidFill>
            </a:endParaRPr>
          </a:p>
          <a:p>
            <a:pPr lvl="0"/>
            <a:r>
              <a:rPr lang="fr-FR" b="1" dirty="0">
                <a:solidFill>
                  <a:srgbClr val="2B3990"/>
                </a:solidFill>
              </a:rPr>
              <a:t>20. Part </a:t>
            </a:r>
            <a:r>
              <a:rPr lang="fr-FR" b="1" dirty="0" smtClean="0">
                <a:solidFill>
                  <a:srgbClr val="2B3990"/>
                </a:solidFill>
              </a:rPr>
              <a:t>de la file active </a:t>
            </a:r>
            <a:r>
              <a:rPr lang="fr-FR" b="1" dirty="0">
                <a:solidFill>
                  <a:srgbClr val="2B3990"/>
                </a:solidFill>
              </a:rPr>
              <a:t>ambulatoire dans les établissements </a:t>
            </a:r>
            <a:r>
              <a:rPr lang="fr-FR" b="1" dirty="0" smtClean="0">
                <a:solidFill>
                  <a:srgbClr val="2B3990"/>
                </a:solidFill>
              </a:rPr>
              <a:t>psychiatriques</a:t>
            </a:r>
          </a:p>
          <a:p>
            <a:r>
              <a:rPr lang="fr-FR" i="1" dirty="0" smtClean="0">
                <a:solidFill>
                  <a:srgbClr val="2B3990"/>
                </a:solidFill>
              </a:rPr>
              <a:t>- Moins </a:t>
            </a:r>
            <a:r>
              <a:rPr lang="fr-FR" i="1" dirty="0">
                <a:solidFill>
                  <a:srgbClr val="2B3990"/>
                </a:solidFill>
              </a:rPr>
              <a:t>de 18 ans</a:t>
            </a:r>
            <a:endParaRPr lang="fr-FR" i="1" dirty="0" smtClean="0">
              <a:solidFill>
                <a:srgbClr val="2B3990"/>
              </a:solidFill>
            </a:endParaRPr>
          </a:p>
          <a:p>
            <a:r>
              <a:rPr lang="fr-FR" i="1" dirty="0" smtClean="0">
                <a:solidFill>
                  <a:srgbClr val="2B3990"/>
                </a:solidFill>
              </a:rPr>
              <a:t>T0 </a:t>
            </a:r>
            <a:r>
              <a:rPr lang="fr-FR" sz="1400" i="1" dirty="0">
                <a:solidFill>
                  <a:srgbClr val="2B3990"/>
                </a:solidFill>
              </a:rPr>
              <a:t>2017</a:t>
            </a:r>
            <a:r>
              <a:rPr lang="fr-FR" i="1" dirty="0">
                <a:solidFill>
                  <a:srgbClr val="2B3990"/>
                </a:solidFill>
              </a:rPr>
              <a:t> : </a:t>
            </a:r>
            <a:r>
              <a:rPr lang="fr-FR" i="1" dirty="0" smtClean="0">
                <a:solidFill>
                  <a:srgbClr val="2B3990"/>
                </a:solidFill>
              </a:rPr>
              <a:t>87,7%</a:t>
            </a:r>
            <a:r>
              <a:rPr lang="fr-FR" i="1" dirty="0">
                <a:solidFill>
                  <a:srgbClr val="2B3990"/>
                </a:solidFill>
              </a:rPr>
              <a:t>					          	         </a:t>
            </a:r>
            <a:r>
              <a:rPr lang="fr-FR" b="1" i="1" dirty="0">
                <a:solidFill>
                  <a:srgbClr val="2B3990"/>
                </a:solidFill>
              </a:rPr>
              <a:t>Cible </a:t>
            </a:r>
            <a:r>
              <a:rPr lang="fr-FR" b="1" i="1" dirty="0" smtClean="0">
                <a:solidFill>
                  <a:srgbClr val="2B3990"/>
                </a:solidFill>
              </a:rPr>
              <a:t>2020 </a:t>
            </a:r>
            <a:r>
              <a:rPr lang="fr-FR" b="1" i="1" dirty="0">
                <a:solidFill>
                  <a:srgbClr val="2B3990"/>
                </a:solidFill>
              </a:rPr>
              <a:t>: </a:t>
            </a:r>
            <a:r>
              <a:rPr lang="fr-FR" b="1" i="1" dirty="0" smtClean="0">
                <a:solidFill>
                  <a:srgbClr val="2B3990"/>
                </a:solidFill>
              </a:rPr>
              <a:t>94% </a:t>
            </a:r>
            <a:endParaRPr lang="fr-FR" b="1" i="1" dirty="0">
              <a:solidFill>
                <a:srgbClr val="2B3990"/>
              </a:solidFill>
            </a:endParaRPr>
          </a:p>
          <a:p>
            <a:pPr lvl="0"/>
            <a:r>
              <a:rPr lang="fr-FR" i="1" dirty="0" smtClean="0">
                <a:solidFill>
                  <a:srgbClr val="2B3990"/>
                </a:solidFill>
              </a:rPr>
              <a:t>- 18 </a:t>
            </a:r>
            <a:r>
              <a:rPr lang="fr-FR" i="1" dirty="0">
                <a:solidFill>
                  <a:srgbClr val="2B3990"/>
                </a:solidFill>
              </a:rPr>
              <a:t>ans et </a:t>
            </a:r>
            <a:r>
              <a:rPr lang="fr-FR" i="1" dirty="0" smtClean="0">
                <a:solidFill>
                  <a:srgbClr val="2B3990"/>
                </a:solidFill>
              </a:rPr>
              <a:t>plus</a:t>
            </a:r>
            <a:endParaRPr lang="fr-FR" b="1" i="1" dirty="0" smtClean="0">
              <a:solidFill>
                <a:srgbClr val="2B3990"/>
              </a:solidFill>
            </a:endParaRPr>
          </a:p>
          <a:p>
            <a:r>
              <a:rPr lang="fr-FR" i="1" dirty="0">
                <a:solidFill>
                  <a:srgbClr val="2B3990"/>
                </a:solidFill>
              </a:rPr>
              <a:t>T0 </a:t>
            </a:r>
            <a:r>
              <a:rPr lang="fr-FR" sz="1400" i="1" dirty="0">
                <a:solidFill>
                  <a:srgbClr val="2B3990"/>
                </a:solidFill>
              </a:rPr>
              <a:t>2017</a:t>
            </a:r>
            <a:r>
              <a:rPr lang="fr-FR" i="1" dirty="0">
                <a:solidFill>
                  <a:srgbClr val="2B3990"/>
                </a:solidFill>
              </a:rPr>
              <a:t> : </a:t>
            </a:r>
            <a:r>
              <a:rPr lang="fr-FR" i="1" dirty="0" smtClean="0">
                <a:solidFill>
                  <a:srgbClr val="2B3990"/>
                </a:solidFill>
              </a:rPr>
              <a:t>75%</a:t>
            </a:r>
            <a:r>
              <a:rPr lang="fr-FR" i="1" dirty="0">
                <a:solidFill>
                  <a:srgbClr val="2B3990"/>
                </a:solidFill>
              </a:rPr>
              <a:t>					          	         </a:t>
            </a:r>
            <a:r>
              <a:rPr lang="fr-FR" b="1" i="1" dirty="0">
                <a:solidFill>
                  <a:srgbClr val="2B3990"/>
                </a:solidFill>
              </a:rPr>
              <a:t>Cible 2020 : </a:t>
            </a:r>
            <a:r>
              <a:rPr lang="fr-FR" b="1" i="1" dirty="0" smtClean="0">
                <a:solidFill>
                  <a:srgbClr val="2B3990"/>
                </a:solidFill>
              </a:rPr>
              <a:t>82% </a:t>
            </a:r>
            <a:endParaRPr lang="fr-FR" b="1" i="1" dirty="0">
              <a:solidFill>
                <a:srgbClr val="2B3990"/>
              </a:solidFill>
            </a:endParaRPr>
          </a:p>
          <a:p>
            <a:pPr lvl="0"/>
            <a:r>
              <a:rPr lang="fr-FR" sz="1600" b="1" i="1" dirty="0" smtClean="0">
                <a:solidFill>
                  <a:srgbClr val="2B3990"/>
                </a:solidFill>
              </a:rPr>
              <a:t>Source</a:t>
            </a:r>
            <a:r>
              <a:rPr lang="fr-FR" sz="1600" i="1" dirty="0" smtClean="0">
                <a:solidFill>
                  <a:srgbClr val="2B3990"/>
                </a:solidFill>
              </a:rPr>
              <a:t> </a:t>
            </a:r>
            <a:r>
              <a:rPr lang="fr-FR" sz="1600" i="1" dirty="0">
                <a:solidFill>
                  <a:srgbClr val="2B3990"/>
                </a:solidFill>
              </a:rPr>
              <a:t>: PMSI, </a:t>
            </a:r>
            <a:r>
              <a:rPr lang="fr-FR" sz="1600" i="1" dirty="0" smtClean="0">
                <a:solidFill>
                  <a:srgbClr val="2B3990"/>
                </a:solidFill>
              </a:rPr>
              <a:t>ARS</a:t>
            </a:r>
            <a:r>
              <a:rPr lang="fr-FR" i="1" dirty="0">
                <a:solidFill>
                  <a:srgbClr val="2B3990"/>
                </a:solidFill>
              </a:rPr>
              <a:t> </a:t>
            </a:r>
            <a:r>
              <a:rPr lang="fr-FR" i="1" dirty="0" smtClean="0">
                <a:solidFill>
                  <a:srgbClr val="2B3990"/>
                </a:solidFill>
              </a:rPr>
              <a:t>NA</a:t>
            </a:r>
          </a:p>
          <a:p>
            <a:pPr lvl="0"/>
            <a:endParaRPr lang="fr-FR" b="1" dirty="0" smtClean="0">
              <a:solidFill>
                <a:srgbClr val="2B399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8812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95536" y="1484784"/>
            <a:ext cx="8229600" cy="532800"/>
          </a:xfrm>
        </p:spPr>
        <p:txBody>
          <a:bodyPr>
            <a:normAutofit fontScale="92500" lnSpcReduction="20000"/>
          </a:bodyPr>
          <a:lstStyle/>
          <a:p>
            <a:r>
              <a:rPr lang="fr-FR" altLang="fr-FR" b="1" dirty="0" smtClean="0">
                <a:latin typeface="+mn-lt"/>
              </a:rPr>
              <a:t>Le </a:t>
            </a:r>
            <a:r>
              <a:rPr lang="fr-FR" altLang="fr-FR" b="1" dirty="0">
                <a:latin typeface="+mn-lt"/>
              </a:rPr>
              <a:t>PRS </a:t>
            </a:r>
            <a:r>
              <a:rPr lang="fr-FR" altLang="fr-FR" b="1" dirty="0" smtClean="0">
                <a:latin typeface="+mn-lt"/>
              </a:rPr>
              <a:t>c’est </a:t>
            </a:r>
            <a:r>
              <a:rPr lang="fr-FR" altLang="fr-FR" sz="3600" b="1" dirty="0">
                <a:latin typeface="+mn-lt"/>
              </a:rPr>
              <a:t>:</a:t>
            </a:r>
            <a:r>
              <a:rPr lang="fr-FR" altLang="fr-FR" sz="3600" b="1" dirty="0" smtClean="0">
                <a:latin typeface="+mn-lt"/>
              </a:rPr>
              <a:t> </a:t>
            </a:r>
          </a:p>
          <a:p>
            <a:endParaRPr lang="fr-FR" b="1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1"/>
          </p:nvPr>
        </p:nvSpPr>
        <p:spPr>
          <a:xfrm>
            <a:off x="467544" y="1844824"/>
            <a:ext cx="8424862" cy="2304256"/>
          </a:xfrm>
        </p:spPr>
        <p:txBody>
          <a:bodyPr>
            <a:normAutofit/>
          </a:bodyPr>
          <a:lstStyle/>
          <a:p>
            <a:pPr marL="457200" indent="-457200"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r>
              <a:rPr lang="fr-FR" sz="2200" dirty="0">
                <a:solidFill>
                  <a:srgbClr val="000066"/>
                </a:solidFill>
                <a:latin typeface="Calibri" panose="020F0502020204030204" pitchFamily="34" charset="0"/>
              </a:rPr>
              <a:t>Un </a:t>
            </a:r>
            <a:r>
              <a:rPr lang="fr-FR" sz="2200" b="1" dirty="0">
                <a:solidFill>
                  <a:srgbClr val="000066"/>
                </a:solidFill>
                <a:latin typeface="Calibri" panose="020F0502020204030204" pitchFamily="34" charset="0"/>
              </a:rPr>
              <a:t>c</a:t>
            </a:r>
            <a:r>
              <a:rPr lang="fr-FR" sz="2200" b="1" dirty="0" smtClean="0">
                <a:solidFill>
                  <a:srgbClr val="000066"/>
                </a:solidFill>
                <a:latin typeface="Calibri" panose="020F0502020204030204" pitchFamily="34" charset="0"/>
              </a:rPr>
              <a:t>adre </a:t>
            </a:r>
            <a:r>
              <a:rPr lang="fr-FR" sz="2200" b="1" dirty="0">
                <a:solidFill>
                  <a:srgbClr val="000066"/>
                </a:solidFill>
                <a:latin typeface="Calibri" panose="020F0502020204030204" pitchFamily="34" charset="0"/>
              </a:rPr>
              <a:t>d’orientation stratégique (COS) </a:t>
            </a:r>
            <a:r>
              <a:rPr lang="fr-FR" sz="2200" dirty="0">
                <a:solidFill>
                  <a:srgbClr val="000066"/>
                </a:solidFill>
                <a:latin typeface="Calibri" panose="020F0502020204030204" pitchFamily="34" charset="0"/>
              </a:rPr>
              <a:t>pour 10 ans : </a:t>
            </a:r>
            <a:r>
              <a:rPr lang="fr-FR" sz="2200" dirty="0" smtClean="0">
                <a:solidFill>
                  <a:srgbClr val="000066"/>
                </a:solidFill>
                <a:latin typeface="Calibri" panose="020F0502020204030204" pitchFamily="34" charset="0"/>
              </a:rPr>
              <a:t>2018-2027</a:t>
            </a:r>
            <a:endParaRPr lang="fr-FR" sz="2200" dirty="0">
              <a:solidFill>
                <a:srgbClr val="000066"/>
              </a:solidFill>
              <a:latin typeface="Calibri" panose="020F0502020204030204" pitchFamily="34" charset="0"/>
            </a:endParaRPr>
          </a:p>
          <a:p>
            <a:pPr marL="457200" indent="-457200">
              <a:spcBef>
                <a:spcPts val="0"/>
              </a:spcBef>
              <a:buFont typeface="Arial" panose="020B0604020202020204" pitchFamily="34" charset="0"/>
              <a:buChar char="•"/>
              <a:tabLst>
                <a:tab pos="2597150" algn="l"/>
              </a:tabLst>
              <a:defRPr/>
            </a:pPr>
            <a:r>
              <a:rPr lang="fr-FR" sz="2200" dirty="0" smtClean="0">
                <a:solidFill>
                  <a:srgbClr val="000066"/>
                </a:solidFill>
                <a:latin typeface="Calibri" panose="020F0502020204030204" pitchFamily="34" charset="0"/>
              </a:rPr>
              <a:t>Un </a:t>
            </a:r>
            <a:r>
              <a:rPr lang="fr-FR" sz="2200" b="1" dirty="0">
                <a:solidFill>
                  <a:srgbClr val="000066"/>
                </a:solidFill>
                <a:latin typeface="Calibri" panose="020F0502020204030204" pitchFamily="34" charset="0"/>
              </a:rPr>
              <a:t>s</a:t>
            </a:r>
            <a:r>
              <a:rPr lang="fr-FR" sz="2200" b="1" dirty="0" smtClean="0">
                <a:solidFill>
                  <a:srgbClr val="000066"/>
                </a:solidFill>
                <a:latin typeface="Calibri" panose="020F0502020204030204" pitchFamily="34" charset="0"/>
              </a:rPr>
              <a:t>chéma </a:t>
            </a:r>
            <a:r>
              <a:rPr lang="fr-FR" sz="2200" b="1" dirty="0">
                <a:solidFill>
                  <a:srgbClr val="000066"/>
                </a:solidFill>
                <a:latin typeface="Calibri" panose="020F0502020204030204" pitchFamily="34" charset="0"/>
              </a:rPr>
              <a:t>régional de santé (SRS) </a:t>
            </a:r>
            <a:r>
              <a:rPr lang="fr-FR" sz="2200" dirty="0">
                <a:solidFill>
                  <a:srgbClr val="000066"/>
                </a:solidFill>
                <a:latin typeface="Calibri" panose="020F0502020204030204" pitchFamily="34" charset="0"/>
              </a:rPr>
              <a:t>pour 5 </a:t>
            </a:r>
            <a:r>
              <a:rPr lang="fr-FR" sz="2200" dirty="0" smtClean="0">
                <a:solidFill>
                  <a:srgbClr val="000066"/>
                </a:solidFill>
                <a:latin typeface="Calibri" panose="020F0502020204030204" pitchFamily="34" charset="0"/>
              </a:rPr>
              <a:t>ans</a:t>
            </a:r>
          </a:p>
          <a:p>
            <a:pPr marL="457200" indent="-457200"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r>
              <a:rPr lang="fr-FR" sz="2200" dirty="0" smtClean="0">
                <a:solidFill>
                  <a:srgbClr val="000066"/>
                </a:solidFill>
                <a:latin typeface="Calibri" panose="020F0502020204030204" pitchFamily="34" charset="0"/>
              </a:rPr>
              <a:t>Un </a:t>
            </a:r>
            <a:r>
              <a:rPr lang="fr-FR" sz="2200" b="1" dirty="0">
                <a:solidFill>
                  <a:srgbClr val="000066"/>
                </a:solidFill>
                <a:latin typeface="Calibri" panose="020F0502020204030204" pitchFamily="34" charset="0"/>
              </a:rPr>
              <a:t>p</a:t>
            </a:r>
            <a:r>
              <a:rPr lang="fr-FR" sz="2200" b="1" dirty="0" smtClean="0">
                <a:solidFill>
                  <a:srgbClr val="000066"/>
                </a:solidFill>
                <a:latin typeface="Calibri" panose="020F0502020204030204" pitchFamily="34" charset="0"/>
              </a:rPr>
              <a:t>rogramme </a:t>
            </a:r>
            <a:r>
              <a:rPr lang="fr-FR" sz="2200" b="1" dirty="0">
                <a:solidFill>
                  <a:srgbClr val="000066"/>
                </a:solidFill>
                <a:latin typeface="Calibri" panose="020F0502020204030204" pitchFamily="34" charset="0"/>
              </a:rPr>
              <a:t>régional d’accès à la prévention et </a:t>
            </a:r>
            <a:r>
              <a:rPr lang="fr-FR" sz="2200" b="1" dirty="0" smtClean="0">
                <a:solidFill>
                  <a:srgbClr val="000066"/>
                </a:solidFill>
                <a:latin typeface="Calibri" panose="020F0502020204030204" pitchFamily="34" charset="0"/>
              </a:rPr>
              <a:t>aux soins (PRAPS) des plus démunis </a:t>
            </a:r>
            <a:r>
              <a:rPr lang="fr-FR" sz="2200" dirty="0" smtClean="0">
                <a:solidFill>
                  <a:srgbClr val="000066"/>
                </a:solidFill>
                <a:latin typeface="Calibri" panose="020F0502020204030204" pitchFamily="34" charset="0"/>
              </a:rPr>
              <a:t>pour </a:t>
            </a:r>
            <a:r>
              <a:rPr lang="fr-FR" sz="2200" dirty="0">
                <a:solidFill>
                  <a:srgbClr val="000066"/>
                </a:solidFill>
                <a:latin typeface="Calibri" panose="020F0502020204030204" pitchFamily="34" charset="0"/>
              </a:rPr>
              <a:t>5 </a:t>
            </a:r>
            <a:r>
              <a:rPr lang="fr-FR" sz="2200" dirty="0" smtClean="0">
                <a:solidFill>
                  <a:srgbClr val="000066"/>
                </a:solidFill>
                <a:latin typeface="Calibri" panose="020F0502020204030204" pitchFamily="34" charset="0"/>
              </a:rPr>
              <a:t>ans</a:t>
            </a:r>
          </a:p>
          <a:p>
            <a:pPr>
              <a:spcBef>
                <a:spcPts val="0"/>
              </a:spcBef>
            </a:pPr>
            <a:endParaRPr lang="fr-FR" dirty="0"/>
          </a:p>
        </p:txBody>
      </p:sp>
      <p:sp>
        <p:nvSpPr>
          <p:cNvPr id="7" name="Rectangle à coins arrondis 6"/>
          <p:cNvSpPr/>
          <p:nvPr/>
        </p:nvSpPr>
        <p:spPr>
          <a:xfrm>
            <a:off x="-324544" y="-99392"/>
            <a:ext cx="7335608" cy="1368152"/>
          </a:xfrm>
          <a:prstGeom prst="roundRect">
            <a:avLst/>
          </a:prstGeom>
          <a:solidFill>
            <a:srgbClr val="2FA17C"/>
          </a:solidFill>
          <a:ln>
            <a:solidFill>
              <a:srgbClr val="31B56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prstClr val="white"/>
              </a:solidFill>
            </a:endParaRPr>
          </a:p>
        </p:txBody>
      </p:sp>
      <p:sp>
        <p:nvSpPr>
          <p:cNvPr id="8" name="Titre 1"/>
          <p:cNvSpPr txBox="1">
            <a:spLocks/>
          </p:cNvSpPr>
          <p:nvPr/>
        </p:nvSpPr>
        <p:spPr>
          <a:xfrm>
            <a:off x="97160" y="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Font typeface="+mj-lt"/>
              <a:buNone/>
              <a:defRPr sz="4400" kern="1200" cap="small" baseline="0">
                <a:solidFill>
                  <a:srgbClr val="2B3990"/>
                </a:solidFill>
                <a:latin typeface="Microsoft PhagsPa" panose="020B0502040204020203" pitchFamily="34" charset="0"/>
                <a:ea typeface="+mj-ea"/>
                <a:cs typeface="+mj-cs"/>
              </a:defRPr>
            </a:lvl1pPr>
          </a:lstStyle>
          <a:p>
            <a:endParaRPr lang="fr-FR" sz="3600" b="1" dirty="0" smtClean="0">
              <a:solidFill>
                <a:prstClr val="white"/>
              </a:solidFill>
            </a:endParaRPr>
          </a:p>
          <a:p>
            <a:r>
              <a:rPr lang="fr-FR" sz="2800" b="1" dirty="0" smtClean="0">
                <a:solidFill>
                  <a:prstClr val="white"/>
                </a:solidFill>
              </a:rPr>
              <a:t>   </a:t>
            </a:r>
            <a:r>
              <a:rPr lang="fr-FR" sz="3200" b="1" dirty="0" smtClean="0">
                <a:solidFill>
                  <a:prstClr val="white"/>
                </a:solidFill>
              </a:rPr>
              <a:t>Nouveau cadre, nouveaux enjeux </a:t>
            </a:r>
            <a:endParaRPr lang="fr-FR" sz="2000" dirty="0">
              <a:solidFill>
                <a:prstClr val="white"/>
              </a:solidFill>
            </a:endParaRPr>
          </a:p>
          <a:p>
            <a:pPr>
              <a:tabLst>
                <a:tab pos="3409950" algn="l"/>
              </a:tabLst>
            </a:pPr>
            <a:endParaRPr lang="fr-FR" sz="3200" dirty="0">
              <a:solidFill>
                <a:prstClr val="white"/>
              </a:solidFill>
            </a:endParaRPr>
          </a:p>
        </p:txBody>
      </p:sp>
      <p:sp>
        <p:nvSpPr>
          <p:cNvPr id="13" name="Espace réservé du contenu 2"/>
          <p:cNvSpPr txBox="1">
            <a:spLocks/>
          </p:cNvSpPr>
          <p:nvPr/>
        </p:nvSpPr>
        <p:spPr>
          <a:xfrm>
            <a:off x="755576" y="5445224"/>
            <a:ext cx="7776864" cy="93610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 sz="3200" kern="1200">
                <a:solidFill>
                  <a:srgbClr val="2FA17C"/>
                </a:solidFill>
                <a:latin typeface="Microsoft PhagsPa" panose="020B0502040204020203" pitchFamily="34" charset="0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+mj-lt"/>
              <a:buNone/>
              <a:defRPr sz="2800" kern="1200">
                <a:solidFill>
                  <a:srgbClr val="31B564"/>
                </a:solidFill>
                <a:latin typeface="Microsoft PhagsPa" panose="020B0502040204020203" pitchFamily="34" charset="0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rgbClr val="2B3990"/>
                </a:solidFill>
                <a:latin typeface="Microsoft PhagsPa" panose="020B0502040204020203" pitchFamily="34" charset="0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i="1" kern="1200">
                <a:solidFill>
                  <a:schemeClr val="tx1"/>
                </a:solidFill>
                <a:latin typeface="Microsoft PhagsPa" panose="020B0502040204020203" pitchFamily="34" charset="0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i="1" kern="1200">
                <a:solidFill>
                  <a:schemeClr val="tx1">
                    <a:lumMod val="65000"/>
                    <a:lumOff val="35000"/>
                  </a:schemeClr>
                </a:solidFill>
                <a:latin typeface="Microsoft PhagsPa" panose="020B0502040204020203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altLang="fr-FR" sz="2400" b="1" dirty="0" smtClean="0">
                <a:solidFill>
                  <a:schemeClr val="tx2"/>
                </a:solidFill>
                <a:latin typeface="+mn-lt"/>
              </a:rPr>
              <a:t>Le PRS Nouvelle-Aquitaine a été adopté le 17 juillet 2018</a:t>
            </a:r>
            <a:endParaRPr lang="fr-FR" b="1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14" name="Rectangle à coins arrondis 13"/>
          <p:cNvSpPr/>
          <p:nvPr/>
        </p:nvSpPr>
        <p:spPr>
          <a:xfrm>
            <a:off x="327209" y="3933056"/>
            <a:ext cx="8496944" cy="1296144"/>
          </a:xfrm>
          <a:prstGeom prst="roundRect">
            <a:avLst/>
          </a:prstGeom>
          <a:solidFill>
            <a:schemeClr val="bg1"/>
          </a:solidFill>
          <a:ln>
            <a:solidFill>
              <a:srgbClr val="2FA17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fr-FR" b="1" i="1" dirty="0">
                <a:solidFill>
                  <a:srgbClr val="2FA17C"/>
                </a:solidFill>
              </a:rPr>
              <a:t>Un PRS fondé sur une approche globale de la santé </a:t>
            </a:r>
          </a:p>
          <a:p>
            <a:pPr algn="just"/>
            <a:r>
              <a:rPr lang="fr-FR" b="1" i="1" dirty="0">
                <a:solidFill>
                  <a:srgbClr val="2FA17C"/>
                </a:solidFill>
              </a:rPr>
              <a:t>Qui engage tous les acteurs de santé à développer davantage la transversalité entre les secteurs de la prévention, du sanitaire et du médico-social et la coordination avec les autres politiques publiques</a:t>
            </a:r>
            <a:endParaRPr lang="fr-FR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8367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à coins arrondis 7"/>
          <p:cNvSpPr/>
          <p:nvPr/>
        </p:nvSpPr>
        <p:spPr>
          <a:xfrm>
            <a:off x="-455165" y="-27384"/>
            <a:ext cx="7416824" cy="1512168"/>
          </a:xfrm>
          <a:prstGeom prst="roundRect">
            <a:avLst/>
          </a:prstGeom>
          <a:solidFill>
            <a:srgbClr val="2FA17C"/>
          </a:solidFill>
          <a:ln>
            <a:solidFill>
              <a:srgbClr val="31B56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Titre 1"/>
          <p:cNvSpPr txBox="1">
            <a:spLocks/>
          </p:cNvSpPr>
          <p:nvPr/>
        </p:nvSpPr>
        <p:spPr>
          <a:xfrm>
            <a:off x="-275145" y="157200"/>
            <a:ext cx="705678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Font typeface="+mj-lt"/>
              <a:buNone/>
              <a:defRPr sz="4400" kern="1200" cap="small" baseline="0">
                <a:solidFill>
                  <a:srgbClr val="2B3990"/>
                </a:solidFill>
                <a:latin typeface="Microsoft PhagsPa" panose="020B0502040204020203" pitchFamily="34" charset="0"/>
                <a:ea typeface="+mj-ea"/>
                <a:cs typeface="+mj-cs"/>
              </a:defRPr>
            </a:lvl1pPr>
          </a:lstStyle>
          <a:p>
            <a:r>
              <a:rPr lang="fr-FR" sz="1400" b="1" dirty="0" smtClean="0">
                <a:solidFill>
                  <a:prstClr val="white"/>
                </a:solidFill>
              </a:rPr>
              <a:t>	ORIENTATION </a:t>
            </a:r>
            <a:r>
              <a:rPr lang="fr-FR" sz="1400" b="1" dirty="0">
                <a:solidFill>
                  <a:prstClr val="white"/>
                </a:solidFill>
              </a:rPr>
              <a:t>3</a:t>
            </a:r>
            <a:r>
              <a:rPr lang="fr-FR" sz="2000" b="1" dirty="0">
                <a:solidFill>
                  <a:prstClr val="white"/>
                </a:solidFill>
              </a:rPr>
              <a:t/>
            </a:r>
            <a:br>
              <a:rPr lang="fr-FR" sz="2000" b="1" dirty="0">
                <a:solidFill>
                  <a:prstClr val="white"/>
                </a:solidFill>
              </a:rPr>
            </a:br>
            <a:r>
              <a:rPr lang="fr-FR" sz="2000" b="1" dirty="0" smtClean="0">
                <a:solidFill>
                  <a:prstClr val="white"/>
                </a:solidFill>
              </a:rPr>
              <a:t>	Renforcer </a:t>
            </a:r>
            <a:r>
              <a:rPr lang="fr-FR" sz="2000" b="1" dirty="0">
                <a:solidFill>
                  <a:prstClr val="white"/>
                </a:solidFill>
              </a:rPr>
              <a:t>la coordination des acteurs et </a:t>
            </a:r>
            <a:r>
              <a:rPr lang="fr-FR" sz="2000" b="1" dirty="0" smtClean="0">
                <a:solidFill>
                  <a:prstClr val="white"/>
                </a:solidFill>
              </a:rPr>
              <a:t>	améliorer </a:t>
            </a:r>
            <a:r>
              <a:rPr lang="fr-FR" sz="2000" b="1" dirty="0">
                <a:solidFill>
                  <a:prstClr val="white"/>
                </a:solidFill>
              </a:rPr>
              <a:t>les parcours de santé</a:t>
            </a:r>
            <a:endParaRPr lang="fr-FR" sz="2000" b="1" dirty="0" smtClean="0">
              <a:solidFill>
                <a:schemeClr val="bg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95536" y="1556792"/>
            <a:ext cx="8548264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endParaRPr lang="fr-FR" sz="1100" b="1" i="1" dirty="0">
              <a:solidFill>
                <a:srgbClr val="2B3990"/>
              </a:solidFill>
            </a:endParaRPr>
          </a:p>
          <a:p>
            <a:pPr lvl="0"/>
            <a:endParaRPr lang="fr-FR" sz="1100" b="1" i="1" dirty="0">
              <a:solidFill>
                <a:srgbClr val="2B3990"/>
              </a:solidFill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899592" y="3861048"/>
            <a:ext cx="720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5" name="Rectangle 4"/>
          <p:cNvSpPr/>
          <p:nvPr/>
        </p:nvSpPr>
        <p:spPr>
          <a:xfrm>
            <a:off x="398873" y="1556792"/>
            <a:ext cx="8533586" cy="38779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endParaRPr lang="fr-FR" i="1" dirty="0" smtClean="0">
              <a:solidFill>
                <a:srgbClr val="2B3990"/>
              </a:solidFill>
            </a:endParaRPr>
          </a:p>
          <a:p>
            <a:pPr lvl="0"/>
            <a:r>
              <a:rPr lang="fr-FR" sz="2000" b="1" dirty="0">
                <a:solidFill>
                  <a:srgbClr val="2FA17C"/>
                </a:solidFill>
              </a:rPr>
              <a:t>Résultat attendu </a:t>
            </a:r>
            <a:r>
              <a:rPr lang="fr-FR" sz="2000" b="1" dirty="0" smtClean="0">
                <a:solidFill>
                  <a:srgbClr val="2FA17C"/>
                </a:solidFill>
              </a:rPr>
              <a:t>(2/2)</a:t>
            </a:r>
            <a:endParaRPr lang="fr-FR" sz="2000" b="1" dirty="0">
              <a:solidFill>
                <a:srgbClr val="2FA17C"/>
              </a:solidFill>
            </a:endParaRPr>
          </a:p>
          <a:p>
            <a:pPr lvl="0"/>
            <a:r>
              <a:rPr lang="fr-FR" sz="2400" b="1" dirty="0">
                <a:solidFill>
                  <a:srgbClr val="2FA17C"/>
                </a:solidFill>
              </a:rPr>
              <a:t>Amélioration de l’orientation des patients et de la continuité des prises en </a:t>
            </a:r>
            <a:r>
              <a:rPr lang="fr-FR" sz="2400" b="1" dirty="0" smtClean="0">
                <a:solidFill>
                  <a:srgbClr val="2FA17C"/>
                </a:solidFill>
              </a:rPr>
              <a:t>charge</a:t>
            </a:r>
          </a:p>
          <a:p>
            <a:pPr lvl="0"/>
            <a:endParaRPr lang="fr-FR" sz="2000" b="1" dirty="0">
              <a:solidFill>
                <a:srgbClr val="2FA17C"/>
              </a:solidFill>
            </a:endParaRPr>
          </a:p>
          <a:p>
            <a:pPr lvl="0"/>
            <a:r>
              <a:rPr lang="fr-FR" b="1" dirty="0">
                <a:solidFill>
                  <a:srgbClr val="2B3990"/>
                </a:solidFill>
              </a:rPr>
              <a:t>21. Délai moyen entre la date de prise en charge souhaitée et la date d’admission réelle en SSR à la suite d’une hospitalisation en MCO</a:t>
            </a:r>
            <a:r>
              <a:rPr lang="fr-FR" b="1" dirty="0" smtClean="0">
                <a:solidFill>
                  <a:srgbClr val="2B3990"/>
                </a:solidFill>
              </a:rPr>
              <a:t>.</a:t>
            </a:r>
          </a:p>
          <a:p>
            <a:pPr lvl="0"/>
            <a:r>
              <a:rPr lang="fr-FR" i="1" dirty="0">
                <a:solidFill>
                  <a:srgbClr val="2B3990"/>
                </a:solidFill>
              </a:rPr>
              <a:t>T0 </a:t>
            </a:r>
            <a:r>
              <a:rPr lang="fr-FR" sz="1400" i="1" dirty="0">
                <a:solidFill>
                  <a:srgbClr val="2B3990"/>
                </a:solidFill>
              </a:rPr>
              <a:t>2017</a:t>
            </a:r>
            <a:r>
              <a:rPr lang="fr-FR" i="1" dirty="0">
                <a:solidFill>
                  <a:srgbClr val="2B3990"/>
                </a:solidFill>
              </a:rPr>
              <a:t> : </a:t>
            </a:r>
            <a:r>
              <a:rPr lang="fr-FR" i="1" dirty="0" smtClean="0">
                <a:solidFill>
                  <a:srgbClr val="2B3990"/>
                </a:solidFill>
              </a:rPr>
              <a:t>3 jours</a:t>
            </a:r>
            <a:r>
              <a:rPr lang="fr-FR" i="1" dirty="0">
                <a:solidFill>
                  <a:srgbClr val="2B3990"/>
                </a:solidFill>
              </a:rPr>
              <a:t>					        </a:t>
            </a:r>
            <a:r>
              <a:rPr lang="fr-FR" b="1" i="1" dirty="0" smtClean="0">
                <a:solidFill>
                  <a:srgbClr val="2B3990"/>
                </a:solidFill>
              </a:rPr>
              <a:t>Cible 2023 </a:t>
            </a:r>
            <a:r>
              <a:rPr lang="fr-FR" b="1" i="1" dirty="0">
                <a:solidFill>
                  <a:srgbClr val="2B3990"/>
                </a:solidFill>
              </a:rPr>
              <a:t>: </a:t>
            </a:r>
            <a:r>
              <a:rPr lang="fr-FR" b="1" i="1" dirty="0" smtClean="0">
                <a:solidFill>
                  <a:srgbClr val="2B3990"/>
                </a:solidFill>
              </a:rPr>
              <a:t>1 jour</a:t>
            </a:r>
            <a:endParaRPr lang="fr-FR" b="1" i="1" dirty="0">
              <a:solidFill>
                <a:srgbClr val="2B3990"/>
              </a:solidFill>
            </a:endParaRPr>
          </a:p>
          <a:p>
            <a:r>
              <a:rPr lang="fr-FR" sz="1600" b="1" i="1" dirty="0" smtClean="0">
                <a:solidFill>
                  <a:srgbClr val="2B3990"/>
                </a:solidFill>
              </a:rPr>
              <a:t>Source</a:t>
            </a:r>
            <a:r>
              <a:rPr lang="fr-FR" sz="1600" i="1" dirty="0" smtClean="0">
                <a:solidFill>
                  <a:srgbClr val="2B3990"/>
                </a:solidFill>
              </a:rPr>
              <a:t> </a:t>
            </a:r>
            <a:r>
              <a:rPr lang="fr-FR" sz="1600" i="1" dirty="0">
                <a:solidFill>
                  <a:srgbClr val="2B3990"/>
                </a:solidFill>
              </a:rPr>
              <a:t>: </a:t>
            </a:r>
            <a:r>
              <a:rPr lang="fr-FR" sz="1600" i="1" dirty="0" err="1">
                <a:solidFill>
                  <a:srgbClr val="2B3990"/>
                </a:solidFill>
              </a:rPr>
              <a:t>Viatrajectoire</a:t>
            </a:r>
            <a:r>
              <a:rPr lang="fr-FR" sz="1600" i="1" dirty="0">
                <a:solidFill>
                  <a:srgbClr val="2B3990"/>
                </a:solidFill>
              </a:rPr>
              <a:t>, </a:t>
            </a:r>
            <a:r>
              <a:rPr lang="fr-FR" sz="1600" i="1" dirty="0" smtClean="0">
                <a:solidFill>
                  <a:srgbClr val="2B3990"/>
                </a:solidFill>
              </a:rPr>
              <a:t>ARS NA</a:t>
            </a:r>
            <a:endParaRPr lang="fr-FR" i="1" dirty="0" smtClean="0">
              <a:solidFill>
                <a:srgbClr val="2B3990"/>
              </a:solidFill>
            </a:endParaRPr>
          </a:p>
          <a:p>
            <a:endParaRPr lang="fr-FR" b="1" dirty="0" smtClean="0">
              <a:solidFill>
                <a:srgbClr val="2B3990"/>
              </a:solidFill>
            </a:endParaRPr>
          </a:p>
          <a:p>
            <a:pPr lvl="0"/>
            <a:r>
              <a:rPr lang="fr-FR" b="1" dirty="0">
                <a:solidFill>
                  <a:srgbClr val="2B3990"/>
                </a:solidFill>
              </a:rPr>
              <a:t>22. Nombre de Dossier Médical Partagé (DMP) créés </a:t>
            </a:r>
            <a:endParaRPr lang="fr-FR" b="1" dirty="0" smtClean="0">
              <a:solidFill>
                <a:srgbClr val="2B3990"/>
              </a:solidFill>
            </a:endParaRPr>
          </a:p>
          <a:p>
            <a:r>
              <a:rPr lang="fr-FR" i="1" dirty="0">
                <a:solidFill>
                  <a:srgbClr val="2B3990"/>
                </a:solidFill>
              </a:rPr>
              <a:t>T0 </a:t>
            </a:r>
            <a:r>
              <a:rPr lang="fr-FR" sz="1400" i="1" dirty="0" smtClean="0">
                <a:solidFill>
                  <a:srgbClr val="2B3990"/>
                </a:solidFill>
              </a:rPr>
              <a:t>05/2018</a:t>
            </a:r>
            <a:r>
              <a:rPr lang="fr-FR" i="1" dirty="0" smtClean="0">
                <a:solidFill>
                  <a:srgbClr val="2B3990"/>
                </a:solidFill>
              </a:rPr>
              <a:t> </a:t>
            </a:r>
            <a:r>
              <a:rPr lang="fr-FR" i="1" dirty="0">
                <a:solidFill>
                  <a:srgbClr val="2B3990"/>
                </a:solidFill>
              </a:rPr>
              <a:t>: </a:t>
            </a:r>
            <a:r>
              <a:rPr lang="fr-FR" i="1" dirty="0" smtClean="0">
                <a:solidFill>
                  <a:srgbClr val="2B3990"/>
                </a:solidFill>
              </a:rPr>
              <a:t>124 000</a:t>
            </a:r>
            <a:r>
              <a:rPr lang="fr-FR" i="1" dirty="0">
                <a:solidFill>
                  <a:srgbClr val="2B3990"/>
                </a:solidFill>
              </a:rPr>
              <a:t>					       </a:t>
            </a:r>
            <a:r>
              <a:rPr lang="fr-FR" i="1" dirty="0" smtClean="0">
                <a:solidFill>
                  <a:srgbClr val="2B3990"/>
                </a:solidFill>
              </a:rPr>
              <a:t> </a:t>
            </a:r>
            <a:r>
              <a:rPr lang="fr-FR" b="1" i="1" dirty="0" smtClean="0">
                <a:solidFill>
                  <a:srgbClr val="2B3990"/>
                </a:solidFill>
              </a:rPr>
              <a:t>Cible </a:t>
            </a:r>
            <a:r>
              <a:rPr lang="fr-FR" b="1" i="1" dirty="0">
                <a:solidFill>
                  <a:srgbClr val="2B3990"/>
                </a:solidFill>
              </a:rPr>
              <a:t>2023 : </a:t>
            </a:r>
            <a:r>
              <a:rPr lang="fr-FR" b="1" i="1" dirty="0" smtClean="0">
                <a:solidFill>
                  <a:srgbClr val="2B3990"/>
                </a:solidFill>
              </a:rPr>
              <a:t>3 200 000</a:t>
            </a:r>
            <a:endParaRPr lang="fr-FR" b="1" i="1" dirty="0">
              <a:solidFill>
                <a:srgbClr val="2B3990"/>
              </a:solidFill>
            </a:endParaRPr>
          </a:p>
          <a:p>
            <a:pPr lvl="0"/>
            <a:r>
              <a:rPr lang="fr-FR" sz="1600" b="1" i="1" dirty="0" smtClean="0">
                <a:solidFill>
                  <a:srgbClr val="2B3990"/>
                </a:solidFill>
              </a:rPr>
              <a:t>Source</a:t>
            </a:r>
            <a:r>
              <a:rPr lang="fr-FR" sz="1600" i="1" dirty="0" smtClean="0">
                <a:solidFill>
                  <a:srgbClr val="2B3990"/>
                </a:solidFill>
              </a:rPr>
              <a:t> </a:t>
            </a:r>
            <a:r>
              <a:rPr lang="fr-FR" sz="1600" i="1" dirty="0">
                <a:solidFill>
                  <a:srgbClr val="2B3990"/>
                </a:solidFill>
              </a:rPr>
              <a:t>: </a:t>
            </a:r>
            <a:r>
              <a:rPr lang="fr-FR" sz="1600" i="1" dirty="0" smtClean="0">
                <a:solidFill>
                  <a:srgbClr val="2B3990"/>
                </a:solidFill>
              </a:rPr>
              <a:t>Assurance </a:t>
            </a:r>
            <a:r>
              <a:rPr lang="fr-FR" sz="1600" i="1" dirty="0">
                <a:solidFill>
                  <a:srgbClr val="2B3990"/>
                </a:solidFill>
              </a:rPr>
              <a:t>maladie</a:t>
            </a:r>
            <a:endParaRPr lang="fr-FR" sz="1600" b="1" dirty="0" smtClean="0">
              <a:solidFill>
                <a:srgbClr val="2B399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1127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à coins arrondis 7"/>
          <p:cNvSpPr/>
          <p:nvPr/>
        </p:nvSpPr>
        <p:spPr>
          <a:xfrm>
            <a:off x="-455165" y="-27384"/>
            <a:ext cx="7416824" cy="1512168"/>
          </a:xfrm>
          <a:prstGeom prst="roundRect">
            <a:avLst/>
          </a:prstGeom>
          <a:solidFill>
            <a:srgbClr val="2FA17C"/>
          </a:solidFill>
          <a:ln>
            <a:solidFill>
              <a:srgbClr val="31B56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Titre 1"/>
          <p:cNvSpPr txBox="1">
            <a:spLocks/>
          </p:cNvSpPr>
          <p:nvPr/>
        </p:nvSpPr>
        <p:spPr>
          <a:xfrm>
            <a:off x="-275145" y="157200"/>
            <a:ext cx="705678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Font typeface="+mj-lt"/>
              <a:buNone/>
              <a:defRPr sz="4400" kern="1200" cap="small" baseline="0">
                <a:solidFill>
                  <a:srgbClr val="2B3990"/>
                </a:solidFill>
                <a:latin typeface="Microsoft PhagsPa" panose="020B0502040204020203" pitchFamily="34" charset="0"/>
                <a:ea typeface="+mj-ea"/>
                <a:cs typeface="+mj-cs"/>
              </a:defRPr>
            </a:lvl1pPr>
          </a:lstStyle>
          <a:p>
            <a:r>
              <a:rPr lang="fr-FR" sz="1400" b="1" dirty="0" smtClean="0">
                <a:solidFill>
                  <a:prstClr val="white"/>
                </a:solidFill>
              </a:rPr>
              <a:t>	ORIENTATION </a:t>
            </a:r>
            <a:r>
              <a:rPr lang="fr-FR" sz="1400" b="1" dirty="0">
                <a:solidFill>
                  <a:prstClr val="white"/>
                </a:solidFill>
              </a:rPr>
              <a:t>3</a:t>
            </a:r>
            <a:r>
              <a:rPr lang="fr-FR" sz="2000" b="1" dirty="0">
                <a:solidFill>
                  <a:prstClr val="white"/>
                </a:solidFill>
              </a:rPr>
              <a:t/>
            </a:r>
            <a:br>
              <a:rPr lang="fr-FR" sz="2000" b="1" dirty="0">
                <a:solidFill>
                  <a:prstClr val="white"/>
                </a:solidFill>
              </a:rPr>
            </a:br>
            <a:r>
              <a:rPr lang="fr-FR" sz="2000" b="1" dirty="0" smtClean="0">
                <a:solidFill>
                  <a:prstClr val="white"/>
                </a:solidFill>
              </a:rPr>
              <a:t>	Renforcer </a:t>
            </a:r>
            <a:r>
              <a:rPr lang="fr-FR" sz="2000" b="1" dirty="0">
                <a:solidFill>
                  <a:prstClr val="white"/>
                </a:solidFill>
              </a:rPr>
              <a:t>la coordination des acteurs et </a:t>
            </a:r>
            <a:r>
              <a:rPr lang="fr-FR" sz="2000" b="1" dirty="0" smtClean="0">
                <a:solidFill>
                  <a:prstClr val="white"/>
                </a:solidFill>
              </a:rPr>
              <a:t>	améliorer </a:t>
            </a:r>
            <a:r>
              <a:rPr lang="fr-FR" sz="2000" b="1" dirty="0">
                <a:solidFill>
                  <a:prstClr val="white"/>
                </a:solidFill>
              </a:rPr>
              <a:t>les parcours de santé</a:t>
            </a:r>
            <a:endParaRPr lang="fr-FR" sz="2000" b="1" dirty="0" smtClean="0">
              <a:solidFill>
                <a:schemeClr val="bg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95536" y="1556792"/>
            <a:ext cx="8548264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endParaRPr lang="fr-FR" sz="1100" b="1" i="1" dirty="0">
              <a:solidFill>
                <a:srgbClr val="2B3990"/>
              </a:solidFill>
            </a:endParaRPr>
          </a:p>
          <a:p>
            <a:pPr lvl="0"/>
            <a:endParaRPr lang="fr-FR" sz="1100" b="1" i="1" dirty="0">
              <a:solidFill>
                <a:srgbClr val="2B3990"/>
              </a:solidFill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899592" y="3861048"/>
            <a:ext cx="720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5" name="Rectangle 4"/>
          <p:cNvSpPr/>
          <p:nvPr/>
        </p:nvSpPr>
        <p:spPr>
          <a:xfrm>
            <a:off x="398873" y="1700808"/>
            <a:ext cx="8533586" cy="36317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endParaRPr lang="fr-FR" i="1" dirty="0" smtClean="0">
              <a:solidFill>
                <a:srgbClr val="2B3990"/>
              </a:solidFill>
            </a:endParaRPr>
          </a:p>
          <a:p>
            <a:pPr lvl="0"/>
            <a:r>
              <a:rPr lang="fr-FR" sz="2000" b="1" dirty="0">
                <a:solidFill>
                  <a:srgbClr val="2FA17C"/>
                </a:solidFill>
              </a:rPr>
              <a:t>Résultat attendu </a:t>
            </a:r>
            <a:r>
              <a:rPr lang="fr-FR" sz="2000" b="1" dirty="0" smtClean="0">
                <a:solidFill>
                  <a:srgbClr val="2FA17C"/>
                </a:solidFill>
              </a:rPr>
              <a:t>(2/2) suite</a:t>
            </a:r>
            <a:endParaRPr lang="fr-FR" sz="2000" b="1" dirty="0">
              <a:solidFill>
                <a:srgbClr val="2FA17C"/>
              </a:solidFill>
            </a:endParaRPr>
          </a:p>
          <a:p>
            <a:pPr lvl="0"/>
            <a:r>
              <a:rPr lang="fr-FR" sz="2400" b="1" dirty="0">
                <a:solidFill>
                  <a:srgbClr val="2FA17C"/>
                </a:solidFill>
              </a:rPr>
              <a:t>Amélioration de l’orientation des patients et de la continuité des prises en </a:t>
            </a:r>
            <a:r>
              <a:rPr lang="fr-FR" sz="2400" b="1" dirty="0" smtClean="0">
                <a:solidFill>
                  <a:srgbClr val="2FA17C"/>
                </a:solidFill>
              </a:rPr>
              <a:t>charge</a:t>
            </a:r>
          </a:p>
          <a:p>
            <a:pPr lvl="0"/>
            <a:endParaRPr lang="fr-FR" sz="2000" b="1" dirty="0">
              <a:solidFill>
                <a:srgbClr val="2FA17C"/>
              </a:solidFill>
            </a:endParaRPr>
          </a:p>
          <a:p>
            <a:pPr lvl="0"/>
            <a:r>
              <a:rPr lang="fr-FR" b="1" dirty="0">
                <a:solidFill>
                  <a:srgbClr val="2B3990"/>
                </a:solidFill>
              </a:rPr>
              <a:t>23. Taux de </a:t>
            </a:r>
            <a:r>
              <a:rPr lang="fr-FR" b="1" dirty="0" smtClean="0">
                <a:solidFill>
                  <a:srgbClr val="2B3990"/>
                </a:solidFill>
              </a:rPr>
              <a:t>ré-hospitalisation </a:t>
            </a:r>
            <a:r>
              <a:rPr lang="fr-FR" b="1" dirty="0">
                <a:solidFill>
                  <a:srgbClr val="2B3990"/>
                </a:solidFill>
              </a:rPr>
              <a:t>à 30 jours</a:t>
            </a:r>
            <a:r>
              <a:rPr lang="fr-FR" b="1" dirty="0" smtClean="0">
                <a:solidFill>
                  <a:srgbClr val="2B3990"/>
                </a:solidFill>
              </a:rPr>
              <a:t>.</a:t>
            </a:r>
          </a:p>
          <a:p>
            <a:pPr lvl="0"/>
            <a:r>
              <a:rPr lang="fr-FR" i="1" dirty="0" smtClean="0">
                <a:solidFill>
                  <a:srgbClr val="2B3990"/>
                </a:solidFill>
              </a:rPr>
              <a:t>T0 </a:t>
            </a:r>
            <a:r>
              <a:rPr lang="fr-FR" sz="1400" i="1" dirty="0" smtClean="0">
                <a:solidFill>
                  <a:srgbClr val="2B3990"/>
                </a:solidFill>
              </a:rPr>
              <a:t>2017</a:t>
            </a:r>
            <a:r>
              <a:rPr lang="fr-FR" i="1" dirty="0" smtClean="0">
                <a:solidFill>
                  <a:srgbClr val="2B3990"/>
                </a:solidFill>
              </a:rPr>
              <a:t> </a:t>
            </a:r>
            <a:r>
              <a:rPr lang="fr-FR" i="1" dirty="0">
                <a:solidFill>
                  <a:srgbClr val="2B3990"/>
                </a:solidFill>
              </a:rPr>
              <a:t>: </a:t>
            </a:r>
            <a:r>
              <a:rPr lang="fr-FR" i="1" dirty="0" smtClean="0">
                <a:solidFill>
                  <a:srgbClr val="2B3990"/>
                </a:solidFill>
              </a:rPr>
              <a:t>11,7%</a:t>
            </a:r>
            <a:r>
              <a:rPr lang="fr-FR" i="1" dirty="0">
                <a:solidFill>
                  <a:srgbClr val="2B3990"/>
                </a:solidFill>
              </a:rPr>
              <a:t>					          	    </a:t>
            </a:r>
            <a:r>
              <a:rPr lang="fr-FR" b="1" i="1" dirty="0">
                <a:solidFill>
                  <a:srgbClr val="2B3990"/>
                </a:solidFill>
              </a:rPr>
              <a:t>Cible </a:t>
            </a:r>
            <a:r>
              <a:rPr lang="fr-FR" b="1" i="1" dirty="0" smtClean="0">
                <a:solidFill>
                  <a:srgbClr val="2B3990"/>
                </a:solidFill>
              </a:rPr>
              <a:t>2028 </a:t>
            </a:r>
            <a:r>
              <a:rPr lang="fr-FR" b="1" i="1" dirty="0">
                <a:solidFill>
                  <a:srgbClr val="2B3990"/>
                </a:solidFill>
              </a:rPr>
              <a:t>: </a:t>
            </a:r>
            <a:r>
              <a:rPr lang="fr-FR" b="1" i="1" dirty="0" smtClean="0">
                <a:solidFill>
                  <a:srgbClr val="2B3990"/>
                </a:solidFill>
              </a:rPr>
              <a:t>7,1%</a:t>
            </a:r>
          </a:p>
          <a:p>
            <a:pPr lvl="0"/>
            <a:r>
              <a:rPr lang="fr-FR" sz="1600" b="1" i="1" dirty="0" smtClean="0">
                <a:solidFill>
                  <a:srgbClr val="2B3990"/>
                </a:solidFill>
              </a:rPr>
              <a:t>Source</a:t>
            </a:r>
            <a:r>
              <a:rPr lang="fr-FR" sz="1600" i="1" dirty="0" smtClean="0">
                <a:solidFill>
                  <a:srgbClr val="2B3990"/>
                </a:solidFill>
              </a:rPr>
              <a:t> </a:t>
            </a:r>
            <a:r>
              <a:rPr lang="fr-FR" sz="1600" i="1" dirty="0">
                <a:solidFill>
                  <a:srgbClr val="2B3990"/>
                </a:solidFill>
              </a:rPr>
              <a:t>: PMSI, ARS NA </a:t>
            </a:r>
            <a:endParaRPr lang="fr-FR" sz="1600" i="1" dirty="0" smtClean="0">
              <a:solidFill>
                <a:srgbClr val="2B3990"/>
              </a:solidFill>
            </a:endParaRPr>
          </a:p>
          <a:p>
            <a:pPr lvl="0"/>
            <a:endParaRPr lang="fr-FR" b="1" i="1" dirty="0">
              <a:solidFill>
                <a:srgbClr val="2B3990"/>
              </a:solidFill>
            </a:endParaRPr>
          </a:p>
          <a:p>
            <a:pPr lvl="0"/>
            <a:r>
              <a:rPr lang="fr-FR" b="1" dirty="0" smtClean="0">
                <a:solidFill>
                  <a:srgbClr val="2B3990"/>
                </a:solidFill>
              </a:rPr>
              <a:t>24</a:t>
            </a:r>
            <a:r>
              <a:rPr lang="fr-FR" b="1" dirty="0">
                <a:solidFill>
                  <a:srgbClr val="2B3990"/>
                </a:solidFill>
              </a:rPr>
              <a:t>. Taux d’hospitalisation potentiellement évitable</a:t>
            </a:r>
            <a:r>
              <a:rPr lang="fr-FR" b="1" dirty="0" smtClean="0">
                <a:solidFill>
                  <a:srgbClr val="2B3990"/>
                </a:solidFill>
              </a:rPr>
              <a:t>.</a:t>
            </a:r>
          </a:p>
          <a:p>
            <a:pPr lvl="0"/>
            <a:r>
              <a:rPr lang="fr-FR" i="1" dirty="0">
                <a:solidFill>
                  <a:srgbClr val="2B3990"/>
                </a:solidFill>
              </a:rPr>
              <a:t>T0 </a:t>
            </a:r>
            <a:r>
              <a:rPr lang="fr-FR" sz="1400" i="1" dirty="0">
                <a:solidFill>
                  <a:srgbClr val="2B3990"/>
                </a:solidFill>
              </a:rPr>
              <a:t>2017</a:t>
            </a:r>
            <a:r>
              <a:rPr lang="fr-FR" i="1" dirty="0">
                <a:solidFill>
                  <a:srgbClr val="2B3990"/>
                </a:solidFill>
              </a:rPr>
              <a:t> : </a:t>
            </a:r>
            <a:r>
              <a:rPr lang="fr-FR" i="1" dirty="0" smtClean="0">
                <a:solidFill>
                  <a:srgbClr val="2B3990"/>
                </a:solidFill>
              </a:rPr>
              <a:t>6,5%</a:t>
            </a:r>
            <a:r>
              <a:rPr lang="fr-FR" i="1" dirty="0">
                <a:solidFill>
                  <a:srgbClr val="2B3990"/>
                </a:solidFill>
              </a:rPr>
              <a:t>					          	    </a:t>
            </a:r>
            <a:r>
              <a:rPr lang="fr-FR" b="1" i="1" dirty="0">
                <a:solidFill>
                  <a:srgbClr val="2B3990"/>
                </a:solidFill>
              </a:rPr>
              <a:t>Cible 2028 : </a:t>
            </a:r>
            <a:r>
              <a:rPr lang="fr-FR" b="1" i="1" dirty="0" smtClean="0">
                <a:solidFill>
                  <a:srgbClr val="2B3990"/>
                </a:solidFill>
              </a:rPr>
              <a:t>3,9%</a:t>
            </a:r>
            <a:endParaRPr lang="fr-FR" b="1" i="1" dirty="0">
              <a:solidFill>
                <a:srgbClr val="2B3990"/>
              </a:solidFill>
            </a:endParaRPr>
          </a:p>
          <a:p>
            <a:r>
              <a:rPr lang="fr-FR" sz="1600" b="1" i="1" dirty="0" smtClean="0">
                <a:solidFill>
                  <a:srgbClr val="2B3990"/>
                </a:solidFill>
              </a:rPr>
              <a:t>Source</a:t>
            </a:r>
            <a:r>
              <a:rPr lang="fr-FR" sz="1600" i="1" dirty="0" smtClean="0">
                <a:solidFill>
                  <a:srgbClr val="2B3990"/>
                </a:solidFill>
              </a:rPr>
              <a:t> </a:t>
            </a:r>
            <a:r>
              <a:rPr lang="fr-FR" sz="1600" i="1" dirty="0">
                <a:solidFill>
                  <a:srgbClr val="2B3990"/>
                </a:solidFill>
              </a:rPr>
              <a:t>: PMSI, ARS NA</a:t>
            </a:r>
            <a:endParaRPr lang="fr-FR" sz="1600" b="1" dirty="0" smtClean="0">
              <a:solidFill>
                <a:srgbClr val="2B399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166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à coins arrondis 7"/>
          <p:cNvSpPr/>
          <p:nvPr/>
        </p:nvSpPr>
        <p:spPr>
          <a:xfrm>
            <a:off x="-455165" y="-27384"/>
            <a:ext cx="7416824" cy="1512168"/>
          </a:xfrm>
          <a:prstGeom prst="roundRect">
            <a:avLst/>
          </a:prstGeom>
          <a:solidFill>
            <a:srgbClr val="2FA17C"/>
          </a:solidFill>
          <a:ln>
            <a:solidFill>
              <a:srgbClr val="31B56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Titre 1"/>
          <p:cNvSpPr txBox="1">
            <a:spLocks/>
          </p:cNvSpPr>
          <p:nvPr/>
        </p:nvSpPr>
        <p:spPr>
          <a:xfrm>
            <a:off x="-275145" y="157200"/>
            <a:ext cx="705678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Font typeface="+mj-lt"/>
              <a:buNone/>
              <a:defRPr sz="4400" kern="1200" cap="small" baseline="0">
                <a:solidFill>
                  <a:srgbClr val="2B3990"/>
                </a:solidFill>
                <a:latin typeface="Microsoft PhagsPa" panose="020B0502040204020203" pitchFamily="34" charset="0"/>
                <a:ea typeface="+mj-ea"/>
                <a:cs typeface="+mj-cs"/>
              </a:defRPr>
            </a:lvl1pPr>
          </a:lstStyle>
          <a:p>
            <a:r>
              <a:rPr lang="fr-FR" sz="1400" b="1" dirty="0" smtClean="0">
                <a:solidFill>
                  <a:prstClr val="white"/>
                </a:solidFill>
              </a:rPr>
              <a:t>	ORIENTATION 4</a:t>
            </a:r>
            <a:r>
              <a:rPr lang="fr-FR" sz="2000" b="1" dirty="0">
                <a:solidFill>
                  <a:prstClr val="white"/>
                </a:solidFill>
              </a:rPr>
              <a:t/>
            </a:r>
            <a:br>
              <a:rPr lang="fr-FR" sz="2000" b="1" dirty="0">
                <a:solidFill>
                  <a:prstClr val="white"/>
                </a:solidFill>
              </a:rPr>
            </a:br>
            <a:r>
              <a:rPr lang="fr-FR" sz="2000" b="1" dirty="0" smtClean="0">
                <a:solidFill>
                  <a:prstClr val="white"/>
                </a:solidFill>
              </a:rPr>
              <a:t>	Renforcer </a:t>
            </a:r>
            <a:r>
              <a:rPr lang="fr-FR" sz="2000" b="1" dirty="0">
                <a:solidFill>
                  <a:prstClr val="white"/>
                </a:solidFill>
              </a:rPr>
              <a:t>la place du citoyen et de l’usager au </a:t>
            </a:r>
            <a:r>
              <a:rPr lang="fr-FR" sz="2000" b="1" dirty="0" smtClean="0">
                <a:solidFill>
                  <a:prstClr val="white"/>
                </a:solidFill>
              </a:rPr>
              <a:t>	sein </a:t>
            </a:r>
            <a:r>
              <a:rPr lang="fr-FR" sz="2000" b="1" dirty="0">
                <a:solidFill>
                  <a:prstClr val="white"/>
                </a:solidFill>
              </a:rPr>
              <a:t>du système de santé</a:t>
            </a:r>
            <a:endParaRPr lang="fr-FR" sz="2000" b="1" dirty="0" smtClean="0">
              <a:solidFill>
                <a:schemeClr val="bg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95536" y="1556792"/>
            <a:ext cx="8548264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endParaRPr lang="fr-FR" sz="1100" b="1" i="1" dirty="0">
              <a:solidFill>
                <a:srgbClr val="2B3990"/>
              </a:solidFill>
            </a:endParaRPr>
          </a:p>
          <a:p>
            <a:pPr lvl="0"/>
            <a:endParaRPr lang="fr-FR" sz="1100" b="1" i="1" dirty="0">
              <a:solidFill>
                <a:srgbClr val="2B3990"/>
              </a:solidFill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899592" y="3861048"/>
            <a:ext cx="720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5" name="Rectangle 4"/>
          <p:cNvSpPr/>
          <p:nvPr/>
        </p:nvSpPr>
        <p:spPr>
          <a:xfrm>
            <a:off x="386694" y="1552724"/>
            <a:ext cx="8533586" cy="49552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endParaRPr lang="fr-FR" i="1" dirty="0" smtClean="0">
              <a:solidFill>
                <a:srgbClr val="2B3990"/>
              </a:solidFill>
            </a:endParaRPr>
          </a:p>
          <a:p>
            <a:pPr lvl="0"/>
            <a:r>
              <a:rPr lang="fr-FR" sz="2000" b="1" dirty="0">
                <a:solidFill>
                  <a:srgbClr val="2FA17C"/>
                </a:solidFill>
              </a:rPr>
              <a:t>Résultat attendu </a:t>
            </a:r>
            <a:r>
              <a:rPr lang="fr-FR" sz="2000" b="1" dirty="0" smtClean="0">
                <a:solidFill>
                  <a:srgbClr val="2FA17C"/>
                </a:solidFill>
              </a:rPr>
              <a:t>(1/3) </a:t>
            </a:r>
            <a:endParaRPr lang="fr-FR" sz="2000" b="1" dirty="0">
              <a:solidFill>
                <a:srgbClr val="2FA17C"/>
              </a:solidFill>
            </a:endParaRPr>
          </a:p>
          <a:p>
            <a:pPr lvl="0"/>
            <a:r>
              <a:rPr lang="fr-FR" sz="2400" b="1" dirty="0">
                <a:solidFill>
                  <a:srgbClr val="2FA17C"/>
                </a:solidFill>
              </a:rPr>
              <a:t>Meilleure association à la politique de santé des instances de démocratie sanitaire et à l’articulation des politiques publiques sur le territoire</a:t>
            </a:r>
            <a:r>
              <a:rPr lang="fr-FR" sz="2400" b="1" dirty="0" smtClean="0">
                <a:solidFill>
                  <a:srgbClr val="2FA17C"/>
                </a:solidFill>
              </a:rPr>
              <a:t>.</a:t>
            </a:r>
          </a:p>
          <a:p>
            <a:pPr lvl="0"/>
            <a:endParaRPr lang="fr-FR" sz="1100" b="1" dirty="0">
              <a:solidFill>
                <a:srgbClr val="2FA17C"/>
              </a:solidFill>
            </a:endParaRPr>
          </a:p>
          <a:p>
            <a:pPr lvl="0"/>
            <a:r>
              <a:rPr lang="fr-FR" b="1" dirty="0">
                <a:solidFill>
                  <a:srgbClr val="2B3990"/>
                </a:solidFill>
              </a:rPr>
              <a:t>25. Part des appels à projet de </a:t>
            </a:r>
            <a:r>
              <a:rPr lang="fr-FR" b="1" dirty="0" smtClean="0">
                <a:solidFill>
                  <a:srgbClr val="2B3990"/>
                </a:solidFill>
              </a:rPr>
              <a:t>l’Agence </a:t>
            </a:r>
            <a:r>
              <a:rPr lang="fr-FR" b="1" dirty="0">
                <a:solidFill>
                  <a:srgbClr val="2B3990"/>
                </a:solidFill>
              </a:rPr>
              <a:t>associant des membres des </a:t>
            </a:r>
            <a:r>
              <a:rPr lang="fr-FR" b="1" dirty="0" smtClean="0">
                <a:solidFill>
                  <a:srgbClr val="2B3990"/>
                </a:solidFill>
              </a:rPr>
              <a:t>instances</a:t>
            </a:r>
          </a:p>
          <a:p>
            <a:pPr lvl="0"/>
            <a:r>
              <a:rPr lang="fr-FR" i="1" dirty="0" smtClean="0">
                <a:solidFill>
                  <a:srgbClr val="2B3990"/>
                </a:solidFill>
              </a:rPr>
              <a:t>T0 </a:t>
            </a:r>
            <a:r>
              <a:rPr lang="fr-FR" i="1" dirty="0">
                <a:solidFill>
                  <a:srgbClr val="2B3990"/>
                </a:solidFill>
              </a:rPr>
              <a:t>: </a:t>
            </a:r>
            <a:r>
              <a:rPr lang="fr-FR" i="1" dirty="0" smtClean="0">
                <a:solidFill>
                  <a:srgbClr val="2B3990"/>
                </a:solidFill>
              </a:rPr>
              <a:t>Mesuré fin 2018</a:t>
            </a:r>
            <a:r>
              <a:rPr lang="fr-FR" i="1" dirty="0">
                <a:solidFill>
                  <a:srgbClr val="2B3990"/>
                </a:solidFill>
              </a:rPr>
              <a:t>		</a:t>
            </a:r>
            <a:r>
              <a:rPr lang="fr-FR" b="1" i="1" dirty="0" smtClean="0">
                <a:solidFill>
                  <a:srgbClr val="2B3990"/>
                </a:solidFill>
              </a:rPr>
              <a:t>Cible </a:t>
            </a:r>
            <a:r>
              <a:rPr lang="fr-FR" b="1" i="1" dirty="0">
                <a:solidFill>
                  <a:srgbClr val="2B3990"/>
                </a:solidFill>
              </a:rPr>
              <a:t>2028 : </a:t>
            </a:r>
            <a:r>
              <a:rPr lang="fr-FR" b="1" i="1" dirty="0" smtClean="0">
                <a:solidFill>
                  <a:srgbClr val="2B3990"/>
                </a:solidFill>
              </a:rPr>
              <a:t>Augmentation sur la durée du PRS</a:t>
            </a:r>
            <a:endParaRPr lang="fr-FR" b="1" i="1" dirty="0">
              <a:solidFill>
                <a:srgbClr val="2B3990"/>
              </a:solidFill>
            </a:endParaRPr>
          </a:p>
          <a:p>
            <a:pPr lvl="0"/>
            <a:r>
              <a:rPr lang="fr-FR" sz="1600" b="1" i="1" dirty="0" smtClean="0">
                <a:solidFill>
                  <a:srgbClr val="2B3990"/>
                </a:solidFill>
              </a:rPr>
              <a:t>Source</a:t>
            </a:r>
            <a:r>
              <a:rPr lang="fr-FR" sz="1600" i="1" dirty="0" smtClean="0">
                <a:solidFill>
                  <a:srgbClr val="2B3990"/>
                </a:solidFill>
              </a:rPr>
              <a:t> </a:t>
            </a:r>
            <a:r>
              <a:rPr lang="fr-FR" sz="1600" i="1" dirty="0">
                <a:solidFill>
                  <a:srgbClr val="2B3990"/>
                </a:solidFill>
              </a:rPr>
              <a:t>: </a:t>
            </a:r>
            <a:r>
              <a:rPr lang="fr-FR" sz="1600" i="1" dirty="0" smtClean="0">
                <a:solidFill>
                  <a:srgbClr val="2B3990"/>
                </a:solidFill>
              </a:rPr>
              <a:t>ARS NA</a:t>
            </a:r>
          </a:p>
          <a:p>
            <a:pPr lvl="0"/>
            <a:endParaRPr lang="fr-FR" sz="800" b="1" dirty="0" smtClean="0">
              <a:solidFill>
                <a:srgbClr val="2B3990"/>
              </a:solidFill>
            </a:endParaRPr>
          </a:p>
          <a:p>
            <a:pPr lvl="0"/>
            <a:r>
              <a:rPr lang="fr-FR" sz="2000" b="1" dirty="0">
                <a:solidFill>
                  <a:srgbClr val="2FA17C"/>
                </a:solidFill>
              </a:rPr>
              <a:t>Résultat attendu </a:t>
            </a:r>
            <a:r>
              <a:rPr lang="fr-FR" sz="2000" b="1" dirty="0" smtClean="0">
                <a:solidFill>
                  <a:srgbClr val="2FA17C"/>
                </a:solidFill>
              </a:rPr>
              <a:t>(2/3</a:t>
            </a:r>
            <a:r>
              <a:rPr lang="fr-FR" sz="2000" b="1" dirty="0">
                <a:solidFill>
                  <a:srgbClr val="2FA17C"/>
                </a:solidFill>
              </a:rPr>
              <a:t>) </a:t>
            </a:r>
          </a:p>
          <a:p>
            <a:pPr lvl="0"/>
            <a:r>
              <a:rPr lang="fr-FR" sz="2400" b="1" dirty="0">
                <a:solidFill>
                  <a:srgbClr val="2FA17C"/>
                </a:solidFill>
              </a:rPr>
              <a:t>Renforcement du partenariat professionnels de santé / </a:t>
            </a:r>
            <a:r>
              <a:rPr lang="fr-FR" sz="2400" b="1" dirty="0" smtClean="0">
                <a:solidFill>
                  <a:srgbClr val="2FA17C"/>
                </a:solidFill>
              </a:rPr>
              <a:t>usagers</a:t>
            </a:r>
          </a:p>
          <a:p>
            <a:pPr lvl="0"/>
            <a:endParaRPr lang="fr-FR" sz="900" b="1" dirty="0">
              <a:solidFill>
                <a:srgbClr val="2FA17C"/>
              </a:solidFill>
            </a:endParaRPr>
          </a:p>
          <a:p>
            <a:pPr lvl="0"/>
            <a:r>
              <a:rPr lang="fr-FR" b="1" dirty="0">
                <a:solidFill>
                  <a:srgbClr val="2B3990"/>
                </a:solidFill>
              </a:rPr>
              <a:t>26. </a:t>
            </a:r>
            <a:r>
              <a:rPr lang="fr-FR" b="1" dirty="0" smtClean="0">
                <a:solidFill>
                  <a:srgbClr val="2B3990"/>
                </a:solidFill>
              </a:rPr>
              <a:t>Pourcentage </a:t>
            </a:r>
            <a:r>
              <a:rPr lang="fr-FR" b="1" dirty="0">
                <a:solidFill>
                  <a:srgbClr val="2B3990"/>
                </a:solidFill>
              </a:rPr>
              <a:t>de programmes d’éducation thérapeutique associant un usager expert comme formateur</a:t>
            </a:r>
            <a:r>
              <a:rPr lang="fr-FR" b="1" dirty="0" smtClean="0">
                <a:solidFill>
                  <a:srgbClr val="2B3990"/>
                </a:solidFill>
              </a:rPr>
              <a:t>.</a:t>
            </a:r>
          </a:p>
          <a:p>
            <a:pPr lvl="0"/>
            <a:r>
              <a:rPr lang="fr-FR" i="1" dirty="0">
                <a:solidFill>
                  <a:srgbClr val="2B3990"/>
                </a:solidFill>
              </a:rPr>
              <a:t>T0 : Mesuré </a:t>
            </a:r>
            <a:r>
              <a:rPr lang="fr-FR" i="1" dirty="0" smtClean="0">
                <a:solidFill>
                  <a:srgbClr val="2B3990"/>
                </a:solidFill>
              </a:rPr>
              <a:t>fin 2018		</a:t>
            </a:r>
            <a:r>
              <a:rPr lang="fr-FR" b="1" i="1" dirty="0" smtClean="0">
                <a:solidFill>
                  <a:srgbClr val="2B3990"/>
                </a:solidFill>
              </a:rPr>
              <a:t>Cible </a:t>
            </a:r>
            <a:r>
              <a:rPr lang="fr-FR" b="1" i="1" dirty="0">
                <a:solidFill>
                  <a:srgbClr val="2B3990"/>
                </a:solidFill>
              </a:rPr>
              <a:t>2028 : </a:t>
            </a:r>
            <a:r>
              <a:rPr lang="fr-FR" b="1" i="1" dirty="0" smtClean="0">
                <a:solidFill>
                  <a:srgbClr val="2B3990"/>
                </a:solidFill>
              </a:rPr>
              <a:t>100%</a:t>
            </a:r>
          </a:p>
          <a:p>
            <a:pPr lvl="0"/>
            <a:r>
              <a:rPr lang="fr-FR" sz="1600" b="1" i="1" dirty="0" smtClean="0">
                <a:solidFill>
                  <a:srgbClr val="2B3990"/>
                </a:solidFill>
              </a:rPr>
              <a:t>Source</a:t>
            </a:r>
            <a:r>
              <a:rPr lang="fr-FR" sz="1600" i="1" dirty="0" smtClean="0">
                <a:solidFill>
                  <a:srgbClr val="2B3990"/>
                </a:solidFill>
              </a:rPr>
              <a:t> </a:t>
            </a:r>
            <a:r>
              <a:rPr lang="fr-FR" sz="1600" i="1" dirty="0">
                <a:solidFill>
                  <a:srgbClr val="2B3990"/>
                </a:solidFill>
              </a:rPr>
              <a:t>: </a:t>
            </a:r>
            <a:r>
              <a:rPr lang="fr-FR" sz="1600" i="1" dirty="0" smtClean="0">
                <a:solidFill>
                  <a:srgbClr val="2B3990"/>
                </a:solidFill>
              </a:rPr>
              <a:t>ARS NA</a:t>
            </a:r>
            <a:endParaRPr lang="fr-FR" sz="1600" b="1" dirty="0" smtClean="0">
              <a:solidFill>
                <a:srgbClr val="2B399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3229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à coins arrondis 7"/>
          <p:cNvSpPr/>
          <p:nvPr/>
        </p:nvSpPr>
        <p:spPr>
          <a:xfrm>
            <a:off x="-455165" y="-27384"/>
            <a:ext cx="7416824" cy="1512168"/>
          </a:xfrm>
          <a:prstGeom prst="roundRect">
            <a:avLst/>
          </a:prstGeom>
          <a:solidFill>
            <a:srgbClr val="2FA17C"/>
          </a:solidFill>
          <a:ln>
            <a:solidFill>
              <a:srgbClr val="31B56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Titre 1"/>
          <p:cNvSpPr txBox="1">
            <a:spLocks/>
          </p:cNvSpPr>
          <p:nvPr/>
        </p:nvSpPr>
        <p:spPr>
          <a:xfrm>
            <a:off x="-275145" y="157200"/>
            <a:ext cx="705678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Font typeface="+mj-lt"/>
              <a:buNone/>
              <a:defRPr sz="4400" kern="1200" cap="small" baseline="0">
                <a:solidFill>
                  <a:srgbClr val="2B3990"/>
                </a:solidFill>
                <a:latin typeface="Microsoft PhagsPa" panose="020B0502040204020203" pitchFamily="34" charset="0"/>
                <a:ea typeface="+mj-ea"/>
                <a:cs typeface="+mj-cs"/>
              </a:defRPr>
            </a:lvl1pPr>
          </a:lstStyle>
          <a:p>
            <a:r>
              <a:rPr lang="fr-FR" sz="1400" b="1" dirty="0" smtClean="0">
                <a:solidFill>
                  <a:prstClr val="white"/>
                </a:solidFill>
              </a:rPr>
              <a:t>	ORIENTATION 4</a:t>
            </a:r>
            <a:r>
              <a:rPr lang="fr-FR" sz="2000" b="1" dirty="0">
                <a:solidFill>
                  <a:prstClr val="white"/>
                </a:solidFill>
              </a:rPr>
              <a:t/>
            </a:r>
            <a:br>
              <a:rPr lang="fr-FR" sz="2000" b="1" dirty="0">
                <a:solidFill>
                  <a:prstClr val="white"/>
                </a:solidFill>
              </a:rPr>
            </a:br>
            <a:r>
              <a:rPr lang="fr-FR" sz="2000" b="1" dirty="0" smtClean="0">
                <a:solidFill>
                  <a:prstClr val="white"/>
                </a:solidFill>
              </a:rPr>
              <a:t>	Renforcer </a:t>
            </a:r>
            <a:r>
              <a:rPr lang="fr-FR" sz="2000" b="1" dirty="0">
                <a:solidFill>
                  <a:prstClr val="white"/>
                </a:solidFill>
              </a:rPr>
              <a:t>la place du citoyen et de l’usager au </a:t>
            </a:r>
            <a:r>
              <a:rPr lang="fr-FR" sz="2000" b="1" dirty="0" smtClean="0">
                <a:solidFill>
                  <a:prstClr val="white"/>
                </a:solidFill>
              </a:rPr>
              <a:t>	sein </a:t>
            </a:r>
            <a:r>
              <a:rPr lang="fr-FR" sz="2000" b="1" dirty="0">
                <a:solidFill>
                  <a:prstClr val="white"/>
                </a:solidFill>
              </a:rPr>
              <a:t>du système de santé</a:t>
            </a:r>
            <a:endParaRPr lang="fr-FR" sz="2000" b="1" dirty="0" smtClean="0">
              <a:solidFill>
                <a:schemeClr val="bg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95536" y="1556792"/>
            <a:ext cx="8548264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endParaRPr lang="fr-FR" sz="1100" b="1" i="1" dirty="0">
              <a:solidFill>
                <a:srgbClr val="2B3990"/>
              </a:solidFill>
            </a:endParaRPr>
          </a:p>
          <a:p>
            <a:pPr lvl="0"/>
            <a:endParaRPr lang="fr-FR" sz="1100" b="1" i="1" dirty="0">
              <a:solidFill>
                <a:srgbClr val="2B3990"/>
              </a:solidFill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899592" y="3861048"/>
            <a:ext cx="720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5" name="Rectangle 4"/>
          <p:cNvSpPr/>
          <p:nvPr/>
        </p:nvSpPr>
        <p:spPr>
          <a:xfrm>
            <a:off x="398873" y="1700808"/>
            <a:ext cx="8205575" cy="50013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endParaRPr lang="fr-FR" i="1" dirty="0" smtClean="0">
              <a:solidFill>
                <a:srgbClr val="2B3990"/>
              </a:solidFill>
            </a:endParaRPr>
          </a:p>
          <a:p>
            <a:pPr lvl="0"/>
            <a:r>
              <a:rPr lang="fr-FR" sz="2000" b="1" dirty="0">
                <a:solidFill>
                  <a:srgbClr val="2FA17C"/>
                </a:solidFill>
              </a:rPr>
              <a:t>Résultat attendu </a:t>
            </a:r>
            <a:r>
              <a:rPr lang="fr-FR" sz="2000" b="1" dirty="0" smtClean="0">
                <a:solidFill>
                  <a:srgbClr val="2FA17C"/>
                </a:solidFill>
              </a:rPr>
              <a:t>(3/3) </a:t>
            </a:r>
            <a:endParaRPr lang="fr-FR" sz="2000" b="1" dirty="0">
              <a:solidFill>
                <a:srgbClr val="2FA17C"/>
              </a:solidFill>
            </a:endParaRPr>
          </a:p>
          <a:p>
            <a:pPr lvl="0"/>
            <a:r>
              <a:rPr lang="fr-FR" sz="2400" b="1" dirty="0">
                <a:solidFill>
                  <a:srgbClr val="2FA17C"/>
                </a:solidFill>
              </a:rPr>
              <a:t>Meilleure association des citoyens à la définition des projets de santé à partir des budgets participatifs et dans le cadre des contrats locaux de </a:t>
            </a:r>
            <a:r>
              <a:rPr lang="fr-FR" sz="2400" b="1" dirty="0" smtClean="0">
                <a:solidFill>
                  <a:srgbClr val="2FA17C"/>
                </a:solidFill>
              </a:rPr>
              <a:t>santé</a:t>
            </a:r>
          </a:p>
          <a:p>
            <a:pPr lvl="0"/>
            <a:endParaRPr lang="fr-FR" sz="1100" b="1" dirty="0">
              <a:solidFill>
                <a:srgbClr val="2FA17C"/>
              </a:solidFill>
            </a:endParaRPr>
          </a:p>
          <a:p>
            <a:pPr lvl="0"/>
            <a:r>
              <a:rPr lang="fr-FR" b="1" dirty="0">
                <a:solidFill>
                  <a:srgbClr val="2B3990"/>
                </a:solidFill>
              </a:rPr>
              <a:t>27. Pourcentage des nouveaux CLS associant un groupe de citoyens dans leur </a:t>
            </a:r>
            <a:r>
              <a:rPr lang="fr-FR" b="1" dirty="0" smtClean="0">
                <a:solidFill>
                  <a:srgbClr val="2B3990"/>
                </a:solidFill>
              </a:rPr>
              <a:t>élaboration</a:t>
            </a:r>
          </a:p>
          <a:p>
            <a:pPr lvl="0"/>
            <a:r>
              <a:rPr lang="fr-FR" i="1" dirty="0" smtClean="0">
                <a:solidFill>
                  <a:srgbClr val="2B3990"/>
                </a:solidFill>
              </a:rPr>
              <a:t>T0 </a:t>
            </a:r>
            <a:r>
              <a:rPr lang="fr-FR" i="1" dirty="0">
                <a:solidFill>
                  <a:srgbClr val="2B3990"/>
                </a:solidFill>
              </a:rPr>
              <a:t>: </a:t>
            </a:r>
            <a:r>
              <a:rPr lang="fr-FR" i="1" dirty="0" smtClean="0">
                <a:solidFill>
                  <a:srgbClr val="2B3990"/>
                </a:solidFill>
              </a:rPr>
              <a:t>Mesuré fin 2018</a:t>
            </a:r>
            <a:r>
              <a:rPr lang="fr-FR" i="1" dirty="0">
                <a:solidFill>
                  <a:srgbClr val="2B3990"/>
                </a:solidFill>
              </a:rPr>
              <a:t>	</a:t>
            </a:r>
            <a:r>
              <a:rPr lang="fr-FR" i="1" dirty="0" smtClean="0">
                <a:solidFill>
                  <a:srgbClr val="2B3990"/>
                </a:solidFill>
              </a:rPr>
              <a:t>	</a:t>
            </a:r>
            <a:r>
              <a:rPr lang="fr-FR" b="1" i="1" dirty="0" smtClean="0">
                <a:solidFill>
                  <a:srgbClr val="2B3990"/>
                </a:solidFill>
              </a:rPr>
              <a:t>Cible </a:t>
            </a:r>
            <a:r>
              <a:rPr lang="fr-FR" b="1" i="1" dirty="0">
                <a:solidFill>
                  <a:srgbClr val="2B3990"/>
                </a:solidFill>
              </a:rPr>
              <a:t>2028 : </a:t>
            </a:r>
            <a:r>
              <a:rPr lang="fr-FR" b="1" i="1" dirty="0" smtClean="0">
                <a:solidFill>
                  <a:srgbClr val="2B3990"/>
                </a:solidFill>
              </a:rPr>
              <a:t>100%</a:t>
            </a:r>
            <a:endParaRPr lang="fr-FR" b="1" i="1" dirty="0">
              <a:solidFill>
                <a:srgbClr val="2B3990"/>
              </a:solidFill>
            </a:endParaRPr>
          </a:p>
          <a:p>
            <a:pPr lvl="0"/>
            <a:r>
              <a:rPr lang="fr-FR" sz="1600" b="1" i="1" dirty="0" smtClean="0">
                <a:solidFill>
                  <a:srgbClr val="2B3990"/>
                </a:solidFill>
              </a:rPr>
              <a:t>Source</a:t>
            </a:r>
            <a:r>
              <a:rPr lang="fr-FR" sz="1600" i="1" dirty="0" smtClean="0">
                <a:solidFill>
                  <a:srgbClr val="2B3990"/>
                </a:solidFill>
              </a:rPr>
              <a:t> </a:t>
            </a:r>
            <a:r>
              <a:rPr lang="fr-FR" sz="1600" i="1" dirty="0">
                <a:solidFill>
                  <a:srgbClr val="2B3990"/>
                </a:solidFill>
              </a:rPr>
              <a:t>: </a:t>
            </a:r>
            <a:r>
              <a:rPr lang="fr-FR" sz="1600" i="1" dirty="0" smtClean="0">
                <a:solidFill>
                  <a:srgbClr val="2B3990"/>
                </a:solidFill>
              </a:rPr>
              <a:t>ARS</a:t>
            </a:r>
            <a:r>
              <a:rPr lang="fr-FR" sz="1600" i="1" dirty="0">
                <a:solidFill>
                  <a:srgbClr val="2B3990"/>
                </a:solidFill>
              </a:rPr>
              <a:t> </a:t>
            </a:r>
            <a:r>
              <a:rPr lang="fr-FR" sz="1600" i="1" dirty="0" smtClean="0">
                <a:solidFill>
                  <a:srgbClr val="2B3990"/>
                </a:solidFill>
              </a:rPr>
              <a:t>NA</a:t>
            </a:r>
          </a:p>
          <a:p>
            <a:pPr lvl="0"/>
            <a:endParaRPr lang="fr-FR" i="1" dirty="0" smtClean="0">
              <a:solidFill>
                <a:srgbClr val="2B3990"/>
              </a:solidFill>
            </a:endParaRPr>
          </a:p>
          <a:p>
            <a:pPr lvl="0"/>
            <a:r>
              <a:rPr lang="fr-FR" b="1" dirty="0" smtClean="0">
                <a:solidFill>
                  <a:srgbClr val="2B3990"/>
                </a:solidFill>
              </a:rPr>
              <a:t>28</a:t>
            </a:r>
            <a:r>
              <a:rPr lang="fr-FR" b="1" dirty="0">
                <a:solidFill>
                  <a:srgbClr val="2B3990"/>
                </a:solidFill>
              </a:rPr>
              <a:t>. Nombre de démarches de budgets participatifs mises en place chaque année dans la </a:t>
            </a:r>
            <a:r>
              <a:rPr lang="fr-FR" b="1" dirty="0" smtClean="0">
                <a:solidFill>
                  <a:srgbClr val="2B3990"/>
                </a:solidFill>
              </a:rPr>
              <a:t>région</a:t>
            </a:r>
          </a:p>
          <a:p>
            <a:pPr lvl="0"/>
            <a:r>
              <a:rPr lang="fr-FR" i="1" dirty="0">
                <a:solidFill>
                  <a:srgbClr val="2B3990"/>
                </a:solidFill>
              </a:rPr>
              <a:t>T0 : Mesuré fin </a:t>
            </a:r>
            <a:r>
              <a:rPr lang="fr-FR" i="1" dirty="0" smtClean="0">
                <a:solidFill>
                  <a:srgbClr val="2B3990"/>
                </a:solidFill>
              </a:rPr>
              <a:t>2018	</a:t>
            </a:r>
            <a:r>
              <a:rPr lang="fr-FR" i="1" dirty="0">
                <a:solidFill>
                  <a:srgbClr val="2B3990"/>
                </a:solidFill>
              </a:rPr>
              <a:t> </a:t>
            </a:r>
            <a:r>
              <a:rPr lang="fr-FR" i="1" dirty="0" smtClean="0">
                <a:solidFill>
                  <a:srgbClr val="2B3990"/>
                </a:solidFill>
              </a:rPr>
              <a:t>               </a:t>
            </a:r>
            <a:r>
              <a:rPr lang="fr-FR" b="1" i="1" dirty="0" smtClean="0">
                <a:solidFill>
                  <a:srgbClr val="2B3990"/>
                </a:solidFill>
              </a:rPr>
              <a:t>Cible </a:t>
            </a:r>
            <a:r>
              <a:rPr lang="fr-FR" b="1" i="1" dirty="0">
                <a:solidFill>
                  <a:srgbClr val="2B3990"/>
                </a:solidFill>
              </a:rPr>
              <a:t>2028 : </a:t>
            </a:r>
            <a:r>
              <a:rPr lang="fr-FR" b="1" i="1" dirty="0" smtClean="0">
                <a:solidFill>
                  <a:srgbClr val="2B3990"/>
                </a:solidFill>
              </a:rPr>
              <a:t>Augmentation sur la durée du PRS</a:t>
            </a:r>
            <a:endParaRPr lang="fr-FR" b="1" i="1" dirty="0">
              <a:solidFill>
                <a:srgbClr val="2B3990"/>
              </a:solidFill>
            </a:endParaRPr>
          </a:p>
          <a:p>
            <a:pPr lvl="0"/>
            <a:r>
              <a:rPr lang="fr-FR" sz="1600" b="1" i="1" dirty="0" smtClean="0">
                <a:solidFill>
                  <a:srgbClr val="2B3990"/>
                </a:solidFill>
              </a:rPr>
              <a:t>Source</a:t>
            </a:r>
            <a:r>
              <a:rPr lang="fr-FR" sz="1600" i="1" dirty="0" smtClean="0">
                <a:solidFill>
                  <a:srgbClr val="2B3990"/>
                </a:solidFill>
              </a:rPr>
              <a:t> </a:t>
            </a:r>
            <a:r>
              <a:rPr lang="fr-FR" sz="1600" i="1" dirty="0">
                <a:solidFill>
                  <a:srgbClr val="2B3990"/>
                </a:solidFill>
              </a:rPr>
              <a:t>: </a:t>
            </a:r>
            <a:r>
              <a:rPr lang="fr-FR" sz="1600" i="1" dirty="0" smtClean="0">
                <a:solidFill>
                  <a:srgbClr val="2B3990"/>
                </a:solidFill>
              </a:rPr>
              <a:t>ARS NA</a:t>
            </a:r>
          </a:p>
          <a:p>
            <a:pPr lvl="0"/>
            <a:endParaRPr lang="fr-FR" sz="1600" i="1" dirty="0" smtClean="0">
              <a:solidFill>
                <a:srgbClr val="2B3990"/>
              </a:solidFill>
            </a:endParaRPr>
          </a:p>
          <a:p>
            <a:pPr lvl="0"/>
            <a:endParaRPr lang="fr-FR" b="1" dirty="0" smtClean="0">
              <a:solidFill>
                <a:srgbClr val="2B399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78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à coins arrondis 7"/>
          <p:cNvSpPr/>
          <p:nvPr/>
        </p:nvSpPr>
        <p:spPr>
          <a:xfrm>
            <a:off x="-455165" y="-27384"/>
            <a:ext cx="7416824" cy="1512168"/>
          </a:xfrm>
          <a:prstGeom prst="roundRect">
            <a:avLst/>
          </a:prstGeom>
          <a:solidFill>
            <a:srgbClr val="2FA17C"/>
          </a:solidFill>
          <a:ln>
            <a:solidFill>
              <a:srgbClr val="31B56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Titre 1"/>
          <p:cNvSpPr txBox="1">
            <a:spLocks/>
          </p:cNvSpPr>
          <p:nvPr/>
        </p:nvSpPr>
        <p:spPr>
          <a:xfrm>
            <a:off x="-275145" y="157200"/>
            <a:ext cx="705678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Font typeface="+mj-lt"/>
              <a:buNone/>
              <a:defRPr sz="4400" kern="1200" cap="small" baseline="0">
                <a:solidFill>
                  <a:srgbClr val="2B3990"/>
                </a:solidFill>
                <a:latin typeface="Microsoft PhagsPa" panose="020B0502040204020203" pitchFamily="34" charset="0"/>
                <a:ea typeface="+mj-ea"/>
                <a:cs typeface="+mj-cs"/>
              </a:defRPr>
            </a:lvl1pPr>
          </a:lstStyle>
          <a:p>
            <a:r>
              <a:rPr lang="fr-FR" sz="1400" b="1" dirty="0" smtClean="0">
                <a:solidFill>
                  <a:prstClr val="white"/>
                </a:solidFill>
              </a:rPr>
              <a:t>	ORIENTATION </a:t>
            </a:r>
            <a:r>
              <a:rPr lang="fr-FR" sz="1400" b="1" dirty="0">
                <a:solidFill>
                  <a:prstClr val="white"/>
                </a:solidFill>
              </a:rPr>
              <a:t>5</a:t>
            </a:r>
            <a:r>
              <a:rPr lang="fr-FR" sz="2000" b="1" dirty="0">
                <a:solidFill>
                  <a:prstClr val="white"/>
                </a:solidFill>
              </a:rPr>
              <a:t/>
            </a:r>
            <a:br>
              <a:rPr lang="fr-FR" sz="2000" b="1" dirty="0">
                <a:solidFill>
                  <a:prstClr val="white"/>
                </a:solidFill>
              </a:rPr>
            </a:br>
            <a:r>
              <a:rPr lang="fr-FR" sz="2000" b="1" dirty="0" smtClean="0">
                <a:solidFill>
                  <a:prstClr val="white"/>
                </a:solidFill>
              </a:rPr>
              <a:t>	Soutenir </a:t>
            </a:r>
            <a:r>
              <a:rPr lang="fr-FR" sz="2000" b="1" dirty="0">
                <a:solidFill>
                  <a:prstClr val="white"/>
                </a:solidFill>
              </a:rPr>
              <a:t>l’innovation au service de la qualité et </a:t>
            </a:r>
            <a:r>
              <a:rPr lang="fr-FR" sz="2000" b="1" dirty="0" smtClean="0">
                <a:solidFill>
                  <a:prstClr val="white"/>
                </a:solidFill>
              </a:rPr>
              <a:t>	de </a:t>
            </a:r>
            <a:r>
              <a:rPr lang="fr-FR" sz="2000" b="1" dirty="0">
                <a:solidFill>
                  <a:prstClr val="white"/>
                </a:solidFill>
              </a:rPr>
              <a:t>l’efficience du système de santé</a:t>
            </a:r>
            <a:endParaRPr lang="fr-FR" sz="2000" b="1" dirty="0" smtClean="0">
              <a:solidFill>
                <a:schemeClr val="bg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95536" y="1556792"/>
            <a:ext cx="8548264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endParaRPr lang="fr-FR" sz="1100" b="1" i="1" dirty="0">
              <a:solidFill>
                <a:srgbClr val="2B3990"/>
              </a:solidFill>
            </a:endParaRPr>
          </a:p>
          <a:p>
            <a:pPr lvl="0"/>
            <a:endParaRPr lang="fr-FR" sz="1100" b="1" i="1" dirty="0">
              <a:solidFill>
                <a:srgbClr val="2B3990"/>
              </a:solidFill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899592" y="3861048"/>
            <a:ext cx="720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5" name="Rectangle 4"/>
          <p:cNvSpPr/>
          <p:nvPr/>
        </p:nvSpPr>
        <p:spPr>
          <a:xfrm>
            <a:off x="398873" y="1700808"/>
            <a:ext cx="8745127" cy="4339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endParaRPr lang="fr-FR" i="1" dirty="0" smtClean="0">
              <a:solidFill>
                <a:srgbClr val="2B3990"/>
              </a:solidFill>
            </a:endParaRPr>
          </a:p>
          <a:p>
            <a:pPr lvl="0"/>
            <a:r>
              <a:rPr lang="fr-FR" sz="2000" b="1" dirty="0">
                <a:solidFill>
                  <a:srgbClr val="2FA17C"/>
                </a:solidFill>
              </a:rPr>
              <a:t>Résultat attendu </a:t>
            </a:r>
            <a:r>
              <a:rPr lang="fr-FR" sz="2000" b="1" dirty="0" smtClean="0">
                <a:solidFill>
                  <a:srgbClr val="2FA17C"/>
                </a:solidFill>
              </a:rPr>
              <a:t>(1/3) </a:t>
            </a:r>
            <a:endParaRPr lang="fr-FR" sz="2000" b="1" dirty="0">
              <a:solidFill>
                <a:srgbClr val="2FA17C"/>
              </a:solidFill>
            </a:endParaRPr>
          </a:p>
          <a:p>
            <a:pPr lvl="0"/>
            <a:r>
              <a:rPr lang="fr-FR" sz="2400" b="1" dirty="0">
                <a:solidFill>
                  <a:srgbClr val="2FA17C"/>
                </a:solidFill>
              </a:rPr>
              <a:t>Réduction des écarts de pratiques injustifiés, au travers de la diffusion de la culture de pertinence des </a:t>
            </a:r>
            <a:r>
              <a:rPr lang="fr-FR" sz="2400" b="1" dirty="0" smtClean="0">
                <a:solidFill>
                  <a:srgbClr val="2FA17C"/>
                </a:solidFill>
              </a:rPr>
              <a:t>soins</a:t>
            </a:r>
            <a:r>
              <a:rPr lang="fr-FR" sz="2400" b="1" dirty="0">
                <a:solidFill>
                  <a:srgbClr val="2FA17C"/>
                </a:solidFill>
              </a:rPr>
              <a:t> </a:t>
            </a:r>
            <a:r>
              <a:rPr lang="fr-FR" sz="2400" b="1" dirty="0" smtClean="0">
                <a:solidFill>
                  <a:srgbClr val="2FA17C"/>
                </a:solidFill>
              </a:rPr>
              <a:t>en Nouvelle-Aquitaine</a:t>
            </a:r>
          </a:p>
          <a:p>
            <a:pPr lvl="0"/>
            <a:endParaRPr lang="fr-FR" sz="1100" b="1" dirty="0" smtClean="0">
              <a:solidFill>
                <a:srgbClr val="2FA17C"/>
              </a:solidFill>
            </a:endParaRPr>
          </a:p>
          <a:p>
            <a:pPr lvl="0"/>
            <a:endParaRPr lang="fr-FR" sz="1100" b="1" dirty="0">
              <a:solidFill>
                <a:srgbClr val="2FA17C"/>
              </a:solidFill>
            </a:endParaRPr>
          </a:p>
          <a:p>
            <a:pPr lvl="0"/>
            <a:r>
              <a:rPr lang="fr-FR" b="1" dirty="0">
                <a:solidFill>
                  <a:srgbClr val="2B3990"/>
                </a:solidFill>
              </a:rPr>
              <a:t>29. Rapport entre le taux standardisé de recours à l’hospitalisation des départements et le taux de recours standardisé national pour les thématiques prioritaires en </a:t>
            </a:r>
            <a:r>
              <a:rPr lang="fr-FR" b="1" dirty="0" smtClean="0">
                <a:solidFill>
                  <a:srgbClr val="2B3990"/>
                </a:solidFill>
              </a:rPr>
              <a:t>région.</a:t>
            </a:r>
          </a:p>
          <a:p>
            <a:pPr lvl="0"/>
            <a:r>
              <a:rPr lang="fr-FR" i="1" dirty="0">
                <a:solidFill>
                  <a:srgbClr val="2B3990"/>
                </a:solidFill>
              </a:rPr>
              <a:t>T0 : Mesuré </a:t>
            </a:r>
            <a:r>
              <a:rPr lang="fr-FR" i="1" dirty="0" smtClean="0">
                <a:solidFill>
                  <a:srgbClr val="2B3990"/>
                </a:solidFill>
              </a:rPr>
              <a:t>chaque année    </a:t>
            </a:r>
            <a:r>
              <a:rPr lang="fr-FR" b="1" i="1" dirty="0" smtClean="0">
                <a:solidFill>
                  <a:srgbClr val="2B3990"/>
                </a:solidFill>
              </a:rPr>
              <a:t>Cible</a:t>
            </a:r>
            <a:r>
              <a:rPr lang="fr-FR" i="1" dirty="0" smtClean="0">
                <a:solidFill>
                  <a:srgbClr val="2B3990"/>
                </a:solidFill>
              </a:rPr>
              <a:t> </a:t>
            </a:r>
            <a:r>
              <a:rPr lang="fr-FR" i="1" dirty="0">
                <a:solidFill>
                  <a:srgbClr val="2B3990"/>
                </a:solidFill>
              </a:rPr>
              <a:t>: </a:t>
            </a:r>
            <a:r>
              <a:rPr lang="fr-FR" b="1" i="1" dirty="0">
                <a:solidFill>
                  <a:srgbClr val="2B3990"/>
                </a:solidFill>
              </a:rPr>
              <a:t>Diminution de 20% par an dans les départements </a:t>
            </a:r>
            <a:r>
              <a:rPr lang="fr-FR" b="1" i="1" dirty="0" smtClean="0">
                <a:solidFill>
                  <a:srgbClr val="2B3990"/>
                </a:solidFill>
              </a:rPr>
              <a:t>ciblés</a:t>
            </a:r>
            <a:r>
              <a:rPr lang="fr-FR" b="1" i="1" dirty="0">
                <a:solidFill>
                  <a:srgbClr val="2B3990"/>
                </a:solidFill>
              </a:rPr>
              <a:t> </a:t>
            </a:r>
            <a:r>
              <a:rPr lang="fr-FR" i="1" dirty="0" smtClean="0">
                <a:solidFill>
                  <a:srgbClr val="2B3990"/>
                </a:solidFill>
              </a:rPr>
              <a:t>			           (PAPRAPS)</a:t>
            </a:r>
            <a:endParaRPr lang="fr-FR" i="1" dirty="0">
              <a:solidFill>
                <a:srgbClr val="2B3990"/>
              </a:solidFill>
            </a:endParaRPr>
          </a:p>
          <a:p>
            <a:pPr lvl="0"/>
            <a:r>
              <a:rPr lang="fr-FR" sz="1600" b="1" i="1" dirty="0" smtClean="0">
                <a:solidFill>
                  <a:srgbClr val="2B3990"/>
                </a:solidFill>
              </a:rPr>
              <a:t>Source</a:t>
            </a:r>
            <a:r>
              <a:rPr lang="fr-FR" sz="1600" i="1" dirty="0" smtClean="0">
                <a:solidFill>
                  <a:srgbClr val="2B3990"/>
                </a:solidFill>
              </a:rPr>
              <a:t> </a:t>
            </a:r>
            <a:r>
              <a:rPr lang="fr-FR" sz="1600" i="1" dirty="0">
                <a:solidFill>
                  <a:srgbClr val="2B3990"/>
                </a:solidFill>
              </a:rPr>
              <a:t>: Données </a:t>
            </a:r>
            <a:r>
              <a:rPr lang="fr-FR" sz="1600" i="1" dirty="0" smtClean="0">
                <a:solidFill>
                  <a:srgbClr val="2B3990"/>
                </a:solidFill>
              </a:rPr>
              <a:t>ATIH</a:t>
            </a:r>
          </a:p>
          <a:p>
            <a:pPr lvl="0"/>
            <a:endParaRPr lang="fr-FR" i="1" dirty="0" smtClean="0">
              <a:solidFill>
                <a:srgbClr val="2B3990"/>
              </a:solidFill>
            </a:endParaRPr>
          </a:p>
          <a:p>
            <a:pPr lvl="0"/>
            <a:endParaRPr lang="fr-FR" i="1" dirty="0" smtClean="0">
              <a:solidFill>
                <a:srgbClr val="2B3990"/>
              </a:solidFill>
            </a:endParaRPr>
          </a:p>
          <a:p>
            <a:pPr lvl="0"/>
            <a:endParaRPr lang="fr-FR" b="1" dirty="0" smtClean="0">
              <a:solidFill>
                <a:srgbClr val="2B399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1595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à coins arrondis 7"/>
          <p:cNvSpPr/>
          <p:nvPr/>
        </p:nvSpPr>
        <p:spPr>
          <a:xfrm>
            <a:off x="-455165" y="-27384"/>
            <a:ext cx="7416824" cy="1512168"/>
          </a:xfrm>
          <a:prstGeom prst="roundRect">
            <a:avLst/>
          </a:prstGeom>
          <a:solidFill>
            <a:srgbClr val="2FA17C"/>
          </a:solidFill>
          <a:ln>
            <a:solidFill>
              <a:srgbClr val="31B56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Titre 1"/>
          <p:cNvSpPr txBox="1">
            <a:spLocks/>
          </p:cNvSpPr>
          <p:nvPr/>
        </p:nvSpPr>
        <p:spPr>
          <a:xfrm>
            <a:off x="-275145" y="157200"/>
            <a:ext cx="705678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Font typeface="+mj-lt"/>
              <a:buNone/>
              <a:defRPr sz="4400" kern="1200" cap="small" baseline="0">
                <a:solidFill>
                  <a:srgbClr val="2B3990"/>
                </a:solidFill>
                <a:latin typeface="Microsoft PhagsPa" panose="020B0502040204020203" pitchFamily="34" charset="0"/>
                <a:ea typeface="+mj-ea"/>
                <a:cs typeface="+mj-cs"/>
              </a:defRPr>
            </a:lvl1pPr>
          </a:lstStyle>
          <a:p>
            <a:r>
              <a:rPr lang="fr-FR" sz="1400" b="1" dirty="0" smtClean="0">
                <a:solidFill>
                  <a:prstClr val="white"/>
                </a:solidFill>
              </a:rPr>
              <a:t>	ORIENTATION </a:t>
            </a:r>
            <a:r>
              <a:rPr lang="fr-FR" sz="1400" b="1" dirty="0">
                <a:solidFill>
                  <a:prstClr val="white"/>
                </a:solidFill>
              </a:rPr>
              <a:t>5</a:t>
            </a:r>
            <a:r>
              <a:rPr lang="fr-FR" sz="2000" b="1" dirty="0">
                <a:solidFill>
                  <a:prstClr val="white"/>
                </a:solidFill>
              </a:rPr>
              <a:t/>
            </a:r>
            <a:br>
              <a:rPr lang="fr-FR" sz="2000" b="1" dirty="0">
                <a:solidFill>
                  <a:prstClr val="white"/>
                </a:solidFill>
              </a:rPr>
            </a:br>
            <a:r>
              <a:rPr lang="fr-FR" sz="2000" b="1" dirty="0" smtClean="0">
                <a:solidFill>
                  <a:prstClr val="white"/>
                </a:solidFill>
              </a:rPr>
              <a:t>	Soutenir </a:t>
            </a:r>
            <a:r>
              <a:rPr lang="fr-FR" sz="2000" b="1" dirty="0">
                <a:solidFill>
                  <a:prstClr val="white"/>
                </a:solidFill>
              </a:rPr>
              <a:t>l’innovation au service de la qualité et </a:t>
            </a:r>
            <a:r>
              <a:rPr lang="fr-FR" sz="2000" b="1" dirty="0" smtClean="0">
                <a:solidFill>
                  <a:prstClr val="white"/>
                </a:solidFill>
              </a:rPr>
              <a:t>	de </a:t>
            </a:r>
            <a:r>
              <a:rPr lang="fr-FR" sz="2000" b="1" dirty="0">
                <a:solidFill>
                  <a:prstClr val="white"/>
                </a:solidFill>
              </a:rPr>
              <a:t>l’efficience du système de santé</a:t>
            </a:r>
            <a:endParaRPr lang="fr-FR" sz="2000" b="1" dirty="0" smtClean="0">
              <a:solidFill>
                <a:schemeClr val="bg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95536" y="1556792"/>
            <a:ext cx="8548264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endParaRPr lang="fr-FR" sz="1100" b="1" i="1" dirty="0">
              <a:solidFill>
                <a:srgbClr val="2B3990"/>
              </a:solidFill>
            </a:endParaRPr>
          </a:p>
          <a:p>
            <a:pPr lvl="0"/>
            <a:endParaRPr lang="fr-FR" sz="1100" b="1" i="1" dirty="0">
              <a:solidFill>
                <a:srgbClr val="2B3990"/>
              </a:solidFill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899592" y="3861048"/>
            <a:ext cx="720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5" name="Rectangle 4"/>
          <p:cNvSpPr/>
          <p:nvPr/>
        </p:nvSpPr>
        <p:spPr>
          <a:xfrm>
            <a:off x="398873" y="1700808"/>
            <a:ext cx="8637623" cy="52168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fr-FR" sz="2000" b="1" dirty="0" smtClean="0">
                <a:solidFill>
                  <a:srgbClr val="2FA17C"/>
                </a:solidFill>
              </a:rPr>
              <a:t>Résultat </a:t>
            </a:r>
            <a:r>
              <a:rPr lang="fr-FR" sz="2000" b="1" dirty="0">
                <a:solidFill>
                  <a:srgbClr val="2FA17C"/>
                </a:solidFill>
              </a:rPr>
              <a:t>attendu </a:t>
            </a:r>
            <a:r>
              <a:rPr lang="fr-FR" sz="2000" b="1" dirty="0" smtClean="0">
                <a:solidFill>
                  <a:srgbClr val="2FA17C"/>
                </a:solidFill>
              </a:rPr>
              <a:t>(2/3) </a:t>
            </a:r>
            <a:endParaRPr lang="fr-FR" sz="2000" b="1" dirty="0">
              <a:solidFill>
                <a:srgbClr val="2FA17C"/>
              </a:solidFill>
            </a:endParaRPr>
          </a:p>
          <a:p>
            <a:pPr lvl="0"/>
            <a:r>
              <a:rPr lang="fr-FR" sz="2400" b="1" dirty="0">
                <a:solidFill>
                  <a:srgbClr val="2FA17C"/>
                </a:solidFill>
              </a:rPr>
              <a:t>Amélioration de l’accessibilité à l’innovation.</a:t>
            </a:r>
            <a:endParaRPr lang="fr-FR" sz="1200" b="1" dirty="0" smtClean="0">
              <a:solidFill>
                <a:srgbClr val="2FA17C"/>
              </a:solidFill>
            </a:endParaRPr>
          </a:p>
          <a:p>
            <a:pPr lvl="0"/>
            <a:endParaRPr lang="fr-FR" sz="1100" b="1" dirty="0">
              <a:solidFill>
                <a:srgbClr val="2FA17C"/>
              </a:solidFill>
            </a:endParaRPr>
          </a:p>
          <a:p>
            <a:pPr lvl="0"/>
            <a:r>
              <a:rPr lang="fr-FR" b="1" dirty="0" smtClean="0">
                <a:solidFill>
                  <a:srgbClr val="2B3990"/>
                </a:solidFill>
              </a:rPr>
              <a:t>30</a:t>
            </a:r>
            <a:r>
              <a:rPr lang="fr-FR" b="1" dirty="0">
                <a:solidFill>
                  <a:srgbClr val="2B3990"/>
                </a:solidFill>
              </a:rPr>
              <a:t>. Taux de recours en nombre de patients intégrés à un programme hospitalier de recherche clinique en Nouvelle-Aquitaine </a:t>
            </a:r>
            <a:endParaRPr lang="fr-FR" b="1" dirty="0" smtClean="0">
              <a:solidFill>
                <a:srgbClr val="2B3990"/>
              </a:solidFill>
            </a:endParaRPr>
          </a:p>
          <a:p>
            <a:pPr lvl="0"/>
            <a:r>
              <a:rPr lang="fr-FR" i="1" dirty="0">
                <a:solidFill>
                  <a:srgbClr val="2B3990"/>
                </a:solidFill>
              </a:rPr>
              <a:t>T0 : Mesuré fin 2018 </a:t>
            </a:r>
            <a:r>
              <a:rPr lang="fr-FR" i="1" dirty="0" smtClean="0">
                <a:solidFill>
                  <a:srgbClr val="2B3990"/>
                </a:solidFill>
              </a:rPr>
              <a:t>	          </a:t>
            </a:r>
            <a:r>
              <a:rPr lang="fr-FR" b="1" i="1" dirty="0" smtClean="0">
                <a:solidFill>
                  <a:srgbClr val="2B3990"/>
                </a:solidFill>
              </a:rPr>
              <a:t>Cible 2028</a:t>
            </a:r>
            <a:r>
              <a:rPr lang="fr-FR" i="1" dirty="0" smtClean="0">
                <a:solidFill>
                  <a:srgbClr val="2B3990"/>
                </a:solidFill>
              </a:rPr>
              <a:t> </a:t>
            </a:r>
            <a:r>
              <a:rPr lang="fr-FR" i="1" dirty="0">
                <a:solidFill>
                  <a:srgbClr val="2B3990"/>
                </a:solidFill>
              </a:rPr>
              <a:t>: </a:t>
            </a:r>
            <a:r>
              <a:rPr lang="fr-FR" b="1" i="1" dirty="0">
                <a:solidFill>
                  <a:srgbClr val="2B3990"/>
                </a:solidFill>
              </a:rPr>
              <a:t>Réduction des écarts </a:t>
            </a:r>
            <a:r>
              <a:rPr lang="fr-FR" b="1" i="1" dirty="0" smtClean="0">
                <a:solidFill>
                  <a:srgbClr val="2B3990"/>
                </a:solidFill>
              </a:rPr>
              <a:t>interdépartementaux</a:t>
            </a:r>
          </a:p>
          <a:p>
            <a:pPr lvl="0"/>
            <a:r>
              <a:rPr lang="fr-FR" sz="1600" b="1" i="1" dirty="0" smtClean="0">
                <a:solidFill>
                  <a:srgbClr val="2B3990"/>
                </a:solidFill>
              </a:rPr>
              <a:t>Source</a:t>
            </a:r>
            <a:r>
              <a:rPr lang="fr-FR" sz="1600" i="1" dirty="0" smtClean="0">
                <a:solidFill>
                  <a:srgbClr val="2B3990"/>
                </a:solidFill>
              </a:rPr>
              <a:t> </a:t>
            </a:r>
            <a:r>
              <a:rPr lang="fr-FR" sz="1600" i="1" dirty="0">
                <a:solidFill>
                  <a:srgbClr val="2B3990"/>
                </a:solidFill>
              </a:rPr>
              <a:t>: DGOS, données </a:t>
            </a:r>
            <a:r>
              <a:rPr lang="fr-FR" sz="1600" i="1" dirty="0" smtClean="0">
                <a:solidFill>
                  <a:srgbClr val="2B3990"/>
                </a:solidFill>
              </a:rPr>
              <a:t>hospitalières</a:t>
            </a:r>
            <a:endParaRPr lang="fr-FR" i="1" dirty="0">
              <a:solidFill>
                <a:srgbClr val="2B3990"/>
              </a:solidFill>
            </a:endParaRPr>
          </a:p>
          <a:p>
            <a:pPr lvl="0"/>
            <a:endParaRPr lang="fr-FR" sz="1600" b="1" dirty="0" smtClean="0">
              <a:solidFill>
                <a:srgbClr val="2FA17C"/>
              </a:solidFill>
            </a:endParaRPr>
          </a:p>
          <a:p>
            <a:pPr lvl="0"/>
            <a:r>
              <a:rPr lang="fr-FR" sz="2000" b="1" dirty="0" smtClean="0">
                <a:solidFill>
                  <a:srgbClr val="2FA17C"/>
                </a:solidFill>
              </a:rPr>
              <a:t>Résultat </a:t>
            </a:r>
            <a:r>
              <a:rPr lang="fr-FR" sz="2000" b="1" dirty="0">
                <a:solidFill>
                  <a:srgbClr val="2FA17C"/>
                </a:solidFill>
              </a:rPr>
              <a:t>attendu </a:t>
            </a:r>
            <a:r>
              <a:rPr lang="fr-FR" sz="2000" b="1" dirty="0" smtClean="0">
                <a:solidFill>
                  <a:srgbClr val="2FA17C"/>
                </a:solidFill>
              </a:rPr>
              <a:t>(3/3</a:t>
            </a:r>
            <a:r>
              <a:rPr lang="fr-FR" sz="2000" b="1" dirty="0">
                <a:solidFill>
                  <a:srgbClr val="2FA17C"/>
                </a:solidFill>
              </a:rPr>
              <a:t>) </a:t>
            </a:r>
          </a:p>
          <a:p>
            <a:pPr lvl="0"/>
            <a:r>
              <a:rPr lang="fr-FR" sz="2400" b="1" dirty="0" smtClean="0">
                <a:solidFill>
                  <a:srgbClr val="2FA17C"/>
                </a:solidFill>
              </a:rPr>
              <a:t>Renforcement de l’innovation pour accompagner la transformation du système de santé au service de la population</a:t>
            </a:r>
            <a:r>
              <a:rPr lang="fr-FR" b="1" dirty="0" smtClean="0">
                <a:solidFill>
                  <a:srgbClr val="2FA17C"/>
                </a:solidFill>
              </a:rPr>
              <a:t>.</a:t>
            </a:r>
            <a:endParaRPr lang="fr-FR" sz="1050" b="1" dirty="0">
              <a:solidFill>
                <a:srgbClr val="2FA17C"/>
              </a:solidFill>
            </a:endParaRPr>
          </a:p>
          <a:p>
            <a:pPr lvl="0"/>
            <a:endParaRPr lang="fr-FR" i="1" dirty="0" smtClean="0">
              <a:solidFill>
                <a:srgbClr val="2B3990"/>
              </a:solidFill>
            </a:endParaRPr>
          </a:p>
          <a:p>
            <a:pPr lvl="0"/>
            <a:r>
              <a:rPr lang="fr-FR" b="1" dirty="0">
                <a:solidFill>
                  <a:srgbClr val="2B3990"/>
                </a:solidFill>
              </a:rPr>
              <a:t>31. Nombre de projets innovants recensés, évalués et diffusés (diagnostiques et thérapeutiques, technologiques – dont numériques- et, organisationnelles)</a:t>
            </a:r>
          </a:p>
          <a:p>
            <a:pPr lvl="0"/>
            <a:r>
              <a:rPr lang="fr-FR" i="1" dirty="0" smtClean="0">
                <a:solidFill>
                  <a:srgbClr val="2B3990"/>
                </a:solidFill>
              </a:rPr>
              <a:t>T0 </a:t>
            </a:r>
            <a:r>
              <a:rPr lang="fr-FR" sz="1400" i="1" dirty="0" smtClean="0">
                <a:solidFill>
                  <a:srgbClr val="2B3990"/>
                </a:solidFill>
              </a:rPr>
              <a:t>2018</a:t>
            </a:r>
            <a:r>
              <a:rPr lang="fr-FR" i="1" dirty="0" smtClean="0">
                <a:solidFill>
                  <a:srgbClr val="2B3990"/>
                </a:solidFill>
              </a:rPr>
              <a:t> </a:t>
            </a:r>
            <a:r>
              <a:rPr lang="fr-FR" i="1" dirty="0">
                <a:solidFill>
                  <a:srgbClr val="2B3990"/>
                </a:solidFill>
              </a:rPr>
              <a:t>: </a:t>
            </a:r>
            <a:r>
              <a:rPr lang="fr-FR" i="1" dirty="0" smtClean="0">
                <a:solidFill>
                  <a:srgbClr val="2B3990"/>
                </a:solidFill>
              </a:rPr>
              <a:t>114 projets recensés </a:t>
            </a:r>
            <a:r>
              <a:rPr lang="fr-FR" i="1" dirty="0">
                <a:solidFill>
                  <a:srgbClr val="2B3990"/>
                </a:solidFill>
              </a:rPr>
              <a:t>	</a:t>
            </a:r>
            <a:r>
              <a:rPr lang="fr-FR" b="1" i="1" dirty="0" smtClean="0">
                <a:solidFill>
                  <a:srgbClr val="2B3990"/>
                </a:solidFill>
              </a:rPr>
              <a:t>Cible </a:t>
            </a:r>
            <a:r>
              <a:rPr lang="fr-FR" b="1" i="1" dirty="0">
                <a:solidFill>
                  <a:srgbClr val="2B3990"/>
                </a:solidFill>
              </a:rPr>
              <a:t>2028</a:t>
            </a:r>
            <a:r>
              <a:rPr lang="fr-FR" i="1" dirty="0">
                <a:solidFill>
                  <a:srgbClr val="2B3990"/>
                </a:solidFill>
              </a:rPr>
              <a:t> </a:t>
            </a:r>
            <a:r>
              <a:rPr lang="fr-FR" i="1" dirty="0" smtClean="0">
                <a:solidFill>
                  <a:srgbClr val="2B3990"/>
                </a:solidFill>
              </a:rPr>
              <a:t>: </a:t>
            </a:r>
            <a:r>
              <a:rPr lang="fr-FR" b="1" i="1" dirty="0" smtClean="0">
                <a:solidFill>
                  <a:srgbClr val="2B3990"/>
                </a:solidFill>
              </a:rPr>
              <a:t>200 </a:t>
            </a:r>
            <a:r>
              <a:rPr lang="fr-FR" b="1" i="1" dirty="0">
                <a:solidFill>
                  <a:srgbClr val="2B3990"/>
                </a:solidFill>
              </a:rPr>
              <a:t>recensés, 20 évalués</a:t>
            </a:r>
          </a:p>
          <a:p>
            <a:pPr lvl="0"/>
            <a:r>
              <a:rPr lang="fr-FR" sz="1600" b="1" i="1" dirty="0" smtClean="0">
                <a:solidFill>
                  <a:srgbClr val="2B3990"/>
                </a:solidFill>
              </a:rPr>
              <a:t>Source</a:t>
            </a:r>
            <a:r>
              <a:rPr lang="fr-FR" sz="1600" i="1" dirty="0" smtClean="0">
                <a:solidFill>
                  <a:srgbClr val="2B3990"/>
                </a:solidFill>
              </a:rPr>
              <a:t> </a:t>
            </a:r>
            <a:r>
              <a:rPr lang="fr-FR" sz="1600" i="1" dirty="0">
                <a:solidFill>
                  <a:srgbClr val="2B3990"/>
                </a:solidFill>
              </a:rPr>
              <a:t>: </a:t>
            </a:r>
            <a:r>
              <a:rPr lang="fr-FR" sz="1600" i="1" dirty="0" err="1">
                <a:solidFill>
                  <a:srgbClr val="2B3990"/>
                </a:solidFill>
              </a:rPr>
              <a:t>Oris</a:t>
            </a:r>
            <a:r>
              <a:rPr lang="fr-FR" sz="1600" i="1" dirty="0" smtClean="0">
                <a:solidFill>
                  <a:srgbClr val="2B3990"/>
                </a:solidFill>
              </a:rPr>
              <a:t>, ARS NA</a:t>
            </a:r>
            <a:endParaRPr lang="fr-FR" sz="1600" i="1" dirty="0">
              <a:solidFill>
                <a:srgbClr val="2B3990"/>
              </a:solidFill>
            </a:endParaRPr>
          </a:p>
          <a:p>
            <a:pPr lvl="0"/>
            <a:endParaRPr lang="fr-FR" i="1" dirty="0" smtClean="0">
              <a:solidFill>
                <a:srgbClr val="2B3990"/>
              </a:solidFill>
            </a:endParaRPr>
          </a:p>
          <a:p>
            <a:pPr lvl="0"/>
            <a:endParaRPr lang="fr-FR" b="1" dirty="0" smtClean="0">
              <a:solidFill>
                <a:srgbClr val="2B399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9174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à coins arrondis 7"/>
          <p:cNvSpPr/>
          <p:nvPr/>
        </p:nvSpPr>
        <p:spPr>
          <a:xfrm>
            <a:off x="-455165" y="-27384"/>
            <a:ext cx="7416824" cy="1512168"/>
          </a:xfrm>
          <a:prstGeom prst="roundRect">
            <a:avLst/>
          </a:prstGeom>
          <a:solidFill>
            <a:srgbClr val="2FA17C"/>
          </a:solidFill>
          <a:ln>
            <a:solidFill>
              <a:srgbClr val="31B56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9" name="Titre 1"/>
          <p:cNvSpPr txBox="1">
            <a:spLocks/>
          </p:cNvSpPr>
          <p:nvPr/>
        </p:nvSpPr>
        <p:spPr>
          <a:xfrm>
            <a:off x="395536" y="19776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Font typeface="+mj-lt"/>
              <a:buNone/>
              <a:defRPr sz="4400" kern="1200" cap="small" baseline="0">
                <a:solidFill>
                  <a:srgbClr val="2B3990"/>
                </a:solidFill>
                <a:latin typeface="Microsoft PhagsPa" panose="020B0502040204020203" pitchFamily="34" charset="0"/>
                <a:ea typeface="+mj-ea"/>
                <a:cs typeface="+mj-cs"/>
              </a:defRPr>
            </a:lvl1pPr>
          </a:lstStyle>
          <a:p>
            <a:r>
              <a:rPr lang="fr-FR" sz="2800" b="1" dirty="0" smtClean="0">
                <a:solidFill>
                  <a:schemeClr val="bg1"/>
                </a:solidFill>
              </a:rPr>
              <a:t>Indicateurs de suivi du SRS</a:t>
            </a:r>
            <a:endParaRPr lang="fr-FR" sz="2800" dirty="0">
              <a:solidFill>
                <a:schemeClr val="bg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95536" y="1556792"/>
            <a:ext cx="8548264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endParaRPr lang="fr-FR" sz="1100" b="1" i="1" dirty="0">
              <a:solidFill>
                <a:srgbClr val="2B3990"/>
              </a:solidFill>
            </a:endParaRPr>
          </a:p>
          <a:p>
            <a:pPr lvl="0"/>
            <a:endParaRPr lang="fr-FR" sz="1100" b="1" i="1" dirty="0">
              <a:solidFill>
                <a:srgbClr val="2B3990"/>
              </a:solidFill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899592" y="3861048"/>
            <a:ext cx="720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7" name="ZoneTexte 6"/>
          <p:cNvSpPr txBox="1"/>
          <p:nvPr/>
        </p:nvSpPr>
        <p:spPr>
          <a:xfrm>
            <a:off x="323528" y="1700808"/>
            <a:ext cx="8820472" cy="49244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fr-FR" altLang="fr-FR" sz="2400" b="1" dirty="0" smtClean="0">
                <a:solidFill>
                  <a:srgbClr val="2FA17C"/>
                </a:solidFill>
              </a:rPr>
              <a:t>Travail </a:t>
            </a:r>
            <a:r>
              <a:rPr lang="fr-FR" altLang="fr-FR" sz="2400" b="1" dirty="0">
                <a:solidFill>
                  <a:srgbClr val="2FA17C"/>
                </a:solidFill>
              </a:rPr>
              <a:t>de priorisation </a:t>
            </a:r>
            <a:endParaRPr lang="fr-FR" altLang="fr-FR" sz="2400" b="1" dirty="0" smtClean="0">
              <a:solidFill>
                <a:srgbClr val="2FA17C"/>
              </a:solidFill>
            </a:endParaRPr>
          </a:p>
          <a:p>
            <a:pPr marL="0" lvl="1"/>
            <a:endParaRPr lang="fr-FR" altLang="fr-FR" sz="2400" b="1" dirty="0" smtClean="0">
              <a:solidFill>
                <a:srgbClr val="2FA17C"/>
              </a:solidFill>
            </a:endParaRPr>
          </a:p>
          <a:p>
            <a:pPr marL="800100" lvl="2" indent="-342900">
              <a:buFont typeface="Arial" panose="020B0604020202020204" pitchFamily="34" charset="0"/>
              <a:buChar char="•"/>
            </a:pPr>
            <a:r>
              <a:rPr lang="fr-FR" altLang="fr-FR" sz="2000" b="1" dirty="0" smtClean="0">
                <a:solidFill>
                  <a:srgbClr val="2B3990"/>
                </a:solidFill>
              </a:rPr>
              <a:t>Sur la base des 545 indicateurs </a:t>
            </a:r>
            <a:r>
              <a:rPr lang="fr-FR" altLang="fr-FR" sz="2000" dirty="0" smtClean="0">
                <a:solidFill>
                  <a:srgbClr val="2B3990"/>
                </a:solidFill>
              </a:rPr>
              <a:t>issus du travail des groupes thématiques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fr-FR" altLang="fr-FR" sz="2000" dirty="0" smtClean="0">
                <a:solidFill>
                  <a:srgbClr val="2B3990"/>
                </a:solidFill>
              </a:rPr>
              <a:t>Complété avec indicateurs COS, plan ONDAM, SNS, PRAPS, FDR, etc. </a:t>
            </a:r>
          </a:p>
          <a:p>
            <a:pPr lvl="1"/>
            <a:endParaRPr lang="fr-FR" altLang="fr-FR" sz="2000" b="1" dirty="0" smtClean="0">
              <a:solidFill>
                <a:srgbClr val="2B3990"/>
              </a:solidFill>
            </a:endParaRPr>
          </a:p>
          <a:p>
            <a:r>
              <a:rPr lang="fr-FR" altLang="fr-FR" sz="2000" b="1" dirty="0" smtClean="0">
                <a:solidFill>
                  <a:srgbClr val="2B3990"/>
                </a:solidFill>
              </a:rPr>
              <a:t>Plusieurs critères d’appréciation 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fr-FR" altLang="fr-FR" sz="2000" dirty="0" smtClean="0">
                <a:solidFill>
                  <a:srgbClr val="2B3990"/>
                </a:solidFill>
              </a:rPr>
              <a:t>Mesurables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fr-FR" altLang="fr-FR" sz="2000" dirty="0" smtClean="0">
                <a:solidFill>
                  <a:srgbClr val="2B3990"/>
                </a:solidFill>
              </a:rPr>
              <a:t>Indicateurs de processus et de résultats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fr-FR" altLang="fr-FR" sz="2000" dirty="0" smtClean="0">
                <a:solidFill>
                  <a:srgbClr val="2B3990"/>
                </a:solidFill>
              </a:rPr>
              <a:t>Cohérence avec mise en œuvre du SRS</a:t>
            </a:r>
          </a:p>
          <a:p>
            <a:pPr lvl="1"/>
            <a:endParaRPr lang="fr-FR" altLang="fr-FR" sz="2000" b="1" dirty="0" smtClean="0">
              <a:solidFill>
                <a:srgbClr val="2B3990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fr-FR" altLang="fr-FR" sz="2800" b="1" dirty="0" smtClean="0">
                <a:solidFill>
                  <a:srgbClr val="2B3990"/>
                </a:solidFill>
              </a:rPr>
              <a:t>116 indicateurs </a:t>
            </a:r>
            <a:r>
              <a:rPr lang="fr-FR" altLang="fr-FR" sz="2400" dirty="0" smtClean="0">
                <a:solidFill>
                  <a:srgbClr val="2B3990"/>
                </a:solidFill>
              </a:rPr>
              <a:t>structurés autour des axes du SRS, suivis annuellement via un outil numérique de pilotage</a:t>
            </a:r>
          </a:p>
          <a:p>
            <a:pPr lvl="0">
              <a:spcBef>
                <a:spcPts val="0"/>
              </a:spcBef>
            </a:pPr>
            <a:endParaRPr lang="fr-FR" dirty="0" smtClean="0">
              <a:solidFill>
                <a:srgbClr val="2B3990"/>
              </a:solidFill>
            </a:endParaRPr>
          </a:p>
          <a:p>
            <a:pPr lvl="0">
              <a:spcBef>
                <a:spcPts val="0"/>
              </a:spcBef>
            </a:pPr>
            <a:endParaRPr lang="fr-FR" dirty="0">
              <a:solidFill>
                <a:srgbClr val="2B3990"/>
              </a:solidFill>
            </a:endParaRPr>
          </a:p>
          <a:p>
            <a:pPr lvl="0">
              <a:spcBef>
                <a:spcPts val="0"/>
              </a:spcBef>
            </a:pPr>
            <a:endParaRPr lang="fr-FR" dirty="0">
              <a:solidFill>
                <a:srgbClr val="2B399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43862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à coins arrondis 7"/>
          <p:cNvSpPr/>
          <p:nvPr/>
        </p:nvSpPr>
        <p:spPr>
          <a:xfrm>
            <a:off x="-455165" y="-27384"/>
            <a:ext cx="7416824" cy="1512168"/>
          </a:xfrm>
          <a:prstGeom prst="roundRect">
            <a:avLst/>
          </a:prstGeom>
          <a:solidFill>
            <a:srgbClr val="2FA17C"/>
          </a:solidFill>
          <a:ln>
            <a:solidFill>
              <a:srgbClr val="31B56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Titre 1"/>
          <p:cNvSpPr txBox="1">
            <a:spLocks/>
          </p:cNvSpPr>
          <p:nvPr/>
        </p:nvSpPr>
        <p:spPr>
          <a:xfrm>
            <a:off x="395536" y="19776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Font typeface="+mj-lt"/>
              <a:buNone/>
              <a:defRPr sz="4400" kern="1200" cap="small" baseline="0">
                <a:solidFill>
                  <a:srgbClr val="2B3990"/>
                </a:solidFill>
                <a:latin typeface="Microsoft PhagsPa" panose="020B0502040204020203" pitchFamily="34" charset="0"/>
                <a:ea typeface="+mj-ea"/>
                <a:cs typeface="+mj-cs"/>
              </a:defRPr>
            </a:lvl1pPr>
          </a:lstStyle>
          <a:p>
            <a:r>
              <a:rPr lang="fr-FR" sz="3200" b="1" dirty="0" smtClean="0">
                <a:solidFill>
                  <a:schemeClr val="bg1"/>
                </a:solidFill>
              </a:rPr>
              <a:t>mise </a:t>
            </a:r>
            <a:r>
              <a:rPr lang="fr-FR" sz="3200" b="1" dirty="0">
                <a:solidFill>
                  <a:schemeClr val="bg1"/>
                </a:solidFill>
              </a:rPr>
              <a:t>en œuvre du </a:t>
            </a:r>
            <a:r>
              <a:rPr lang="fr-FR" sz="3200" b="1" dirty="0" smtClean="0">
                <a:solidFill>
                  <a:schemeClr val="bg1"/>
                </a:solidFill>
              </a:rPr>
              <a:t>PRS</a:t>
            </a:r>
            <a:endParaRPr lang="fr-FR" sz="3200" b="1" dirty="0">
              <a:solidFill>
                <a:schemeClr val="bg1"/>
              </a:solidFill>
            </a:endParaRPr>
          </a:p>
        </p:txBody>
      </p:sp>
      <p:graphicFrame>
        <p:nvGraphicFramePr>
          <p:cNvPr id="2" name="Diagramme 1"/>
          <p:cNvGraphicFramePr/>
          <p:nvPr>
            <p:extLst>
              <p:ext uri="{D42A27DB-BD31-4B8C-83A1-F6EECF244321}">
                <p14:modId xmlns:p14="http://schemas.microsoft.com/office/powerpoint/2010/main" val="3896045317"/>
              </p:ext>
            </p:extLst>
          </p:nvPr>
        </p:nvGraphicFramePr>
        <p:xfrm>
          <a:off x="-180528" y="1628800"/>
          <a:ext cx="9144000" cy="579553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983526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1"/>
          </p:nvPr>
        </p:nvSpPr>
        <p:spPr>
          <a:xfrm>
            <a:off x="107504" y="1340768"/>
            <a:ext cx="8424862" cy="5184576"/>
          </a:xfrm>
        </p:spPr>
        <p:txBody>
          <a:bodyPr>
            <a:noAutofit/>
          </a:bodyPr>
          <a:lstStyle/>
          <a:p>
            <a:pPr marL="0" lvl="1">
              <a:spcBef>
                <a:spcPts val="0"/>
              </a:spcBef>
            </a:pPr>
            <a:endParaRPr lang="fr-FR" sz="2400" b="1" dirty="0" smtClean="0">
              <a:solidFill>
                <a:srgbClr val="2FA17C"/>
              </a:solidFill>
              <a:latin typeface="+mn-lt"/>
            </a:endParaRPr>
          </a:p>
          <a:p>
            <a:pPr marL="342900" lvl="1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fr-FR" sz="2000" b="1" dirty="0" smtClean="0">
                <a:solidFill>
                  <a:schemeClr val="tx2"/>
                </a:solidFill>
                <a:latin typeface="+mn-lt"/>
              </a:rPr>
              <a:t>Evolution </a:t>
            </a:r>
            <a:r>
              <a:rPr lang="fr-FR" sz="2000" b="1" dirty="0">
                <a:solidFill>
                  <a:schemeClr val="tx2"/>
                </a:solidFill>
                <a:latin typeface="+mn-lt"/>
              </a:rPr>
              <a:t>démographique de la population : </a:t>
            </a:r>
            <a:r>
              <a:rPr lang="fr-FR" sz="1800" dirty="0">
                <a:solidFill>
                  <a:schemeClr val="tx2"/>
                </a:solidFill>
                <a:latin typeface="+mn-lt"/>
              </a:rPr>
              <a:t>la région comptera 320 000 habitants supplémentaires en 2028, soit l’équivalent du </a:t>
            </a:r>
            <a:r>
              <a:rPr lang="fr-FR" sz="1800" dirty="0" smtClean="0">
                <a:solidFill>
                  <a:schemeClr val="tx2"/>
                </a:solidFill>
                <a:latin typeface="+mn-lt"/>
              </a:rPr>
              <a:t>Lot-et-Garonne avec disparités territoriales entre façade atlantique-gd agglos et intérieur des terres </a:t>
            </a:r>
          </a:p>
          <a:p>
            <a:pPr marL="342900" lvl="1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fr-FR" sz="800" dirty="0" smtClean="0">
              <a:solidFill>
                <a:schemeClr val="tx2"/>
              </a:solidFill>
              <a:latin typeface="+mn-lt"/>
            </a:endParaRPr>
          </a:p>
          <a:p>
            <a:pPr marL="342900" lvl="1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fr-FR" sz="2000" b="1" dirty="0" smtClean="0">
                <a:solidFill>
                  <a:schemeClr val="tx2"/>
                </a:solidFill>
                <a:latin typeface="+mn-lt"/>
              </a:rPr>
              <a:t>Vieillissement </a:t>
            </a:r>
            <a:r>
              <a:rPr lang="fr-FR" sz="2000" b="1" dirty="0">
                <a:solidFill>
                  <a:schemeClr val="tx2"/>
                </a:solidFill>
                <a:latin typeface="+mn-lt"/>
              </a:rPr>
              <a:t>de la population </a:t>
            </a:r>
            <a:r>
              <a:rPr lang="fr-FR" sz="2000" dirty="0">
                <a:solidFill>
                  <a:schemeClr val="tx2"/>
                </a:solidFill>
                <a:latin typeface="+mn-lt"/>
              </a:rPr>
              <a:t>: </a:t>
            </a:r>
            <a:r>
              <a:rPr lang="fr-FR" sz="1800" dirty="0">
                <a:solidFill>
                  <a:schemeClr val="tx2"/>
                </a:solidFill>
                <a:latin typeface="+mn-lt"/>
              </a:rPr>
              <a:t>14% des Néo-Aquitains auront 75 ans et + en 2027, contre </a:t>
            </a:r>
            <a:r>
              <a:rPr lang="fr-FR" sz="1800" dirty="0" smtClean="0">
                <a:solidFill>
                  <a:schemeClr val="tx2"/>
                </a:solidFill>
                <a:latin typeface="+mn-lt"/>
              </a:rPr>
              <a:t>11,4% </a:t>
            </a:r>
            <a:r>
              <a:rPr lang="fr-FR" sz="1800" dirty="0">
                <a:solidFill>
                  <a:schemeClr val="tx2"/>
                </a:solidFill>
                <a:latin typeface="+mn-lt"/>
              </a:rPr>
              <a:t>à l’heure </a:t>
            </a:r>
            <a:r>
              <a:rPr lang="fr-FR" sz="1800" dirty="0" smtClean="0">
                <a:solidFill>
                  <a:schemeClr val="tx2"/>
                </a:solidFill>
                <a:latin typeface="+mn-lt"/>
              </a:rPr>
              <a:t>actuelle soit une hausse de 22% en 10 ans</a:t>
            </a:r>
          </a:p>
          <a:p>
            <a:pPr marL="342900" lvl="1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fr-FR" sz="800" dirty="0" smtClean="0">
              <a:solidFill>
                <a:schemeClr val="tx2"/>
              </a:solidFill>
              <a:latin typeface="+mn-lt"/>
            </a:endParaRPr>
          </a:p>
          <a:p>
            <a:pPr marL="342900" lvl="1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fr-FR" sz="2000" b="1" dirty="0" smtClean="0">
                <a:solidFill>
                  <a:schemeClr val="tx2"/>
                </a:solidFill>
                <a:latin typeface="+mn-lt"/>
              </a:rPr>
              <a:t>Développement des maladies chroniques </a:t>
            </a:r>
            <a:r>
              <a:rPr lang="fr-FR" sz="2000" dirty="0" smtClean="0">
                <a:solidFill>
                  <a:schemeClr val="tx2"/>
                </a:solidFill>
                <a:latin typeface="+mn-lt"/>
              </a:rPr>
              <a:t>: </a:t>
            </a:r>
            <a:r>
              <a:rPr lang="fr-FR" sz="1800" dirty="0" smtClean="0">
                <a:solidFill>
                  <a:schemeClr val="tx2"/>
                </a:solidFill>
                <a:latin typeface="+mn-lt"/>
              </a:rPr>
              <a:t>17 % des Néo-Aquitains souffrent d’une maladie chronique (maladies cardio-vasculaires, diabète, cancers, pathologies mentales), soit 1 million de personnes</a:t>
            </a:r>
          </a:p>
          <a:p>
            <a:pPr marL="342900" lvl="1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fr-FR" sz="800" dirty="0" smtClean="0">
              <a:solidFill>
                <a:schemeClr val="tx2"/>
              </a:solidFill>
              <a:latin typeface="+mn-lt"/>
            </a:endParaRPr>
          </a:p>
          <a:p>
            <a:pPr marL="342900" lvl="1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fr-FR" sz="2000" b="1" dirty="0">
                <a:solidFill>
                  <a:schemeClr val="tx2"/>
                </a:solidFill>
                <a:latin typeface="+mn-lt"/>
              </a:rPr>
              <a:t>M</a:t>
            </a:r>
            <a:r>
              <a:rPr lang="fr-FR" sz="2000" b="1" dirty="0" smtClean="0">
                <a:solidFill>
                  <a:schemeClr val="tx2"/>
                </a:solidFill>
                <a:latin typeface="+mn-lt"/>
              </a:rPr>
              <a:t>ortalité et mortalité prématurée </a:t>
            </a:r>
            <a:r>
              <a:rPr lang="fr-FR" sz="1800" dirty="0" smtClean="0">
                <a:solidFill>
                  <a:schemeClr val="tx2"/>
                </a:solidFill>
                <a:latin typeface="+mn-lt"/>
              </a:rPr>
              <a:t>comparables à la moyenne Française mais avec fortes disparités territoriales : ex MP Creuse &gt; de 31% à MP 64</a:t>
            </a:r>
            <a:endParaRPr lang="fr-FR" sz="2000" dirty="0" smtClean="0">
              <a:solidFill>
                <a:schemeClr val="tx2"/>
              </a:solidFill>
              <a:latin typeface="+mn-lt"/>
            </a:endParaRPr>
          </a:p>
          <a:p>
            <a:pPr>
              <a:spcBef>
                <a:spcPts val="0"/>
              </a:spcBef>
            </a:pPr>
            <a:endParaRPr lang="fr-FR" sz="1800" i="1" dirty="0">
              <a:solidFill>
                <a:srgbClr val="2B3990"/>
              </a:solidFill>
              <a:latin typeface="+mn-lt"/>
            </a:endParaRPr>
          </a:p>
          <a:p>
            <a:pPr marL="0" lvl="1">
              <a:spcBef>
                <a:spcPts val="0"/>
              </a:spcBef>
            </a:pPr>
            <a:endParaRPr lang="fr-FR" sz="2400" b="1" dirty="0" smtClean="0">
              <a:solidFill>
                <a:srgbClr val="2FA17C"/>
              </a:solidFill>
              <a:latin typeface="+mn-lt"/>
            </a:endParaRPr>
          </a:p>
          <a:p>
            <a:pPr marL="0" lvl="1">
              <a:spcBef>
                <a:spcPts val="0"/>
              </a:spcBef>
            </a:pPr>
            <a:endParaRPr lang="fr-FR" sz="2400" b="1" dirty="0">
              <a:solidFill>
                <a:srgbClr val="2FA17C"/>
              </a:solidFill>
              <a:latin typeface="+mn-lt"/>
            </a:endParaRPr>
          </a:p>
          <a:p>
            <a:pPr lvl="1">
              <a:spcBef>
                <a:spcPts val="0"/>
              </a:spcBef>
            </a:pPr>
            <a:endParaRPr lang="fr-FR" sz="1800" dirty="0" smtClean="0">
              <a:solidFill>
                <a:srgbClr val="2B3990"/>
              </a:solidFill>
              <a:latin typeface="+mn-lt"/>
            </a:endParaRPr>
          </a:p>
        </p:txBody>
      </p:sp>
      <p:sp>
        <p:nvSpPr>
          <p:cNvPr id="6" name="Rectangle à coins arrondis 5"/>
          <p:cNvSpPr/>
          <p:nvPr/>
        </p:nvSpPr>
        <p:spPr>
          <a:xfrm>
            <a:off x="-468560" y="-27384"/>
            <a:ext cx="7632848" cy="1080120"/>
          </a:xfrm>
          <a:prstGeom prst="roundRect">
            <a:avLst/>
          </a:prstGeom>
          <a:solidFill>
            <a:srgbClr val="2FA17C"/>
          </a:solidFill>
          <a:ln>
            <a:solidFill>
              <a:srgbClr val="31B56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Titre 1"/>
          <p:cNvSpPr txBox="1">
            <a:spLocks/>
          </p:cNvSpPr>
          <p:nvPr/>
        </p:nvSpPr>
        <p:spPr>
          <a:xfrm>
            <a:off x="395536" y="116632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Font typeface="+mj-lt"/>
              <a:buNone/>
              <a:defRPr sz="4400" kern="1200" cap="small" baseline="0">
                <a:solidFill>
                  <a:srgbClr val="2B3990"/>
                </a:solidFill>
                <a:latin typeface="Microsoft PhagsPa" panose="020B0502040204020203" pitchFamily="34" charset="0"/>
                <a:ea typeface="+mj-ea"/>
                <a:cs typeface="+mj-cs"/>
              </a:defRPr>
            </a:lvl1pPr>
          </a:lstStyle>
          <a:p>
            <a:r>
              <a:rPr lang="fr-FR" sz="3600" b="1" dirty="0" smtClean="0">
                <a:solidFill>
                  <a:prstClr val="white"/>
                </a:solidFill>
              </a:rPr>
              <a:t>Contexte et défis à relever  </a:t>
            </a:r>
            <a:endParaRPr lang="fr-FR" sz="36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9758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1"/>
          </p:nvPr>
        </p:nvSpPr>
        <p:spPr>
          <a:xfrm>
            <a:off x="611560" y="1484784"/>
            <a:ext cx="8281615" cy="5040560"/>
          </a:xfrm>
        </p:spPr>
        <p:txBody>
          <a:bodyPr>
            <a:normAutofit/>
          </a:bodyPr>
          <a:lstStyle/>
          <a:p>
            <a:pPr marL="0" lvl="1">
              <a:spcBef>
                <a:spcPts val="0"/>
              </a:spcBef>
            </a:pPr>
            <a:r>
              <a:rPr lang="fr-FR" sz="2400" dirty="0" smtClean="0">
                <a:solidFill>
                  <a:srgbClr val="1F497D"/>
                </a:solidFill>
                <a:latin typeface="Calibri"/>
              </a:rPr>
              <a:t/>
            </a:r>
            <a:br>
              <a:rPr lang="fr-FR" sz="2400" dirty="0" smtClean="0">
                <a:solidFill>
                  <a:srgbClr val="1F497D"/>
                </a:solidFill>
                <a:latin typeface="Calibri"/>
              </a:rPr>
            </a:br>
            <a:endParaRPr lang="fr-FR" sz="2400" dirty="0" smtClean="0">
              <a:solidFill>
                <a:srgbClr val="1F497D"/>
              </a:solidFill>
              <a:latin typeface="Calibri"/>
            </a:endParaRPr>
          </a:p>
          <a:p>
            <a:pPr marL="342900" lvl="1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fr-FR" sz="2000" dirty="0">
              <a:solidFill>
                <a:srgbClr val="1F497D"/>
              </a:solidFill>
              <a:latin typeface="Calibri"/>
            </a:endParaRPr>
          </a:p>
          <a:p>
            <a:pPr marL="342900" lvl="1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fr-FR" sz="2000" dirty="0">
              <a:solidFill>
                <a:srgbClr val="1F497D"/>
              </a:solidFill>
              <a:latin typeface="Calibri"/>
            </a:endParaRPr>
          </a:p>
          <a:p>
            <a:endParaRPr lang="fr-FR" dirty="0"/>
          </a:p>
        </p:txBody>
      </p:sp>
      <p:sp>
        <p:nvSpPr>
          <p:cNvPr id="5" name="Titre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5842992" cy="706090"/>
          </a:xfrm>
          <a:prstGeom prst="roundRect">
            <a:avLst/>
          </a:prstGeom>
          <a:solidFill>
            <a:srgbClr val="2FA17C"/>
          </a:solidFill>
          <a:ln>
            <a:solidFill>
              <a:srgbClr val="31B56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90000"/>
          </a:bodyPr>
          <a:lstStyle/>
          <a:p>
            <a:pPr lvl="0">
              <a:spcBef>
                <a:spcPts val="0"/>
              </a:spcBef>
            </a:pPr>
            <a:r>
              <a:rPr lang="fr-FR" sz="3600" b="1" cap="none" dirty="0" smtClean="0">
                <a:solidFill>
                  <a:prstClr val="white"/>
                </a:solidFill>
              </a:rPr>
              <a:t/>
            </a:r>
            <a:br>
              <a:rPr lang="fr-FR" sz="3600" b="1" cap="none" dirty="0" smtClean="0">
                <a:solidFill>
                  <a:prstClr val="white"/>
                </a:solidFill>
              </a:rPr>
            </a:br>
            <a:r>
              <a:rPr lang="fr-FR" sz="3600" b="1" cap="none" dirty="0" smtClean="0">
                <a:solidFill>
                  <a:prstClr val="white"/>
                </a:solidFill>
              </a:rPr>
              <a:t>Contexte </a:t>
            </a:r>
            <a:r>
              <a:rPr lang="fr-FR" sz="3600" b="1" cap="none" dirty="0">
                <a:solidFill>
                  <a:prstClr val="white"/>
                </a:solidFill>
              </a:rPr>
              <a:t>et défis à relever  </a:t>
            </a:r>
            <a:r>
              <a:rPr lang="fr-FR" sz="3600" cap="none" dirty="0">
                <a:solidFill>
                  <a:prstClr val="white"/>
                </a:solidFill>
              </a:rPr>
              <a:t/>
            </a:r>
            <a:br>
              <a:rPr lang="fr-FR" sz="3600" cap="none" dirty="0">
                <a:solidFill>
                  <a:prstClr val="white"/>
                </a:solidFill>
              </a:rPr>
            </a:br>
            <a:endParaRPr lang="fr-FR" dirty="0"/>
          </a:p>
        </p:txBody>
      </p:sp>
      <p:sp>
        <p:nvSpPr>
          <p:cNvPr id="2" name="Rectangle 1"/>
          <p:cNvSpPr/>
          <p:nvPr/>
        </p:nvSpPr>
        <p:spPr>
          <a:xfrm>
            <a:off x="467544" y="1459230"/>
            <a:ext cx="7200800" cy="32624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1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fr-FR" sz="2000" b="1" dirty="0">
                <a:solidFill>
                  <a:srgbClr val="1F497D"/>
                </a:solidFill>
              </a:rPr>
              <a:t>Pauvreté-précarité : </a:t>
            </a:r>
            <a:r>
              <a:rPr lang="fr-FR" dirty="0">
                <a:solidFill>
                  <a:srgbClr val="1F497D"/>
                </a:solidFill>
              </a:rPr>
              <a:t>clivage </a:t>
            </a:r>
            <a:r>
              <a:rPr lang="fr-FR" dirty="0" smtClean="0">
                <a:solidFill>
                  <a:srgbClr val="1F497D"/>
                </a:solidFill>
              </a:rPr>
              <a:t>Est-Ouest</a:t>
            </a:r>
          </a:p>
          <a:p>
            <a:pPr marL="342900" lvl="1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fr-FR" sz="800" dirty="0">
              <a:solidFill>
                <a:srgbClr val="1F497D"/>
              </a:solidFill>
            </a:endParaRPr>
          </a:p>
          <a:p>
            <a:pPr marL="342900" lvl="1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fr-FR" sz="2000" b="1" dirty="0">
                <a:solidFill>
                  <a:srgbClr val="1F497D"/>
                </a:solidFill>
              </a:rPr>
              <a:t>Pollution : </a:t>
            </a:r>
            <a:r>
              <a:rPr lang="fr-FR" dirty="0">
                <a:solidFill>
                  <a:srgbClr val="1F497D"/>
                </a:solidFill>
              </a:rPr>
              <a:t>tous les territoires sont concernés avec sources de pollution différentes selon les territoires urbain ou </a:t>
            </a:r>
            <a:r>
              <a:rPr lang="fr-FR" dirty="0" smtClean="0">
                <a:solidFill>
                  <a:srgbClr val="1F497D"/>
                </a:solidFill>
              </a:rPr>
              <a:t>rural</a:t>
            </a:r>
          </a:p>
          <a:p>
            <a:pPr marL="342900" lvl="1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fr-FR" sz="800" dirty="0">
              <a:solidFill>
                <a:srgbClr val="1F497D"/>
              </a:solidFill>
            </a:endParaRPr>
          </a:p>
          <a:p>
            <a:pPr marL="342900" lvl="1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fr-FR" sz="2000" b="1" dirty="0">
                <a:solidFill>
                  <a:srgbClr val="1F497D"/>
                </a:solidFill>
              </a:rPr>
              <a:t>Démographie des professionnels de santé </a:t>
            </a:r>
            <a:r>
              <a:rPr lang="fr-FR" sz="2000" dirty="0">
                <a:solidFill>
                  <a:srgbClr val="1F497D"/>
                </a:solidFill>
              </a:rPr>
              <a:t>: </a:t>
            </a:r>
            <a:r>
              <a:rPr lang="fr-FR" dirty="0">
                <a:solidFill>
                  <a:srgbClr val="1F497D"/>
                </a:solidFill>
              </a:rPr>
              <a:t>fragilités dans certains territoires nécessitant un renforcement des mesures pour l’accès aux </a:t>
            </a:r>
            <a:r>
              <a:rPr lang="fr-FR" dirty="0" smtClean="0">
                <a:solidFill>
                  <a:srgbClr val="1F497D"/>
                </a:solidFill>
              </a:rPr>
              <a:t>soins</a:t>
            </a:r>
          </a:p>
          <a:p>
            <a:pPr marL="342900" lvl="1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fr-FR" sz="800" dirty="0">
              <a:solidFill>
                <a:srgbClr val="1F497D"/>
              </a:solidFill>
            </a:endParaRPr>
          </a:p>
          <a:p>
            <a:pPr marL="342900" lvl="1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fr-FR" sz="2000" b="1" dirty="0">
                <a:solidFill>
                  <a:srgbClr val="1F497D"/>
                </a:solidFill>
              </a:rPr>
              <a:t>Des innovations technologiques et </a:t>
            </a:r>
            <a:r>
              <a:rPr lang="fr-FR" sz="2000" b="1" dirty="0" smtClean="0">
                <a:solidFill>
                  <a:srgbClr val="1F497D"/>
                </a:solidFill>
              </a:rPr>
              <a:t>organisationnelles</a:t>
            </a:r>
          </a:p>
          <a:p>
            <a:pPr marL="342900" lvl="1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fr-FR" sz="800" b="1" dirty="0">
              <a:solidFill>
                <a:srgbClr val="1F497D"/>
              </a:solidFill>
            </a:endParaRPr>
          </a:p>
          <a:p>
            <a:pPr marL="342900" lvl="1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fr-FR" sz="2000" b="1" dirty="0">
                <a:solidFill>
                  <a:srgbClr val="1F497D"/>
                </a:solidFill>
              </a:rPr>
              <a:t>….</a:t>
            </a:r>
            <a:r>
              <a:rPr lang="fr-FR" sz="2000" dirty="0">
                <a:solidFill>
                  <a:srgbClr val="1F497D"/>
                </a:solidFill>
              </a:rPr>
              <a:t/>
            </a:r>
            <a:br>
              <a:rPr lang="fr-FR" sz="2000" dirty="0">
                <a:solidFill>
                  <a:srgbClr val="1F497D"/>
                </a:solidFill>
              </a:rPr>
            </a:br>
            <a:endParaRPr lang="fr-FR" sz="2000" dirty="0">
              <a:solidFill>
                <a:srgbClr val="1F497D"/>
              </a:solidFill>
            </a:endParaRPr>
          </a:p>
        </p:txBody>
      </p:sp>
      <p:sp>
        <p:nvSpPr>
          <p:cNvPr id="6" name="Rectangle à coins arrondis 5"/>
          <p:cNvSpPr/>
          <p:nvPr/>
        </p:nvSpPr>
        <p:spPr>
          <a:xfrm>
            <a:off x="-468560" y="-27384"/>
            <a:ext cx="7632848" cy="1080120"/>
          </a:xfrm>
          <a:prstGeom prst="roundRect">
            <a:avLst/>
          </a:prstGeom>
          <a:solidFill>
            <a:srgbClr val="2FA17C"/>
          </a:solidFill>
          <a:ln>
            <a:solidFill>
              <a:srgbClr val="31B56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Titre 1"/>
          <p:cNvSpPr txBox="1">
            <a:spLocks/>
          </p:cNvSpPr>
          <p:nvPr/>
        </p:nvSpPr>
        <p:spPr>
          <a:xfrm>
            <a:off x="395536" y="116632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Font typeface="+mj-lt"/>
              <a:buNone/>
              <a:defRPr sz="4400" kern="1200" cap="small" baseline="0">
                <a:solidFill>
                  <a:srgbClr val="2B3990"/>
                </a:solidFill>
                <a:latin typeface="Microsoft PhagsPa" panose="020B0502040204020203" pitchFamily="34" charset="0"/>
                <a:ea typeface="+mj-ea"/>
                <a:cs typeface="+mj-cs"/>
              </a:defRPr>
            </a:lvl1pPr>
          </a:lstStyle>
          <a:p>
            <a:r>
              <a:rPr lang="fr-FR" sz="3600" b="1" dirty="0" smtClean="0">
                <a:solidFill>
                  <a:prstClr val="white"/>
                </a:solidFill>
              </a:rPr>
              <a:t>Contexte et défis à relever  </a:t>
            </a:r>
            <a:endParaRPr lang="fr-FR" sz="36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907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à coins arrondis 5"/>
          <p:cNvSpPr/>
          <p:nvPr/>
        </p:nvSpPr>
        <p:spPr>
          <a:xfrm>
            <a:off x="-468560" y="0"/>
            <a:ext cx="7416824" cy="1512168"/>
          </a:xfrm>
          <a:prstGeom prst="roundRect">
            <a:avLst/>
          </a:prstGeom>
          <a:solidFill>
            <a:srgbClr val="2FA17C"/>
          </a:solidFill>
          <a:ln>
            <a:solidFill>
              <a:srgbClr val="31B56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Titre 1"/>
          <p:cNvSpPr txBox="1">
            <a:spLocks/>
          </p:cNvSpPr>
          <p:nvPr/>
        </p:nvSpPr>
        <p:spPr>
          <a:xfrm>
            <a:off x="179512" y="1572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Font typeface="+mj-lt"/>
              <a:buNone/>
              <a:defRPr sz="4400" kern="1200" cap="small" baseline="0">
                <a:solidFill>
                  <a:srgbClr val="2B3990"/>
                </a:solidFill>
                <a:latin typeface="Microsoft PhagsPa" panose="020B0502040204020203" pitchFamily="34" charset="0"/>
                <a:ea typeface="+mj-ea"/>
                <a:cs typeface="+mj-cs"/>
              </a:defRPr>
            </a:lvl1pPr>
          </a:lstStyle>
          <a:p>
            <a:r>
              <a:rPr lang="fr-FR" sz="3200" b="1" dirty="0">
                <a:solidFill>
                  <a:prstClr val="white"/>
                </a:solidFill>
              </a:rPr>
              <a:t>Une</a:t>
            </a:r>
            <a:r>
              <a:rPr lang="fr-FR" sz="3200" b="1" cap="none" dirty="0" smtClean="0">
                <a:solidFill>
                  <a:prstClr val="white"/>
                </a:solidFill>
                <a:latin typeface="Calibri"/>
                <a:ea typeface="+mn-ea"/>
                <a:cs typeface="+mn-cs"/>
              </a:rPr>
              <a:t> </a:t>
            </a:r>
            <a:r>
              <a:rPr lang="fr-FR" sz="3200" b="1" dirty="0">
                <a:solidFill>
                  <a:prstClr val="white"/>
                </a:solidFill>
              </a:rPr>
              <a:t>méthodologie </a:t>
            </a:r>
            <a:r>
              <a:rPr lang="fr-FR" sz="3200" b="1" dirty="0" smtClean="0">
                <a:solidFill>
                  <a:prstClr val="white"/>
                </a:solidFill>
              </a:rPr>
              <a:t>de suivi et </a:t>
            </a:r>
          </a:p>
          <a:p>
            <a:r>
              <a:rPr lang="fr-FR" sz="3200" b="1" dirty="0" smtClean="0">
                <a:solidFill>
                  <a:prstClr val="white"/>
                </a:solidFill>
              </a:rPr>
              <a:t>d’évaluation …</a:t>
            </a:r>
            <a:endParaRPr lang="fr-FR" sz="3200" b="1" dirty="0">
              <a:solidFill>
                <a:prstClr val="white"/>
              </a:solidFill>
            </a:endParaRPr>
          </a:p>
        </p:txBody>
      </p:sp>
      <p:sp>
        <p:nvSpPr>
          <p:cNvPr id="22" name="Espace réservé du texte 3"/>
          <p:cNvSpPr>
            <a:spLocks noGrp="1"/>
          </p:cNvSpPr>
          <p:nvPr>
            <p:ph type="body" sz="quarter" idx="4294967295"/>
          </p:nvPr>
        </p:nvSpPr>
        <p:spPr bwMode="auto">
          <a:xfrm>
            <a:off x="467544" y="1988840"/>
            <a:ext cx="8424936" cy="3595688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marL="0" indent="0" eaLnBrk="1" hangingPunct="1">
              <a:buFont typeface="Arial" charset="0"/>
              <a:buNone/>
              <a:defRPr/>
            </a:pPr>
            <a:r>
              <a:rPr lang="fr-FR" altLang="fr-FR" sz="2400" b="1" dirty="0" smtClean="0"/>
              <a:t>Un suivi et une évaluation du PRS au </a:t>
            </a:r>
            <a:r>
              <a:rPr lang="fr-FR" altLang="fr-FR" sz="2400" b="1" dirty="0"/>
              <a:t>service du </a:t>
            </a:r>
            <a:r>
              <a:rPr lang="fr-FR" altLang="fr-FR" sz="2400" b="1" dirty="0" smtClean="0"/>
              <a:t>pilotage pour : </a:t>
            </a:r>
            <a:endParaRPr lang="fr-FR" altLang="fr-FR" sz="2400" b="1" dirty="0"/>
          </a:p>
          <a:p>
            <a:pPr eaLnBrk="1" hangingPunct="1">
              <a:defRPr/>
            </a:pPr>
            <a:endParaRPr lang="fr-FR" altLang="fr-FR" sz="1200" b="1" dirty="0"/>
          </a:p>
          <a:p>
            <a:pPr marL="342900" indent="-342900" eaLnBrk="1" hangingPunct="1">
              <a:buFont typeface="Arial" panose="020B0604020202020204" pitchFamily="34" charset="0"/>
              <a:buChar char="•"/>
              <a:defRPr/>
            </a:pPr>
            <a:r>
              <a:rPr lang="fr-FR" altLang="fr-FR" sz="2400" b="1" dirty="0" smtClean="0">
                <a:solidFill>
                  <a:srgbClr val="2B3990"/>
                </a:solidFill>
              </a:rPr>
              <a:t>Suivre la </a:t>
            </a:r>
            <a:r>
              <a:rPr lang="fr-FR" altLang="fr-FR" sz="2400" b="1" dirty="0">
                <a:solidFill>
                  <a:srgbClr val="2B3990"/>
                </a:solidFill>
              </a:rPr>
              <a:t>mise en œuvre </a:t>
            </a:r>
            <a:r>
              <a:rPr lang="fr-FR" altLang="fr-FR" sz="2400" b="1" dirty="0" smtClean="0">
                <a:solidFill>
                  <a:srgbClr val="2B3990"/>
                </a:solidFill>
              </a:rPr>
              <a:t>des actions,</a:t>
            </a:r>
            <a:endParaRPr lang="fr-FR" altLang="fr-FR" sz="2400" b="1" dirty="0">
              <a:solidFill>
                <a:srgbClr val="2B3990"/>
              </a:solidFill>
            </a:endParaRPr>
          </a:p>
          <a:p>
            <a:pPr marL="342900" indent="-342900" eaLnBrk="1" hangingPunct="1">
              <a:buFont typeface="Arial" panose="020B0604020202020204" pitchFamily="34" charset="0"/>
              <a:buChar char="•"/>
              <a:defRPr/>
            </a:pPr>
            <a:r>
              <a:rPr lang="fr-FR" altLang="fr-FR" sz="2400" b="1" dirty="0">
                <a:solidFill>
                  <a:srgbClr val="2B3990"/>
                </a:solidFill>
              </a:rPr>
              <a:t>A</a:t>
            </a:r>
            <a:r>
              <a:rPr lang="fr-FR" altLang="fr-FR" sz="2400" b="1" dirty="0" smtClean="0">
                <a:solidFill>
                  <a:srgbClr val="2B3990"/>
                </a:solidFill>
              </a:rPr>
              <a:t>ider </a:t>
            </a:r>
            <a:r>
              <a:rPr lang="fr-FR" altLang="fr-FR" sz="2400" b="1" dirty="0">
                <a:solidFill>
                  <a:srgbClr val="2B3990"/>
                </a:solidFill>
              </a:rPr>
              <a:t>à la décision et réorienter, le cas échéant, le PRS en cours, </a:t>
            </a:r>
          </a:p>
          <a:p>
            <a:pPr marL="342900" indent="-342900" eaLnBrk="1" hangingPunct="1">
              <a:buFont typeface="Arial" panose="020B0604020202020204" pitchFamily="34" charset="0"/>
              <a:buChar char="•"/>
              <a:defRPr/>
            </a:pPr>
            <a:r>
              <a:rPr lang="fr-FR" altLang="fr-FR" sz="2400" b="1" dirty="0">
                <a:solidFill>
                  <a:srgbClr val="2B3990"/>
                </a:solidFill>
              </a:rPr>
              <a:t>A</a:t>
            </a:r>
            <a:r>
              <a:rPr lang="fr-FR" altLang="fr-FR" sz="2400" b="1" dirty="0" smtClean="0">
                <a:solidFill>
                  <a:srgbClr val="2B3990"/>
                </a:solidFill>
              </a:rPr>
              <a:t>pporter </a:t>
            </a:r>
            <a:r>
              <a:rPr lang="fr-FR" altLang="fr-FR" sz="2400" b="1" dirty="0">
                <a:solidFill>
                  <a:srgbClr val="2B3990"/>
                </a:solidFill>
              </a:rPr>
              <a:t>de la visibilité sur les résultats </a:t>
            </a:r>
            <a:r>
              <a:rPr lang="fr-FR" altLang="fr-FR" sz="2400" b="1" dirty="0" smtClean="0">
                <a:solidFill>
                  <a:srgbClr val="2B3990"/>
                </a:solidFill>
              </a:rPr>
              <a:t>auprès </a:t>
            </a:r>
            <a:r>
              <a:rPr lang="fr-FR" altLang="fr-FR" sz="2400" b="1" dirty="0">
                <a:solidFill>
                  <a:srgbClr val="2B3990"/>
                </a:solidFill>
              </a:rPr>
              <a:t>des différents </a:t>
            </a:r>
            <a:r>
              <a:rPr lang="fr-FR" altLang="fr-FR" sz="2400" b="1" dirty="0" smtClean="0">
                <a:solidFill>
                  <a:srgbClr val="2B3990"/>
                </a:solidFill>
              </a:rPr>
              <a:t>partenaires, instances voire </a:t>
            </a:r>
            <a:r>
              <a:rPr lang="fr-FR" altLang="fr-FR" sz="2400" b="1" dirty="0">
                <a:solidFill>
                  <a:srgbClr val="2B3990"/>
                </a:solidFill>
              </a:rPr>
              <a:t>auprès du public. </a:t>
            </a:r>
          </a:p>
          <a:p>
            <a:pPr eaLnBrk="1" hangingPunct="1">
              <a:defRPr/>
            </a:pPr>
            <a:endParaRPr lang="fr-FR" altLang="fr-FR" sz="2000" dirty="0" smtClean="0"/>
          </a:p>
        </p:txBody>
      </p:sp>
    </p:spTree>
    <p:extLst>
      <p:ext uri="{BB962C8B-B14F-4D97-AF65-F5344CB8AC3E}">
        <p14:creationId xmlns:p14="http://schemas.microsoft.com/office/powerpoint/2010/main" val="619544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à coins arrondis 5"/>
          <p:cNvSpPr/>
          <p:nvPr/>
        </p:nvSpPr>
        <p:spPr>
          <a:xfrm>
            <a:off x="-57661" y="0"/>
            <a:ext cx="7416824" cy="1512168"/>
          </a:xfrm>
          <a:prstGeom prst="roundRect">
            <a:avLst/>
          </a:prstGeom>
          <a:solidFill>
            <a:srgbClr val="2FA17C"/>
          </a:solidFill>
          <a:ln>
            <a:solidFill>
              <a:srgbClr val="31B56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Titre 1"/>
          <p:cNvSpPr txBox="1">
            <a:spLocks/>
          </p:cNvSpPr>
          <p:nvPr/>
        </p:nvSpPr>
        <p:spPr>
          <a:xfrm>
            <a:off x="-57661" y="193371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Font typeface="+mj-lt"/>
              <a:buNone/>
              <a:defRPr sz="4400" kern="1200" cap="small" baseline="0">
                <a:solidFill>
                  <a:srgbClr val="2B3990"/>
                </a:solidFill>
                <a:latin typeface="Microsoft PhagsPa" panose="020B0502040204020203" pitchFamily="34" charset="0"/>
                <a:ea typeface="+mj-ea"/>
                <a:cs typeface="+mj-cs"/>
              </a:defRPr>
            </a:lvl1pPr>
          </a:lstStyle>
          <a:p>
            <a:r>
              <a:rPr lang="fr-FR" sz="3200" b="1" dirty="0" smtClean="0">
                <a:solidFill>
                  <a:prstClr val="white"/>
                </a:solidFill>
              </a:rPr>
              <a:t>… a différents niveaux</a:t>
            </a:r>
            <a:endParaRPr lang="fr-FR" sz="3200" dirty="0">
              <a:solidFill>
                <a:prstClr val="white"/>
              </a:solidFill>
            </a:endParaRPr>
          </a:p>
        </p:txBody>
      </p:sp>
      <p:sp>
        <p:nvSpPr>
          <p:cNvPr id="12" name="Rectangle à coins arrondis 11"/>
          <p:cNvSpPr/>
          <p:nvPr/>
        </p:nvSpPr>
        <p:spPr>
          <a:xfrm>
            <a:off x="597630" y="2113289"/>
            <a:ext cx="5918585" cy="709629"/>
          </a:xfrm>
          <a:prstGeom prst="roundRect">
            <a:avLst/>
          </a:prstGeom>
          <a:noFill/>
          <a:ln w="25400" cap="flat" cmpd="sng" algn="ctr">
            <a:solidFill>
              <a:srgbClr val="2FA17C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4572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0" cap="none" spc="0" normalizeH="0" baseline="0" noProof="0">
              <a:ln>
                <a:noFill/>
              </a:ln>
              <a:solidFill>
                <a:srgbClr val="2B399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3" name="ZoneTexte 12"/>
          <p:cNvSpPr txBox="1">
            <a:spLocks noChangeArrowheads="1"/>
          </p:cNvSpPr>
          <p:nvPr/>
        </p:nvSpPr>
        <p:spPr bwMode="auto">
          <a:xfrm>
            <a:off x="616783" y="2132773"/>
            <a:ext cx="6067936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342900" marR="0" lvl="0" indent="-342900" defTabSz="4572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fr-FR" altLang="fr-FR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2B3990"/>
                </a:solidFill>
                <a:effectLst/>
                <a:uLnTx/>
                <a:uFillTx/>
                <a:latin typeface="Calibri" pitchFamily="34" charset="0"/>
                <a:cs typeface="Arial" charset="0"/>
              </a:rPr>
              <a:t>Suivi de la mise en œuvre des interventions prévues dans </a:t>
            </a:r>
          </a:p>
          <a:p>
            <a:pPr marR="0" lvl="0" defTabSz="4572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fr-FR" altLang="fr-FR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2B3990"/>
                </a:solidFill>
                <a:effectLst/>
                <a:uLnTx/>
                <a:uFillTx/>
                <a:latin typeface="Calibri" pitchFamily="34" charset="0"/>
                <a:cs typeface="Arial" charset="0"/>
              </a:rPr>
              <a:t>le Schéma Régional de Santé (SRS)</a:t>
            </a:r>
          </a:p>
          <a:p>
            <a:pPr marL="0" marR="0" lvl="0" indent="0" defTabSz="4572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fr-FR" altLang="fr-FR" sz="1800" b="0" i="0" u="none" strike="noStrike" kern="0" cap="none" spc="0" normalizeH="0" baseline="0" noProof="0" dirty="0" smtClean="0">
              <a:ln>
                <a:noFill/>
              </a:ln>
              <a:solidFill>
                <a:srgbClr val="2B3990"/>
              </a:solidFill>
              <a:effectLst/>
              <a:uLnTx/>
              <a:uFillTx/>
              <a:latin typeface="Arial" charset="0"/>
              <a:cs typeface="Arial" charset="0"/>
            </a:endParaRPr>
          </a:p>
        </p:txBody>
      </p:sp>
      <p:sp>
        <p:nvSpPr>
          <p:cNvPr id="14" name="Rectangle à coins arrondis 13"/>
          <p:cNvSpPr/>
          <p:nvPr/>
        </p:nvSpPr>
        <p:spPr>
          <a:xfrm>
            <a:off x="597629" y="4404477"/>
            <a:ext cx="5918585" cy="706438"/>
          </a:xfrm>
          <a:prstGeom prst="roundRect">
            <a:avLst/>
          </a:prstGeom>
          <a:noFill/>
          <a:ln w="25400" cap="flat" cmpd="sng" algn="ctr">
            <a:solidFill>
              <a:srgbClr val="2FA17C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4572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0" cap="none" spc="0" normalizeH="0" baseline="0" noProof="0">
              <a:ln>
                <a:noFill/>
              </a:ln>
              <a:solidFill>
                <a:srgbClr val="2B399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5" name="ZoneTexte 14"/>
          <p:cNvSpPr txBox="1">
            <a:spLocks noChangeArrowheads="1"/>
          </p:cNvSpPr>
          <p:nvPr/>
        </p:nvSpPr>
        <p:spPr bwMode="auto">
          <a:xfrm>
            <a:off x="732567" y="4413685"/>
            <a:ext cx="5783646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defTabSz="4572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altLang="fr-FR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2B3990"/>
                </a:solidFill>
                <a:effectLst/>
                <a:uLnTx/>
                <a:uFillTx/>
                <a:latin typeface="Calibri" pitchFamily="34" charset="0"/>
                <a:cs typeface="Arial" charset="0"/>
              </a:rPr>
              <a:t>3. Evaluation d’impact de quelques interventions clés/ représentatives/remarquables/prioritaires</a:t>
            </a:r>
          </a:p>
          <a:p>
            <a:pPr marL="0" marR="0" lvl="0" indent="0" defTabSz="4572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fr-FR" altLang="fr-FR" sz="1800" b="0" i="0" u="none" strike="noStrike" kern="0" cap="none" spc="0" normalizeH="0" baseline="0" noProof="0" dirty="0" smtClean="0">
              <a:ln>
                <a:noFill/>
              </a:ln>
              <a:solidFill>
                <a:srgbClr val="2B3990"/>
              </a:solidFill>
              <a:effectLst/>
              <a:uLnTx/>
              <a:uFillTx/>
              <a:latin typeface="Arial" charset="0"/>
              <a:cs typeface="Arial" charset="0"/>
            </a:endParaRPr>
          </a:p>
        </p:txBody>
      </p:sp>
      <p:sp>
        <p:nvSpPr>
          <p:cNvPr id="16" name="Rectangle à coins arrondis 15"/>
          <p:cNvSpPr/>
          <p:nvPr/>
        </p:nvSpPr>
        <p:spPr>
          <a:xfrm>
            <a:off x="591093" y="3379950"/>
            <a:ext cx="5925122" cy="754129"/>
          </a:xfrm>
          <a:prstGeom prst="roundRect">
            <a:avLst/>
          </a:prstGeom>
          <a:noFill/>
          <a:ln w="25400" cap="flat" cmpd="sng" algn="ctr">
            <a:solidFill>
              <a:srgbClr val="2FA17C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4572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0" cap="none" spc="0" normalizeH="0" baseline="0" noProof="0">
              <a:ln>
                <a:noFill/>
              </a:ln>
              <a:solidFill>
                <a:srgbClr val="2B399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7" name="ZoneTexte 16"/>
          <p:cNvSpPr txBox="1">
            <a:spLocks noChangeArrowheads="1"/>
          </p:cNvSpPr>
          <p:nvPr/>
        </p:nvSpPr>
        <p:spPr bwMode="auto">
          <a:xfrm>
            <a:off x="698436" y="3379950"/>
            <a:ext cx="5851908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defTabSz="4572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fr-FR" altLang="fr-FR" b="1" dirty="0" smtClean="0">
                <a:solidFill>
                  <a:srgbClr val="2B3990"/>
                </a:solidFill>
                <a:latin typeface="Calibri" pitchFamily="34" charset="0"/>
              </a:rPr>
              <a:t>2. Observation d’indicateurs traceurs des résultats attendus du </a:t>
            </a:r>
            <a:r>
              <a:rPr lang="fr-FR" altLang="fr-FR" b="1" dirty="0">
                <a:solidFill>
                  <a:srgbClr val="2B3990"/>
                </a:solidFill>
                <a:latin typeface="Calibri" pitchFamily="34" charset="0"/>
              </a:rPr>
              <a:t>C</a:t>
            </a:r>
            <a:r>
              <a:rPr lang="fr-FR" altLang="fr-FR" b="1" dirty="0" smtClean="0">
                <a:solidFill>
                  <a:srgbClr val="2B3990"/>
                </a:solidFill>
                <a:latin typeface="Calibri" pitchFamily="34" charset="0"/>
              </a:rPr>
              <a:t>adre d’Orientation Stratégique (COS)</a:t>
            </a:r>
          </a:p>
          <a:p>
            <a:pPr defTabSz="457200" eaLnBrk="1" fontAlgn="base" hangingPunct="1">
              <a:spcBef>
                <a:spcPct val="0"/>
              </a:spcBef>
              <a:spcAft>
                <a:spcPct val="0"/>
              </a:spcAft>
            </a:pPr>
            <a:endParaRPr lang="fr-FR" altLang="fr-FR" b="1" dirty="0" smtClean="0">
              <a:solidFill>
                <a:srgbClr val="2B3990"/>
              </a:solidFill>
              <a:latin typeface="Calibri" pitchFamily="34" charset="0"/>
            </a:endParaRPr>
          </a:p>
        </p:txBody>
      </p:sp>
      <p:sp>
        <p:nvSpPr>
          <p:cNvPr id="19" name="Accolade fermante 18"/>
          <p:cNvSpPr/>
          <p:nvPr/>
        </p:nvSpPr>
        <p:spPr>
          <a:xfrm>
            <a:off x="6300193" y="3284984"/>
            <a:ext cx="1111510" cy="2853611"/>
          </a:xfrm>
          <a:prstGeom prst="rightBrace">
            <a:avLst/>
          </a:prstGeom>
          <a:noFill/>
          <a:ln w="25400" cap="flat" cmpd="sng" algn="ctr">
            <a:solidFill>
              <a:srgbClr val="2FA17C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anchor="ctr"/>
          <a:lstStyle/>
          <a:p>
            <a:pPr marL="0" marR="0" lvl="0" indent="0" algn="ctr" defTabSz="4572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0" cap="none" spc="0" normalizeH="0" baseline="0" noProof="0">
              <a:ln>
                <a:noFill/>
              </a:ln>
              <a:solidFill>
                <a:srgbClr val="2B399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7487975" y="4246934"/>
            <a:ext cx="1500188" cy="922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fr-FR" altLang="fr-FR" b="1" dirty="0" smtClean="0">
                <a:solidFill>
                  <a:srgbClr val="2FA17C"/>
                </a:solidFill>
                <a:latin typeface="Calibri" pitchFamily="34" charset="0"/>
              </a:rPr>
              <a:t>Evaluation </a:t>
            </a:r>
            <a:r>
              <a:rPr lang="fr-FR" altLang="fr-FR" b="1" dirty="0">
                <a:solidFill>
                  <a:srgbClr val="2FA17C"/>
                </a:solidFill>
                <a:latin typeface="Calibri" pitchFamily="34" charset="0"/>
              </a:rPr>
              <a:t>globale du PRS</a:t>
            </a:r>
            <a:endParaRPr lang="fr-FR" altLang="fr-FR" dirty="0">
              <a:solidFill>
                <a:srgbClr val="2FA17C"/>
              </a:solidFill>
            </a:endParaRPr>
          </a:p>
        </p:txBody>
      </p:sp>
      <p:sp>
        <p:nvSpPr>
          <p:cNvPr id="18" name="Rectangle à coins arrondis 17"/>
          <p:cNvSpPr/>
          <p:nvPr/>
        </p:nvSpPr>
        <p:spPr>
          <a:xfrm>
            <a:off x="613268" y="5344795"/>
            <a:ext cx="5937076" cy="706437"/>
          </a:xfrm>
          <a:prstGeom prst="roundRect">
            <a:avLst/>
          </a:prstGeom>
          <a:noFill/>
          <a:ln w="25400" cap="flat" cmpd="sng" algn="ctr">
            <a:solidFill>
              <a:srgbClr val="2FA17C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4572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0" cap="none" spc="0" normalizeH="0" baseline="0" noProof="0">
              <a:ln>
                <a:noFill/>
              </a:ln>
              <a:solidFill>
                <a:srgbClr val="2B399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1" name="ZoneTexte 20"/>
          <p:cNvSpPr txBox="1">
            <a:spLocks noChangeArrowheads="1"/>
          </p:cNvSpPr>
          <p:nvPr/>
        </p:nvSpPr>
        <p:spPr bwMode="auto">
          <a:xfrm>
            <a:off x="767658" y="5404901"/>
            <a:ext cx="574855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defTabSz="4572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FR" altLang="fr-FR" b="1" kern="0" dirty="0">
                <a:solidFill>
                  <a:srgbClr val="2B3990"/>
                </a:solidFill>
                <a:latin typeface="Calibri" pitchFamily="34" charset="0"/>
              </a:rPr>
              <a:t>4</a:t>
            </a:r>
            <a:r>
              <a:rPr kumimoji="0" lang="fr-FR" altLang="fr-FR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2B3990"/>
                </a:solidFill>
                <a:effectLst/>
                <a:uLnTx/>
                <a:uFillTx/>
                <a:latin typeface="Calibri" pitchFamily="34" charset="0"/>
                <a:cs typeface="Arial" charset="0"/>
              </a:rPr>
              <a:t>. Evaluation de la dynamique de mise en œuvre du PRS dans sa dimension territoriale</a:t>
            </a:r>
            <a:r>
              <a:rPr kumimoji="0" lang="fr-FR" altLang="fr-FR" sz="1800" b="1" i="0" u="none" strike="noStrike" kern="0" cap="none" spc="0" normalizeH="0" noProof="0" dirty="0" smtClean="0">
                <a:ln>
                  <a:noFill/>
                </a:ln>
                <a:solidFill>
                  <a:srgbClr val="2B3990"/>
                </a:solidFill>
                <a:effectLst/>
                <a:uLnTx/>
                <a:uFillTx/>
                <a:latin typeface="Calibri" pitchFamily="34" charset="0"/>
                <a:cs typeface="Arial" charset="0"/>
              </a:rPr>
              <a:t> et partenariale</a:t>
            </a:r>
            <a:endParaRPr kumimoji="0" lang="fr-FR" altLang="fr-FR" sz="1800" b="0" i="0" u="none" strike="noStrike" kern="0" cap="none" spc="0" normalizeH="0" baseline="0" noProof="0" dirty="0" smtClean="0">
              <a:ln>
                <a:noFill/>
              </a:ln>
              <a:solidFill>
                <a:srgbClr val="2B3990"/>
              </a:solidFill>
              <a:effectLst/>
              <a:uLnTx/>
              <a:uFillTx/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1337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1"/>
          </p:nvPr>
        </p:nvSpPr>
        <p:spPr>
          <a:xfrm>
            <a:off x="297905" y="1988840"/>
            <a:ext cx="8424862" cy="3312368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endParaRPr lang="fr-FR" sz="2000" dirty="0" smtClean="0">
              <a:solidFill>
                <a:srgbClr val="2B3990"/>
              </a:solidFill>
              <a:latin typeface="+mn-lt"/>
            </a:endParaRPr>
          </a:p>
          <a:p>
            <a:pPr>
              <a:spcBef>
                <a:spcPts val="0"/>
              </a:spcBef>
            </a:pPr>
            <a:r>
              <a:rPr lang="fr-FR" sz="3200" b="1" dirty="0" smtClean="0">
                <a:solidFill>
                  <a:srgbClr val="2FA17C"/>
                </a:solidFill>
                <a:latin typeface="+mn-lt"/>
              </a:rPr>
              <a:t>Cinq orientations stratégiques</a:t>
            </a:r>
          </a:p>
          <a:p>
            <a:pPr>
              <a:spcBef>
                <a:spcPts val="0"/>
              </a:spcBef>
            </a:pPr>
            <a:endParaRPr lang="fr-FR" sz="2000" b="1" dirty="0">
              <a:solidFill>
                <a:srgbClr val="000066"/>
              </a:solidFill>
              <a:latin typeface="+mn-lt"/>
            </a:endParaRPr>
          </a:p>
          <a:p>
            <a:pPr marL="285750" lvl="0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fr-FR" sz="2400" b="1" dirty="0" smtClean="0">
                <a:solidFill>
                  <a:schemeClr val="tx2"/>
                </a:solidFill>
                <a:latin typeface="+mn-lt"/>
              </a:rPr>
              <a:t>Amplifier </a:t>
            </a:r>
            <a:r>
              <a:rPr lang="fr-FR" sz="2400" b="1" dirty="0">
                <a:solidFill>
                  <a:schemeClr val="tx2"/>
                </a:solidFill>
                <a:latin typeface="+mn-lt"/>
              </a:rPr>
              <a:t>les actions sur les déterminants de santé et la promotion de la </a:t>
            </a:r>
            <a:r>
              <a:rPr lang="fr-FR" sz="2400" b="1" dirty="0" smtClean="0">
                <a:solidFill>
                  <a:schemeClr val="tx2"/>
                </a:solidFill>
                <a:latin typeface="+mn-lt"/>
              </a:rPr>
              <a:t>santé</a:t>
            </a:r>
            <a:endParaRPr lang="fr-FR" sz="2400" b="1" i="1" dirty="0">
              <a:solidFill>
                <a:schemeClr val="tx2"/>
              </a:solidFill>
              <a:latin typeface="+mn-lt"/>
            </a:endParaRPr>
          </a:p>
          <a:p>
            <a:pPr marL="285750" lvl="0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fr-FR" sz="2400" b="1" dirty="0" smtClean="0">
                <a:solidFill>
                  <a:schemeClr val="tx2"/>
                </a:solidFill>
                <a:latin typeface="+mn-lt"/>
              </a:rPr>
              <a:t>Promouvoir </a:t>
            </a:r>
            <a:r>
              <a:rPr lang="fr-FR" sz="2400" b="1" dirty="0">
                <a:solidFill>
                  <a:schemeClr val="tx2"/>
                </a:solidFill>
                <a:latin typeface="+mn-lt"/>
              </a:rPr>
              <a:t>un accès équitable à la santé sur les </a:t>
            </a:r>
            <a:r>
              <a:rPr lang="fr-FR" sz="2400" b="1" dirty="0" smtClean="0">
                <a:solidFill>
                  <a:schemeClr val="tx2"/>
                </a:solidFill>
                <a:latin typeface="+mn-lt"/>
              </a:rPr>
              <a:t>territoires</a:t>
            </a:r>
            <a:endParaRPr lang="fr-FR" sz="2400" b="1" dirty="0">
              <a:solidFill>
                <a:schemeClr val="tx2"/>
              </a:solidFill>
              <a:latin typeface="+mn-lt"/>
            </a:endParaRPr>
          </a:p>
          <a:p>
            <a:pPr marL="285750" lvl="0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fr-FR" sz="2400" b="1" dirty="0">
                <a:solidFill>
                  <a:schemeClr val="tx2"/>
                </a:solidFill>
                <a:latin typeface="+mn-lt"/>
              </a:rPr>
              <a:t>Renforcer la coordination des acteurs et améliorer les parcours de santé </a:t>
            </a:r>
          </a:p>
          <a:p>
            <a:pPr marL="285750" lvl="0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fr-FR" sz="2400" b="1" dirty="0">
                <a:solidFill>
                  <a:schemeClr val="tx2"/>
                </a:solidFill>
                <a:latin typeface="+mn-lt"/>
              </a:rPr>
              <a:t>Renforcer la démocratie sanitaire et la place du citoyen, acteur de sa santé et du système de </a:t>
            </a:r>
            <a:r>
              <a:rPr lang="fr-FR" sz="2400" b="1" dirty="0" smtClean="0">
                <a:solidFill>
                  <a:schemeClr val="tx2"/>
                </a:solidFill>
                <a:latin typeface="+mn-lt"/>
              </a:rPr>
              <a:t>santé</a:t>
            </a:r>
            <a:endParaRPr lang="fr-FR" sz="2400" b="1" dirty="0">
              <a:solidFill>
                <a:schemeClr val="tx2"/>
              </a:solidFill>
              <a:latin typeface="+mn-lt"/>
            </a:endParaRPr>
          </a:p>
          <a:p>
            <a:pPr marL="285750" lvl="0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fr-FR" sz="2400" b="1" dirty="0" smtClean="0">
                <a:solidFill>
                  <a:schemeClr val="tx2"/>
                </a:solidFill>
                <a:latin typeface="+mn-lt"/>
              </a:rPr>
              <a:t>Soutenir </a:t>
            </a:r>
            <a:r>
              <a:rPr lang="fr-FR" sz="2400" b="1" dirty="0">
                <a:solidFill>
                  <a:schemeClr val="tx2"/>
                </a:solidFill>
                <a:latin typeface="+mn-lt"/>
              </a:rPr>
              <a:t>et amplifier l’innovation au service de la qualité et de l’efficience du système de santé </a:t>
            </a:r>
            <a:endParaRPr lang="fr-FR" sz="2400" b="1" dirty="0" smtClean="0">
              <a:solidFill>
                <a:schemeClr val="tx2"/>
              </a:solidFill>
              <a:latin typeface="+mn-lt"/>
            </a:endParaRPr>
          </a:p>
          <a:p>
            <a:pPr lvl="0">
              <a:spcBef>
                <a:spcPts val="0"/>
              </a:spcBef>
            </a:pPr>
            <a:endParaRPr lang="fr-FR" sz="700" b="1" dirty="0">
              <a:solidFill>
                <a:srgbClr val="2FA17C"/>
              </a:solidFill>
              <a:latin typeface="+mn-lt"/>
            </a:endParaRPr>
          </a:p>
        </p:txBody>
      </p:sp>
      <p:sp>
        <p:nvSpPr>
          <p:cNvPr id="6" name="Rectangle à coins arrondis 5"/>
          <p:cNvSpPr/>
          <p:nvPr/>
        </p:nvSpPr>
        <p:spPr>
          <a:xfrm>
            <a:off x="-468560" y="-27384"/>
            <a:ext cx="7632848" cy="1512168"/>
          </a:xfrm>
          <a:prstGeom prst="roundRect">
            <a:avLst/>
          </a:prstGeom>
          <a:solidFill>
            <a:srgbClr val="2FA17C"/>
          </a:solidFill>
          <a:ln>
            <a:solidFill>
              <a:srgbClr val="31B56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Titre 1"/>
          <p:cNvSpPr txBox="1">
            <a:spLocks/>
          </p:cNvSpPr>
          <p:nvPr/>
        </p:nvSpPr>
        <p:spPr>
          <a:xfrm>
            <a:off x="395536" y="116632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Font typeface="+mj-lt"/>
              <a:buNone/>
              <a:defRPr sz="4400" kern="1200" cap="small" baseline="0">
                <a:solidFill>
                  <a:srgbClr val="2B3990"/>
                </a:solidFill>
                <a:latin typeface="Microsoft PhagsPa" panose="020B0502040204020203" pitchFamily="34" charset="0"/>
                <a:ea typeface="+mj-ea"/>
                <a:cs typeface="+mj-cs"/>
              </a:defRPr>
            </a:lvl1pPr>
          </a:lstStyle>
          <a:p>
            <a:r>
              <a:rPr lang="fr-FR" sz="3200" b="1" dirty="0" smtClean="0">
                <a:solidFill>
                  <a:schemeClr val="bg1"/>
                </a:solidFill>
              </a:rPr>
              <a:t>COS</a:t>
            </a:r>
            <a:endParaRPr lang="fr-FR" sz="4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4793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1"/>
          </p:nvPr>
        </p:nvSpPr>
        <p:spPr>
          <a:xfrm>
            <a:off x="371872" y="1227493"/>
            <a:ext cx="8424862" cy="5337720"/>
          </a:xfrm>
        </p:spPr>
        <p:txBody>
          <a:bodyPr>
            <a:noAutofit/>
          </a:bodyPr>
          <a:lstStyle/>
          <a:p>
            <a:pPr lvl="0">
              <a:spcBef>
                <a:spcPts val="0"/>
              </a:spcBef>
            </a:pPr>
            <a:r>
              <a:rPr lang="fr-FR" sz="2800" b="1" dirty="0" smtClean="0">
                <a:solidFill>
                  <a:srgbClr val="2FA17C"/>
                </a:solidFill>
              </a:rPr>
              <a:t>Pour chaque orientation stratégique </a:t>
            </a:r>
          </a:p>
          <a:p>
            <a:pPr lvl="0">
              <a:spcBef>
                <a:spcPts val="0"/>
              </a:spcBef>
            </a:pPr>
            <a:endParaRPr lang="fr-FR" sz="2800" b="1" dirty="0" smtClean="0">
              <a:solidFill>
                <a:srgbClr val="2FA17C"/>
              </a:solidFill>
            </a:endParaRPr>
          </a:p>
          <a:p>
            <a:pPr marL="342900" lvl="0" indent="-342900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fr-FR" sz="2400" b="1" dirty="0" smtClean="0">
                <a:solidFill>
                  <a:srgbClr val="002060"/>
                </a:solidFill>
              </a:rPr>
              <a:t>Des </a:t>
            </a:r>
            <a:r>
              <a:rPr lang="fr-FR" sz="2400" b="1" dirty="0">
                <a:solidFill>
                  <a:srgbClr val="002060"/>
                </a:solidFill>
              </a:rPr>
              <a:t>résultats attendus </a:t>
            </a:r>
            <a:r>
              <a:rPr lang="fr-FR" sz="2400" b="1" dirty="0" smtClean="0">
                <a:solidFill>
                  <a:srgbClr val="002060"/>
                </a:solidFill>
              </a:rPr>
              <a:t>à 10 ans</a:t>
            </a:r>
          </a:p>
          <a:p>
            <a:pPr lvl="0">
              <a:spcBef>
                <a:spcPts val="0"/>
              </a:spcBef>
            </a:pPr>
            <a:endParaRPr lang="fr-FR" sz="2800" b="1" dirty="0" smtClean="0">
              <a:solidFill>
                <a:srgbClr val="2FA17C"/>
              </a:solidFill>
            </a:endParaRPr>
          </a:p>
          <a:p>
            <a:pPr marL="457200" lvl="0" indent="-457200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fr-FR" sz="2400" b="1" dirty="0">
                <a:solidFill>
                  <a:srgbClr val="2FA17C"/>
                </a:solidFill>
              </a:rPr>
              <a:t>D</a:t>
            </a:r>
            <a:r>
              <a:rPr lang="fr-FR" sz="2400" b="1" dirty="0" smtClean="0">
                <a:solidFill>
                  <a:srgbClr val="2FA17C"/>
                </a:solidFill>
              </a:rPr>
              <a:t>es </a:t>
            </a:r>
            <a:r>
              <a:rPr lang="fr-FR" sz="2400" b="1" dirty="0">
                <a:solidFill>
                  <a:srgbClr val="2FA17C"/>
                </a:solidFill>
              </a:rPr>
              <a:t>indicateurs </a:t>
            </a:r>
            <a:r>
              <a:rPr lang="fr-FR" sz="2400" b="1" dirty="0" smtClean="0">
                <a:solidFill>
                  <a:srgbClr val="2FA17C"/>
                </a:solidFill>
              </a:rPr>
              <a:t>traceurs</a:t>
            </a:r>
          </a:p>
          <a:p>
            <a:pPr marL="800100" lvl="1" indent="-342900">
              <a:spcBef>
                <a:spcPts val="0"/>
              </a:spcBef>
              <a:buFontTx/>
              <a:buChar char="-"/>
            </a:pPr>
            <a:r>
              <a:rPr lang="fr-FR" sz="2000" b="1" dirty="0" smtClean="0">
                <a:solidFill>
                  <a:srgbClr val="2B3990"/>
                </a:solidFill>
              </a:rPr>
              <a:t>disponibles </a:t>
            </a:r>
            <a:r>
              <a:rPr lang="fr-FR" sz="2000" b="1" dirty="0">
                <a:solidFill>
                  <a:srgbClr val="2B3990"/>
                </a:solidFill>
              </a:rPr>
              <a:t>à l’échelle régionale et départementale </a:t>
            </a:r>
          </a:p>
          <a:p>
            <a:pPr marL="800100" lvl="1" indent="-342900">
              <a:spcBef>
                <a:spcPts val="0"/>
              </a:spcBef>
              <a:buFontTx/>
              <a:buChar char="-"/>
            </a:pPr>
            <a:r>
              <a:rPr lang="fr-FR" sz="2000" b="1" dirty="0">
                <a:solidFill>
                  <a:srgbClr val="2B3990"/>
                </a:solidFill>
              </a:rPr>
              <a:t>mesurables dans le </a:t>
            </a:r>
            <a:r>
              <a:rPr lang="fr-FR" sz="2000" b="1" dirty="0" smtClean="0">
                <a:solidFill>
                  <a:srgbClr val="2B3990"/>
                </a:solidFill>
              </a:rPr>
              <a:t>temps</a:t>
            </a:r>
          </a:p>
          <a:p>
            <a:pPr>
              <a:spcBef>
                <a:spcPts val="0"/>
              </a:spcBef>
            </a:pPr>
            <a:endParaRPr lang="fr-FR" sz="2800" b="1" dirty="0" smtClean="0">
              <a:solidFill>
                <a:srgbClr val="2FA17C"/>
              </a:solidFill>
            </a:endParaRPr>
          </a:p>
          <a:p>
            <a:pPr marL="457200" indent="-457200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fr-FR" sz="2400" b="1" dirty="0" smtClean="0">
                <a:solidFill>
                  <a:srgbClr val="0070C0"/>
                </a:solidFill>
              </a:rPr>
              <a:t>Des cibles à 5 et 10 ans</a:t>
            </a:r>
            <a:endParaRPr lang="fr-FR" sz="2400" b="1" dirty="0">
              <a:solidFill>
                <a:srgbClr val="0070C0"/>
              </a:solidFill>
            </a:endParaRPr>
          </a:p>
          <a:p>
            <a:pPr lvl="1">
              <a:spcBef>
                <a:spcPts val="0"/>
              </a:spcBef>
            </a:pPr>
            <a:endParaRPr lang="fr-FR" sz="2000" b="1" dirty="0">
              <a:solidFill>
                <a:srgbClr val="2B3990"/>
              </a:solidFill>
            </a:endParaRPr>
          </a:p>
          <a:p>
            <a:pPr>
              <a:spcBef>
                <a:spcPts val="0"/>
              </a:spcBef>
            </a:pPr>
            <a:r>
              <a:rPr lang="fr-FR" sz="2400" b="1" dirty="0" smtClean="0">
                <a:solidFill>
                  <a:srgbClr val="2B3990"/>
                </a:solidFill>
              </a:rPr>
              <a:t>Objectif : mesurer </a:t>
            </a:r>
            <a:r>
              <a:rPr lang="fr-FR" sz="2400" b="1" dirty="0">
                <a:solidFill>
                  <a:srgbClr val="2B3990"/>
                </a:solidFill>
              </a:rPr>
              <a:t>l’atteinte des résultats </a:t>
            </a:r>
            <a:r>
              <a:rPr lang="fr-FR" sz="2400" b="1" dirty="0" smtClean="0">
                <a:solidFill>
                  <a:srgbClr val="2B3990"/>
                </a:solidFill>
              </a:rPr>
              <a:t>attendus</a:t>
            </a:r>
          </a:p>
          <a:p>
            <a:pPr marL="800100" lvl="1" indent="-342900">
              <a:spcBef>
                <a:spcPts val="0"/>
              </a:spcBef>
              <a:buFont typeface="Wingdings" panose="05000000000000000000" pitchFamily="2" charset="2"/>
              <a:buChar char="Ø"/>
            </a:pPr>
            <a:endParaRPr lang="fr-FR" sz="2000" b="1" dirty="0">
              <a:solidFill>
                <a:srgbClr val="2B3990"/>
              </a:solidFill>
            </a:endParaRPr>
          </a:p>
          <a:p>
            <a:pPr lvl="0">
              <a:spcBef>
                <a:spcPts val="0"/>
              </a:spcBef>
            </a:pPr>
            <a:endParaRPr lang="fr-FR" sz="2800" b="1" dirty="0">
              <a:solidFill>
                <a:srgbClr val="2FA17C"/>
              </a:solidFill>
              <a:latin typeface="Calibri"/>
            </a:endParaRPr>
          </a:p>
          <a:p>
            <a:pPr lvl="1">
              <a:spcBef>
                <a:spcPts val="0"/>
              </a:spcBef>
            </a:pPr>
            <a:endParaRPr lang="fr-FR" sz="2000" b="1" dirty="0">
              <a:solidFill>
                <a:srgbClr val="2B3990"/>
              </a:solidFill>
            </a:endParaRPr>
          </a:p>
        </p:txBody>
      </p:sp>
      <p:sp>
        <p:nvSpPr>
          <p:cNvPr id="6" name="Rectangle à coins arrondis 5"/>
          <p:cNvSpPr/>
          <p:nvPr/>
        </p:nvSpPr>
        <p:spPr>
          <a:xfrm>
            <a:off x="-468560" y="-27384"/>
            <a:ext cx="7632848" cy="1008112"/>
          </a:xfrm>
          <a:prstGeom prst="roundRect">
            <a:avLst/>
          </a:prstGeom>
          <a:solidFill>
            <a:srgbClr val="2FA17C"/>
          </a:solidFill>
          <a:ln>
            <a:solidFill>
              <a:srgbClr val="31B56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7" name="Titre 1"/>
          <p:cNvSpPr txBox="1">
            <a:spLocks/>
          </p:cNvSpPr>
          <p:nvPr/>
        </p:nvSpPr>
        <p:spPr>
          <a:xfrm>
            <a:off x="395536" y="116632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Font typeface="+mj-lt"/>
              <a:buNone/>
              <a:defRPr sz="4400" kern="1200" cap="small" baseline="0">
                <a:solidFill>
                  <a:srgbClr val="2B3990"/>
                </a:solidFill>
                <a:latin typeface="Microsoft PhagsPa" panose="020B0502040204020203" pitchFamily="34" charset="0"/>
                <a:ea typeface="+mj-ea"/>
                <a:cs typeface="+mj-cs"/>
              </a:defRPr>
            </a:lvl1pPr>
          </a:lstStyle>
          <a:p>
            <a:r>
              <a:rPr lang="fr-FR" sz="3200" b="1" dirty="0">
                <a:solidFill>
                  <a:schemeClr val="bg1"/>
                </a:solidFill>
              </a:rPr>
              <a:t>COS </a:t>
            </a:r>
            <a:r>
              <a:rPr lang="fr-FR" sz="3200" b="1" dirty="0" smtClean="0">
                <a:solidFill>
                  <a:schemeClr val="bg1"/>
                </a:solidFill>
              </a:rPr>
              <a:t>- </a:t>
            </a:r>
            <a:r>
              <a:rPr lang="fr-FR" sz="3200" b="1" dirty="0">
                <a:solidFill>
                  <a:schemeClr val="bg1"/>
                </a:solidFill>
              </a:rPr>
              <a:t>É</a:t>
            </a:r>
            <a:r>
              <a:rPr lang="fr-FR" sz="3200" b="1" dirty="0" smtClean="0">
                <a:solidFill>
                  <a:schemeClr val="bg1"/>
                </a:solidFill>
              </a:rPr>
              <a:t>valuation</a:t>
            </a:r>
            <a:endParaRPr lang="fr-FR" sz="4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6149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à coins arrondis 7"/>
          <p:cNvSpPr/>
          <p:nvPr/>
        </p:nvSpPr>
        <p:spPr>
          <a:xfrm>
            <a:off x="-455165" y="-27384"/>
            <a:ext cx="7416824" cy="1512168"/>
          </a:xfrm>
          <a:prstGeom prst="roundRect">
            <a:avLst/>
          </a:prstGeom>
          <a:solidFill>
            <a:srgbClr val="2FA17C"/>
          </a:solidFill>
          <a:ln>
            <a:solidFill>
              <a:srgbClr val="31B56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Titre 1"/>
          <p:cNvSpPr txBox="1">
            <a:spLocks/>
          </p:cNvSpPr>
          <p:nvPr/>
        </p:nvSpPr>
        <p:spPr>
          <a:xfrm>
            <a:off x="395536" y="19776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Font typeface="+mj-lt"/>
              <a:buNone/>
              <a:defRPr sz="4400" kern="1200" cap="small" baseline="0">
                <a:solidFill>
                  <a:srgbClr val="2B3990"/>
                </a:solidFill>
                <a:latin typeface="Microsoft PhagsPa" panose="020B0502040204020203" pitchFamily="34" charset="0"/>
                <a:ea typeface="+mj-ea"/>
                <a:cs typeface="+mj-cs"/>
              </a:defRPr>
            </a:lvl1pPr>
          </a:lstStyle>
          <a:p>
            <a:r>
              <a:rPr lang="fr-FR" sz="2800" b="1" dirty="0" smtClean="0">
                <a:solidFill>
                  <a:schemeClr val="bg1"/>
                </a:solidFill>
              </a:rPr>
              <a:t>LE COS </a:t>
            </a:r>
            <a:r>
              <a:rPr lang="fr-FR" sz="2000" b="1" dirty="0" smtClean="0">
                <a:solidFill>
                  <a:schemeClr val="bg1"/>
                </a:solidFill>
              </a:rPr>
              <a:t>: </a:t>
            </a:r>
            <a:r>
              <a:rPr lang="fr-FR" sz="2800" b="1" dirty="0" smtClean="0">
                <a:solidFill>
                  <a:schemeClr val="bg1"/>
                </a:solidFill>
              </a:rPr>
              <a:t>Indicateurs </a:t>
            </a:r>
            <a:r>
              <a:rPr lang="fr-FR" sz="2800" b="1" dirty="0">
                <a:solidFill>
                  <a:schemeClr val="bg1"/>
                </a:solidFill>
              </a:rPr>
              <a:t>traceurs </a:t>
            </a:r>
          </a:p>
        </p:txBody>
      </p:sp>
      <p:sp>
        <p:nvSpPr>
          <p:cNvPr id="3" name="Rectangle 2"/>
          <p:cNvSpPr/>
          <p:nvPr/>
        </p:nvSpPr>
        <p:spPr>
          <a:xfrm>
            <a:off x="395536" y="1556792"/>
            <a:ext cx="8548264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endParaRPr lang="fr-FR" sz="1100" b="1" i="1" dirty="0">
              <a:solidFill>
                <a:srgbClr val="2B3990"/>
              </a:solidFill>
            </a:endParaRPr>
          </a:p>
          <a:p>
            <a:pPr lvl="0"/>
            <a:endParaRPr lang="fr-FR" sz="1100" b="1" i="1" dirty="0">
              <a:solidFill>
                <a:srgbClr val="2B3990"/>
              </a:solidFill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899592" y="3861048"/>
            <a:ext cx="720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7" name="ZoneTexte 6"/>
          <p:cNvSpPr txBox="1"/>
          <p:nvPr/>
        </p:nvSpPr>
        <p:spPr>
          <a:xfrm>
            <a:off x="314886" y="1741892"/>
            <a:ext cx="8628914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b="1" dirty="0" smtClean="0">
                <a:solidFill>
                  <a:srgbClr val="2FA17C"/>
                </a:solidFill>
              </a:rPr>
              <a:t>18 résultats attendus : </a:t>
            </a:r>
            <a:r>
              <a:rPr lang="fr-FR" sz="3200" b="1" dirty="0">
                <a:solidFill>
                  <a:srgbClr val="2FA17C"/>
                </a:solidFill>
              </a:rPr>
              <a:t>31 indicateurs traceurs</a:t>
            </a:r>
          </a:p>
          <a:p>
            <a:endParaRPr lang="fr-FR" sz="800" b="1" dirty="0" smtClean="0">
              <a:solidFill>
                <a:srgbClr val="2FA17C"/>
              </a:solidFill>
            </a:endParaRPr>
          </a:p>
          <a:p>
            <a:r>
              <a:rPr lang="fr-FR" sz="2400" b="1" dirty="0" smtClean="0">
                <a:solidFill>
                  <a:srgbClr val="2FA17C"/>
                </a:solidFill>
              </a:rPr>
              <a:t>Principes de constitution des indicateurs</a:t>
            </a:r>
          </a:p>
          <a:p>
            <a:r>
              <a:rPr lang="fr-FR" sz="2000" b="1" dirty="0" smtClean="0">
                <a:solidFill>
                  <a:srgbClr val="2B3990"/>
                </a:solidFill>
              </a:rPr>
              <a:t>Des indicateurs de résultats </a:t>
            </a:r>
            <a:r>
              <a:rPr lang="fr-FR" sz="2000" dirty="0" smtClean="0">
                <a:solidFill>
                  <a:srgbClr val="2B3990"/>
                </a:solidFill>
              </a:rPr>
              <a:t>(autant </a:t>
            </a:r>
            <a:r>
              <a:rPr lang="fr-FR" sz="2000" dirty="0">
                <a:solidFill>
                  <a:srgbClr val="2B3990"/>
                </a:solidFill>
              </a:rPr>
              <a:t>que </a:t>
            </a:r>
            <a:r>
              <a:rPr lang="fr-FR" sz="2000" dirty="0" smtClean="0">
                <a:solidFill>
                  <a:srgbClr val="2B3990"/>
                </a:solidFill>
              </a:rPr>
              <a:t>possible)</a:t>
            </a:r>
          </a:p>
          <a:p>
            <a:r>
              <a:rPr lang="fr-FR" sz="2000" b="1" dirty="0" smtClean="0">
                <a:solidFill>
                  <a:srgbClr val="2B3990"/>
                </a:solidFill>
              </a:rPr>
              <a:t>A partir d’une source existante </a:t>
            </a:r>
            <a:r>
              <a:rPr lang="fr-FR" sz="2000" dirty="0" smtClean="0">
                <a:solidFill>
                  <a:srgbClr val="2B3990"/>
                </a:solidFill>
              </a:rPr>
              <a:t>(donnée de départ T0 disponible)</a:t>
            </a:r>
          </a:p>
          <a:p>
            <a:r>
              <a:rPr lang="fr-FR" sz="2000" b="1" dirty="0" smtClean="0">
                <a:solidFill>
                  <a:srgbClr val="2B3990"/>
                </a:solidFill>
              </a:rPr>
              <a:t>   ou d’une enquête </a:t>
            </a:r>
            <a:r>
              <a:rPr lang="fr-FR" sz="2000" b="1" dirty="0" err="1" smtClean="0">
                <a:solidFill>
                  <a:srgbClr val="2B3990"/>
                </a:solidFill>
              </a:rPr>
              <a:t>ad’hoc</a:t>
            </a:r>
            <a:r>
              <a:rPr lang="fr-FR" sz="2000" b="1" dirty="0" smtClean="0">
                <a:solidFill>
                  <a:srgbClr val="2B3990"/>
                </a:solidFill>
              </a:rPr>
              <a:t> renouvelée au cours du PRS</a:t>
            </a:r>
            <a:endParaRPr lang="fr-FR" sz="2400" b="1" dirty="0" smtClean="0">
              <a:solidFill>
                <a:srgbClr val="2FA17C"/>
              </a:solidFill>
            </a:endParaRPr>
          </a:p>
          <a:p>
            <a:endParaRPr lang="fr-FR" sz="800" b="1" dirty="0" smtClean="0">
              <a:solidFill>
                <a:srgbClr val="2FA17C"/>
              </a:solidFill>
            </a:endParaRPr>
          </a:p>
          <a:p>
            <a:r>
              <a:rPr lang="fr-FR" sz="2400" b="1" dirty="0" smtClean="0">
                <a:solidFill>
                  <a:srgbClr val="2FA17C"/>
                </a:solidFill>
              </a:rPr>
              <a:t>Principes </a:t>
            </a:r>
            <a:r>
              <a:rPr lang="fr-FR" sz="2400" b="1" dirty="0">
                <a:solidFill>
                  <a:srgbClr val="2FA17C"/>
                </a:solidFill>
              </a:rPr>
              <a:t>de constitution des </a:t>
            </a:r>
            <a:r>
              <a:rPr lang="fr-FR" sz="2400" b="1" dirty="0" smtClean="0">
                <a:solidFill>
                  <a:srgbClr val="2FA17C"/>
                </a:solidFill>
              </a:rPr>
              <a:t>cibles</a:t>
            </a:r>
            <a:endParaRPr lang="fr-FR" sz="2400" b="1" dirty="0">
              <a:solidFill>
                <a:srgbClr val="2FA17C"/>
              </a:solidFill>
            </a:endParaRPr>
          </a:p>
          <a:p>
            <a:r>
              <a:rPr lang="fr-FR" sz="2000" b="1" dirty="0" smtClean="0">
                <a:solidFill>
                  <a:srgbClr val="2B3990"/>
                </a:solidFill>
              </a:rPr>
              <a:t>Périodicité : 2020/2023/2028</a:t>
            </a:r>
          </a:p>
          <a:p>
            <a:r>
              <a:rPr lang="fr-FR" sz="2000" b="1" dirty="0" smtClean="0">
                <a:solidFill>
                  <a:srgbClr val="2B3990"/>
                </a:solidFill>
              </a:rPr>
              <a:t>Cibles nationales (plan ONDAM, instruction PH …)</a:t>
            </a:r>
          </a:p>
          <a:p>
            <a:r>
              <a:rPr lang="fr-FR" sz="2000" b="1" dirty="0" smtClean="0">
                <a:solidFill>
                  <a:srgbClr val="2B3990"/>
                </a:solidFill>
              </a:rPr>
              <a:t>Cibles régionales à partir du meilleur taux départemental actuellement connu </a:t>
            </a:r>
            <a:endParaRPr lang="fr-FR" sz="2400" b="1" dirty="0" smtClean="0">
              <a:solidFill>
                <a:srgbClr val="2FA17C"/>
              </a:solidFill>
            </a:endParaRPr>
          </a:p>
          <a:p>
            <a:endParaRPr lang="fr-FR" sz="800" b="1" dirty="0" smtClean="0">
              <a:solidFill>
                <a:srgbClr val="2FA17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0204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7153</TotalTime>
  <Words>1391</Words>
  <Application>Microsoft Office PowerPoint</Application>
  <PresentationFormat>Affichage à l'écran (4:3)</PresentationFormat>
  <Paragraphs>353</Paragraphs>
  <Slides>27</Slides>
  <Notes>20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27</vt:i4>
      </vt:variant>
    </vt:vector>
  </HeadingPairs>
  <TitlesOfParts>
    <vt:vector size="28" baseType="lpstr">
      <vt:lpstr>Thème Office</vt:lpstr>
      <vt:lpstr>  PRS Nouvelle-Aquitaine Suivi et Evaluation   Réunion Plénière COTRIM 11 octobre 2018</vt:lpstr>
      <vt:lpstr>Présentation PowerPoint</vt:lpstr>
      <vt:lpstr>Présentation PowerPoint</vt:lpstr>
      <vt:lpstr> Contexte et défis à relever   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Ministère de la Santé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*</dc:creator>
  <cp:lastModifiedBy>Isabelle Jamet</cp:lastModifiedBy>
  <cp:revision>293</cp:revision>
  <cp:lastPrinted>2018-10-11T07:16:52Z</cp:lastPrinted>
  <dcterms:created xsi:type="dcterms:W3CDTF">2017-02-08T10:55:39Z</dcterms:created>
  <dcterms:modified xsi:type="dcterms:W3CDTF">2018-10-11T07:17:06Z</dcterms:modified>
</cp:coreProperties>
</file>