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94660"/>
  </p:normalViewPr>
  <p:slideViewPr>
    <p:cSldViewPr snapToGrid="0">
      <p:cViewPr>
        <p:scale>
          <a:sx n="73" d="100"/>
          <a:sy n="73" d="100"/>
        </p:scale>
        <p:origin x="-628" y="-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433F0-95CE-4D1F-AEA7-7073711F6FAE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0CDA1-471E-4AA4-9A13-DE9CF334F8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28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236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562C124-32AD-40E7-A707-503A21E95713}" type="datetime1">
              <a:rPr lang="fr-FR" smtClean="0"/>
              <a:t>11/10/2018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411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8A7CCE2-1947-4CAE-920C-A9DAE56B5D6B}" type="datetime1">
              <a:rPr lang="fr-FR" smtClean="0"/>
              <a:t>11/10/2018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94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0629" y="6356351"/>
            <a:ext cx="5984421" cy="365125"/>
          </a:xfrm>
        </p:spPr>
        <p:txBody>
          <a:bodyPr/>
          <a:lstStyle/>
          <a:p>
            <a:pPr algn="l"/>
            <a:r>
              <a:rPr lang="fr-FR" dirty="0" err="1"/>
              <a:t>Cotrim</a:t>
            </a:r>
            <a:r>
              <a:rPr lang="fr-FR" dirty="0"/>
              <a:t> Nouvelle Aquitaine - Octobre 2018 - </a:t>
            </a:r>
            <a:r>
              <a:rPr lang="fr-FR" dirty="0" err="1"/>
              <a:t>F.Perret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55971" y="6356351"/>
            <a:ext cx="2057400" cy="365125"/>
          </a:xfrm>
        </p:spPr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913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1850F83-012B-4F9F-9EFE-F819113E8C5C}" type="datetime1">
              <a:rPr lang="fr-FR" smtClean="0"/>
              <a:t>11/10/2018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459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CA8766E-99CE-49F7-A182-4549AF511CA5}" type="datetime1">
              <a:rPr lang="fr-FR" smtClean="0"/>
              <a:t>11/10/2018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0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5FD320E-992F-460E-85D2-2F5F3DBF7A22}" type="datetime1">
              <a:rPr lang="fr-FR" smtClean="0"/>
              <a:t>11/10/2018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746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36ED5F6-9F4A-45FA-B565-3993E4A49D46}" type="datetime1">
              <a:rPr lang="fr-FR" smtClean="0"/>
              <a:t>11/10/2018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53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A54A72E-7218-42DD-9260-0EA65EF5167E}" type="datetime1">
              <a:rPr lang="fr-FR" smtClean="0"/>
              <a:t>11/10/2018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36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5741FA-A09C-4358-9C69-1F3287B14C98}" type="datetime1">
              <a:rPr lang="fr-FR" smtClean="0"/>
              <a:t>11/10/2018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62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5394A98-F58B-400E-9364-48ECAF9AA772}" type="datetime1">
              <a:rPr lang="fr-FR" smtClean="0"/>
              <a:t>11/10/2018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649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171" y="6356351"/>
            <a:ext cx="59408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Cotrim Nouvelle Aquitaine - Octobre 2018 - F.Perret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49" y="6356351"/>
            <a:ext cx="25118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723A9-C907-4A6E-8AEF-75BDBE43FE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207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6EDE579-5784-4206-993A-D51DFF5FB7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015" y="1122363"/>
            <a:ext cx="8739554" cy="2387600"/>
          </a:xfrm>
        </p:spPr>
        <p:txBody>
          <a:bodyPr>
            <a:normAutofit/>
          </a:bodyPr>
          <a:lstStyle/>
          <a:p>
            <a:r>
              <a:rPr lang="fr-FR" sz="7200" b="1" dirty="0">
                <a:solidFill>
                  <a:schemeClr val="tx2"/>
                </a:solidFill>
                <a:latin typeface="+mn-lt"/>
              </a:rPr>
              <a:t>Un nouveau modèle SSR en 2019?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xmlns="" id="{7D1EDFE3-1B55-40E4-A2AB-A65023604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79875"/>
            <a:ext cx="6858000" cy="1655762"/>
          </a:xfrm>
        </p:spPr>
        <p:txBody>
          <a:bodyPr>
            <a:normAutofit lnSpcReduction="10000"/>
          </a:bodyPr>
          <a:lstStyle/>
          <a:p>
            <a:r>
              <a:rPr lang="fr-FR" dirty="0">
                <a:solidFill>
                  <a:schemeClr val="accent1"/>
                </a:solidFill>
              </a:rPr>
              <a:t>COTRIM Nouvelle Aquitaine</a:t>
            </a:r>
          </a:p>
          <a:p>
            <a:r>
              <a:rPr lang="fr-FR" dirty="0">
                <a:solidFill>
                  <a:schemeClr val="accent1"/>
                </a:solidFill>
              </a:rPr>
              <a:t>11-10-2018</a:t>
            </a:r>
          </a:p>
          <a:p>
            <a:endParaRPr lang="fr-FR" dirty="0">
              <a:solidFill>
                <a:schemeClr val="accent1"/>
              </a:solidFill>
            </a:endParaRPr>
          </a:p>
          <a:p>
            <a:r>
              <a:rPr lang="fr-FR" dirty="0">
                <a:solidFill>
                  <a:schemeClr val="accent1"/>
                </a:solidFill>
              </a:rPr>
              <a:t>Florence Perret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E3DCC4A8-22BE-45A2-AC60-7F6231E170A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457949" y="6356351"/>
            <a:ext cx="2511879" cy="365125"/>
          </a:xfrm>
        </p:spPr>
        <p:txBody>
          <a:bodyPr/>
          <a:lstStyle/>
          <a:p>
            <a:fld id="{4E0723A9-C907-4A6E-8AEF-75BDBE43FEFA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FDB81124-2E21-43E9-BCEE-18D74AA75ED2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74171" y="6356351"/>
            <a:ext cx="5940879" cy="365125"/>
          </a:xfrm>
        </p:spPr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</p:spTree>
    <p:extLst>
      <p:ext uri="{BB962C8B-B14F-4D97-AF65-F5344CB8AC3E}">
        <p14:creationId xmlns:p14="http://schemas.microsoft.com/office/powerpoint/2010/main" val="269365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DB3FF6F0-3D18-4400-B5D9-DF79FF508F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707" t="31813" r="1045" b="3280"/>
          <a:stretch/>
        </p:blipFill>
        <p:spPr>
          <a:xfrm>
            <a:off x="437082" y="920657"/>
            <a:ext cx="4750380" cy="470002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782BC60-3DA5-4463-9B6E-871144EAD8EF}"/>
              </a:ext>
            </a:extLst>
          </p:cNvPr>
          <p:cNvSpPr/>
          <p:nvPr/>
        </p:nvSpPr>
        <p:spPr>
          <a:xfrm>
            <a:off x="3868615" y="3731235"/>
            <a:ext cx="1529862" cy="1719996"/>
          </a:xfrm>
          <a:prstGeom prst="rect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F64DA952-BC42-49D8-A1B8-7B1B87852EC9}"/>
              </a:ext>
            </a:extLst>
          </p:cNvPr>
          <p:cNvSpPr txBox="1"/>
          <p:nvPr/>
        </p:nvSpPr>
        <p:spPr>
          <a:xfrm>
            <a:off x="6922828" y="5487572"/>
            <a:ext cx="1784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C00000"/>
                </a:solidFill>
              </a:rPr>
              <a:t>Niveaux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7B0880E1-70F8-4031-B2B8-25AA2013B8B4}"/>
              </a:ext>
            </a:extLst>
          </p:cNvPr>
          <p:cNvSpPr txBox="1"/>
          <p:nvPr/>
        </p:nvSpPr>
        <p:spPr>
          <a:xfrm>
            <a:off x="6922828" y="4249462"/>
            <a:ext cx="1907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1"/>
                </a:solidFill>
              </a:rPr>
              <a:t>Racine de GME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xmlns="" id="{10E62CC7-E4D1-468C-B04B-D914A3B1A994}"/>
              </a:ext>
            </a:extLst>
          </p:cNvPr>
          <p:cNvCxnSpPr>
            <a:cxnSpLocks/>
            <a:stCxn id="2" idx="3"/>
          </p:cNvCxnSpPr>
          <p:nvPr/>
        </p:nvCxnSpPr>
        <p:spPr>
          <a:xfrm flipV="1">
            <a:off x="5398477" y="4576579"/>
            <a:ext cx="1524351" cy="146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3AA58558-7E9A-4C14-B58C-40E107A4C66B}"/>
              </a:ext>
            </a:extLst>
          </p:cNvPr>
          <p:cNvSpPr txBox="1"/>
          <p:nvPr/>
        </p:nvSpPr>
        <p:spPr>
          <a:xfrm>
            <a:off x="1360228" y="257838"/>
            <a:ext cx="1907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Futur modèle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4E85FCB6-C458-47DA-B0E9-C6DF5A06AC6F}"/>
              </a:ext>
            </a:extLst>
          </p:cNvPr>
          <p:cNvSpPr txBox="1"/>
          <p:nvPr/>
        </p:nvSpPr>
        <p:spPr>
          <a:xfrm>
            <a:off x="6550620" y="257837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>
                <a:solidFill>
                  <a:schemeClr val="accent1"/>
                </a:solidFill>
              </a:rPr>
              <a:t>Modèle actuel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xmlns="" id="{732B6B18-C612-4BC5-BA34-2A7112B34616}"/>
              </a:ext>
            </a:extLst>
          </p:cNvPr>
          <p:cNvCxnSpPr>
            <a:cxnSpLocks/>
          </p:cNvCxnSpPr>
          <p:nvPr/>
        </p:nvCxnSpPr>
        <p:spPr>
          <a:xfrm>
            <a:off x="4829908" y="1506416"/>
            <a:ext cx="172071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xmlns="" id="{74257F1A-1B36-4011-9AA2-883C075C666E}"/>
              </a:ext>
            </a:extLst>
          </p:cNvPr>
          <p:cNvSpPr txBox="1"/>
          <p:nvPr/>
        </p:nvSpPr>
        <p:spPr>
          <a:xfrm>
            <a:off x="6550620" y="1262576"/>
            <a:ext cx="2156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accent1"/>
                </a:solidFill>
              </a:rPr>
              <a:t>Peu de GN Pédiatrie</a:t>
            </a:r>
          </a:p>
        </p:txBody>
      </p:sp>
      <p:sp>
        <p:nvSpPr>
          <p:cNvPr id="18" name="Espace réservé du numéro de diapositive 17">
            <a:extLst>
              <a:ext uri="{FF2B5EF4-FFF2-40B4-BE49-F238E27FC236}">
                <a16:creationId xmlns:a16="http://schemas.microsoft.com/office/drawing/2014/main" xmlns="" id="{01670AD5-05AC-4CEF-88DD-98B338639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10</a:t>
            </a:fld>
            <a:endParaRPr lang="fr-FR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xmlns="" id="{9C59D52E-48AA-41E6-A21B-9F4B5E6ED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xmlns="" id="{B3E64EFA-BD3C-41CE-BEA2-5B19FB832B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932" r="76957" b="-2267"/>
          <a:stretch/>
        </p:blipFill>
        <p:spPr>
          <a:xfrm>
            <a:off x="1074834" y="5841294"/>
            <a:ext cx="2048005" cy="33429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xmlns="" id="{BC92B409-8005-4B3C-9AC2-D636F305BF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6" r="82045" b="79093"/>
          <a:stretch/>
        </p:blipFill>
        <p:spPr>
          <a:xfrm>
            <a:off x="173385" y="5567036"/>
            <a:ext cx="885077" cy="673510"/>
          </a:xfrm>
          <a:prstGeom prst="rect">
            <a:avLst/>
          </a:prstGeom>
        </p:spPr>
      </p:pic>
      <p:cxnSp>
        <p:nvCxnSpPr>
          <p:cNvPr id="24" name="Connecteur : en angle 23">
            <a:extLst>
              <a:ext uri="{FF2B5EF4-FFF2-40B4-BE49-F238E27FC236}">
                <a16:creationId xmlns:a16="http://schemas.microsoft.com/office/drawing/2014/main" xmlns="" id="{B9FEC251-4761-4D2E-9386-B61E5BE480FC}"/>
              </a:ext>
            </a:extLst>
          </p:cNvPr>
          <p:cNvCxnSpPr/>
          <p:nvPr/>
        </p:nvCxnSpPr>
        <p:spPr>
          <a:xfrm>
            <a:off x="4572000" y="3569482"/>
            <a:ext cx="2412374" cy="2201559"/>
          </a:xfrm>
          <a:prstGeom prst="bentConnector3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477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EE4E8F85-FA2B-4D95-A572-8311CD74F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635" y="101357"/>
            <a:ext cx="7886700" cy="1325563"/>
          </a:xfrm>
        </p:spPr>
        <p:txBody>
          <a:bodyPr>
            <a:normAutofit/>
          </a:bodyPr>
          <a:lstStyle/>
          <a:p>
            <a:r>
              <a:rPr lang="fr-FR" sz="4800" b="1" dirty="0">
                <a:solidFill>
                  <a:schemeClr val="accent1"/>
                </a:solidFill>
              </a:rPr>
              <a:t>Conclusions - perspectives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DCC6BEC1-65A1-458B-84DC-8BB57E3D15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18847"/>
            <a:ext cx="7886700" cy="5354515"/>
          </a:xfrm>
        </p:spPr>
        <p:txBody>
          <a:bodyPr>
            <a:normAutofit lnSpcReduction="10000"/>
          </a:bodyPr>
          <a:lstStyle/>
          <a:p>
            <a:r>
              <a:rPr lang="fr-FR" dirty="0">
                <a:solidFill>
                  <a:schemeClr val="tx2"/>
                </a:solidFill>
              </a:rPr>
              <a:t>Modèle proposé plus lisible </a:t>
            </a:r>
          </a:p>
          <a:p>
            <a:r>
              <a:rPr lang="fr-FR" dirty="0">
                <a:solidFill>
                  <a:schemeClr val="tx2"/>
                </a:solidFill>
              </a:rPr>
              <a:t>Selon ATIH </a:t>
            </a:r>
            <a:r>
              <a:rPr lang="fr-FR" sz="1700" dirty="0">
                <a:solidFill>
                  <a:schemeClr val="tx2"/>
                </a:solidFill>
              </a:rPr>
              <a:t>(test sur bases 2016), </a:t>
            </a:r>
            <a:r>
              <a:rPr lang="fr-FR" dirty="0">
                <a:solidFill>
                  <a:schemeClr val="tx2"/>
                </a:solidFill>
              </a:rPr>
              <a:t>meilleure discrimination:</a:t>
            </a:r>
          </a:p>
          <a:p>
            <a:pPr marL="1143000" lvl="3">
              <a:spcBef>
                <a:spcPts val="1000"/>
              </a:spcBef>
            </a:pPr>
            <a:r>
              <a:rPr lang="fr-FR" sz="2200" dirty="0">
                <a:solidFill>
                  <a:schemeClr val="tx2"/>
                </a:solidFill>
              </a:rPr>
              <a:t>Des patients âgés dépendants </a:t>
            </a:r>
          </a:p>
          <a:p>
            <a:pPr marL="1143000" lvl="3">
              <a:spcBef>
                <a:spcPts val="1000"/>
              </a:spcBef>
            </a:pPr>
            <a:r>
              <a:rPr lang="fr-FR" sz="2200" dirty="0">
                <a:solidFill>
                  <a:schemeClr val="tx2"/>
                </a:solidFill>
              </a:rPr>
              <a:t>Et des prises en charge spécialisées (rééducation lourde de patients parfois peu dépendants)</a:t>
            </a:r>
          </a:p>
          <a:p>
            <a:pPr marL="914400" lvl="3" indent="0">
              <a:spcBef>
                <a:spcPts val="1000"/>
              </a:spcBef>
              <a:buNone/>
            </a:pPr>
            <a:endParaRPr lang="fr-FR" sz="800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Variables plus systématiquement prises en compte</a:t>
            </a:r>
          </a:p>
          <a:p>
            <a:pPr marL="685800" lvl="2">
              <a:spcBef>
                <a:spcPts val="1000"/>
              </a:spcBef>
            </a:pPr>
            <a:r>
              <a:rPr lang="fr-FR" sz="2400" dirty="0">
                <a:solidFill>
                  <a:schemeClr val="tx2"/>
                </a:solidFill>
              </a:rPr>
              <a:t>Dépendances</a:t>
            </a:r>
          </a:p>
          <a:p>
            <a:pPr marL="685800" lvl="2">
              <a:spcBef>
                <a:spcPts val="1000"/>
              </a:spcBef>
            </a:pPr>
            <a:r>
              <a:rPr lang="fr-FR" sz="2400" dirty="0">
                <a:solidFill>
                  <a:schemeClr val="tx2"/>
                </a:solidFill>
              </a:rPr>
              <a:t>CSARR (2/3 versus ¼ des GME)</a:t>
            </a:r>
          </a:p>
          <a:p>
            <a:endParaRPr lang="fr-FR" sz="1300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Modèle non définitif : Pluridisciplinarité? Dépendance?</a:t>
            </a:r>
          </a:p>
          <a:p>
            <a:endParaRPr lang="fr-FR" sz="1200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Calendrier?...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FF1C15E2-F97F-4892-A60A-F1FAB309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490799"/>
            <a:ext cx="2057400" cy="365125"/>
          </a:xfrm>
        </p:spPr>
        <p:txBody>
          <a:bodyPr/>
          <a:lstStyle/>
          <a:p>
            <a:fld id="{4E0723A9-C907-4A6E-8AEF-75BDBE43FEFA}" type="slidenum">
              <a:rPr lang="fr-FR" smtClean="0"/>
              <a:t>11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06D71D0D-BED6-42A3-B560-F60EA4B79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01180"/>
            <a:ext cx="5984421" cy="365125"/>
          </a:xfrm>
        </p:spPr>
        <p:txBody>
          <a:bodyPr/>
          <a:lstStyle/>
          <a:p>
            <a:r>
              <a:rPr lang="fr-FR" dirty="0" err="1"/>
              <a:t>Cotrim</a:t>
            </a:r>
            <a:r>
              <a:rPr lang="fr-FR" dirty="0"/>
              <a:t> Nouvelle Aquitaine - Octobre 2018 - </a:t>
            </a:r>
            <a:r>
              <a:rPr lang="fr-FR" dirty="0" err="1"/>
              <a:t>F.Perret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5520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610E877E-0250-4BDC-AB04-A67F99364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365126"/>
            <a:ext cx="8154865" cy="1639520"/>
          </a:xfrm>
        </p:spPr>
        <p:txBody>
          <a:bodyPr>
            <a:normAutofit/>
          </a:bodyPr>
          <a:lstStyle/>
          <a:p>
            <a:r>
              <a:rPr lang="fr-FR" sz="4800" b="1" dirty="0">
                <a:solidFill>
                  <a:schemeClr val="accent1"/>
                </a:solidFill>
              </a:rPr>
              <a:t>Communication de l’ATIH autour d’un nouveau modèle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4A4CA60-3360-488E-8DB0-D8A18F70E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68415"/>
            <a:ext cx="7886700" cy="4084394"/>
          </a:xfrm>
        </p:spPr>
        <p:txBody>
          <a:bodyPr/>
          <a:lstStyle/>
          <a:p>
            <a:r>
              <a:rPr lang="fr-FR" dirty="0">
                <a:solidFill>
                  <a:schemeClr val="tx2"/>
                </a:solidFill>
              </a:rPr>
              <a:t>Congrès ADELF Emois</a:t>
            </a:r>
          </a:p>
          <a:p>
            <a:r>
              <a:rPr lang="fr-FR" dirty="0">
                <a:solidFill>
                  <a:schemeClr val="tx2"/>
                </a:solidFill>
              </a:rPr>
              <a:t>Site internet de l’ATIH </a:t>
            </a:r>
            <a:r>
              <a:rPr lang="fr-FR" dirty="0">
                <a:solidFill>
                  <a:schemeClr val="tx2"/>
                </a:solidFill>
                <a:sym typeface="Wingdings" panose="05000000000000000000" pitchFamily="2" charset="2"/>
              </a:rPr>
              <a:t> Documentation, Vidéo</a:t>
            </a:r>
          </a:p>
          <a:p>
            <a:pPr lvl="1"/>
            <a:r>
              <a:rPr lang="fr-FR" dirty="0">
                <a:solidFill>
                  <a:schemeClr val="tx2"/>
                </a:solidFill>
              </a:rPr>
              <a:t>https://www.atih.sante.fr/ssr/documentation</a:t>
            </a:r>
          </a:p>
          <a:p>
            <a:pPr lvl="1"/>
            <a:endParaRPr lang="fr-FR" dirty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fr-FR" dirty="0">
                <a:solidFill>
                  <a:schemeClr val="tx2"/>
                </a:solidFill>
              </a:rPr>
              <a:t> </a:t>
            </a:r>
          </a:p>
          <a:p>
            <a:pPr marL="457200" lvl="1" indent="0">
              <a:buNone/>
            </a:pPr>
            <a:endParaRPr lang="fr-FR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fr-FR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fr-FR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r>
              <a:rPr lang="fr-FR" dirty="0" err="1">
                <a:solidFill>
                  <a:schemeClr val="tx2"/>
                </a:solidFill>
                <a:sym typeface="Wingdings" panose="05000000000000000000" pitchFamily="2" charset="2"/>
              </a:rPr>
              <a:t>Cotrim</a:t>
            </a:r>
            <a:r>
              <a:rPr lang="fr-FR" dirty="0">
                <a:solidFill>
                  <a:schemeClr val="tx2"/>
                </a:solidFill>
                <a:sym typeface="Wingdings" panose="05000000000000000000" pitchFamily="2" charset="2"/>
              </a:rPr>
              <a:t> Ile de France en Septembre 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1D85F4EC-EDAB-4F86-8152-BC94EFB8A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067" y="3807070"/>
            <a:ext cx="3208977" cy="1676900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D92EA850-43E5-447B-8ABD-9ABC5C2BC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66F8908A-21A9-4D21-A7CB-1978B21CF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</p:spTree>
    <p:extLst>
      <p:ext uri="{BB962C8B-B14F-4D97-AF65-F5344CB8AC3E}">
        <p14:creationId xmlns:p14="http://schemas.microsoft.com/office/powerpoint/2010/main" val="197768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BED7CDE-AB8F-48EA-8236-9908E0D7E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>
                <a:solidFill>
                  <a:schemeClr val="accent1"/>
                </a:solidFill>
              </a:rPr>
              <a:t>Pourquoi changer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BE803E3-1AD8-421F-9C1B-F3BBC6365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chemeClr val="tx2"/>
                </a:solidFill>
              </a:rPr>
              <a:t>Modèle actuel non satisfaisant</a:t>
            </a:r>
          </a:p>
          <a:p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Peu lisible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Repérage complexe des prises en charge les plus lourdes 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Racine de GME (A, B, C…) </a:t>
            </a:r>
            <a:r>
              <a:rPr lang="fr-FR" sz="2800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fr-FR" sz="2800" dirty="0">
                <a:solidFill>
                  <a:schemeClr val="tx2"/>
                </a:solidFill>
              </a:rPr>
              <a:t> pas la même signification selon les racines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Niveaux …</a:t>
            </a:r>
          </a:p>
          <a:p>
            <a:pPr lvl="2"/>
            <a:endParaRPr lang="fr-FR" sz="2800" dirty="0">
              <a:solidFill>
                <a:schemeClr val="tx2"/>
              </a:solidFill>
            </a:endParaRPr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19F88FDB-9FD7-428C-9D79-3577C9A69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FBAC1B5-3BC3-4A14-9858-B99CBCE9E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</p:spTree>
    <p:extLst>
      <p:ext uri="{BB962C8B-B14F-4D97-AF65-F5344CB8AC3E}">
        <p14:creationId xmlns:p14="http://schemas.microsoft.com/office/powerpoint/2010/main" val="3115325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FBED7CDE-AB8F-48EA-8236-9908E0D7E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800" b="1" dirty="0">
                <a:solidFill>
                  <a:schemeClr val="accent1"/>
                </a:solidFill>
              </a:rPr>
              <a:t>Quels changements 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4BE803E3-1AD8-421F-9C1B-F3BBC6365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chemeClr val="tx2"/>
                </a:solidFill>
              </a:rPr>
              <a:t>Même variables : peu d’impact a priori pour les professionnels</a:t>
            </a:r>
          </a:p>
          <a:p>
            <a:pPr lvl="1"/>
            <a:r>
              <a:rPr lang="fr-FR" dirty="0">
                <a:solidFill>
                  <a:schemeClr val="tx2"/>
                </a:solidFill>
              </a:rPr>
              <a:t>Dépendances?...</a:t>
            </a:r>
          </a:p>
          <a:p>
            <a:pPr lvl="1"/>
            <a:endParaRPr lang="fr-FR" dirty="0">
              <a:solidFill>
                <a:schemeClr val="tx2"/>
              </a:solidFill>
            </a:endParaRPr>
          </a:p>
          <a:p>
            <a:r>
              <a:rPr lang="fr-FR" dirty="0">
                <a:solidFill>
                  <a:schemeClr val="tx2"/>
                </a:solidFill>
              </a:rPr>
              <a:t>Mais groupage différent permettant 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Modèle plus cohérent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Plus lisible</a:t>
            </a:r>
          </a:p>
          <a:p>
            <a:pPr marL="914400" lvl="2" indent="0">
              <a:buNone/>
            </a:pPr>
            <a:endParaRPr lang="fr-FR" sz="2800" dirty="0">
              <a:solidFill>
                <a:schemeClr val="tx2"/>
              </a:solidFill>
            </a:endParaRPr>
          </a:p>
          <a:p>
            <a:pPr lvl="2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xmlns="" id="{7507DC51-D013-46E2-BF54-FA79E2852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xmlns="" id="{3AAE3D38-41F1-4490-B0E4-CF4EA65F7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Cotrim</a:t>
            </a:r>
            <a:r>
              <a:rPr lang="fr-FR" dirty="0"/>
              <a:t> Nouvelle Aquitaine - Octobre 2018 - </a:t>
            </a:r>
            <a:r>
              <a:rPr lang="fr-FR" dirty="0" err="1"/>
              <a:t>F.Perret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1200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DB3FF6F0-3D18-4400-B5D9-DF79FF508F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813" r="1045" b="3280"/>
          <a:stretch/>
        </p:blipFill>
        <p:spPr>
          <a:xfrm>
            <a:off x="264789" y="1283679"/>
            <a:ext cx="8614422" cy="398335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F6FE6685-19F7-4ABC-8066-1F1902D1AE67}"/>
              </a:ext>
            </a:extLst>
          </p:cNvPr>
          <p:cNvSpPr txBox="1"/>
          <p:nvPr/>
        </p:nvSpPr>
        <p:spPr>
          <a:xfrm>
            <a:off x="8173492" y="5711917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FA97E1C8-1B20-46C9-8446-0256C5AA87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932" r="76957" b="-2267"/>
          <a:stretch/>
        </p:blipFill>
        <p:spPr>
          <a:xfrm>
            <a:off x="1622177" y="6365631"/>
            <a:ext cx="2809146" cy="55627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1B51CAE-AD75-40BF-989C-FB4CB445E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6" r="82045" b="79093"/>
          <a:stretch/>
        </p:blipFill>
        <p:spPr>
          <a:xfrm>
            <a:off x="75753" y="5536600"/>
            <a:ext cx="1612370" cy="1226952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xmlns="" id="{086123D1-26E7-4C43-A06D-92F766AF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412" y="61435"/>
            <a:ext cx="7886700" cy="1325563"/>
          </a:xfrm>
        </p:spPr>
        <p:txBody>
          <a:bodyPr/>
          <a:lstStyle/>
          <a:p>
            <a:r>
              <a:rPr lang="fr-FR" sz="4800" b="1" dirty="0">
                <a:solidFill>
                  <a:schemeClr val="accent1"/>
                </a:solidFill>
              </a:rPr>
              <a:t>Nouveau modèle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xmlns="" id="{481C06CF-0FE3-4CDE-BF99-DA2D5FD9C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733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xmlns="" id="{5FA05868-19C0-4FE8-B1C0-2B609805E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704608"/>
              </p:ext>
            </p:extLst>
          </p:nvPr>
        </p:nvGraphicFramePr>
        <p:xfrm>
          <a:off x="294228" y="1411051"/>
          <a:ext cx="8555543" cy="52171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48955">
                  <a:extLst>
                    <a:ext uri="{9D8B030D-6E8A-4147-A177-3AD203B41FA5}">
                      <a16:colId xmlns:a16="http://schemas.microsoft.com/office/drawing/2014/main" xmlns="" val="2285559058"/>
                    </a:ext>
                  </a:extLst>
                </a:gridCol>
                <a:gridCol w="1483253">
                  <a:extLst>
                    <a:ext uri="{9D8B030D-6E8A-4147-A177-3AD203B41FA5}">
                      <a16:colId xmlns:a16="http://schemas.microsoft.com/office/drawing/2014/main" xmlns="" val="2877923287"/>
                    </a:ext>
                  </a:extLst>
                </a:gridCol>
                <a:gridCol w="554740">
                  <a:extLst>
                    <a:ext uri="{9D8B030D-6E8A-4147-A177-3AD203B41FA5}">
                      <a16:colId xmlns:a16="http://schemas.microsoft.com/office/drawing/2014/main" xmlns="" val="2133987423"/>
                    </a:ext>
                  </a:extLst>
                </a:gridCol>
                <a:gridCol w="437965">
                  <a:extLst>
                    <a:ext uri="{9D8B030D-6E8A-4147-A177-3AD203B41FA5}">
                      <a16:colId xmlns:a16="http://schemas.microsoft.com/office/drawing/2014/main" xmlns="" val="3269453814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2566732070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629823669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2201899692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116439481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731442526"/>
                    </a:ext>
                  </a:extLst>
                </a:gridCol>
                <a:gridCol w="449303">
                  <a:extLst>
                    <a:ext uri="{9D8B030D-6E8A-4147-A177-3AD203B41FA5}">
                      <a16:colId xmlns:a16="http://schemas.microsoft.com/office/drawing/2014/main" xmlns="" val="1394687533"/>
                    </a:ext>
                  </a:extLst>
                </a:gridCol>
                <a:gridCol w="314781">
                  <a:extLst>
                    <a:ext uri="{9D8B030D-6E8A-4147-A177-3AD203B41FA5}">
                      <a16:colId xmlns:a16="http://schemas.microsoft.com/office/drawing/2014/main" xmlns="" val="571338543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4223250386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2202119161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613547358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1619848029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096922140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1404998133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791143690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11112547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fr-FR" dirty="0"/>
                        <a:t>Morbidité P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Obésité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983969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dirty="0"/>
                        <a:t>Ss GN</a:t>
                      </a:r>
                    </a:p>
                  </a:txBody>
                  <a:tcPr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Age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Adulte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fr-FR" dirty="0"/>
                        <a:t>Enfant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611611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Csarr marqueur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25339108"/>
                  </a:ext>
                </a:extLst>
              </a:tr>
              <a:tr h="370840">
                <a:tc row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Indice synthétique de lourdeur ME</a:t>
                      </a:r>
                    </a:p>
                  </a:txBody>
                  <a:tcPr vert="vert27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H.Complète</a:t>
                      </a:r>
                      <a:endParaRPr lang="fr-FR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</a:t>
                      </a:r>
                    </a:p>
                  </a:txBody>
                  <a:tcPr anchor="ctr"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H.Complète</a:t>
                      </a:r>
                      <a:endParaRPr lang="fr-FR" dirty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13824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Age</a:t>
                      </a: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&gt;=18 ans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&lt; 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&lt;4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4-12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fr-FR" dirty="0"/>
                        <a:t>13-17 ans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66343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Pas de CMA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/>
                        <a:t>CMA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CMA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/>
                        <a:t>Pas de CMA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/>
                        <a:t>CMA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232523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Dép</a:t>
                      </a:r>
                      <a:r>
                        <a:rPr lang="fr-FR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41011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Dép</a:t>
                      </a:r>
                      <a:r>
                        <a:rPr lang="fr-FR" dirty="0"/>
                        <a:t>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6762455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Chir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919438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ISLE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4665689"/>
                  </a:ext>
                </a:extLst>
              </a:tr>
            </a:tbl>
          </a:graphicData>
        </a:graphic>
      </p:graphicFrame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C18E0B11-F396-4D07-887A-1F75C9827A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524" t="31813" r="20323" b="3280"/>
          <a:stretch/>
        </p:blipFill>
        <p:spPr>
          <a:xfrm>
            <a:off x="7991116" y="154036"/>
            <a:ext cx="1053629" cy="1775503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E98B8DF0-54FF-41E3-BD79-B6044A9525C6}"/>
              </a:ext>
            </a:extLst>
          </p:cNvPr>
          <p:cNvSpPr txBox="1"/>
          <p:nvPr/>
        </p:nvSpPr>
        <p:spPr>
          <a:xfrm>
            <a:off x="294228" y="251575"/>
            <a:ext cx="51440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Exemple de l’obésité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xmlns="" id="{0F51027D-AEB9-4607-9206-683187B18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5971" y="6532198"/>
            <a:ext cx="2057400" cy="365125"/>
          </a:xfrm>
        </p:spPr>
        <p:txBody>
          <a:bodyPr/>
          <a:lstStyle/>
          <a:p>
            <a:fld id="{4E0723A9-C907-4A6E-8AEF-75BDBE43FEFA}" type="slidenum">
              <a:rPr lang="fr-FR" smtClean="0"/>
              <a:t>6</a:t>
            </a:fld>
            <a:endParaRPr lang="fr-FR" dirty="0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xmlns="" id="{BE9169C7-F073-4F86-9BB9-7EAE5B1A6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72003"/>
            <a:ext cx="5984421" cy="365125"/>
          </a:xfrm>
        </p:spPr>
        <p:txBody>
          <a:bodyPr/>
          <a:lstStyle/>
          <a:p>
            <a:r>
              <a:rPr lang="fr-FR" dirty="0" err="1"/>
              <a:t>Cotrim</a:t>
            </a:r>
            <a:r>
              <a:rPr lang="fr-FR" dirty="0"/>
              <a:t> Nouvelle Aquitaine - Octobre 2018 - </a:t>
            </a:r>
            <a:r>
              <a:rPr lang="fr-FR" dirty="0" err="1"/>
              <a:t>F.Perret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885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DB3FF6F0-3D18-4400-B5D9-DF79FF508F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813" r="1045" b="3280"/>
          <a:stretch/>
        </p:blipFill>
        <p:spPr>
          <a:xfrm>
            <a:off x="242807" y="1208580"/>
            <a:ext cx="8614422" cy="3983351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F6FE6685-19F7-4ABC-8066-1F1902D1AE67}"/>
              </a:ext>
            </a:extLst>
          </p:cNvPr>
          <p:cNvSpPr txBox="1"/>
          <p:nvPr/>
        </p:nvSpPr>
        <p:spPr>
          <a:xfrm>
            <a:off x="8173492" y="5711917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FA97E1C8-1B20-46C9-8446-0256C5AA87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6932" r="76957" b="-2267"/>
          <a:stretch/>
        </p:blipFill>
        <p:spPr>
          <a:xfrm>
            <a:off x="1074834" y="5649420"/>
            <a:ext cx="2048005" cy="3342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1B51CAE-AD75-40BF-989C-FB4CB445E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26" r="82045" b="79093"/>
          <a:stretch/>
        </p:blipFill>
        <p:spPr>
          <a:xfrm>
            <a:off x="173385" y="5375162"/>
            <a:ext cx="885077" cy="673510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54FBBD59-2935-4AB6-8E5C-AB3AA03E0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7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D37602BB-4F8C-46D8-8927-1346311C0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</p:spTree>
    <p:extLst>
      <p:ext uri="{BB962C8B-B14F-4D97-AF65-F5344CB8AC3E}">
        <p14:creationId xmlns:p14="http://schemas.microsoft.com/office/powerpoint/2010/main" val="3636499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xmlns="" id="{5FA05868-19C0-4FE8-B1C0-2B609805ED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757632"/>
              </p:ext>
            </p:extLst>
          </p:nvPr>
        </p:nvGraphicFramePr>
        <p:xfrm>
          <a:off x="177988" y="127000"/>
          <a:ext cx="8555543" cy="632968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48955">
                  <a:extLst>
                    <a:ext uri="{9D8B030D-6E8A-4147-A177-3AD203B41FA5}">
                      <a16:colId xmlns:a16="http://schemas.microsoft.com/office/drawing/2014/main" xmlns="" val="2285559058"/>
                    </a:ext>
                  </a:extLst>
                </a:gridCol>
                <a:gridCol w="1483253">
                  <a:extLst>
                    <a:ext uri="{9D8B030D-6E8A-4147-A177-3AD203B41FA5}">
                      <a16:colId xmlns:a16="http://schemas.microsoft.com/office/drawing/2014/main" xmlns="" val="2877923287"/>
                    </a:ext>
                  </a:extLst>
                </a:gridCol>
                <a:gridCol w="554740">
                  <a:extLst>
                    <a:ext uri="{9D8B030D-6E8A-4147-A177-3AD203B41FA5}">
                      <a16:colId xmlns:a16="http://schemas.microsoft.com/office/drawing/2014/main" xmlns="" val="2133987423"/>
                    </a:ext>
                  </a:extLst>
                </a:gridCol>
                <a:gridCol w="437965">
                  <a:extLst>
                    <a:ext uri="{9D8B030D-6E8A-4147-A177-3AD203B41FA5}">
                      <a16:colId xmlns:a16="http://schemas.microsoft.com/office/drawing/2014/main" xmlns="" val="3269453814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2566732070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629823669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2201899692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116439481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731442526"/>
                    </a:ext>
                  </a:extLst>
                </a:gridCol>
                <a:gridCol w="449303">
                  <a:extLst>
                    <a:ext uri="{9D8B030D-6E8A-4147-A177-3AD203B41FA5}">
                      <a16:colId xmlns:a16="http://schemas.microsoft.com/office/drawing/2014/main" xmlns="" val="1394687533"/>
                    </a:ext>
                  </a:extLst>
                </a:gridCol>
                <a:gridCol w="314781">
                  <a:extLst>
                    <a:ext uri="{9D8B030D-6E8A-4147-A177-3AD203B41FA5}">
                      <a16:colId xmlns:a16="http://schemas.microsoft.com/office/drawing/2014/main" xmlns="" val="571338543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4223250386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2202119161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613547358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1619848029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096922140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1404998133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3791143690"/>
                    </a:ext>
                  </a:extLst>
                </a:gridCol>
                <a:gridCol w="382042">
                  <a:extLst>
                    <a:ext uri="{9D8B030D-6E8A-4147-A177-3AD203B41FA5}">
                      <a16:colId xmlns:a16="http://schemas.microsoft.com/office/drawing/2014/main" xmlns="" val="11112547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fr-FR" dirty="0"/>
                        <a:t>Morbidité P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1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Obésité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19839698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fr-FR" dirty="0"/>
                        <a:t>Ss GN</a:t>
                      </a:r>
                    </a:p>
                  </a:txBody>
                  <a:tcPr vert="vert27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Age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Adulte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fr-FR" dirty="0"/>
                        <a:t>Enfant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611611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/>
                        <a:t>Csarr marqueur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/>
                      <a:r>
                        <a:rPr lang="fr-FR" dirty="0"/>
                        <a:t>-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25339108"/>
                  </a:ext>
                </a:extLst>
              </a:tr>
              <a:tr h="370840">
                <a:tc row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Indice synthétique de lourdeur ME</a:t>
                      </a:r>
                    </a:p>
                  </a:txBody>
                  <a:tcPr vert="vert27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fr-FR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H.Complète</a:t>
                      </a:r>
                      <a:endParaRPr lang="fr-FR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</a:t>
                      </a:r>
                    </a:p>
                  </a:txBody>
                  <a:tcPr anchor="ctr"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fr-FR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H.Complète</a:t>
                      </a:r>
                      <a:endParaRPr lang="fr-FR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138241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Age</a:t>
                      </a: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&gt;=18 ans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&lt; 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&lt;4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13-17 ans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66343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Pas de CMA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CMA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CMA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Pas de CMA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CMA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232523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Dép</a:t>
                      </a:r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&lt; 9</a:t>
                      </a:r>
                      <a:endParaRPr lang="fr-FR" sz="16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&lt; 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9 -12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&gt; 12</a:t>
                      </a:r>
                    </a:p>
                  </a:txBody>
                  <a:tcPr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41011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Dép</a:t>
                      </a:r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46762455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Chir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8919438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ISLE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4665689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fr-FR" dirty="0"/>
                        <a:t>Groupe RR</a:t>
                      </a:r>
                    </a:p>
                  </a:txBody>
                  <a:tcPr vert="vert27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Modéré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fr-FR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721500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Elevé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1396964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>
                          <a:solidFill>
                            <a:schemeClr val="bg1"/>
                          </a:solidFill>
                        </a:rPr>
                        <a:t>Très élevé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68014842"/>
                  </a:ext>
                </a:extLst>
              </a:tr>
            </a:tbl>
          </a:graphicData>
        </a:graphic>
      </p:graphicFrame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xmlns="" id="{5D71BC08-BA1F-4E13-AEC1-07651E817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5971" y="6456680"/>
            <a:ext cx="2057400" cy="365125"/>
          </a:xfrm>
        </p:spPr>
        <p:txBody>
          <a:bodyPr/>
          <a:lstStyle/>
          <a:p>
            <a:fld id="{4E0723A9-C907-4A6E-8AEF-75BDBE43FEFA}" type="slidenum">
              <a:rPr lang="fr-FR" smtClean="0"/>
              <a:t>8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xmlns="" id="{6566463E-4BCB-47C1-8277-8B66C5F78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0629" y="6462590"/>
            <a:ext cx="5984421" cy="365125"/>
          </a:xfrm>
        </p:spPr>
        <p:txBody>
          <a:bodyPr/>
          <a:lstStyle/>
          <a:p>
            <a:r>
              <a:rPr lang="fr-FR" dirty="0" err="1"/>
              <a:t>Cotrim</a:t>
            </a:r>
            <a:r>
              <a:rPr lang="fr-FR" dirty="0"/>
              <a:t> Nouvelle Aquitaine - Octobre 2018 - </a:t>
            </a:r>
            <a:r>
              <a:rPr lang="fr-FR" dirty="0" err="1"/>
              <a:t>F.Perret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176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CD4F6432-6AC4-4BEA-8519-309DE93AC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881" y="206865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fr-FR" sz="4800" b="1" dirty="0">
                <a:solidFill>
                  <a:schemeClr val="accent1"/>
                </a:solidFill>
              </a:rPr>
              <a:t>Groupe de RR: </a:t>
            </a:r>
            <a:br>
              <a:rPr lang="fr-FR" sz="4800" b="1" dirty="0">
                <a:solidFill>
                  <a:schemeClr val="accent1"/>
                </a:solidFill>
              </a:rPr>
            </a:br>
            <a:r>
              <a:rPr lang="fr-FR" sz="4800" b="1" dirty="0">
                <a:solidFill>
                  <a:schemeClr val="accent1"/>
                </a:solidFill>
              </a:rPr>
              <a:t>     score par jour </a:t>
            </a:r>
            <a:r>
              <a:rPr lang="fr-FR" sz="4800" b="1" u="sng" dirty="0">
                <a:solidFill>
                  <a:schemeClr val="accent1"/>
                </a:solidFill>
              </a:rPr>
              <a:t>et </a:t>
            </a:r>
            <a:r>
              <a:rPr lang="fr-FR" sz="4800" b="1" dirty="0">
                <a:solidFill>
                  <a:schemeClr val="accent1"/>
                </a:solidFill>
              </a:rPr>
              <a:t>par séjour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xmlns="" id="{D3BB2F45-63CA-435C-8C96-FAA7364A96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1916924"/>
              </p:ext>
            </p:extLst>
          </p:nvPr>
        </p:nvGraphicFramePr>
        <p:xfrm>
          <a:off x="263769" y="1992677"/>
          <a:ext cx="8440619" cy="3558412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1688124">
                  <a:extLst>
                    <a:ext uri="{9D8B030D-6E8A-4147-A177-3AD203B41FA5}">
                      <a16:colId xmlns:a16="http://schemas.microsoft.com/office/drawing/2014/main" xmlns="" val="1007114198"/>
                    </a:ext>
                  </a:extLst>
                </a:gridCol>
                <a:gridCol w="1899139">
                  <a:extLst>
                    <a:ext uri="{9D8B030D-6E8A-4147-A177-3AD203B41FA5}">
                      <a16:colId xmlns:a16="http://schemas.microsoft.com/office/drawing/2014/main" xmlns="" val="2404117067"/>
                    </a:ext>
                  </a:extLst>
                </a:gridCol>
                <a:gridCol w="1477109">
                  <a:extLst>
                    <a:ext uri="{9D8B030D-6E8A-4147-A177-3AD203B41FA5}">
                      <a16:colId xmlns:a16="http://schemas.microsoft.com/office/drawing/2014/main" xmlns="" val="1394867563"/>
                    </a:ext>
                  </a:extLst>
                </a:gridCol>
                <a:gridCol w="1867499">
                  <a:extLst>
                    <a:ext uri="{9D8B030D-6E8A-4147-A177-3AD203B41FA5}">
                      <a16:colId xmlns:a16="http://schemas.microsoft.com/office/drawing/2014/main" xmlns="" val="3096346757"/>
                    </a:ext>
                  </a:extLst>
                </a:gridCol>
                <a:gridCol w="1508748">
                  <a:extLst>
                    <a:ext uri="{9D8B030D-6E8A-4147-A177-3AD203B41FA5}">
                      <a16:colId xmlns:a16="http://schemas.microsoft.com/office/drawing/2014/main" xmlns="" val="3416941594"/>
                    </a:ext>
                  </a:extLst>
                </a:gridCol>
              </a:tblGrid>
              <a:tr h="683863">
                <a:tc rowSpan="2" gridSpan="2">
                  <a:txBody>
                    <a:bodyPr/>
                    <a:lstStyle/>
                    <a:p>
                      <a:pPr algn="ctr"/>
                      <a:endParaRPr lang="fr-FR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 sz="2400" b="1" u="sng" dirty="0">
                          <a:solidFill>
                            <a:srgbClr val="C00000"/>
                          </a:solidFill>
                        </a:rPr>
                        <a:t>RR par séjour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92548673"/>
                  </a:ext>
                </a:extLst>
              </a:tr>
              <a:tr h="683863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 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intermédiaire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&gt;…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667253892"/>
                  </a:ext>
                </a:extLst>
              </a:tr>
              <a:tr h="683863">
                <a:tc rowSpan="3">
                  <a:txBody>
                    <a:bodyPr/>
                    <a:lstStyle/>
                    <a:p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RR par jour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 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Modéré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Modéré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Modéré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83774442"/>
                  </a:ext>
                </a:extLst>
              </a:tr>
              <a:tr h="68386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intermédiaire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Modéré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Élevé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Élevé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1244852"/>
                  </a:ext>
                </a:extLst>
              </a:tr>
              <a:tr h="69672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&gt;…</a:t>
                      </a:r>
                    </a:p>
                    <a:p>
                      <a:pPr algn="ctr"/>
                      <a:endParaRPr lang="fr-FR" sz="24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/>
                        <a:t>Modéré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/>
                        <a:t>Élevé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>
                          <a:solidFill>
                            <a:schemeClr val="bg1"/>
                          </a:solidFill>
                        </a:rPr>
                        <a:t>Très </a:t>
                      </a:r>
                      <a:r>
                        <a:rPr lang="fr-FR" sz="2400" dirty="0" err="1">
                          <a:solidFill>
                            <a:schemeClr val="bg1"/>
                          </a:solidFill>
                        </a:rPr>
                        <a:t>élévé</a:t>
                      </a:r>
                      <a:endParaRPr lang="fr-FR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1959450"/>
                  </a:ext>
                </a:extLst>
              </a:tr>
            </a:tbl>
          </a:graphicData>
        </a:graphic>
      </p:graphicFrame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xmlns="" id="{B370478B-F624-458A-BDAC-83FF6643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723A9-C907-4A6E-8AEF-75BDBE43FEFA}" type="slidenum">
              <a:rPr lang="fr-FR" smtClean="0"/>
              <a:t>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xmlns="" id="{04F86B43-72E9-4E1D-A24D-EE3FCAF90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Cotrim Nouvelle Aquitaine - Octobre 2018 - F.Perret</a:t>
            </a:r>
          </a:p>
        </p:txBody>
      </p:sp>
    </p:spTree>
    <p:extLst>
      <p:ext uri="{BB962C8B-B14F-4D97-AF65-F5344CB8AC3E}">
        <p14:creationId xmlns:p14="http://schemas.microsoft.com/office/powerpoint/2010/main" val="17076792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583</Words>
  <Application>Microsoft Office PowerPoint</Application>
  <PresentationFormat>Affichage à l'écran (4:3)</PresentationFormat>
  <Paragraphs>301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Un nouveau modèle SSR en 2019?</vt:lpstr>
      <vt:lpstr>Communication de l’ATIH autour d’un nouveau modèle</vt:lpstr>
      <vt:lpstr>Pourquoi changer ?</vt:lpstr>
      <vt:lpstr>Quels changements ?</vt:lpstr>
      <vt:lpstr>Nouveau modèle</vt:lpstr>
      <vt:lpstr>Présentation PowerPoint</vt:lpstr>
      <vt:lpstr>Présentation PowerPoint</vt:lpstr>
      <vt:lpstr>Présentation PowerPoint</vt:lpstr>
      <vt:lpstr>Groupe de RR:       score par jour et par séjour</vt:lpstr>
      <vt:lpstr>Présentation PowerPoint</vt:lpstr>
      <vt:lpstr>Conclusions - perspectives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florence.perret@methodim.com</dc:creator>
  <cp:lastModifiedBy>mtiffon</cp:lastModifiedBy>
  <cp:revision>18</cp:revision>
  <dcterms:created xsi:type="dcterms:W3CDTF">2018-10-11T07:27:06Z</dcterms:created>
  <dcterms:modified xsi:type="dcterms:W3CDTF">2018-10-11T09:49:53Z</dcterms:modified>
</cp:coreProperties>
</file>