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"/>
  </p:notesMasterIdLst>
  <p:handoutMasterIdLst>
    <p:handoutMasterId r:id="rId7"/>
  </p:handoutMasterIdLst>
  <p:sldIdLst>
    <p:sldId id="274" r:id="rId2"/>
    <p:sldId id="438" r:id="rId3"/>
    <p:sldId id="439" r:id="rId4"/>
    <p:sldId id="435" r:id="rId5"/>
  </p:sldIdLst>
  <p:sldSz cx="9144000" cy="6858000" type="screen4x3"/>
  <p:notesSz cx="6797675" cy="9926638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3127" userDrawn="1">
          <p15:clr>
            <a:srgbClr val="A4A3A4"/>
          </p15:clr>
        </p15:guide>
        <p15:guide id="2" pos="2142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666699"/>
    <a:srgbClr val="898989"/>
    <a:srgbClr val="FDE9D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87101" autoAdjust="0"/>
  </p:normalViewPr>
  <p:slideViewPr>
    <p:cSldViewPr>
      <p:cViewPr>
        <p:scale>
          <a:sx n="73" d="100"/>
          <a:sy n="73" d="100"/>
        </p:scale>
        <p:origin x="-676" y="-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0"/>
    </p:cViewPr>
  </p:sorterViewPr>
  <p:notesViewPr>
    <p:cSldViewPr>
      <p:cViewPr varScale="1">
        <p:scale>
          <a:sx n="59" d="100"/>
          <a:sy n="59" d="100"/>
        </p:scale>
        <p:origin x="3274" y="86"/>
      </p:cViewPr>
      <p:guideLst>
        <p:guide orient="horz" pos="3127"/>
        <p:guide pos="2142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50442" y="0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/>
          <a:lstStyle>
            <a:lvl1pPr algn="r">
              <a:defRPr sz="1200"/>
            </a:lvl1pPr>
          </a:lstStyle>
          <a:p>
            <a:fld id="{BCBB0269-33CB-4CA3-B67D-636815E7FBEF}" type="datetimeFigureOut">
              <a:rPr lang="fr-FR" smtClean="0"/>
              <a:t>11/10/2018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9428583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50442" y="9428583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 anchor="b"/>
          <a:lstStyle>
            <a:lvl1pPr algn="r">
              <a:defRPr sz="1200"/>
            </a:lvl1pPr>
          </a:lstStyle>
          <a:p>
            <a:fld id="{2D154F6A-9E5B-4EF2-81CE-2A44BDC952D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0375089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50442" y="0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/>
          <a:lstStyle>
            <a:lvl1pPr algn="r">
              <a:defRPr sz="1200"/>
            </a:lvl1pPr>
          </a:lstStyle>
          <a:p>
            <a:fld id="{A0839FC4-6556-4DA6-B26D-10C24C7C05C8}" type="datetimeFigureOut">
              <a:rPr lang="fr-FR" smtClean="0"/>
              <a:t>11/10/2018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2108" tIns="46054" rIns="92108" bIns="46054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79768" y="4715154"/>
            <a:ext cx="5438140" cy="4466987"/>
          </a:xfrm>
          <a:prstGeom prst="rect">
            <a:avLst/>
          </a:prstGeom>
        </p:spPr>
        <p:txBody>
          <a:bodyPr vert="horz" lIns="92108" tIns="46054" rIns="92108" bIns="46054" rtlCol="0"/>
          <a:lstStyle/>
          <a:p>
            <a:pPr lvl="0"/>
            <a:r>
              <a:rPr lang="fr-FR"/>
              <a:t>Modifiez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50442" y="9428583"/>
            <a:ext cx="2945660" cy="496332"/>
          </a:xfrm>
          <a:prstGeom prst="rect">
            <a:avLst/>
          </a:prstGeom>
        </p:spPr>
        <p:txBody>
          <a:bodyPr vert="horz" lIns="92108" tIns="46054" rIns="92108" bIns="46054" rtlCol="0" anchor="b"/>
          <a:lstStyle>
            <a:lvl1pPr algn="r">
              <a:defRPr sz="1200"/>
            </a:lvl1pPr>
          </a:lstStyle>
          <a:p>
            <a:fld id="{4FCE307E-93A0-41F8-8993-DBE04C7CF124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9623803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FCE307E-93A0-41F8-8993-DBE04C7CF124}" type="slidenum">
              <a:rPr lang="fr-FR" smtClean="0"/>
              <a:t>4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435965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214488725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216570" y="106197"/>
            <a:ext cx="8229600" cy="391109"/>
          </a:xfrm>
          <a:prstGeom prst="rect">
            <a:avLst/>
          </a:prstGeom>
        </p:spPr>
        <p:txBody>
          <a:bodyPr/>
          <a:lstStyle>
            <a:lvl1pPr algn="l">
              <a:defRPr sz="2400" b="1">
                <a:solidFill>
                  <a:srgbClr val="666699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</a:lstStyle>
          <a:p>
            <a:r>
              <a:rPr lang="fr-FR" dirty="0"/>
              <a:t>Modifiez le style du titre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762000"/>
            <a:ext cx="8229600" cy="4882903"/>
          </a:xfrm>
          <a:prstGeom prst="rect">
            <a:avLst/>
          </a:prstGeom>
        </p:spPr>
        <p:txBody>
          <a:bodyPr/>
          <a:lstStyle>
            <a:lvl1pPr marL="342900" indent="-342900">
              <a:buClr>
                <a:srgbClr val="666699"/>
              </a:buClr>
              <a:buSzPct val="80000"/>
              <a:buFont typeface="Wingdings" panose="05000000000000000000" pitchFamily="2" charset="2"/>
              <a:buChar char="Ø"/>
              <a:defRPr sz="2400" b="1">
                <a:solidFill>
                  <a:srgbClr val="666699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1pPr>
            <a:lvl2pPr marL="742950" indent="-285750">
              <a:buClr>
                <a:srgbClr val="666699"/>
              </a:buClr>
              <a:buSzPct val="80000"/>
              <a:buFont typeface="Wingdings" panose="05000000000000000000" pitchFamily="2" charset="2"/>
              <a:buChar char=""/>
              <a:defRPr sz="2200" b="1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2pPr>
            <a:lvl3pPr marL="1143000" indent="-228600">
              <a:buClr>
                <a:srgbClr val="666699"/>
              </a:buClr>
              <a:buSzPct val="80000"/>
              <a:buFont typeface="Wingdings" panose="05000000000000000000" pitchFamily="2" charset="2"/>
              <a:buChar char="§"/>
              <a:defRPr sz="2000" b="0"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3pPr>
            <a:lvl4pPr>
              <a:defRPr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4pPr>
            <a:lvl5pPr>
              <a:defRPr>
                <a:solidFill>
                  <a:srgbClr val="000000"/>
                </a:solidFill>
                <a:latin typeface="Calibri" panose="020F0502020204030204" pitchFamily="34" charset="0"/>
                <a:cs typeface="Calibri" panose="020F0502020204030204" pitchFamily="34" charset="0"/>
              </a:defRPr>
            </a:lvl5pPr>
          </a:lstStyle>
          <a:p>
            <a:pPr lvl="0"/>
            <a:r>
              <a:rPr lang="fr-FR" dirty="0"/>
              <a:t>Modifiez les styles du texte du masque</a:t>
            </a:r>
          </a:p>
          <a:p>
            <a:pPr lvl="1"/>
            <a:r>
              <a:rPr lang="fr-FR" dirty="0"/>
              <a:t>deuxième niveau</a:t>
            </a:r>
          </a:p>
          <a:p>
            <a:pPr lvl="2"/>
            <a:r>
              <a:rPr lang="fr-FR" dirty="0"/>
              <a:t>troisième niveau</a:t>
            </a:r>
          </a:p>
        </p:txBody>
      </p:sp>
      <p:sp>
        <p:nvSpPr>
          <p:cNvPr id="7" name="Line 5"/>
          <p:cNvSpPr>
            <a:spLocks noChangeShapeType="1"/>
          </p:cNvSpPr>
          <p:nvPr userDrawn="1"/>
        </p:nvSpPr>
        <p:spPr bwMode="auto">
          <a:xfrm>
            <a:off x="0" y="585788"/>
            <a:ext cx="9144000" cy="0"/>
          </a:xfrm>
          <a:prstGeom prst="line">
            <a:avLst/>
          </a:prstGeom>
          <a:noFill/>
          <a:ln w="19050">
            <a:solidFill>
              <a:srgbClr val="0C419A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lang="fr-FR" sz="5000" b="1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10" name="Espace réservé du numéro de diapositive 5"/>
          <p:cNvSpPr>
            <a:spLocks noGrp="1"/>
          </p:cNvSpPr>
          <p:nvPr>
            <p:ph type="sldNum" sz="quarter" idx="11"/>
          </p:nvPr>
        </p:nvSpPr>
        <p:spPr>
          <a:xfrm>
            <a:off x="5333911" y="6203950"/>
            <a:ext cx="2133600" cy="365125"/>
          </a:xfrm>
          <a:prstGeom prst="rect">
            <a:avLst/>
          </a:prstGeom>
        </p:spPr>
        <p:txBody>
          <a:bodyPr/>
          <a:lstStyle>
            <a:lvl1pPr fontAlgn="base">
              <a:spcBef>
                <a:spcPct val="0"/>
              </a:spcBef>
              <a:spcAft>
                <a:spcPct val="0"/>
              </a:spcAft>
              <a:defRPr sz="1100" b="1">
                <a:solidFill>
                  <a:srgbClr val="000000"/>
                </a:solidFill>
                <a:latin typeface="Calibri" pitchFamily="34" charset="0"/>
                <a:cs typeface="Arial" charset="0"/>
              </a:defRPr>
            </a:lvl1pPr>
          </a:lstStyle>
          <a:p>
            <a:pPr>
              <a:defRPr/>
            </a:pPr>
            <a:r>
              <a:rPr lang="fr-FR" dirty="0"/>
              <a:t>	</a:t>
            </a:r>
            <a:fld id="{C19614E6-CCE3-478F-8756-C8E606BB6B32}" type="slidenum">
              <a:rPr lang="fr-FR" smtClean="0">
                <a:solidFill>
                  <a:srgbClr val="898989"/>
                </a:solidFill>
              </a:rPr>
              <a:pPr>
                <a:defRPr/>
              </a:pPr>
              <a:t>‹N°›</a:t>
            </a:fld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1310909"/>
      </p:ext>
    </p:extLst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409492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</p:sldLayoutIdLst>
  <p:transition spd="med"/>
  <p:hf hdr="0" ftr="0" dt="0"/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re 1"/>
          <p:cNvSpPr txBox="1">
            <a:spLocks/>
          </p:cNvSpPr>
          <p:nvPr/>
        </p:nvSpPr>
        <p:spPr>
          <a:xfrm>
            <a:off x="323528" y="2775124"/>
            <a:ext cx="7772400" cy="2448272"/>
          </a:xfrm>
          <a:prstGeom prst="rect">
            <a:avLst/>
          </a:prstGeom>
        </p:spPr>
        <p:txBody>
          <a:bodyPr/>
          <a:lstStyle>
            <a:lvl1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  <a:lvl2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2pPr>
            <a:lvl3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3pPr>
            <a:lvl4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4pPr>
            <a:lvl5pPr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5pPr>
            <a:lvl6pPr marL="4572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6pPr>
            <a:lvl7pPr marL="9144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7pPr>
            <a:lvl8pPr marL="13716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8pPr>
            <a:lvl9pPr marL="1828800" algn="ctr" rtl="0" eaLnBrk="1" fontAlgn="base" hangingPunct="1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Arial" charset="0"/>
              </a:defRPr>
            </a:lvl9pPr>
          </a:lstStyle>
          <a:p>
            <a:pPr>
              <a:spcAft>
                <a:spcPts val="1800"/>
              </a:spcAft>
            </a:pPr>
            <a:r>
              <a:rPr lang="fr-FR" sz="5400" b="1" dirty="0">
                <a:solidFill>
                  <a:srgbClr val="898989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CCAM V54</a:t>
            </a:r>
          </a:p>
        </p:txBody>
      </p:sp>
      <p:sp>
        <p:nvSpPr>
          <p:cNvPr id="6" name="Sous-titre 2"/>
          <p:cNvSpPr txBox="1">
            <a:spLocks/>
          </p:cNvSpPr>
          <p:nvPr/>
        </p:nvSpPr>
        <p:spPr>
          <a:xfrm>
            <a:off x="1371600" y="2420888"/>
            <a:ext cx="6400800" cy="648369"/>
          </a:xfrm>
          <a:prstGeom prst="rect">
            <a:avLst/>
          </a:prstGeom>
        </p:spPr>
        <p:txBody>
          <a:bodyPr rtlCol="0">
            <a:normAutofit/>
          </a:bodyPr>
          <a:lstStyle>
            <a:lvl1pPr marL="342900" indent="-3429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1" fontAlgn="base" hangingPunct="1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marL="0" indent="0" algn="ctr" fontAlgn="auto">
              <a:spcAft>
                <a:spcPts val="0"/>
              </a:spcAft>
              <a:buNone/>
              <a:defRPr/>
            </a:pPr>
            <a:endParaRPr lang="fr-FR" sz="3000" b="1" dirty="0">
              <a:solidFill>
                <a:srgbClr val="898989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xmlns="" id="{C8389CDB-0DC8-4D07-9297-86DCC3A4DD97}"/>
              </a:ext>
            </a:extLst>
          </p:cNvPr>
          <p:cNvSpPr txBox="1"/>
          <p:nvPr/>
        </p:nvSpPr>
        <p:spPr>
          <a:xfrm>
            <a:off x="4572000" y="5445224"/>
            <a:ext cx="39604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COTRIM Nouvelle Aquitaine</a:t>
            </a:r>
          </a:p>
          <a:p>
            <a:pPr algn="r"/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                      Le 11/10/2018</a:t>
            </a:r>
          </a:p>
          <a:p>
            <a:pPr algn="r"/>
            <a:r>
              <a:rPr lang="fr-FR" sz="2000" dirty="0">
                <a:solidFill>
                  <a:schemeClr val="bg1">
                    <a:lumMod val="50000"/>
                  </a:schemeClr>
                </a:solidFill>
              </a:rPr>
              <a:t>                       Dr C. ABADIE</a:t>
            </a:r>
          </a:p>
        </p:txBody>
      </p:sp>
    </p:spTree>
    <p:extLst>
      <p:ext uri="{BB962C8B-B14F-4D97-AF65-F5344CB8AC3E}">
        <p14:creationId xmlns:p14="http://schemas.microsoft.com/office/powerpoint/2010/main" val="1472747233"/>
      </p:ext>
    </p:extLst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CCAM V54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02433" y="1196752"/>
            <a:ext cx="8387878" cy="4022013"/>
          </a:xfrm>
        </p:spPr>
        <p:txBody>
          <a:bodyPr/>
          <a:lstStyle/>
          <a:p>
            <a:pPr marL="0" lvl="0" indent="0">
              <a:spcAft>
                <a:spcPts val="1000"/>
              </a:spcAft>
              <a:buNone/>
            </a:pPr>
            <a:r>
              <a:rPr lang="fr-FR" sz="2000" dirty="0"/>
              <a:t>Mise en œuvre au 1</a:t>
            </a:r>
            <a:r>
              <a:rPr lang="fr-FR" sz="2000" baseline="30000" dirty="0"/>
              <a:t>er</a:t>
            </a:r>
            <a:r>
              <a:rPr lang="fr-FR" sz="2000" dirty="0"/>
              <a:t> septembre 2018</a:t>
            </a:r>
          </a:p>
          <a:p>
            <a:pPr lvl="1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Créations d’actes, modifications libellés, ajouts de note de facturation …..</a:t>
            </a:r>
          </a:p>
          <a:p>
            <a:pPr lvl="1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sz="1800" dirty="0"/>
          </a:p>
          <a:p>
            <a:pPr lvl="1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Ajout d’un </a:t>
            </a:r>
            <a:r>
              <a:rPr lang="fr-FR" sz="1800" u="sng" dirty="0"/>
              <a:t>accord préalable </a:t>
            </a:r>
            <a:r>
              <a:rPr lang="fr-FR" sz="1800" dirty="0"/>
              <a:t>pour cinq actes </a:t>
            </a:r>
          </a:p>
          <a:p>
            <a:pPr lvl="2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HFKC001 Changement d’un anneau ajustable péri gastrique pour obésité morbide, par coelioscopie</a:t>
            </a:r>
          </a:p>
          <a:p>
            <a:pPr lvl="2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HKKA002 Changement d’un anneau…….., par laparotomie</a:t>
            </a:r>
          </a:p>
          <a:p>
            <a:pPr lvl="2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HFMC008 Repositionnement ou ablation d’un anneau ajustable péri gastrique, par coelioscopie</a:t>
            </a:r>
          </a:p>
          <a:p>
            <a:pPr lvl="2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HFMA011 Repositionnement ou ablation ……., par laparotomie</a:t>
            </a:r>
          </a:p>
          <a:p>
            <a:pPr lvl="2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HFKA001 Changement ou repositionnement du dispositif d’accès d’un anneau ajustable péri gastrique pour obésité morbide, par abord direct</a:t>
            </a:r>
          </a:p>
          <a:p>
            <a:pPr marL="0" indent="0">
              <a:spcAft>
                <a:spcPts val="1000"/>
              </a:spcAft>
              <a:buNone/>
            </a:pPr>
            <a:endParaRPr lang="fr-FR" sz="1800" b="0" dirty="0">
              <a:solidFill>
                <a:srgbClr val="000000"/>
              </a:solidFill>
            </a:endParaRPr>
          </a:p>
          <a:p>
            <a:pPr marL="0" lvl="0" indent="0">
              <a:spcAft>
                <a:spcPts val="1000"/>
              </a:spcAft>
              <a:buNone/>
            </a:pPr>
            <a:r>
              <a:rPr lang="fr-FR" sz="1800" dirty="0"/>
              <a:t>	</a:t>
            </a:r>
            <a:r>
              <a:rPr lang="fr-FR" sz="1800" b="0" dirty="0">
                <a:solidFill>
                  <a:srgbClr val="000000"/>
                </a:solidFill>
              </a:rPr>
              <a:t/>
            </a:r>
            <a:br>
              <a:rPr lang="fr-FR" sz="1800" b="0" dirty="0">
                <a:solidFill>
                  <a:srgbClr val="000000"/>
                </a:solidFill>
              </a:rPr>
            </a:br>
            <a:endParaRPr lang="fr-FR" sz="1800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33014254"/>
      </p:ext>
    </p:extLst>
  </p:cSld>
  <p:clrMapOvr>
    <a:masterClrMapping/>
  </p:clrMapOvr>
  <p:transition spd="med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CCAM V54</a:t>
            </a: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02433" y="1196752"/>
            <a:ext cx="8387878" cy="4022013"/>
          </a:xfrm>
        </p:spPr>
        <p:txBody>
          <a:bodyPr/>
          <a:lstStyle/>
          <a:p>
            <a:pPr marL="0" lvl="0" indent="0">
              <a:spcAft>
                <a:spcPts val="1000"/>
              </a:spcAft>
              <a:buNone/>
            </a:pPr>
            <a:r>
              <a:rPr lang="fr-FR" sz="2000" dirty="0"/>
              <a:t>Mise en œuvre au 1</a:t>
            </a:r>
            <a:r>
              <a:rPr lang="fr-FR" sz="2000" baseline="30000" dirty="0"/>
              <a:t>er</a:t>
            </a:r>
            <a:r>
              <a:rPr lang="fr-FR" sz="2000" dirty="0"/>
              <a:t> octobre 2018</a:t>
            </a:r>
          </a:p>
          <a:p>
            <a:pPr lvl="1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sz="1800" dirty="0"/>
          </a:p>
          <a:p>
            <a:pPr lvl="1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Ajout d’une note de facturation pour l’acte : BELB001</a:t>
            </a:r>
          </a:p>
          <a:p>
            <a:pPr lvl="2">
              <a:spcAft>
                <a:spcPts val="1000"/>
              </a:spcAft>
              <a:buFont typeface="Wingdings" panose="05000000000000000000" pitchFamily="2" charset="2"/>
              <a:buChar char="ü"/>
            </a:pPr>
            <a:r>
              <a:rPr lang="fr-FR" sz="1800" dirty="0"/>
              <a:t>BELB001 Injection de substance inerte ou organique dans la chambre antérieure de l’</a:t>
            </a:r>
            <a:r>
              <a:rPr lang="fr-FR" sz="1800" dirty="0" err="1"/>
              <a:t>oeil</a:t>
            </a:r>
            <a:endParaRPr lang="fr-FR" sz="1800" dirty="0"/>
          </a:p>
          <a:p>
            <a:pPr marL="0" indent="0">
              <a:spcAft>
                <a:spcPts val="1000"/>
              </a:spcAft>
              <a:buNone/>
            </a:pPr>
            <a:r>
              <a:rPr lang="fr-FR" sz="1800" b="0" dirty="0">
                <a:solidFill>
                  <a:srgbClr val="000000"/>
                </a:solidFill>
              </a:rPr>
              <a:t>		Ne peut être facturé avec un acte des sous paragraphes 02.04.04.01 		(extraction de cristallin) et 02.04.04.02 (implantation de cristallin 		artificiel)</a:t>
            </a:r>
          </a:p>
          <a:p>
            <a:pPr marL="0" lvl="0" indent="0">
              <a:spcAft>
                <a:spcPts val="1000"/>
              </a:spcAft>
              <a:buNone/>
            </a:pPr>
            <a:r>
              <a:rPr lang="fr-FR" sz="1800" dirty="0"/>
              <a:t>	</a:t>
            </a:r>
            <a:r>
              <a:rPr lang="fr-FR" sz="1800" b="0" dirty="0">
                <a:solidFill>
                  <a:srgbClr val="000000"/>
                </a:solidFill>
              </a:rPr>
              <a:t/>
            </a:r>
            <a:br>
              <a:rPr lang="fr-FR" sz="1800" b="0" dirty="0">
                <a:solidFill>
                  <a:srgbClr val="000000"/>
                </a:solidFill>
              </a:rPr>
            </a:br>
            <a:endParaRPr lang="fr-FR" sz="1800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  <a:p>
            <a:pPr lvl="0">
              <a:spcAft>
                <a:spcPts val="1000"/>
              </a:spcAft>
              <a:buFont typeface="Wingdings" panose="05000000000000000000" pitchFamily="2" charset="2"/>
              <a:buChar char="ü"/>
            </a:pPr>
            <a:endParaRPr lang="fr-FR" b="0" dirty="0">
              <a:solidFill>
                <a:srgbClr val="000000"/>
              </a:solidFill>
            </a:endParaRP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endParaRPr lang="fr-FR" dirty="0">
              <a:solidFill>
                <a:srgbClr val="89898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179270"/>
      </p:ext>
    </p:extLst>
  </p:cSld>
  <p:clrMapOvr>
    <a:masterClrMapping/>
  </p:clrMapOvr>
  <p:transition spd="med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r>
              <a:rPr lang="fr-FR" dirty="0"/>
              <a:t>	</a:t>
            </a:r>
            <a:endParaRPr lang="fr-FR" dirty="0">
              <a:solidFill>
                <a:srgbClr val="898989"/>
              </a:solidFill>
            </a:endParaRP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xmlns="" id="{462D28C1-016F-44A4-BF89-0FC3049BF2A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  <a:p>
            <a:endParaRPr lang="fr-FR" i="1" dirty="0"/>
          </a:p>
          <a:p>
            <a:pPr marL="0" indent="0">
              <a:buNone/>
            </a:pPr>
            <a:r>
              <a:rPr lang="fr-FR" dirty="0"/>
              <a:t>			</a:t>
            </a:r>
            <a:r>
              <a:rPr lang="fr-FR" sz="3200" i="1" dirty="0"/>
              <a:t>	Merci de votre attention</a:t>
            </a:r>
          </a:p>
        </p:txBody>
      </p:sp>
    </p:spTree>
    <p:extLst>
      <p:ext uri="{BB962C8B-B14F-4D97-AF65-F5344CB8AC3E}">
        <p14:creationId xmlns:p14="http://schemas.microsoft.com/office/powerpoint/2010/main" val="346648408"/>
      </p:ext>
    </p:extLst>
  </p:cSld>
  <p:clrMapOvr>
    <a:masterClrMapping/>
  </p:clrMapOvr>
  <p:transition spd="med"/>
</p:sld>
</file>

<file path=ppt/theme/theme1.xml><?xml version="1.0" encoding="utf-8"?>
<a:theme xmlns:a="http://schemas.openxmlformats.org/drawingml/2006/main" name="CNAMTS_DIAPORAMA">
  <a:themeElements>
    <a:clrScheme name="">
      <a:dk1>
        <a:srgbClr val="FFFFFF"/>
      </a:dk1>
      <a:lt1>
        <a:srgbClr val="FFFFFF"/>
      </a:lt1>
      <a:dk2>
        <a:srgbClr val="FFFFFF"/>
      </a:dk2>
      <a:lt2>
        <a:srgbClr val="000099"/>
      </a:lt2>
      <a:accent1>
        <a:srgbClr val="3366CC"/>
      </a:accent1>
      <a:accent2>
        <a:srgbClr val="CC0000"/>
      </a:accent2>
      <a:accent3>
        <a:srgbClr val="FFFFFF"/>
      </a:accent3>
      <a:accent4>
        <a:srgbClr val="DADADA"/>
      </a:accent4>
      <a:accent5>
        <a:srgbClr val="ADB8E2"/>
      </a:accent5>
      <a:accent6>
        <a:srgbClr val="B90000"/>
      </a:accent6>
      <a:hlink>
        <a:srgbClr val="666699"/>
      </a:hlink>
      <a:folHlink>
        <a:srgbClr val="990000"/>
      </a:folHlink>
    </a:clrScheme>
    <a:fontScheme name="CNAMTS_DIAPORAMA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fr-FR" sz="5000" b="1" i="0" u="none" strike="noStrike" cap="none" normalizeH="0" baseline="0" smtClean="0">
            <a:ln>
              <a:noFill/>
            </a:ln>
            <a:solidFill>
              <a:schemeClr val="bg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fr-FR" sz="5000" b="1" i="0" u="none" strike="noStrike" cap="none" normalizeH="0" baseline="0" smtClean="0">
            <a:ln>
              <a:noFill/>
            </a:ln>
            <a:solidFill>
              <a:schemeClr val="bg1"/>
            </a:solidFill>
            <a:effectLst>
              <a:outerShdw blurRad="38100" dist="38100" dir="2700000" algn="tl">
                <a:srgbClr val="000000">
                  <a:alpha val="43137"/>
                </a:srgbClr>
              </a:outerShdw>
            </a:effectLst>
            <a:latin typeface="Arial" charset="0"/>
          </a:defRPr>
        </a:defPPr>
      </a:lstStyle>
    </a:lnDef>
  </a:objectDefaults>
  <a:extraClrSchemeLst>
    <a:extraClrScheme>
      <a:clrScheme name="CNAMTS_DIAPORAMA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3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DDDDDD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CNAMTS_DIAPORAMA 14">
        <a:dk1>
          <a:srgbClr val="FFFFFF"/>
        </a:dk1>
        <a:lt1>
          <a:srgbClr val="FFFFFF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DDDDDD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15">
        <a:dk1>
          <a:srgbClr val="FFFFFF"/>
        </a:dk1>
        <a:lt1>
          <a:srgbClr val="FFFFFF"/>
        </a:lt1>
        <a:dk2>
          <a:srgbClr val="CCFFFF"/>
        </a:dk2>
        <a:lt2>
          <a:srgbClr val="000099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DDDDDD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CNAMTS_DIAPORAMA 16">
        <a:dk1>
          <a:srgbClr val="FFFFFF"/>
        </a:dk1>
        <a:lt1>
          <a:srgbClr val="FFFFFF"/>
        </a:lt1>
        <a:dk2>
          <a:srgbClr val="FFFFFF"/>
        </a:dk2>
        <a:lt2>
          <a:srgbClr val="333333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DDDDDD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TM03090430[[fn=Bande de couleurs]]</Template>
  <TotalTime>5502</TotalTime>
  <Words>132</Words>
  <Application>Microsoft Office PowerPoint</Application>
  <PresentationFormat>Affichage à l'écran (4:3)</PresentationFormat>
  <Paragraphs>38</Paragraphs>
  <Slides>4</Slides>
  <Notes>1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5" baseType="lpstr">
      <vt:lpstr>CNAMTS_DIAPORAMA</vt:lpstr>
      <vt:lpstr>Présentation PowerPoint</vt:lpstr>
      <vt:lpstr>CCAM V54</vt:lpstr>
      <vt:lpstr>CCAM V54</vt:lpstr>
      <vt:lpstr>Présentation PowerPoint</vt:lpstr>
    </vt:vector>
  </TitlesOfParts>
  <Company>CNAMTS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pourcentage de séjours en anomalie est stable</dc:title>
  <dc:creator>BARDOU-09163</dc:creator>
  <cp:lastModifiedBy>mtiffon</cp:lastModifiedBy>
  <cp:revision>575</cp:revision>
  <cp:lastPrinted>2018-10-10T15:15:32Z</cp:lastPrinted>
  <dcterms:created xsi:type="dcterms:W3CDTF">2015-04-07T13:07:18Z</dcterms:created>
  <dcterms:modified xsi:type="dcterms:W3CDTF">2018-10-11T07:29:35Z</dcterms:modified>
</cp:coreProperties>
</file>

<file path=docProps/thumbnail.jpeg>
</file>