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327" r:id="rId2"/>
    <p:sldId id="296" r:id="rId3"/>
    <p:sldId id="338" r:id="rId4"/>
    <p:sldId id="339" r:id="rId5"/>
    <p:sldId id="298" r:id="rId6"/>
    <p:sldId id="330" r:id="rId7"/>
    <p:sldId id="331" r:id="rId8"/>
    <p:sldId id="332" r:id="rId9"/>
    <p:sldId id="333" r:id="rId10"/>
    <p:sldId id="334" r:id="rId11"/>
    <p:sldId id="335" r:id="rId12"/>
    <p:sldId id="336" r:id="rId13"/>
    <p:sldId id="337" r:id="rId14"/>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000066"/>
    <a:srgbClr val="349A39"/>
    <a:srgbClr val="C00E23"/>
    <a:srgbClr val="88B61E"/>
    <a:srgbClr val="AC4186"/>
    <a:srgbClr val="F29931"/>
    <a:srgbClr val="0172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076" autoAdjust="0"/>
  </p:normalViewPr>
  <p:slideViewPr>
    <p:cSldViewPr snapToGrid="0" snapToObjects="1">
      <p:cViewPr>
        <p:scale>
          <a:sx n="70" d="100"/>
          <a:sy n="70" d="100"/>
        </p:scale>
        <p:origin x="-756" y="-4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3F4917A-9167-48AA-A6AB-636C31CA55B7}" type="datetimeFigureOut">
              <a:rPr lang="fr-FR"/>
              <a:pPr>
                <a:defRPr/>
              </a:pPr>
              <a:t>01/06/2018</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31EC7DF-D50C-47DB-8AAB-C1507D5D1C5F}" type="slidenum">
              <a:rPr lang="fr-FR"/>
              <a:pPr>
                <a:defRPr/>
              </a:pPr>
              <a:t>‹N°›</a:t>
            </a:fld>
            <a:endParaRPr lang="fr-FR"/>
          </a:p>
        </p:txBody>
      </p:sp>
    </p:spTree>
    <p:extLst>
      <p:ext uri="{BB962C8B-B14F-4D97-AF65-F5344CB8AC3E}">
        <p14:creationId xmlns:p14="http://schemas.microsoft.com/office/powerpoint/2010/main" val="30696183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933278C-B67B-482C-8BE5-6766B3297400}" type="datetimeFigureOut">
              <a:rPr lang="fr-FR"/>
              <a:pPr>
                <a:defRPr/>
              </a:pPr>
              <a:t>01/06/2018</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a:p>
        </p:txBody>
      </p:sp>
      <p:sp>
        <p:nvSpPr>
          <p:cNvPr id="7" name="Espace réservé du numéro de diapositive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274338C-3111-4F7A-9906-BAF42087A960}" type="slidenum">
              <a:rPr lang="fr-FR"/>
              <a:pPr>
                <a:defRPr/>
              </a:pPr>
              <a:t>‹N°›</a:t>
            </a:fld>
            <a:endParaRPr lang="fr-FR"/>
          </a:p>
        </p:txBody>
      </p:sp>
    </p:spTree>
    <p:extLst>
      <p:ext uri="{BB962C8B-B14F-4D97-AF65-F5344CB8AC3E}">
        <p14:creationId xmlns:p14="http://schemas.microsoft.com/office/powerpoint/2010/main" val="274050274"/>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662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endParaRPr lang="fr-FR" altLang="fr-FR" dirty="0" smtClean="0"/>
          </a:p>
        </p:txBody>
      </p:sp>
      <p:sp>
        <p:nvSpPr>
          <p:cNvPr id="4" name="Espace réservé du numéro de diapositive 3"/>
          <p:cNvSpPr>
            <a:spLocks noGrp="1"/>
          </p:cNvSpPr>
          <p:nvPr>
            <p:ph type="sldNum" sz="quarter" idx="5"/>
          </p:nvPr>
        </p:nvSpPr>
        <p:spPr/>
        <p:txBody>
          <a:bodyPr/>
          <a:lstStyle/>
          <a:p>
            <a:pPr>
              <a:defRPr/>
            </a:pPr>
            <a:fld id="{356F0D1C-1434-4678-B10D-9CCF830F456F}" type="slidenum">
              <a:rPr lang="fr-FR" smtClean="0"/>
              <a:pPr>
                <a:defRPr/>
              </a:pPr>
              <a:t>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Rectangle 2"/>
          <p:cNvSpPr/>
          <p:nvPr userDrawn="1"/>
        </p:nvSpPr>
        <p:spPr>
          <a:xfrm>
            <a:off x="0" y="2233613"/>
            <a:ext cx="8186738" cy="2425700"/>
          </a:xfrm>
          <a:prstGeom prst="rect">
            <a:avLst/>
          </a:prstGeom>
          <a:solidFill>
            <a:srgbClr val="008080"/>
          </a:solidFill>
          <a:ln w="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4" name="Picture 4" descr="I:\DIRECTION_GENERALE\COMMUNICATION\COM INTERNE\REFORME_TERRITORIALE\COM_EXTERNE\Diapo_ecran_accueil\logo_ARS_ALPC.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3200" y="155575"/>
            <a:ext cx="2332038" cy="149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I:\DIRECTION_GENERALE\COMMUNICATION\COM INTERNE\REFORME_TERRITORIALE\COM_EXTERNE\Signature_mail\img_signature_mail_2.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535238" y="636588"/>
            <a:ext cx="6337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I:\DIRECTION_GENERALE\COMMUNICATION\COM INTERNE\REFORME_TERRITORIALE\COM_EXTERNE\Diapo_ecran_accueil\visuel_ALPC.jpg"/>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623050" y="5427663"/>
            <a:ext cx="2520950" cy="14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618300" y="2943514"/>
            <a:ext cx="7567757" cy="1018903"/>
          </a:xfrm>
          <a:prstGeom prst="rect">
            <a:avLst/>
          </a:prstGeom>
        </p:spPr>
        <p:txBody>
          <a:bodyPr/>
          <a:lstStyle>
            <a:lvl1pPr algn="l">
              <a:defRPr>
                <a:solidFill>
                  <a:schemeClr val="bg1"/>
                </a:solidFill>
              </a:defRPr>
            </a:lvl1pPr>
          </a:lstStyle>
          <a:p>
            <a:r>
              <a:rPr lang="fr-FR" dirty="0" smtClean="0"/>
              <a:t>Cliquez et modifiez le titre</a:t>
            </a:r>
            <a:endParaRPr lang="fr-FR" dirty="0"/>
          </a:p>
        </p:txBody>
      </p:sp>
      <p:sp>
        <p:nvSpPr>
          <p:cNvPr id="7" name="Espace réservé de la date 3"/>
          <p:cNvSpPr>
            <a:spLocks noGrp="1"/>
          </p:cNvSpPr>
          <p:nvPr>
            <p:ph type="dt" sz="half" idx="10"/>
          </p:nvPr>
        </p:nvSpPr>
        <p:spPr>
          <a:xfrm>
            <a:off x="203200" y="6330950"/>
            <a:ext cx="2133600" cy="365125"/>
          </a:xfrm>
          <a:prstGeom prst="rect">
            <a:avLst/>
          </a:prstGeom>
        </p:spPr>
        <p:txBody>
          <a:bodyPr/>
          <a:lstStyle>
            <a:lvl1pPr fontAlgn="auto">
              <a:spcBef>
                <a:spcPts val="0"/>
              </a:spcBef>
              <a:spcAft>
                <a:spcPts val="0"/>
              </a:spcAft>
              <a:defRPr>
                <a:solidFill>
                  <a:srgbClr val="000066"/>
                </a:solidFill>
                <a:latin typeface="+mn-lt"/>
                <a:cs typeface="+mn-cs"/>
              </a:defRPr>
            </a:lvl1pPr>
          </a:lstStyle>
          <a:p>
            <a:pPr>
              <a:defRPr/>
            </a:pPr>
            <a:endParaRPr lang="fr-FR"/>
          </a:p>
        </p:txBody>
      </p:sp>
    </p:spTree>
    <p:extLst>
      <p:ext uri="{BB962C8B-B14F-4D97-AF65-F5344CB8AC3E}">
        <p14:creationId xmlns:p14="http://schemas.microsoft.com/office/powerpoint/2010/main" val="4119181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4" name="Rectangle 3"/>
          <p:cNvSpPr/>
          <p:nvPr userDrawn="1"/>
        </p:nvSpPr>
        <p:spPr>
          <a:xfrm>
            <a:off x="0" y="0"/>
            <a:ext cx="8686800" cy="1123950"/>
          </a:xfrm>
          <a:prstGeom prst="rect">
            <a:avLst/>
          </a:prstGeom>
          <a:solidFill>
            <a:srgbClr val="008080"/>
          </a:solidFill>
          <a:ln w="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5" name="Picture 2" descr="I:\DIRECTION_GENERALE\COMMUNICATION\COM INTERNE\REFORME_TERRITORIALE\Outils_enligne_intranet\modele_diaporama\img_ars.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95988"/>
            <a:ext cx="1489075"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itre 1"/>
          <p:cNvSpPr>
            <a:spLocks noGrp="1"/>
          </p:cNvSpPr>
          <p:nvPr>
            <p:ph type="title"/>
          </p:nvPr>
        </p:nvSpPr>
        <p:spPr>
          <a:xfrm>
            <a:off x="457200" y="170130"/>
            <a:ext cx="8229600" cy="1143000"/>
          </a:xfrm>
          <a:prstGeom prst="rect">
            <a:avLst/>
          </a:prstGeom>
        </p:spPr>
        <p:txBody>
          <a:bodyPr/>
          <a:lstStyle>
            <a:lvl1pPr algn="l">
              <a:defRPr>
                <a:solidFill>
                  <a:schemeClr val="bg1"/>
                </a:solidFill>
              </a:defRPr>
            </a:lvl1pPr>
          </a:lstStyle>
          <a:p>
            <a:r>
              <a:rPr lang="fr-FR" dirty="0" smtClean="0"/>
              <a:t>Cliquez et modifiez le titre</a:t>
            </a:r>
            <a:endParaRPr lang="fr-FR" dirty="0"/>
          </a:p>
        </p:txBody>
      </p:sp>
      <p:sp>
        <p:nvSpPr>
          <p:cNvPr id="26" name="Espace réservé du texte 20"/>
          <p:cNvSpPr>
            <a:spLocks noGrp="1"/>
          </p:cNvSpPr>
          <p:nvPr>
            <p:ph type="body" sz="quarter" idx="13"/>
          </p:nvPr>
        </p:nvSpPr>
        <p:spPr>
          <a:xfrm>
            <a:off x="457200" y="1313130"/>
            <a:ext cx="7815263" cy="3781425"/>
          </a:xfrm>
          <a:prstGeom prst="rect">
            <a:avLst/>
          </a:prstGeom>
        </p:spPr>
        <p:txBody>
          <a:bodyPr/>
          <a:lstStyle>
            <a:lvl1pPr>
              <a:defRPr>
                <a:solidFill>
                  <a:srgbClr val="008080"/>
                </a:solidFill>
              </a:defRPr>
            </a:lvl1pPr>
            <a:lvl2pPr>
              <a:defRPr>
                <a:solidFill>
                  <a:srgbClr val="000066"/>
                </a:solidFill>
              </a:defRPr>
            </a:lvl2pPr>
            <a:lvl3pPr>
              <a:defRPr>
                <a:solidFill>
                  <a:srgbClr val="000066"/>
                </a:solidFill>
              </a:defRPr>
            </a:lvl3pPr>
            <a:lvl4pPr>
              <a:defRPr>
                <a:solidFill>
                  <a:srgbClr val="000066"/>
                </a:solidFill>
              </a:defRPr>
            </a:lvl4pPr>
            <a:lvl5pPr>
              <a:defRPr>
                <a:solidFill>
                  <a:srgbClr val="000066"/>
                </a:solidFill>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6" name="Espace réservé du numéro de diapositive 5"/>
          <p:cNvSpPr>
            <a:spLocks noGrp="1"/>
          </p:cNvSpPr>
          <p:nvPr>
            <p:ph type="sldNum" sz="quarter" idx="14"/>
          </p:nvPr>
        </p:nvSpPr>
        <p:spPr>
          <a:xfrm>
            <a:off x="6883400" y="6356350"/>
            <a:ext cx="2133600" cy="365125"/>
          </a:xfrm>
          <a:prstGeom prst="rect">
            <a:avLst/>
          </a:prstGeom>
        </p:spPr>
        <p:txBody>
          <a:bodyPr/>
          <a:lstStyle>
            <a:lvl1pPr algn="r" fontAlgn="auto">
              <a:spcBef>
                <a:spcPts val="0"/>
              </a:spcBef>
              <a:spcAft>
                <a:spcPts val="0"/>
              </a:spcAft>
              <a:defRPr sz="1600">
                <a:solidFill>
                  <a:srgbClr val="008080"/>
                </a:solidFill>
                <a:latin typeface="+mn-lt"/>
                <a:cs typeface="+mn-cs"/>
              </a:defRPr>
            </a:lvl1pPr>
          </a:lstStyle>
          <a:p>
            <a:pPr>
              <a:defRPr/>
            </a:pPr>
            <a:fld id="{99F76E3C-FAD9-4A1A-8D99-6B208D9AEFF0}" type="slidenum">
              <a:rPr lang="fr-FR"/>
              <a:pPr>
                <a:defRPr/>
              </a:pPr>
              <a:t>‹N°›</a:t>
            </a:fld>
            <a:endParaRPr lang="fr-FR" dirty="0"/>
          </a:p>
        </p:txBody>
      </p:sp>
    </p:spTree>
    <p:extLst>
      <p:ext uri="{BB962C8B-B14F-4D97-AF65-F5344CB8AC3E}">
        <p14:creationId xmlns:p14="http://schemas.microsoft.com/office/powerpoint/2010/main" val="19477604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87" r:id="rId1"/>
    <p:sldLayoutId id="2147483788" r:id="rId2"/>
  </p:sldLayoutIdLst>
  <p:hf hdr="0" ftr="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jpeg"/><Relationship Id="rId2" Type="http://schemas.openxmlformats.org/officeDocument/2006/relationships/image" Target="../media/image6.png"/><Relationship Id="rId16"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jpeg"/><Relationship Id="rId5" Type="http://schemas.openxmlformats.org/officeDocument/2006/relationships/image" Target="../media/image9.png"/><Relationship Id="rId15" Type="http://schemas.openxmlformats.org/officeDocument/2006/relationships/image" Target="../media/image19.jpe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jpeg"/><Relationship Id="rId14" Type="http://schemas.openxmlformats.org/officeDocument/2006/relationships/image" Target="../media/image1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2"/>
          <p:cNvSpPr>
            <a:spLocks noGrp="1"/>
          </p:cNvSpPr>
          <p:nvPr>
            <p:ph type="ctrTitle"/>
          </p:nvPr>
        </p:nvSpPr>
        <p:spPr bwMode="auto">
          <a:xfrm>
            <a:off x="419100" y="2673350"/>
            <a:ext cx="7645400" cy="125095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fr-FR" sz="3600" dirty="0" smtClean="0"/>
              <a:t>Présentation de la démarche de contractualisation </a:t>
            </a:r>
            <a:br>
              <a:rPr lang="fr-FR" sz="3600" dirty="0" smtClean="0"/>
            </a:br>
            <a:r>
              <a:rPr lang="fr-FR" sz="3600" dirty="0" smtClean="0"/>
              <a:t>CPOM sanitaire</a:t>
            </a:r>
            <a:endParaRPr lang="fr-FR" altLang="fr-FR" sz="3600" dirty="0" smtClean="0">
              <a:solidFill>
                <a:srgbClr val="FF0000"/>
              </a:solidFill>
            </a:endParaRPr>
          </a:p>
        </p:txBody>
      </p:sp>
      <p:pic>
        <p:nvPicPr>
          <p:cNvPr id="4100" name="Picture 4" descr="I:\DIRECTION_GENERALE\COMMUNICATION\COM EXTERNE\EVENEMENTIELS EXTERNES\2015\Journee_qualite_securite_18112015\Invitation\ARS_NA_LOGO_RVB.jpg"/>
          <p:cNvPicPr>
            <a:picLocks noChangeAspect="1" noChangeArrowheads="1"/>
          </p:cNvPicPr>
          <p:nvPr/>
        </p:nvPicPr>
        <p:blipFill>
          <a:blip r:embed="rId3"/>
          <a:srcRect/>
          <a:stretch>
            <a:fillRect/>
          </a:stretch>
        </p:blipFill>
        <p:spPr bwMode="auto">
          <a:xfrm>
            <a:off x="103188" y="0"/>
            <a:ext cx="2443162" cy="1514475"/>
          </a:xfrm>
          <a:prstGeom prst="rect">
            <a:avLst/>
          </a:prstGeom>
          <a:noFill/>
          <a:ln w="9525">
            <a:noFill/>
            <a:miter lim="800000"/>
            <a:headEnd/>
            <a:tailEnd/>
          </a:ln>
        </p:spPr>
      </p:pic>
      <p:sp>
        <p:nvSpPr>
          <p:cNvPr id="6" name="Rectangle 5"/>
          <p:cNvSpPr/>
          <p:nvPr/>
        </p:nvSpPr>
        <p:spPr>
          <a:xfrm>
            <a:off x="381000" y="4781225"/>
            <a:ext cx="7181850" cy="984885"/>
          </a:xfrm>
          <a:prstGeom prst="rect">
            <a:avLst/>
          </a:prstGeom>
        </p:spPr>
        <p:txBody>
          <a:bodyPr>
            <a:spAutoFit/>
          </a:bodyPr>
          <a:lstStyle/>
          <a:p>
            <a:pPr>
              <a:defRPr/>
            </a:pPr>
            <a:r>
              <a:rPr lang="it-IT" sz="1600" b="1" kern="0" dirty="0" smtClean="0">
                <a:solidFill>
                  <a:srgbClr val="0D3F96"/>
                </a:solidFill>
              </a:rPr>
              <a:t>Mercredi 30 </a:t>
            </a:r>
            <a:r>
              <a:rPr lang="it-IT" sz="1600" b="1" kern="0" dirty="0">
                <a:solidFill>
                  <a:srgbClr val="0D3F96"/>
                </a:solidFill>
              </a:rPr>
              <a:t>mai </a:t>
            </a:r>
            <a:r>
              <a:rPr lang="it-IT" sz="1600" b="1" kern="0" dirty="0" smtClean="0">
                <a:solidFill>
                  <a:srgbClr val="0D3F96"/>
                </a:solidFill>
              </a:rPr>
              <a:t>2018 - de 16h00 à 18h00 </a:t>
            </a:r>
          </a:p>
          <a:p>
            <a:pPr>
              <a:defRPr/>
            </a:pPr>
            <a:r>
              <a:rPr lang="it-IT" sz="1600" b="1" kern="0" dirty="0" smtClean="0">
                <a:solidFill>
                  <a:srgbClr val="0D3F96"/>
                </a:solidFill>
              </a:rPr>
              <a:t>COTRIM</a:t>
            </a:r>
            <a:r>
              <a:rPr lang="it-IT" sz="1200" b="1" kern="0" dirty="0">
                <a:solidFill>
                  <a:srgbClr val="0D3F96"/>
                </a:solidFill>
              </a:rPr>
              <a:t/>
            </a:r>
            <a:br>
              <a:rPr lang="it-IT" sz="1200" b="1" kern="0" dirty="0">
                <a:solidFill>
                  <a:srgbClr val="0D3F96"/>
                </a:solidFill>
              </a:rPr>
            </a:br>
            <a:endParaRPr lang="fr-FR" sz="1200" b="1" kern="0" dirty="0">
              <a:solidFill>
                <a:srgbClr val="0D3F96"/>
              </a:solidFill>
            </a:endParaRPr>
          </a:p>
          <a:p>
            <a:pPr>
              <a:defRPr/>
            </a:pPr>
            <a:r>
              <a:rPr lang="fr-FR" sz="1400" b="1" kern="0" dirty="0">
                <a:solidFill>
                  <a:srgbClr val="0D3F96"/>
                </a:solidFill>
              </a:rPr>
              <a:t>Direction de l’offre de soins et de </a:t>
            </a:r>
            <a:r>
              <a:rPr lang="fr-FR" sz="1400" b="1" kern="0" dirty="0" smtClean="0">
                <a:solidFill>
                  <a:srgbClr val="0D3F96"/>
                </a:solidFill>
              </a:rPr>
              <a:t>l’autonomie</a:t>
            </a:r>
            <a:endParaRPr lang="fr-FR" sz="1400" b="1" kern="0" dirty="0">
              <a:solidFill>
                <a:srgbClr val="0D3F96"/>
              </a:solidFill>
            </a:endParaRPr>
          </a:p>
        </p:txBody>
      </p:sp>
    </p:spTree>
    <p:extLst>
      <p:ext uri="{BB962C8B-B14F-4D97-AF65-F5344CB8AC3E}">
        <p14:creationId xmlns:p14="http://schemas.microsoft.com/office/powerpoint/2010/main" val="1195371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z="3600" dirty="0" smtClean="0"/>
              <a:t>5. Construction du CPOM (3/6)</a:t>
            </a:r>
          </a:p>
        </p:txBody>
      </p:sp>
      <p:sp>
        <p:nvSpPr>
          <p:cNvPr id="53" name="Espace réservé du texte 2"/>
          <p:cNvSpPr>
            <a:spLocks noGrp="1"/>
          </p:cNvSpPr>
          <p:nvPr>
            <p:ph type="body" sz="quarter" idx="13"/>
          </p:nvPr>
        </p:nvSpPr>
        <p:spPr/>
        <p:txBody>
          <a:bodyPr/>
          <a:lstStyle/>
          <a:p>
            <a:pPr marL="0" indent="0" algn="just">
              <a:buNone/>
            </a:pPr>
            <a:r>
              <a:rPr lang="fr-FR" sz="2000" dirty="0" smtClean="0"/>
              <a:t>Focus sur l’annexe 1 « orientations stratégiques » (suite)</a:t>
            </a:r>
          </a:p>
          <a:p>
            <a:pPr algn="just">
              <a:buFont typeface="Wingdings"/>
              <a:buChar char="à"/>
            </a:pPr>
            <a:r>
              <a:rPr lang="fr-FR" sz="1800" b="1" dirty="0" smtClean="0">
                <a:solidFill>
                  <a:srgbClr val="000066"/>
                </a:solidFill>
                <a:sym typeface="Wingdings" panose="05000000000000000000" pitchFamily="2" charset="2"/>
              </a:rPr>
              <a:t>Exemple pour les établissements avec une activité « MCO »</a:t>
            </a:r>
            <a:endParaRPr lang="fr-FR" sz="1800" b="1" dirty="0" smtClean="0">
              <a:solidFill>
                <a:srgbClr val="000066"/>
              </a:solidFill>
            </a:endParaRPr>
          </a:p>
          <a:p>
            <a:pPr marL="0" indent="0" algn="just">
              <a:buNone/>
            </a:pPr>
            <a:endParaRPr lang="fr-FR" sz="2000" dirty="0" smtClean="0">
              <a:solidFill>
                <a:srgbClr val="000066"/>
              </a:solidFill>
            </a:endParaRPr>
          </a:p>
          <a:p>
            <a:pPr marL="0" indent="0" algn="just">
              <a:buNone/>
            </a:pPr>
            <a:endParaRPr lang="fr-FR" sz="2000" dirty="0"/>
          </a:p>
        </p:txBody>
      </p:sp>
      <p:sp>
        <p:nvSpPr>
          <p:cNvPr id="4" name="Espace réservé du numéro de diapositive 3"/>
          <p:cNvSpPr>
            <a:spLocks noGrp="1"/>
          </p:cNvSpPr>
          <p:nvPr>
            <p:ph type="sldNum" sz="quarter" idx="14"/>
          </p:nvPr>
        </p:nvSpPr>
        <p:spPr/>
        <p:txBody>
          <a:bodyPr/>
          <a:lstStyle/>
          <a:p>
            <a:pPr>
              <a:defRPr/>
            </a:pPr>
            <a:fld id="{848FC26E-0AE0-49EB-AB67-30D019F9B059}" type="slidenum">
              <a:rPr lang="fr-FR" smtClean="0"/>
              <a:pPr>
                <a:defRPr/>
              </a:pPr>
              <a:t>10</a:t>
            </a:fld>
            <a:endParaRPr lang="fr-FR" dirty="0"/>
          </a:p>
        </p:txBody>
      </p:sp>
      <p:graphicFrame>
        <p:nvGraphicFramePr>
          <p:cNvPr id="2" name="Tableau 1"/>
          <p:cNvGraphicFramePr>
            <a:graphicFrameLocks noGrp="1"/>
          </p:cNvGraphicFramePr>
          <p:nvPr>
            <p:extLst>
              <p:ext uri="{D42A27DB-BD31-4B8C-83A1-F6EECF244321}">
                <p14:modId xmlns:p14="http://schemas.microsoft.com/office/powerpoint/2010/main" val="388581743"/>
              </p:ext>
            </p:extLst>
          </p:nvPr>
        </p:nvGraphicFramePr>
        <p:xfrm>
          <a:off x="457200" y="2138933"/>
          <a:ext cx="8229600" cy="1899920"/>
        </p:xfrm>
        <a:graphic>
          <a:graphicData uri="http://schemas.openxmlformats.org/drawingml/2006/table">
            <a:tbl>
              <a:tblPr firstRow="1" lastRow="1" bandRow="1">
                <a:tableStyleId>{5C22544A-7EE6-4342-B048-85BDC9FD1C3A}</a:tableStyleId>
              </a:tblPr>
              <a:tblGrid>
                <a:gridCol w="2743200"/>
                <a:gridCol w="3541594"/>
                <a:gridCol w="1944806"/>
              </a:tblGrid>
              <a:tr h="370840">
                <a:tc>
                  <a:txBody>
                    <a:bodyPr/>
                    <a:lstStyle/>
                    <a:p>
                      <a:pPr algn="ctr"/>
                      <a:r>
                        <a:rPr lang="fr-FR" dirty="0" smtClean="0"/>
                        <a:t>Axe</a:t>
                      </a:r>
                      <a:r>
                        <a:rPr lang="fr-FR" baseline="0" dirty="0" smtClean="0"/>
                        <a:t> 1</a:t>
                      </a:r>
                      <a:endParaRPr lang="fr-FR" dirty="0"/>
                    </a:p>
                  </a:txBody>
                  <a:tcPr anchor="ctr"/>
                </a:tc>
                <a:tc>
                  <a:txBody>
                    <a:bodyPr/>
                    <a:lstStyle/>
                    <a:p>
                      <a:pPr algn="ctr"/>
                      <a:r>
                        <a:rPr lang="fr-FR" dirty="0" smtClean="0"/>
                        <a:t>Objectifs</a:t>
                      </a:r>
                      <a:endParaRPr lang="fr-FR" dirty="0"/>
                    </a:p>
                  </a:txBody>
                  <a:tcPr anchor="ctr"/>
                </a:tc>
                <a:tc>
                  <a:txBody>
                    <a:bodyPr/>
                    <a:lstStyle/>
                    <a:p>
                      <a:pPr algn="ctr"/>
                      <a:r>
                        <a:rPr lang="fr-FR" dirty="0" smtClean="0"/>
                        <a:t>Nb d’indicateurs </a:t>
                      </a:r>
                      <a:endParaRPr lang="fr-FR" dirty="0"/>
                    </a:p>
                  </a:txBody>
                  <a:tcPr anchor="ctr"/>
                </a:tc>
              </a:tr>
              <a:tr h="370840">
                <a:tc rowSpan="2">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fr-FR" sz="1600" dirty="0" smtClean="0">
                          <a:solidFill>
                            <a:srgbClr val="000066"/>
                          </a:solidFill>
                        </a:rPr>
                        <a:t>Renforcer l’action sur les déterminants de santé pour prévenir les atteintes évitables de la santé</a:t>
                      </a:r>
                    </a:p>
                  </a:txBody>
                  <a:tcPr anchor="ctr"/>
                </a:tc>
                <a:tc>
                  <a:txBody>
                    <a:bodyPr/>
                    <a:lstStyle/>
                    <a:p>
                      <a:pPr algn="just"/>
                      <a:r>
                        <a:rPr lang="fr-FR" sz="1600" dirty="0" smtClean="0">
                          <a:solidFill>
                            <a:srgbClr val="000066"/>
                          </a:solidFill>
                        </a:rPr>
                        <a:t>Contribuer directement</a:t>
                      </a:r>
                      <a:r>
                        <a:rPr lang="fr-FR" sz="1600" baseline="0" dirty="0" smtClean="0">
                          <a:solidFill>
                            <a:srgbClr val="000066"/>
                          </a:solidFill>
                        </a:rPr>
                        <a:t> à la promotion de la santé de la population</a:t>
                      </a:r>
                      <a:endParaRPr lang="fr-FR" sz="1600" dirty="0">
                        <a:solidFill>
                          <a:srgbClr val="000066"/>
                        </a:solidFill>
                      </a:endParaRPr>
                    </a:p>
                  </a:txBody>
                  <a:tcPr/>
                </a:tc>
                <a:tc>
                  <a:txBody>
                    <a:bodyPr/>
                    <a:lstStyle/>
                    <a:p>
                      <a:pPr algn="ctr"/>
                      <a:r>
                        <a:rPr lang="fr-FR" sz="1600" dirty="0" smtClean="0">
                          <a:solidFill>
                            <a:srgbClr val="000066"/>
                          </a:solidFill>
                        </a:rPr>
                        <a:t>2</a:t>
                      </a:r>
                      <a:endParaRPr lang="fr-FR" sz="1600" dirty="0">
                        <a:solidFill>
                          <a:srgbClr val="000066"/>
                        </a:solidFill>
                      </a:endParaRPr>
                    </a:p>
                  </a:txBody>
                  <a:tcPr anchor="ctr"/>
                </a:tc>
              </a:tr>
              <a:tr h="370840">
                <a:tc vMerge="1">
                  <a:txBody>
                    <a:bodyPr/>
                    <a:lstStyle/>
                    <a:p>
                      <a:pPr algn="just"/>
                      <a:endParaRPr lang="fr-FR" dirty="0"/>
                    </a:p>
                  </a:txBody>
                  <a:tcPr/>
                </a:tc>
                <a:tc>
                  <a:txBody>
                    <a:bodyPr/>
                    <a:lstStyle/>
                    <a:p>
                      <a:pPr algn="just"/>
                      <a:r>
                        <a:rPr lang="fr-FR" sz="1600" dirty="0" smtClean="0">
                          <a:solidFill>
                            <a:srgbClr val="000066"/>
                          </a:solidFill>
                        </a:rPr>
                        <a:t>Être acteur du dépistage / repérage</a:t>
                      </a:r>
                      <a:r>
                        <a:rPr lang="fr-FR" sz="1600" baseline="0" dirty="0" smtClean="0">
                          <a:solidFill>
                            <a:srgbClr val="000066"/>
                          </a:solidFill>
                        </a:rPr>
                        <a:t> précoces et de la vaccination</a:t>
                      </a:r>
                      <a:endParaRPr lang="fr-FR" sz="1600" dirty="0">
                        <a:solidFill>
                          <a:srgbClr val="000066"/>
                        </a:solidFill>
                      </a:endParaRPr>
                    </a:p>
                  </a:txBody>
                  <a:tcPr/>
                </a:tc>
                <a:tc>
                  <a:txBody>
                    <a:bodyPr/>
                    <a:lstStyle/>
                    <a:p>
                      <a:pPr algn="ctr"/>
                      <a:r>
                        <a:rPr lang="fr-FR" sz="1600" dirty="0" smtClean="0">
                          <a:solidFill>
                            <a:srgbClr val="000066"/>
                          </a:solidFill>
                        </a:rPr>
                        <a:t>3</a:t>
                      </a:r>
                      <a:endParaRPr lang="fr-FR" sz="1600" dirty="0">
                        <a:solidFill>
                          <a:srgbClr val="000066"/>
                        </a:solidFill>
                      </a:endParaRPr>
                    </a:p>
                  </a:txBody>
                  <a:tcPr anchor="ctr"/>
                </a:tc>
              </a:tr>
              <a:tr h="370840">
                <a:tc>
                  <a:txBody>
                    <a:bodyPr/>
                    <a:lstStyle/>
                    <a:p>
                      <a:pPr algn="ctr"/>
                      <a:r>
                        <a:rPr lang="fr-FR" sz="1600" dirty="0" smtClean="0">
                          <a:solidFill>
                            <a:schemeClr val="bg1"/>
                          </a:solidFill>
                        </a:rPr>
                        <a:t>Total </a:t>
                      </a:r>
                      <a:endParaRPr lang="fr-FR" sz="1600" dirty="0">
                        <a:solidFill>
                          <a:schemeClr val="bg1"/>
                        </a:solidFill>
                      </a:endParaRPr>
                    </a:p>
                  </a:txBody>
                  <a:tcPr/>
                </a:tc>
                <a:tc>
                  <a:txBody>
                    <a:bodyPr/>
                    <a:lstStyle/>
                    <a:p>
                      <a:pPr algn="ctr"/>
                      <a:r>
                        <a:rPr lang="fr-FR" sz="1600" dirty="0" smtClean="0">
                          <a:solidFill>
                            <a:schemeClr val="bg1"/>
                          </a:solidFill>
                        </a:rPr>
                        <a:t>2</a:t>
                      </a:r>
                      <a:endParaRPr lang="fr-FR" sz="1600" dirty="0">
                        <a:solidFill>
                          <a:schemeClr val="bg1"/>
                        </a:solidFill>
                      </a:endParaRPr>
                    </a:p>
                  </a:txBody>
                  <a:tcPr anchor="ctr"/>
                </a:tc>
                <a:tc>
                  <a:txBody>
                    <a:bodyPr/>
                    <a:lstStyle/>
                    <a:p>
                      <a:pPr algn="ctr"/>
                      <a:r>
                        <a:rPr lang="fr-FR" sz="1600" dirty="0" smtClean="0">
                          <a:solidFill>
                            <a:schemeClr val="bg1"/>
                          </a:solidFill>
                        </a:rPr>
                        <a:t>5</a:t>
                      </a:r>
                      <a:endParaRPr lang="fr-FR" sz="1600" dirty="0">
                        <a:solidFill>
                          <a:schemeClr val="bg1"/>
                        </a:solidFill>
                      </a:endParaRPr>
                    </a:p>
                  </a:txBody>
                  <a:tcPr anchor="ctr"/>
                </a:tc>
              </a:tr>
            </a:tbl>
          </a:graphicData>
        </a:graphic>
      </p:graphicFrame>
    </p:spTree>
    <p:extLst>
      <p:ext uri="{BB962C8B-B14F-4D97-AF65-F5344CB8AC3E}">
        <p14:creationId xmlns:p14="http://schemas.microsoft.com/office/powerpoint/2010/main" val="504580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z="3600" dirty="0" smtClean="0"/>
              <a:t>5. Construction du CPOM (4/6)</a:t>
            </a:r>
          </a:p>
        </p:txBody>
      </p:sp>
      <p:sp>
        <p:nvSpPr>
          <p:cNvPr id="4" name="Espace réservé du numéro de diapositive 3"/>
          <p:cNvSpPr>
            <a:spLocks noGrp="1"/>
          </p:cNvSpPr>
          <p:nvPr>
            <p:ph type="sldNum" sz="quarter" idx="14"/>
          </p:nvPr>
        </p:nvSpPr>
        <p:spPr/>
        <p:txBody>
          <a:bodyPr/>
          <a:lstStyle/>
          <a:p>
            <a:pPr>
              <a:defRPr/>
            </a:pPr>
            <a:fld id="{848FC26E-0AE0-49EB-AB67-30D019F9B059}" type="slidenum">
              <a:rPr lang="fr-FR" smtClean="0"/>
              <a:pPr>
                <a:defRPr/>
              </a:pPr>
              <a:t>11</a:t>
            </a:fld>
            <a:endParaRPr lang="fr-FR" dirty="0"/>
          </a:p>
        </p:txBody>
      </p:sp>
      <p:sp>
        <p:nvSpPr>
          <p:cNvPr id="53" name="Espace réservé du texte 2"/>
          <p:cNvSpPr>
            <a:spLocks noGrp="1"/>
          </p:cNvSpPr>
          <p:nvPr>
            <p:ph type="body" sz="quarter" idx="13"/>
          </p:nvPr>
        </p:nvSpPr>
        <p:spPr>
          <a:xfrm>
            <a:off x="457200" y="1313129"/>
            <a:ext cx="7815263" cy="5408345"/>
          </a:xfrm>
        </p:spPr>
        <p:txBody>
          <a:bodyPr/>
          <a:lstStyle/>
          <a:p>
            <a:pPr marL="0" indent="0" algn="just">
              <a:buNone/>
            </a:pPr>
            <a:r>
              <a:rPr lang="fr-FR" sz="2000" dirty="0" smtClean="0"/>
              <a:t>Focus sur l’annexe 1 « orientations stratégiques » (suite)</a:t>
            </a:r>
          </a:p>
          <a:p>
            <a:pPr algn="just">
              <a:buFont typeface="Wingdings"/>
              <a:buChar char="à"/>
            </a:pPr>
            <a:r>
              <a:rPr lang="fr-FR" sz="1800" b="1" dirty="0" smtClean="0">
                <a:solidFill>
                  <a:srgbClr val="000066"/>
                </a:solidFill>
                <a:sym typeface="Wingdings" panose="05000000000000000000" pitchFamily="2" charset="2"/>
              </a:rPr>
              <a:t>Exemple </a:t>
            </a:r>
            <a:r>
              <a:rPr lang="fr-FR" sz="1800" b="1" dirty="0">
                <a:solidFill>
                  <a:srgbClr val="000066"/>
                </a:solidFill>
                <a:sym typeface="Wingdings" panose="05000000000000000000" pitchFamily="2" charset="2"/>
              </a:rPr>
              <a:t>pour les établissements avec une activité « MCO »</a:t>
            </a:r>
            <a:endParaRPr lang="fr-FR" sz="1800" b="1" dirty="0">
              <a:solidFill>
                <a:srgbClr val="000066"/>
              </a:solidFill>
            </a:endParaRPr>
          </a:p>
        </p:txBody>
      </p:sp>
      <p:graphicFrame>
        <p:nvGraphicFramePr>
          <p:cNvPr id="2" name="Tableau 1"/>
          <p:cNvGraphicFramePr>
            <a:graphicFrameLocks noGrp="1"/>
          </p:cNvGraphicFramePr>
          <p:nvPr>
            <p:extLst>
              <p:ext uri="{D42A27DB-BD31-4B8C-83A1-F6EECF244321}">
                <p14:modId xmlns:p14="http://schemas.microsoft.com/office/powerpoint/2010/main" val="1690761545"/>
              </p:ext>
            </p:extLst>
          </p:nvPr>
        </p:nvGraphicFramePr>
        <p:xfrm>
          <a:off x="457200" y="2138680"/>
          <a:ext cx="8229600" cy="3500120"/>
        </p:xfrm>
        <a:graphic>
          <a:graphicData uri="http://schemas.openxmlformats.org/drawingml/2006/table">
            <a:tbl>
              <a:tblPr firstRow="1" lastRow="1" bandRow="1">
                <a:tableStyleId>{5C22544A-7EE6-4342-B048-85BDC9FD1C3A}</a:tableStyleId>
              </a:tblPr>
              <a:tblGrid>
                <a:gridCol w="2286000"/>
                <a:gridCol w="4053385"/>
                <a:gridCol w="1890215"/>
              </a:tblGrid>
              <a:tr h="370840">
                <a:tc>
                  <a:txBody>
                    <a:bodyPr/>
                    <a:lstStyle/>
                    <a:p>
                      <a:pPr algn="ctr"/>
                      <a:r>
                        <a:rPr lang="fr-FR" dirty="0" smtClean="0"/>
                        <a:t>Axe</a:t>
                      </a:r>
                      <a:r>
                        <a:rPr lang="fr-FR" baseline="0" dirty="0" smtClean="0"/>
                        <a:t> 2</a:t>
                      </a:r>
                      <a:endParaRPr lang="fr-FR" dirty="0"/>
                    </a:p>
                  </a:txBody>
                  <a:tcPr anchor="ctr"/>
                </a:tc>
                <a:tc>
                  <a:txBody>
                    <a:bodyPr/>
                    <a:lstStyle/>
                    <a:p>
                      <a:pPr algn="ctr"/>
                      <a:r>
                        <a:rPr lang="fr-FR" dirty="0" smtClean="0"/>
                        <a:t>Objectifs</a:t>
                      </a:r>
                      <a:endParaRPr lang="fr-FR" dirty="0"/>
                    </a:p>
                  </a:txBody>
                  <a:tcPr anchor="ctr"/>
                </a:tc>
                <a:tc>
                  <a:txBody>
                    <a:bodyPr/>
                    <a:lstStyle/>
                    <a:p>
                      <a:pPr algn="ctr"/>
                      <a:r>
                        <a:rPr lang="fr-FR" dirty="0" smtClean="0"/>
                        <a:t>Nb d’indicateurs </a:t>
                      </a:r>
                      <a:endParaRPr lang="fr-FR" dirty="0"/>
                    </a:p>
                  </a:txBody>
                  <a:tcPr anchor="ctr"/>
                </a:tc>
              </a:tr>
              <a:tr h="370840">
                <a:tc rowSpan="5">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fr-FR" sz="1600" dirty="0" smtClean="0">
                          <a:solidFill>
                            <a:srgbClr val="000066"/>
                          </a:solidFill>
                        </a:rPr>
                        <a:t>Organiser un système de santé de qualité,</a:t>
                      </a:r>
                      <a:r>
                        <a:rPr lang="fr-FR" sz="1600" baseline="0" dirty="0" smtClean="0">
                          <a:solidFill>
                            <a:srgbClr val="000066"/>
                          </a:solidFill>
                        </a:rPr>
                        <a:t> accessible à tous dans une logique de parcours de santé</a:t>
                      </a:r>
                      <a:endParaRPr lang="fr-FR" sz="1600" dirty="0" smtClean="0">
                        <a:solidFill>
                          <a:srgbClr val="000066"/>
                        </a:solidFill>
                      </a:endParaRPr>
                    </a:p>
                  </a:txBody>
                  <a:tcPr anchor="ctr"/>
                </a:tc>
                <a:tc>
                  <a:txBody>
                    <a:bodyPr/>
                    <a:lstStyle/>
                    <a:p>
                      <a:pPr algn="just"/>
                      <a:r>
                        <a:rPr lang="fr-FR" sz="1600" dirty="0" smtClean="0">
                          <a:solidFill>
                            <a:srgbClr val="000066"/>
                          </a:solidFill>
                        </a:rPr>
                        <a:t>Développer le virage ambulatoire</a:t>
                      </a:r>
                      <a:endParaRPr lang="fr-FR" sz="1600" dirty="0">
                        <a:solidFill>
                          <a:srgbClr val="000066"/>
                        </a:solidFill>
                      </a:endParaRPr>
                    </a:p>
                  </a:txBody>
                  <a:tcPr/>
                </a:tc>
                <a:tc>
                  <a:txBody>
                    <a:bodyPr/>
                    <a:lstStyle/>
                    <a:p>
                      <a:pPr algn="ctr"/>
                      <a:r>
                        <a:rPr lang="fr-FR" sz="1600" dirty="0" smtClean="0">
                          <a:solidFill>
                            <a:srgbClr val="000066"/>
                          </a:solidFill>
                        </a:rPr>
                        <a:t>4</a:t>
                      </a:r>
                      <a:endParaRPr lang="fr-FR" sz="1600" dirty="0">
                        <a:solidFill>
                          <a:srgbClr val="000066"/>
                        </a:solidFill>
                      </a:endParaRPr>
                    </a:p>
                  </a:txBody>
                  <a:tcPr anchor="ctr"/>
                </a:tc>
              </a:tr>
              <a:tr h="370840">
                <a:tc vMerge="1">
                  <a:txBody>
                    <a:bodyPr/>
                    <a:lstStyle/>
                    <a:p>
                      <a:pPr algn="just"/>
                      <a:endParaRPr lang="fr-FR" dirty="0"/>
                    </a:p>
                  </a:txBody>
                  <a:tcPr/>
                </a:tc>
                <a:tc>
                  <a:txBody>
                    <a:bodyPr/>
                    <a:lstStyle/>
                    <a:p>
                      <a:pPr algn="just"/>
                      <a:r>
                        <a:rPr lang="fr-FR" sz="1600" dirty="0" smtClean="0">
                          <a:solidFill>
                            <a:srgbClr val="000066"/>
                          </a:solidFill>
                        </a:rPr>
                        <a:t>Renforcer la</a:t>
                      </a:r>
                      <a:r>
                        <a:rPr lang="fr-FR" sz="1600" baseline="0" dirty="0" smtClean="0">
                          <a:solidFill>
                            <a:srgbClr val="000066"/>
                          </a:solidFill>
                        </a:rPr>
                        <a:t> structuration du lien ville / hôpital</a:t>
                      </a:r>
                      <a:endParaRPr lang="fr-FR" sz="1600" dirty="0">
                        <a:solidFill>
                          <a:srgbClr val="000066"/>
                        </a:solidFill>
                      </a:endParaRPr>
                    </a:p>
                  </a:txBody>
                  <a:tcPr/>
                </a:tc>
                <a:tc>
                  <a:txBody>
                    <a:bodyPr/>
                    <a:lstStyle/>
                    <a:p>
                      <a:pPr algn="ctr"/>
                      <a:r>
                        <a:rPr lang="fr-FR" sz="1600" dirty="0" smtClean="0">
                          <a:solidFill>
                            <a:srgbClr val="000066"/>
                          </a:solidFill>
                        </a:rPr>
                        <a:t>5</a:t>
                      </a:r>
                      <a:endParaRPr lang="fr-FR" sz="1600" dirty="0">
                        <a:solidFill>
                          <a:srgbClr val="000066"/>
                        </a:solidFill>
                      </a:endParaRPr>
                    </a:p>
                  </a:txBody>
                  <a:tcPr anchor="ctr"/>
                </a:tc>
              </a:tr>
              <a:tr h="370840">
                <a:tc vMerge="1">
                  <a:txBody>
                    <a:bodyPr/>
                    <a:lstStyle/>
                    <a:p>
                      <a:pPr algn="just"/>
                      <a:endParaRPr lang="fr-FR" dirty="0">
                        <a:solidFill>
                          <a:srgbClr val="000066"/>
                        </a:solidFill>
                      </a:endParaRPr>
                    </a:p>
                  </a:txBody>
                  <a:tcPr/>
                </a:tc>
                <a:tc>
                  <a:txBody>
                    <a:bodyPr/>
                    <a:lstStyle/>
                    <a:p>
                      <a:pPr algn="just"/>
                      <a:r>
                        <a:rPr lang="fr-FR" sz="1600" dirty="0" smtClean="0">
                          <a:solidFill>
                            <a:srgbClr val="000066"/>
                          </a:solidFill>
                        </a:rPr>
                        <a:t>Assurer la performance interne / organisationnelle de l’ES</a:t>
                      </a:r>
                      <a:endParaRPr lang="fr-FR" sz="1600" dirty="0">
                        <a:solidFill>
                          <a:srgbClr val="000066"/>
                        </a:solidFill>
                      </a:endParaRPr>
                    </a:p>
                  </a:txBody>
                  <a:tcPr anchor="ctr"/>
                </a:tc>
                <a:tc>
                  <a:txBody>
                    <a:bodyPr/>
                    <a:lstStyle/>
                    <a:p>
                      <a:pPr algn="ctr"/>
                      <a:r>
                        <a:rPr lang="fr-FR" sz="1600" dirty="0" smtClean="0">
                          <a:solidFill>
                            <a:srgbClr val="000066"/>
                          </a:solidFill>
                        </a:rPr>
                        <a:t>5</a:t>
                      </a:r>
                      <a:endParaRPr lang="fr-FR" sz="1600" dirty="0">
                        <a:solidFill>
                          <a:srgbClr val="000066"/>
                        </a:solidFill>
                      </a:endParaRPr>
                    </a:p>
                  </a:txBody>
                  <a:tcPr anchor="ctr"/>
                </a:tc>
              </a:tr>
              <a:tr h="370840">
                <a:tc vMerge="1">
                  <a:txBody>
                    <a:bodyPr/>
                    <a:lstStyle/>
                    <a:p>
                      <a:endParaRPr lang="fr-FR"/>
                    </a:p>
                  </a:txBody>
                  <a:tcPr/>
                </a:tc>
                <a:tc>
                  <a:txBody>
                    <a:bodyPr/>
                    <a:lstStyle/>
                    <a:p>
                      <a:pPr algn="just"/>
                      <a:r>
                        <a:rPr lang="fr-FR" sz="1600" dirty="0" smtClean="0">
                          <a:solidFill>
                            <a:srgbClr val="000066"/>
                          </a:solidFill>
                        </a:rPr>
                        <a:t>Assurer la trajectoire financière de l'ES</a:t>
                      </a:r>
                    </a:p>
                  </a:txBody>
                  <a:tcPr anchor="ctr"/>
                </a:tc>
                <a:tc>
                  <a:txBody>
                    <a:bodyPr/>
                    <a:lstStyle/>
                    <a:p>
                      <a:pPr algn="ctr"/>
                      <a:r>
                        <a:rPr lang="fr-FR" sz="1600" dirty="0" smtClean="0">
                          <a:solidFill>
                            <a:srgbClr val="000066"/>
                          </a:solidFill>
                        </a:rPr>
                        <a:t>2</a:t>
                      </a:r>
                      <a:endParaRPr lang="fr-FR" sz="1600" dirty="0">
                        <a:solidFill>
                          <a:srgbClr val="000066"/>
                        </a:solidFill>
                      </a:endParaRPr>
                    </a:p>
                  </a:txBody>
                  <a:tcPr anchor="ctr"/>
                </a:tc>
              </a:tr>
              <a:tr h="370840">
                <a:tc vMerge="1">
                  <a:txBody>
                    <a:bodyPr/>
                    <a:lstStyle/>
                    <a:p>
                      <a:pPr algn="just"/>
                      <a:endParaRPr lang="fr-FR" dirty="0">
                        <a:solidFill>
                          <a:srgbClr val="000066"/>
                        </a:solidFill>
                      </a:endParaRPr>
                    </a:p>
                  </a:txBody>
                  <a:tcPr/>
                </a:tc>
                <a:tc>
                  <a:txBody>
                    <a:bodyPr/>
                    <a:lstStyle/>
                    <a:p>
                      <a:pPr algn="just"/>
                      <a:r>
                        <a:rPr lang="fr-FR" sz="1600" dirty="0" smtClean="0">
                          <a:solidFill>
                            <a:srgbClr val="000066"/>
                          </a:solidFill>
                        </a:rPr>
                        <a:t>Mettre en œuvre une gestion des situations sanitaires exceptionnelles</a:t>
                      </a:r>
                      <a:r>
                        <a:rPr lang="fr-FR" sz="1600" baseline="0" dirty="0" smtClean="0">
                          <a:solidFill>
                            <a:srgbClr val="000066"/>
                          </a:solidFill>
                        </a:rPr>
                        <a:t> graduées de la gestion de tension / gestion des lits opérationnelle à une gestion de crise</a:t>
                      </a:r>
                      <a:endParaRPr lang="fr-FR" sz="1600" dirty="0">
                        <a:solidFill>
                          <a:srgbClr val="000066"/>
                        </a:solidFill>
                      </a:endParaRPr>
                    </a:p>
                  </a:txBody>
                  <a:tcPr anchor="ctr"/>
                </a:tc>
                <a:tc>
                  <a:txBody>
                    <a:bodyPr/>
                    <a:lstStyle/>
                    <a:p>
                      <a:pPr algn="ctr"/>
                      <a:r>
                        <a:rPr lang="fr-FR" sz="1600" dirty="0" smtClean="0">
                          <a:solidFill>
                            <a:srgbClr val="000066"/>
                          </a:solidFill>
                        </a:rPr>
                        <a:t>3</a:t>
                      </a:r>
                      <a:endParaRPr lang="fr-FR" sz="1600" dirty="0">
                        <a:solidFill>
                          <a:srgbClr val="000066"/>
                        </a:solidFill>
                      </a:endParaRPr>
                    </a:p>
                  </a:txBody>
                  <a:tcPr anchor="ctr"/>
                </a:tc>
              </a:tr>
              <a:tr h="370840">
                <a:tc>
                  <a:txBody>
                    <a:bodyPr/>
                    <a:lstStyle/>
                    <a:p>
                      <a:pPr algn="ctr"/>
                      <a:r>
                        <a:rPr lang="fr-FR" dirty="0" smtClean="0">
                          <a:solidFill>
                            <a:schemeClr val="bg1"/>
                          </a:solidFill>
                        </a:rPr>
                        <a:t>Total </a:t>
                      </a:r>
                      <a:endParaRPr lang="fr-FR" dirty="0">
                        <a:solidFill>
                          <a:schemeClr val="bg1"/>
                        </a:solidFill>
                      </a:endParaRPr>
                    </a:p>
                  </a:txBody>
                  <a:tcPr/>
                </a:tc>
                <a:tc>
                  <a:txBody>
                    <a:bodyPr/>
                    <a:lstStyle/>
                    <a:p>
                      <a:pPr algn="ctr"/>
                      <a:r>
                        <a:rPr lang="fr-FR" dirty="0" smtClean="0">
                          <a:solidFill>
                            <a:schemeClr val="bg1"/>
                          </a:solidFill>
                        </a:rPr>
                        <a:t>5</a:t>
                      </a:r>
                      <a:endParaRPr lang="fr-FR" dirty="0">
                        <a:solidFill>
                          <a:schemeClr val="bg1"/>
                        </a:solidFill>
                      </a:endParaRPr>
                    </a:p>
                  </a:txBody>
                  <a:tcPr anchor="ctr"/>
                </a:tc>
                <a:tc>
                  <a:txBody>
                    <a:bodyPr/>
                    <a:lstStyle/>
                    <a:p>
                      <a:pPr algn="ctr"/>
                      <a:r>
                        <a:rPr lang="fr-FR" dirty="0" smtClean="0">
                          <a:solidFill>
                            <a:schemeClr val="bg1"/>
                          </a:solidFill>
                        </a:rPr>
                        <a:t>19</a:t>
                      </a:r>
                      <a:endParaRPr lang="fr-FR" dirty="0">
                        <a:solidFill>
                          <a:schemeClr val="bg1"/>
                        </a:solidFill>
                      </a:endParaRPr>
                    </a:p>
                  </a:txBody>
                  <a:tcPr anchor="ctr"/>
                </a:tc>
              </a:tr>
            </a:tbl>
          </a:graphicData>
        </a:graphic>
      </p:graphicFrame>
    </p:spTree>
    <p:extLst>
      <p:ext uri="{BB962C8B-B14F-4D97-AF65-F5344CB8AC3E}">
        <p14:creationId xmlns:p14="http://schemas.microsoft.com/office/powerpoint/2010/main" val="9875198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z="3600" dirty="0" smtClean="0"/>
              <a:t>5. Construction du CPOM (5/6)</a:t>
            </a:r>
          </a:p>
        </p:txBody>
      </p:sp>
      <p:sp>
        <p:nvSpPr>
          <p:cNvPr id="4" name="Espace réservé du numéro de diapositive 3"/>
          <p:cNvSpPr>
            <a:spLocks noGrp="1"/>
          </p:cNvSpPr>
          <p:nvPr>
            <p:ph type="sldNum" sz="quarter" idx="14"/>
          </p:nvPr>
        </p:nvSpPr>
        <p:spPr/>
        <p:txBody>
          <a:bodyPr/>
          <a:lstStyle/>
          <a:p>
            <a:pPr>
              <a:defRPr/>
            </a:pPr>
            <a:fld id="{848FC26E-0AE0-49EB-AB67-30D019F9B059}" type="slidenum">
              <a:rPr lang="fr-FR" smtClean="0"/>
              <a:pPr>
                <a:defRPr/>
              </a:pPr>
              <a:t>12</a:t>
            </a:fld>
            <a:endParaRPr lang="fr-FR" dirty="0"/>
          </a:p>
        </p:txBody>
      </p:sp>
      <p:sp>
        <p:nvSpPr>
          <p:cNvPr id="53" name="Espace réservé du texte 2"/>
          <p:cNvSpPr>
            <a:spLocks noGrp="1"/>
          </p:cNvSpPr>
          <p:nvPr>
            <p:ph type="body" sz="quarter" idx="13"/>
          </p:nvPr>
        </p:nvSpPr>
        <p:spPr>
          <a:xfrm>
            <a:off x="457200" y="1313129"/>
            <a:ext cx="7815263" cy="5408345"/>
          </a:xfrm>
        </p:spPr>
        <p:txBody>
          <a:bodyPr/>
          <a:lstStyle/>
          <a:p>
            <a:pPr marL="0" indent="0" algn="just">
              <a:buNone/>
            </a:pPr>
            <a:r>
              <a:rPr lang="fr-FR" sz="2000" dirty="0" smtClean="0"/>
              <a:t>Focus sur l’annexe 1 « orientations stratégiques » (suite)</a:t>
            </a:r>
          </a:p>
          <a:p>
            <a:pPr algn="just">
              <a:buFont typeface="Wingdings"/>
              <a:buChar char="à"/>
            </a:pPr>
            <a:r>
              <a:rPr lang="fr-FR" sz="1800" b="1" dirty="0" smtClean="0">
                <a:solidFill>
                  <a:srgbClr val="000066"/>
                </a:solidFill>
                <a:sym typeface="Wingdings" panose="05000000000000000000" pitchFamily="2" charset="2"/>
              </a:rPr>
              <a:t>Exemple </a:t>
            </a:r>
            <a:r>
              <a:rPr lang="fr-FR" sz="1800" b="1" dirty="0">
                <a:solidFill>
                  <a:srgbClr val="000066"/>
                </a:solidFill>
                <a:sym typeface="Wingdings" panose="05000000000000000000" pitchFamily="2" charset="2"/>
              </a:rPr>
              <a:t>pour les établissements avec une activité « MCO </a:t>
            </a:r>
            <a:r>
              <a:rPr lang="fr-FR" sz="1800" b="1" dirty="0" smtClean="0">
                <a:solidFill>
                  <a:srgbClr val="000066"/>
                </a:solidFill>
                <a:sym typeface="Wingdings" panose="05000000000000000000" pitchFamily="2" charset="2"/>
              </a:rPr>
              <a:t>»</a:t>
            </a:r>
            <a:endParaRPr lang="fr-FR" sz="1800" b="1" dirty="0">
              <a:solidFill>
                <a:srgbClr val="000066"/>
              </a:solidFill>
            </a:endParaRPr>
          </a:p>
        </p:txBody>
      </p:sp>
      <p:graphicFrame>
        <p:nvGraphicFramePr>
          <p:cNvPr id="2" name="Tableau 1"/>
          <p:cNvGraphicFramePr>
            <a:graphicFrameLocks noGrp="1"/>
          </p:cNvGraphicFramePr>
          <p:nvPr>
            <p:extLst>
              <p:ext uri="{D42A27DB-BD31-4B8C-83A1-F6EECF244321}">
                <p14:modId xmlns:p14="http://schemas.microsoft.com/office/powerpoint/2010/main" val="2194315061"/>
              </p:ext>
            </p:extLst>
          </p:nvPr>
        </p:nvGraphicFramePr>
        <p:xfrm>
          <a:off x="457200" y="2131456"/>
          <a:ext cx="8229600" cy="2936240"/>
        </p:xfrm>
        <a:graphic>
          <a:graphicData uri="http://schemas.openxmlformats.org/drawingml/2006/table">
            <a:tbl>
              <a:tblPr firstRow="1" lastRow="1" bandRow="1">
                <a:tableStyleId>{5C22544A-7EE6-4342-B048-85BDC9FD1C3A}</a:tableStyleId>
              </a:tblPr>
              <a:tblGrid>
                <a:gridCol w="2743200"/>
                <a:gridCol w="3719146"/>
                <a:gridCol w="1767254"/>
              </a:tblGrid>
              <a:tr h="370840">
                <a:tc>
                  <a:txBody>
                    <a:bodyPr/>
                    <a:lstStyle/>
                    <a:p>
                      <a:pPr algn="ctr"/>
                      <a:r>
                        <a:rPr lang="fr-FR" dirty="0" smtClean="0"/>
                        <a:t>Axe</a:t>
                      </a:r>
                      <a:r>
                        <a:rPr lang="fr-FR" baseline="0" dirty="0" smtClean="0"/>
                        <a:t> 3</a:t>
                      </a:r>
                      <a:endParaRPr lang="fr-FR" dirty="0"/>
                    </a:p>
                  </a:txBody>
                  <a:tcPr anchor="ctr"/>
                </a:tc>
                <a:tc>
                  <a:txBody>
                    <a:bodyPr/>
                    <a:lstStyle/>
                    <a:p>
                      <a:pPr algn="ctr"/>
                      <a:r>
                        <a:rPr lang="fr-FR" dirty="0" smtClean="0"/>
                        <a:t>Objectifs</a:t>
                      </a:r>
                      <a:endParaRPr lang="fr-FR" dirty="0"/>
                    </a:p>
                  </a:txBody>
                  <a:tcPr anchor="ctr"/>
                </a:tc>
                <a:tc>
                  <a:txBody>
                    <a:bodyPr/>
                    <a:lstStyle/>
                    <a:p>
                      <a:pPr algn="ctr"/>
                      <a:r>
                        <a:rPr lang="fr-FR" dirty="0" smtClean="0"/>
                        <a:t>Nb d’indicateurs </a:t>
                      </a:r>
                      <a:endParaRPr lang="fr-FR" dirty="0"/>
                    </a:p>
                  </a:txBody>
                  <a:tcPr anchor="ctr"/>
                </a:tc>
              </a:tr>
              <a:tr h="370840">
                <a:tc rowSpan="3">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fr-FR" sz="1800" dirty="0" smtClean="0">
                          <a:solidFill>
                            <a:srgbClr val="000066"/>
                          </a:solidFill>
                        </a:rPr>
                        <a:t>Garantir la qualité, la sécurité et la pertinence des prises</a:t>
                      </a:r>
                      <a:r>
                        <a:rPr lang="fr-FR" sz="1800" baseline="0" dirty="0" smtClean="0">
                          <a:solidFill>
                            <a:srgbClr val="000066"/>
                          </a:solidFill>
                        </a:rPr>
                        <a:t> en charge</a:t>
                      </a:r>
                      <a:endParaRPr lang="fr-FR" sz="1800" dirty="0" smtClean="0">
                        <a:solidFill>
                          <a:srgbClr val="000066"/>
                        </a:solidFill>
                      </a:endParaRPr>
                    </a:p>
                  </a:txBody>
                  <a:tcPr anchor="ctr"/>
                </a:tc>
                <a:tc>
                  <a:txBody>
                    <a:bodyPr/>
                    <a:lstStyle/>
                    <a:p>
                      <a:pPr algn="just"/>
                      <a:r>
                        <a:rPr lang="fr-FR" dirty="0" smtClean="0">
                          <a:solidFill>
                            <a:srgbClr val="000066"/>
                          </a:solidFill>
                        </a:rPr>
                        <a:t>Contribuer à lutter contre les déserts</a:t>
                      </a:r>
                      <a:r>
                        <a:rPr lang="fr-FR" baseline="0" dirty="0" smtClean="0">
                          <a:solidFill>
                            <a:srgbClr val="000066"/>
                          </a:solidFill>
                        </a:rPr>
                        <a:t> médicaux et les inégalités d’accès aux soins</a:t>
                      </a:r>
                      <a:endParaRPr lang="fr-FR" dirty="0">
                        <a:solidFill>
                          <a:srgbClr val="000066"/>
                        </a:solidFill>
                      </a:endParaRPr>
                    </a:p>
                  </a:txBody>
                  <a:tcPr/>
                </a:tc>
                <a:tc>
                  <a:txBody>
                    <a:bodyPr/>
                    <a:lstStyle/>
                    <a:p>
                      <a:pPr algn="ctr"/>
                      <a:r>
                        <a:rPr lang="fr-FR" dirty="0" smtClean="0">
                          <a:solidFill>
                            <a:srgbClr val="000066"/>
                          </a:solidFill>
                        </a:rPr>
                        <a:t>1</a:t>
                      </a:r>
                      <a:endParaRPr lang="fr-FR" dirty="0">
                        <a:solidFill>
                          <a:srgbClr val="000066"/>
                        </a:solidFill>
                      </a:endParaRPr>
                    </a:p>
                  </a:txBody>
                  <a:tcPr anchor="ctr"/>
                </a:tc>
              </a:tr>
              <a:tr h="370840">
                <a:tc vMerge="1">
                  <a:txBody>
                    <a:bodyPr/>
                    <a:lstStyle/>
                    <a:p>
                      <a:pPr algn="just"/>
                      <a:endParaRPr lang="fr-FR" dirty="0"/>
                    </a:p>
                  </a:txBody>
                  <a:tcPr/>
                </a:tc>
                <a:tc>
                  <a:txBody>
                    <a:bodyPr/>
                    <a:lstStyle/>
                    <a:p>
                      <a:pPr algn="just"/>
                      <a:r>
                        <a:rPr lang="fr-FR" dirty="0" smtClean="0">
                          <a:solidFill>
                            <a:srgbClr val="000066"/>
                          </a:solidFill>
                        </a:rPr>
                        <a:t>Améliorer la qualité</a:t>
                      </a:r>
                      <a:r>
                        <a:rPr lang="fr-FR" baseline="0" dirty="0" smtClean="0">
                          <a:solidFill>
                            <a:srgbClr val="000066"/>
                          </a:solidFill>
                        </a:rPr>
                        <a:t> et la sécurité des prises en charge</a:t>
                      </a:r>
                      <a:endParaRPr lang="fr-FR" dirty="0">
                        <a:solidFill>
                          <a:srgbClr val="000066"/>
                        </a:solidFill>
                      </a:endParaRPr>
                    </a:p>
                  </a:txBody>
                  <a:tcPr/>
                </a:tc>
                <a:tc>
                  <a:txBody>
                    <a:bodyPr/>
                    <a:lstStyle/>
                    <a:p>
                      <a:pPr algn="ctr"/>
                      <a:r>
                        <a:rPr lang="fr-FR" dirty="0" smtClean="0">
                          <a:solidFill>
                            <a:srgbClr val="000066"/>
                          </a:solidFill>
                        </a:rPr>
                        <a:t>1</a:t>
                      </a:r>
                      <a:endParaRPr lang="fr-FR" dirty="0">
                        <a:solidFill>
                          <a:srgbClr val="000066"/>
                        </a:solidFill>
                      </a:endParaRPr>
                    </a:p>
                  </a:txBody>
                  <a:tcPr anchor="ctr"/>
                </a:tc>
              </a:tr>
              <a:tr h="370840">
                <a:tc vMerge="1">
                  <a:txBody>
                    <a:bodyPr/>
                    <a:lstStyle/>
                    <a:p>
                      <a:pPr algn="just"/>
                      <a:endParaRPr lang="fr-FR" dirty="0">
                        <a:solidFill>
                          <a:srgbClr val="000066"/>
                        </a:solidFill>
                      </a:endParaRPr>
                    </a:p>
                  </a:txBody>
                  <a:tcPr/>
                </a:tc>
                <a:tc>
                  <a:txBody>
                    <a:bodyPr/>
                    <a:lstStyle/>
                    <a:p>
                      <a:pPr algn="just"/>
                      <a:r>
                        <a:rPr lang="fr-FR" dirty="0" smtClean="0">
                          <a:solidFill>
                            <a:srgbClr val="000066"/>
                          </a:solidFill>
                        </a:rPr>
                        <a:t>Améliorer la</a:t>
                      </a:r>
                      <a:r>
                        <a:rPr lang="fr-FR" baseline="0" dirty="0" smtClean="0">
                          <a:solidFill>
                            <a:srgbClr val="000066"/>
                          </a:solidFill>
                        </a:rPr>
                        <a:t> pertinence des soins et des prescriptions</a:t>
                      </a:r>
                      <a:endParaRPr lang="fr-FR" dirty="0">
                        <a:solidFill>
                          <a:srgbClr val="000066"/>
                        </a:solidFill>
                      </a:endParaRPr>
                    </a:p>
                  </a:txBody>
                  <a:tcPr anchor="ctr"/>
                </a:tc>
                <a:tc>
                  <a:txBody>
                    <a:bodyPr/>
                    <a:lstStyle/>
                    <a:p>
                      <a:pPr algn="ctr"/>
                      <a:r>
                        <a:rPr lang="fr-FR" dirty="0" smtClean="0">
                          <a:solidFill>
                            <a:srgbClr val="000066"/>
                          </a:solidFill>
                        </a:rPr>
                        <a:t>2</a:t>
                      </a:r>
                      <a:endParaRPr lang="fr-FR" dirty="0">
                        <a:solidFill>
                          <a:srgbClr val="000066"/>
                        </a:solidFill>
                      </a:endParaRPr>
                    </a:p>
                  </a:txBody>
                  <a:tcPr anchor="ctr"/>
                </a:tc>
              </a:tr>
              <a:tr h="370840">
                <a:tc>
                  <a:txBody>
                    <a:bodyPr/>
                    <a:lstStyle/>
                    <a:p>
                      <a:pPr algn="ctr"/>
                      <a:r>
                        <a:rPr lang="fr-FR" dirty="0" smtClean="0">
                          <a:solidFill>
                            <a:schemeClr val="bg1"/>
                          </a:solidFill>
                        </a:rPr>
                        <a:t>Total </a:t>
                      </a:r>
                      <a:endParaRPr lang="fr-FR" dirty="0">
                        <a:solidFill>
                          <a:schemeClr val="bg1"/>
                        </a:solidFill>
                      </a:endParaRPr>
                    </a:p>
                  </a:txBody>
                  <a:tcPr/>
                </a:tc>
                <a:tc>
                  <a:txBody>
                    <a:bodyPr/>
                    <a:lstStyle/>
                    <a:p>
                      <a:pPr algn="ctr"/>
                      <a:r>
                        <a:rPr lang="fr-FR" dirty="0" smtClean="0">
                          <a:solidFill>
                            <a:schemeClr val="bg1"/>
                          </a:solidFill>
                        </a:rPr>
                        <a:t>3</a:t>
                      </a:r>
                      <a:endParaRPr lang="fr-FR" dirty="0">
                        <a:solidFill>
                          <a:schemeClr val="bg1"/>
                        </a:solidFill>
                      </a:endParaRPr>
                    </a:p>
                  </a:txBody>
                  <a:tcPr anchor="ctr"/>
                </a:tc>
                <a:tc>
                  <a:txBody>
                    <a:bodyPr/>
                    <a:lstStyle/>
                    <a:p>
                      <a:pPr algn="ctr"/>
                      <a:r>
                        <a:rPr lang="fr-FR" dirty="0" smtClean="0">
                          <a:solidFill>
                            <a:schemeClr val="bg1"/>
                          </a:solidFill>
                        </a:rPr>
                        <a:t>4</a:t>
                      </a:r>
                      <a:endParaRPr lang="fr-FR" dirty="0">
                        <a:solidFill>
                          <a:schemeClr val="bg1"/>
                        </a:solidFill>
                      </a:endParaRPr>
                    </a:p>
                  </a:txBody>
                  <a:tcPr anchor="ctr"/>
                </a:tc>
              </a:tr>
            </a:tbl>
          </a:graphicData>
        </a:graphic>
      </p:graphicFrame>
    </p:spTree>
    <p:extLst>
      <p:ext uri="{BB962C8B-B14F-4D97-AF65-F5344CB8AC3E}">
        <p14:creationId xmlns:p14="http://schemas.microsoft.com/office/powerpoint/2010/main" val="19577874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z="3600" dirty="0" smtClean="0"/>
              <a:t>5. Construction du CPOM (6/6)</a:t>
            </a:r>
          </a:p>
        </p:txBody>
      </p:sp>
      <p:sp>
        <p:nvSpPr>
          <p:cNvPr id="4" name="Espace réservé du numéro de diapositive 3"/>
          <p:cNvSpPr>
            <a:spLocks noGrp="1"/>
          </p:cNvSpPr>
          <p:nvPr>
            <p:ph type="sldNum" sz="quarter" idx="14"/>
          </p:nvPr>
        </p:nvSpPr>
        <p:spPr/>
        <p:txBody>
          <a:bodyPr/>
          <a:lstStyle/>
          <a:p>
            <a:pPr>
              <a:defRPr/>
            </a:pPr>
            <a:fld id="{848FC26E-0AE0-49EB-AB67-30D019F9B059}" type="slidenum">
              <a:rPr lang="fr-FR" smtClean="0"/>
              <a:pPr>
                <a:defRPr/>
              </a:pPr>
              <a:t>13</a:t>
            </a:fld>
            <a:endParaRPr lang="fr-FR" dirty="0"/>
          </a:p>
        </p:txBody>
      </p:sp>
      <p:sp>
        <p:nvSpPr>
          <p:cNvPr id="53" name="Espace réservé du texte 2"/>
          <p:cNvSpPr>
            <a:spLocks noGrp="1"/>
          </p:cNvSpPr>
          <p:nvPr>
            <p:ph type="body" sz="quarter" idx="13"/>
          </p:nvPr>
        </p:nvSpPr>
        <p:spPr>
          <a:xfrm>
            <a:off x="457200" y="1313129"/>
            <a:ext cx="7815263" cy="5408345"/>
          </a:xfrm>
        </p:spPr>
        <p:txBody>
          <a:bodyPr/>
          <a:lstStyle/>
          <a:p>
            <a:pPr marL="0" indent="0" algn="just">
              <a:buNone/>
            </a:pPr>
            <a:r>
              <a:rPr lang="fr-FR" sz="2000" dirty="0" smtClean="0"/>
              <a:t>Focus sur l’annexe 1 « orientations stratégiques » (suite)</a:t>
            </a:r>
          </a:p>
          <a:p>
            <a:pPr algn="just">
              <a:buFont typeface="Wingdings"/>
              <a:buChar char="à"/>
            </a:pPr>
            <a:r>
              <a:rPr lang="fr-FR" sz="1800" b="1" dirty="0" smtClean="0">
                <a:solidFill>
                  <a:srgbClr val="000066"/>
                </a:solidFill>
                <a:sym typeface="Wingdings" panose="05000000000000000000" pitchFamily="2" charset="2"/>
              </a:rPr>
              <a:t>Exemple </a:t>
            </a:r>
            <a:r>
              <a:rPr lang="fr-FR" sz="1800" b="1" dirty="0">
                <a:solidFill>
                  <a:srgbClr val="000066"/>
                </a:solidFill>
                <a:sym typeface="Wingdings" panose="05000000000000000000" pitchFamily="2" charset="2"/>
              </a:rPr>
              <a:t>pour les établissements avec une activité « MCO </a:t>
            </a:r>
            <a:r>
              <a:rPr lang="fr-FR" sz="1800" b="1" dirty="0" smtClean="0">
                <a:solidFill>
                  <a:srgbClr val="000066"/>
                </a:solidFill>
                <a:sym typeface="Wingdings" panose="05000000000000000000" pitchFamily="2" charset="2"/>
              </a:rPr>
              <a:t>»</a:t>
            </a:r>
          </a:p>
          <a:p>
            <a:pPr algn="just">
              <a:buFont typeface="Wingdings"/>
              <a:buChar char="à"/>
            </a:pPr>
            <a:endParaRPr lang="fr-FR" sz="1800" b="1" dirty="0">
              <a:solidFill>
                <a:srgbClr val="000066"/>
              </a:solidFill>
              <a:sym typeface="Wingdings" panose="05000000000000000000" pitchFamily="2" charset="2"/>
            </a:endParaRPr>
          </a:p>
          <a:p>
            <a:pPr algn="just">
              <a:buFont typeface="Wingdings"/>
              <a:buChar char="à"/>
            </a:pPr>
            <a:endParaRPr lang="fr-FR" sz="1800" b="1" dirty="0" smtClean="0">
              <a:solidFill>
                <a:srgbClr val="000066"/>
              </a:solidFill>
              <a:sym typeface="Wingdings" panose="05000000000000000000" pitchFamily="2" charset="2"/>
            </a:endParaRPr>
          </a:p>
          <a:p>
            <a:pPr algn="just">
              <a:buFont typeface="Wingdings"/>
              <a:buChar char="à"/>
            </a:pPr>
            <a:endParaRPr lang="fr-FR" sz="1800" b="1" dirty="0">
              <a:solidFill>
                <a:srgbClr val="000066"/>
              </a:solidFill>
              <a:sym typeface="Wingdings" panose="05000000000000000000" pitchFamily="2" charset="2"/>
            </a:endParaRPr>
          </a:p>
          <a:p>
            <a:pPr algn="just">
              <a:buFont typeface="Wingdings"/>
              <a:buChar char="à"/>
            </a:pPr>
            <a:endParaRPr lang="fr-FR" sz="1800" b="1" dirty="0" smtClean="0">
              <a:solidFill>
                <a:srgbClr val="000066"/>
              </a:solidFill>
              <a:sym typeface="Wingdings" panose="05000000000000000000" pitchFamily="2" charset="2"/>
            </a:endParaRPr>
          </a:p>
          <a:p>
            <a:pPr algn="just">
              <a:buFont typeface="Wingdings"/>
              <a:buChar char="à"/>
            </a:pPr>
            <a:endParaRPr lang="fr-FR" sz="1800" b="1" dirty="0">
              <a:solidFill>
                <a:srgbClr val="000066"/>
              </a:solidFill>
              <a:sym typeface="Wingdings" panose="05000000000000000000" pitchFamily="2" charset="2"/>
            </a:endParaRPr>
          </a:p>
          <a:p>
            <a:pPr algn="just">
              <a:buFont typeface="Wingdings"/>
              <a:buChar char="à"/>
            </a:pPr>
            <a:endParaRPr lang="fr-FR" sz="1800" b="1" dirty="0" smtClean="0">
              <a:solidFill>
                <a:srgbClr val="000066"/>
              </a:solidFill>
              <a:sym typeface="Wingdings" panose="05000000000000000000" pitchFamily="2" charset="2"/>
            </a:endParaRPr>
          </a:p>
          <a:p>
            <a:pPr algn="just">
              <a:buFont typeface="Wingdings"/>
              <a:buChar char="à"/>
            </a:pPr>
            <a:endParaRPr lang="fr-FR" sz="1800" b="1" dirty="0">
              <a:solidFill>
                <a:srgbClr val="000066"/>
              </a:solidFill>
              <a:sym typeface="Wingdings" panose="05000000000000000000" pitchFamily="2" charset="2"/>
            </a:endParaRPr>
          </a:p>
          <a:p>
            <a:pPr algn="just">
              <a:buFont typeface="Wingdings"/>
              <a:buChar char="à"/>
            </a:pPr>
            <a:endParaRPr lang="fr-FR" sz="1800" b="1" dirty="0" smtClean="0">
              <a:solidFill>
                <a:srgbClr val="000066"/>
              </a:solidFill>
              <a:sym typeface="Wingdings" panose="05000000000000000000" pitchFamily="2" charset="2"/>
            </a:endParaRPr>
          </a:p>
          <a:p>
            <a:pPr algn="just">
              <a:buFont typeface="Wingdings"/>
              <a:buChar char="à"/>
            </a:pPr>
            <a:endParaRPr lang="fr-FR" sz="1800" b="1" dirty="0">
              <a:solidFill>
                <a:srgbClr val="000066"/>
              </a:solidFill>
              <a:sym typeface="Wingdings" panose="05000000000000000000" pitchFamily="2" charset="2"/>
            </a:endParaRPr>
          </a:p>
          <a:p>
            <a:pPr algn="just">
              <a:buFont typeface="Wingdings"/>
              <a:buChar char="à"/>
            </a:pPr>
            <a:endParaRPr lang="fr-FR" sz="1800" b="1" dirty="0" smtClean="0">
              <a:solidFill>
                <a:srgbClr val="000066"/>
              </a:solidFill>
              <a:sym typeface="Wingdings" panose="05000000000000000000" pitchFamily="2" charset="2"/>
            </a:endParaRPr>
          </a:p>
          <a:p>
            <a:pPr marL="457200" lvl="1" indent="0" algn="just">
              <a:buNone/>
            </a:pPr>
            <a:endParaRPr lang="fr-FR" sz="1400" b="1" dirty="0">
              <a:solidFill>
                <a:srgbClr val="000066"/>
              </a:solidFill>
            </a:endParaRPr>
          </a:p>
          <a:p>
            <a:pPr marL="0" indent="0" algn="just">
              <a:buNone/>
            </a:pPr>
            <a:endParaRPr lang="fr-FR" sz="2000" dirty="0" smtClean="0">
              <a:solidFill>
                <a:srgbClr val="000066"/>
              </a:solidFill>
            </a:endParaRPr>
          </a:p>
          <a:p>
            <a:pPr marL="0" indent="0" algn="just">
              <a:buNone/>
            </a:pPr>
            <a:endParaRPr lang="fr-FR" sz="2000" dirty="0"/>
          </a:p>
        </p:txBody>
      </p:sp>
      <p:graphicFrame>
        <p:nvGraphicFramePr>
          <p:cNvPr id="2" name="Tableau 1"/>
          <p:cNvGraphicFramePr>
            <a:graphicFrameLocks noGrp="1"/>
          </p:cNvGraphicFramePr>
          <p:nvPr>
            <p:extLst>
              <p:ext uri="{D42A27DB-BD31-4B8C-83A1-F6EECF244321}">
                <p14:modId xmlns:p14="http://schemas.microsoft.com/office/powerpoint/2010/main" val="2526691791"/>
              </p:ext>
            </p:extLst>
          </p:nvPr>
        </p:nvGraphicFramePr>
        <p:xfrm>
          <a:off x="457200" y="2097737"/>
          <a:ext cx="8229600" cy="2296160"/>
        </p:xfrm>
        <a:graphic>
          <a:graphicData uri="http://schemas.openxmlformats.org/drawingml/2006/table">
            <a:tbl>
              <a:tblPr firstRow="1" lastRow="1" bandRow="1">
                <a:tableStyleId>{5C22544A-7EE6-4342-B048-85BDC9FD1C3A}</a:tableStyleId>
              </a:tblPr>
              <a:tblGrid>
                <a:gridCol w="2743200"/>
                <a:gridCol w="3675185"/>
                <a:gridCol w="1811215"/>
              </a:tblGrid>
              <a:tr h="370840">
                <a:tc>
                  <a:txBody>
                    <a:bodyPr/>
                    <a:lstStyle/>
                    <a:p>
                      <a:pPr algn="ctr"/>
                      <a:r>
                        <a:rPr lang="fr-FR" dirty="0" smtClean="0"/>
                        <a:t>Axe</a:t>
                      </a:r>
                      <a:r>
                        <a:rPr lang="fr-FR" baseline="0" dirty="0" smtClean="0"/>
                        <a:t> 4</a:t>
                      </a:r>
                      <a:endParaRPr lang="fr-FR" dirty="0"/>
                    </a:p>
                  </a:txBody>
                  <a:tcPr anchor="ctr"/>
                </a:tc>
                <a:tc>
                  <a:txBody>
                    <a:bodyPr/>
                    <a:lstStyle/>
                    <a:p>
                      <a:pPr algn="ctr"/>
                      <a:r>
                        <a:rPr lang="fr-FR" dirty="0" smtClean="0"/>
                        <a:t>Objectifs</a:t>
                      </a:r>
                      <a:endParaRPr lang="fr-FR" dirty="0"/>
                    </a:p>
                  </a:txBody>
                  <a:tcPr anchor="ctr"/>
                </a:tc>
                <a:tc>
                  <a:txBody>
                    <a:bodyPr/>
                    <a:lstStyle/>
                    <a:p>
                      <a:pPr algn="ctr"/>
                      <a:r>
                        <a:rPr lang="fr-FR" dirty="0" smtClean="0"/>
                        <a:t>Nb d’indicateurs </a:t>
                      </a:r>
                      <a:endParaRPr lang="fr-FR" dirty="0"/>
                    </a:p>
                  </a:txBody>
                  <a:tcPr anchor="ctr"/>
                </a:tc>
              </a:tr>
              <a:tr h="370840">
                <a:tc rowSpan="2">
                  <a: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fr-FR" sz="1800" dirty="0" smtClean="0">
                          <a:solidFill>
                            <a:srgbClr val="000066"/>
                          </a:solidFill>
                        </a:rPr>
                        <a:t>S’inscrire dans une stratégie collective</a:t>
                      </a:r>
                      <a:r>
                        <a:rPr lang="fr-FR" sz="1800" baseline="0" dirty="0" smtClean="0">
                          <a:solidFill>
                            <a:srgbClr val="000066"/>
                          </a:solidFill>
                        </a:rPr>
                        <a:t> de santé au sein d’un territoire et au service du patient</a:t>
                      </a:r>
                      <a:endParaRPr lang="fr-FR" sz="1800" dirty="0" smtClean="0">
                        <a:solidFill>
                          <a:srgbClr val="000066"/>
                        </a:solidFill>
                      </a:endParaRPr>
                    </a:p>
                  </a:txBody>
                  <a:tcPr anchor="ctr"/>
                </a:tc>
                <a:tc>
                  <a:txBody>
                    <a:bodyPr/>
                    <a:lstStyle/>
                    <a:p>
                      <a:pPr algn="just"/>
                      <a:r>
                        <a:rPr lang="fr-FR" dirty="0" smtClean="0">
                          <a:solidFill>
                            <a:srgbClr val="000066"/>
                          </a:solidFill>
                        </a:rPr>
                        <a:t>Mettre en œuvre les collaborations médicales</a:t>
                      </a:r>
                      <a:r>
                        <a:rPr lang="fr-FR" baseline="0" dirty="0" smtClean="0">
                          <a:solidFill>
                            <a:srgbClr val="000066"/>
                          </a:solidFill>
                        </a:rPr>
                        <a:t> attendues</a:t>
                      </a:r>
                      <a:endParaRPr lang="fr-FR" dirty="0">
                        <a:solidFill>
                          <a:srgbClr val="000066"/>
                        </a:solidFill>
                      </a:endParaRPr>
                    </a:p>
                  </a:txBody>
                  <a:tcPr/>
                </a:tc>
                <a:tc>
                  <a:txBody>
                    <a:bodyPr/>
                    <a:lstStyle/>
                    <a:p>
                      <a:pPr algn="ctr"/>
                      <a:r>
                        <a:rPr lang="fr-FR" dirty="0" smtClean="0">
                          <a:solidFill>
                            <a:srgbClr val="000066"/>
                          </a:solidFill>
                        </a:rPr>
                        <a:t>3</a:t>
                      </a:r>
                      <a:endParaRPr lang="fr-FR" dirty="0">
                        <a:solidFill>
                          <a:srgbClr val="000066"/>
                        </a:solidFill>
                      </a:endParaRPr>
                    </a:p>
                  </a:txBody>
                  <a:tcPr anchor="ctr"/>
                </a:tc>
              </a:tr>
              <a:tr h="370840">
                <a:tc vMerge="1">
                  <a:txBody>
                    <a:bodyPr/>
                    <a:lstStyle/>
                    <a:p>
                      <a:pPr algn="just"/>
                      <a:endParaRPr lang="fr-FR" dirty="0"/>
                    </a:p>
                  </a:txBody>
                  <a:tcPr/>
                </a:tc>
                <a:tc>
                  <a:txBody>
                    <a:bodyPr/>
                    <a:lstStyle/>
                    <a:p>
                      <a:pPr algn="just"/>
                      <a:r>
                        <a:rPr lang="fr-FR" dirty="0" smtClean="0">
                          <a:solidFill>
                            <a:srgbClr val="000066"/>
                          </a:solidFill>
                        </a:rPr>
                        <a:t>Adapter l’offre de soins aux patients en situation de handicap : construire des parcours adaptés</a:t>
                      </a:r>
                      <a:endParaRPr lang="fr-FR" dirty="0">
                        <a:solidFill>
                          <a:srgbClr val="000066"/>
                        </a:solidFill>
                      </a:endParaRPr>
                    </a:p>
                  </a:txBody>
                  <a:tcPr/>
                </a:tc>
                <a:tc>
                  <a:txBody>
                    <a:bodyPr/>
                    <a:lstStyle/>
                    <a:p>
                      <a:pPr algn="ctr"/>
                      <a:r>
                        <a:rPr lang="fr-FR" dirty="0" smtClean="0">
                          <a:solidFill>
                            <a:srgbClr val="000066"/>
                          </a:solidFill>
                        </a:rPr>
                        <a:t>1</a:t>
                      </a:r>
                      <a:endParaRPr lang="fr-FR" dirty="0">
                        <a:solidFill>
                          <a:srgbClr val="000066"/>
                        </a:solidFill>
                      </a:endParaRPr>
                    </a:p>
                  </a:txBody>
                  <a:tcPr anchor="ctr"/>
                </a:tc>
              </a:tr>
              <a:tr h="370840">
                <a:tc>
                  <a:txBody>
                    <a:bodyPr/>
                    <a:lstStyle/>
                    <a:p>
                      <a:pPr algn="ctr"/>
                      <a:r>
                        <a:rPr lang="fr-FR" dirty="0" smtClean="0">
                          <a:solidFill>
                            <a:schemeClr val="bg1"/>
                          </a:solidFill>
                        </a:rPr>
                        <a:t>Total </a:t>
                      </a:r>
                      <a:endParaRPr lang="fr-FR" dirty="0">
                        <a:solidFill>
                          <a:schemeClr val="bg1"/>
                        </a:solidFill>
                      </a:endParaRPr>
                    </a:p>
                  </a:txBody>
                  <a:tcPr/>
                </a:tc>
                <a:tc>
                  <a:txBody>
                    <a:bodyPr/>
                    <a:lstStyle/>
                    <a:p>
                      <a:pPr algn="ctr"/>
                      <a:r>
                        <a:rPr lang="fr-FR" dirty="0" smtClean="0">
                          <a:solidFill>
                            <a:schemeClr val="bg1"/>
                          </a:solidFill>
                        </a:rPr>
                        <a:t>2</a:t>
                      </a:r>
                      <a:endParaRPr lang="fr-FR" dirty="0">
                        <a:solidFill>
                          <a:schemeClr val="bg1"/>
                        </a:solidFill>
                      </a:endParaRPr>
                    </a:p>
                  </a:txBody>
                  <a:tcPr anchor="ctr"/>
                </a:tc>
                <a:tc>
                  <a:txBody>
                    <a:bodyPr/>
                    <a:lstStyle/>
                    <a:p>
                      <a:pPr algn="ctr"/>
                      <a:r>
                        <a:rPr lang="fr-FR" dirty="0" smtClean="0">
                          <a:solidFill>
                            <a:schemeClr val="bg1"/>
                          </a:solidFill>
                        </a:rPr>
                        <a:t>4</a:t>
                      </a:r>
                    </a:p>
                  </a:txBody>
                  <a:tcPr anchor="ctr"/>
                </a:tc>
              </a:tr>
            </a:tbl>
          </a:graphicData>
        </a:graphic>
      </p:graphicFrame>
      <p:sp>
        <p:nvSpPr>
          <p:cNvPr id="3" name="Rectangle 2"/>
          <p:cNvSpPr/>
          <p:nvPr/>
        </p:nvSpPr>
        <p:spPr>
          <a:xfrm>
            <a:off x="1602274" y="4679309"/>
            <a:ext cx="3212353" cy="1049244"/>
          </a:xfrm>
          <a:prstGeom prst="rect">
            <a:avLst/>
          </a:prstGeom>
          <a:noFill/>
          <a:ln w="28575">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just">
              <a:buFont typeface="Wingdings"/>
              <a:buChar char="à"/>
            </a:pPr>
            <a:r>
              <a:rPr lang="fr-FR" b="1" dirty="0" smtClean="0">
                <a:solidFill>
                  <a:schemeClr val="accent6"/>
                </a:solidFill>
                <a:sym typeface="Wingdings" panose="05000000000000000000" pitchFamily="2" charset="2"/>
              </a:rPr>
              <a:t> BILAN </a:t>
            </a:r>
            <a:r>
              <a:rPr lang="fr-FR" b="1" dirty="0">
                <a:solidFill>
                  <a:schemeClr val="accent6"/>
                </a:solidFill>
                <a:sym typeface="Wingdings" panose="05000000000000000000" pitchFamily="2" charset="2"/>
              </a:rPr>
              <a:t>: </a:t>
            </a:r>
          </a:p>
          <a:p>
            <a:pPr lvl="1" algn="just">
              <a:buFont typeface="Wingdings" panose="05000000000000000000" pitchFamily="2" charset="2"/>
              <a:buChar char="Ø"/>
            </a:pPr>
            <a:r>
              <a:rPr lang="fr-FR" b="1" dirty="0" smtClean="0">
                <a:solidFill>
                  <a:srgbClr val="000066"/>
                </a:solidFill>
              </a:rPr>
              <a:t>12 </a:t>
            </a:r>
            <a:r>
              <a:rPr lang="fr-FR" b="1" dirty="0">
                <a:solidFill>
                  <a:srgbClr val="000066"/>
                </a:solidFill>
              </a:rPr>
              <a:t>objectifs</a:t>
            </a:r>
          </a:p>
          <a:p>
            <a:pPr lvl="1" algn="just">
              <a:buFont typeface="Wingdings" panose="05000000000000000000" pitchFamily="2" charset="2"/>
              <a:buChar char="Ø"/>
            </a:pPr>
            <a:r>
              <a:rPr lang="fr-FR" b="1" dirty="0" smtClean="0">
                <a:solidFill>
                  <a:srgbClr val="000066"/>
                </a:solidFill>
              </a:rPr>
              <a:t>32 indicateurs</a:t>
            </a:r>
            <a:endParaRPr lang="fr-FR" b="1" dirty="0">
              <a:solidFill>
                <a:srgbClr val="000066"/>
              </a:solidFill>
            </a:endParaRPr>
          </a:p>
        </p:txBody>
      </p:sp>
    </p:spTree>
    <p:extLst>
      <p:ext uri="{BB962C8B-B14F-4D97-AF65-F5344CB8AC3E}">
        <p14:creationId xmlns:p14="http://schemas.microsoft.com/office/powerpoint/2010/main" val="33863854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r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742950" indent="-742950">
              <a:buFont typeface="+mj-lt"/>
              <a:buAutoNum type="arabicPeriod"/>
              <a:tabLst>
                <a:tab pos="446088" algn="l"/>
              </a:tabLst>
            </a:pPr>
            <a:r>
              <a:rPr lang="fr-FR" altLang="fr-FR" sz="3600" dirty="0" smtClean="0"/>
              <a:t>Contexte</a:t>
            </a:r>
          </a:p>
        </p:txBody>
      </p:sp>
      <p:sp>
        <p:nvSpPr>
          <p:cNvPr id="4" name="Espace réservé du numéro de diapositive 3"/>
          <p:cNvSpPr>
            <a:spLocks noGrp="1"/>
          </p:cNvSpPr>
          <p:nvPr>
            <p:ph type="sldNum" sz="quarter" idx="14"/>
          </p:nvPr>
        </p:nvSpPr>
        <p:spPr/>
        <p:txBody>
          <a:bodyPr/>
          <a:lstStyle/>
          <a:p>
            <a:pPr>
              <a:defRPr/>
            </a:pPr>
            <a:fld id="{C4A6B264-9A0B-4745-BFA1-BC8CE624B490}" type="slidenum">
              <a:rPr lang="fr-FR" smtClean="0"/>
              <a:pPr>
                <a:defRPr/>
              </a:pPr>
              <a:t>2</a:t>
            </a:fld>
            <a:endParaRPr lang="fr-FR" dirty="0"/>
          </a:p>
        </p:txBody>
      </p:sp>
      <p:sp>
        <p:nvSpPr>
          <p:cNvPr id="20" name="Espace réservé du texte 2"/>
          <p:cNvSpPr>
            <a:spLocks noGrp="1"/>
          </p:cNvSpPr>
          <p:nvPr>
            <p:ph type="body" sz="quarter" idx="13"/>
          </p:nvPr>
        </p:nvSpPr>
        <p:spPr>
          <a:xfrm>
            <a:off x="457200" y="1313130"/>
            <a:ext cx="7815263" cy="4650942"/>
          </a:xfrm>
        </p:spPr>
        <p:txBody>
          <a:bodyPr/>
          <a:lstStyle/>
          <a:p>
            <a:pPr marL="0" lvl="0" indent="0" algn="just">
              <a:buNone/>
            </a:pPr>
            <a:r>
              <a:rPr lang="fr-FR" sz="2000" dirty="0" smtClean="0"/>
              <a:t>Échéance des CPOM en cours (2017-2018)</a:t>
            </a:r>
          </a:p>
          <a:p>
            <a:pPr algn="just"/>
            <a:r>
              <a:rPr lang="fr-FR" sz="1800" dirty="0" smtClean="0">
                <a:solidFill>
                  <a:srgbClr val="000066"/>
                </a:solidFill>
              </a:rPr>
              <a:t>Au 31 août 2018</a:t>
            </a:r>
          </a:p>
          <a:p>
            <a:pPr algn="just"/>
            <a:r>
              <a:rPr lang="fr-FR" sz="1800" dirty="0">
                <a:solidFill>
                  <a:srgbClr val="000066"/>
                </a:solidFill>
              </a:rPr>
              <a:t>Prorogation des CPOM </a:t>
            </a:r>
            <a:r>
              <a:rPr lang="fr-FR" sz="1800" dirty="0" smtClean="0">
                <a:solidFill>
                  <a:srgbClr val="000066"/>
                </a:solidFill>
              </a:rPr>
              <a:t>au 31/12/2018 en lien avec la publication du nouveau PRS prévue en juillet</a:t>
            </a:r>
            <a:endParaRPr lang="fr-FR" sz="1800" dirty="0">
              <a:solidFill>
                <a:srgbClr val="000066"/>
              </a:solidFill>
            </a:endParaRPr>
          </a:p>
          <a:p>
            <a:pPr algn="just"/>
            <a:endParaRPr lang="fr-FR" sz="1800" dirty="0" smtClean="0">
              <a:solidFill>
                <a:srgbClr val="000066"/>
              </a:solidFill>
            </a:endParaRPr>
          </a:p>
          <a:p>
            <a:pPr marL="0" indent="0" algn="just">
              <a:buNone/>
            </a:pPr>
            <a:r>
              <a:rPr lang="fr-FR" sz="2000" dirty="0" smtClean="0"/>
              <a:t>Négociation </a:t>
            </a:r>
            <a:r>
              <a:rPr lang="fr-FR" sz="2000" dirty="0"/>
              <a:t>des nouveaux CPOM</a:t>
            </a:r>
          </a:p>
          <a:p>
            <a:pPr algn="just"/>
            <a:r>
              <a:rPr lang="fr-FR" sz="1800" dirty="0" smtClean="0">
                <a:solidFill>
                  <a:srgbClr val="000066"/>
                </a:solidFill>
              </a:rPr>
              <a:t>Pour une durée de 5 ans : CPOM 2019 - 2023</a:t>
            </a:r>
          </a:p>
          <a:p>
            <a:pPr algn="just"/>
            <a:r>
              <a:rPr lang="fr-FR" sz="1800" dirty="0" smtClean="0">
                <a:solidFill>
                  <a:srgbClr val="000066"/>
                </a:solidFill>
              </a:rPr>
              <a:t>Sur la base du nouveau PRS</a:t>
            </a:r>
          </a:p>
          <a:p>
            <a:pPr algn="just"/>
            <a:endParaRPr lang="fr-FR" sz="1800" dirty="0">
              <a:solidFill>
                <a:srgbClr val="000066"/>
              </a:solidFill>
            </a:endParaRPr>
          </a:p>
          <a:p>
            <a:pPr marL="0" indent="0" algn="just">
              <a:buNone/>
            </a:pPr>
            <a:r>
              <a:rPr lang="fr-FR" sz="2000" dirty="0" smtClean="0"/>
              <a:t>Volumétrie et type de structure concerné</a:t>
            </a:r>
            <a:endParaRPr lang="fr-FR" sz="2000" dirty="0"/>
          </a:p>
          <a:p>
            <a:pPr algn="just"/>
            <a:r>
              <a:rPr lang="fr-FR" sz="1800" dirty="0">
                <a:solidFill>
                  <a:srgbClr val="000066"/>
                </a:solidFill>
              </a:rPr>
              <a:t>259 CPOM d’établissements de </a:t>
            </a:r>
            <a:r>
              <a:rPr lang="fr-FR" sz="1800" dirty="0" smtClean="0">
                <a:solidFill>
                  <a:srgbClr val="000066"/>
                </a:solidFill>
              </a:rPr>
              <a:t>santé</a:t>
            </a:r>
          </a:p>
          <a:p>
            <a:pPr algn="just"/>
            <a:r>
              <a:rPr lang="fr-FR" sz="1800" dirty="0" smtClean="0">
                <a:solidFill>
                  <a:srgbClr val="000066"/>
                </a:solidFill>
              </a:rPr>
              <a:t>74 CPOM d’EML, imagerie, radiothérapie</a:t>
            </a:r>
          </a:p>
          <a:p>
            <a:pPr algn="just"/>
            <a:r>
              <a:rPr lang="fr-FR" sz="1800" dirty="0" smtClean="0">
                <a:solidFill>
                  <a:srgbClr val="000066"/>
                </a:solidFill>
              </a:rPr>
              <a:t>15 CPOM de laboratoires</a:t>
            </a:r>
          </a:p>
          <a:p>
            <a:pPr algn="just"/>
            <a:r>
              <a:rPr lang="fr-FR" sz="1800" dirty="0" smtClean="0">
                <a:solidFill>
                  <a:srgbClr val="000066"/>
                </a:solidFill>
              </a:rPr>
              <a:t>8 CPOM d’unités de dialyse</a:t>
            </a:r>
          </a:p>
          <a:p>
            <a:pPr algn="just"/>
            <a:r>
              <a:rPr lang="fr-FR" sz="1800" b="1" dirty="0" smtClean="0">
                <a:solidFill>
                  <a:srgbClr val="000066"/>
                </a:solidFill>
              </a:rPr>
              <a:t>Total de 356 CPOM</a:t>
            </a:r>
            <a:endParaRPr lang="fr-FR" sz="1800" b="1" dirty="0">
              <a:solidFill>
                <a:srgbClr val="000066"/>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marL="742950" indent="-742950">
              <a:buFont typeface="+mj-lt"/>
              <a:buAutoNum type="arabicPeriod" startAt="2"/>
            </a:pPr>
            <a:r>
              <a:rPr lang="fr-FR" dirty="0" smtClean="0"/>
              <a:t>Principes des nouveaux CPOM</a:t>
            </a:r>
            <a:endParaRPr lang="fr-FR" dirty="0"/>
          </a:p>
        </p:txBody>
      </p:sp>
      <p:sp>
        <p:nvSpPr>
          <p:cNvPr id="3" name="Espace réservé du texte 2"/>
          <p:cNvSpPr>
            <a:spLocks noGrp="1"/>
          </p:cNvSpPr>
          <p:nvPr>
            <p:ph type="body" sz="quarter" idx="13"/>
          </p:nvPr>
        </p:nvSpPr>
        <p:spPr/>
        <p:txBody>
          <a:bodyPr/>
          <a:lstStyle/>
          <a:p>
            <a:pPr algn="just"/>
            <a:r>
              <a:rPr lang="fr-FR" sz="1800" dirty="0" smtClean="0"/>
              <a:t>Un CPOM volontairement « resserré » sur les grandes priorités nationales et régionales et adaptable au contexte territorial / établissement</a:t>
            </a:r>
          </a:p>
          <a:p>
            <a:pPr lvl="1" algn="just"/>
            <a:r>
              <a:rPr lang="fr-FR" sz="1600" dirty="0"/>
              <a:t>En cohérence avec les principes du nouveau PRS, </a:t>
            </a:r>
            <a:r>
              <a:rPr lang="fr-FR" sz="1600" dirty="0" smtClean="0"/>
              <a:t>un </a:t>
            </a:r>
            <a:r>
              <a:rPr lang="fr-FR" sz="1600" dirty="0"/>
              <a:t>suivi </a:t>
            </a:r>
            <a:r>
              <a:rPr lang="fr-FR" sz="1600" dirty="0" smtClean="0"/>
              <a:t>focalisé sur ces priorités</a:t>
            </a:r>
            <a:endParaRPr lang="fr-FR" sz="1600" dirty="0"/>
          </a:p>
          <a:p>
            <a:pPr lvl="2" algn="just"/>
            <a:endParaRPr lang="fr-FR" sz="1400" dirty="0" smtClean="0"/>
          </a:p>
          <a:p>
            <a:pPr algn="just"/>
            <a:r>
              <a:rPr lang="fr-FR" sz="1800" dirty="0" smtClean="0"/>
              <a:t>Des indicateurs très majoritairement similaires afin de disposer d’une vision consolidée de l’ensemble des établissements autour d’objectifs identiques</a:t>
            </a:r>
          </a:p>
          <a:p>
            <a:pPr lvl="2" algn="just"/>
            <a:endParaRPr lang="fr-FR" sz="1400" dirty="0" smtClean="0"/>
          </a:p>
          <a:p>
            <a:pPr algn="just"/>
            <a:r>
              <a:rPr lang="fr-FR" sz="1800" dirty="0" smtClean="0"/>
              <a:t>Un </a:t>
            </a:r>
            <a:r>
              <a:rPr lang="fr-FR" sz="1800" dirty="0"/>
              <a:t>nombre réduit d’objectifs et d’indicateurs </a:t>
            </a:r>
          </a:p>
          <a:p>
            <a:pPr lvl="1" algn="just"/>
            <a:r>
              <a:rPr lang="fr-FR" sz="1600" dirty="0"/>
              <a:t>12 objectifs et 34 indicateurs pour un établissement MCO</a:t>
            </a:r>
          </a:p>
          <a:p>
            <a:pPr lvl="2" algn="just"/>
            <a:r>
              <a:rPr lang="fr-FR" sz="1400" dirty="0" smtClean="0"/>
              <a:t>Versus jusqu’à plus </a:t>
            </a:r>
            <a:r>
              <a:rPr lang="fr-FR" sz="1400" dirty="0"/>
              <a:t>de 250 indicateurs </a:t>
            </a:r>
            <a:r>
              <a:rPr lang="fr-FR" sz="1400" dirty="0" smtClean="0"/>
              <a:t>aujourd’hui (dépendant des versions ex-régions)</a:t>
            </a:r>
          </a:p>
          <a:p>
            <a:pPr lvl="2" algn="just"/>
            <a:endParaRPr lang="fr-FR" sz="1400" dirty="0"/>
          </a:p>
          <a:p>
            <a:pPr algn="just"/>
            <a:r>
              <a:rPr lang="fr-FR" sz="1800" dirty="0" smtClean="0"/>
              <a:t>Articulation et cohérence avec les objectifs des CACQES et du nouveau plan ONDAM</a:t>
            </a:r>
          </a:p>
          <a:p>
            <a:pPr lvl="2" algn="just"/>
            <a:endParaRPr lang="fr-FR" sz="1100" dirty="0" smtClean="0"/>
          </a:p>
          <a:p>
            <a:pPr algn="just"/>
            <a:r>
              <a:rPr lang="fr-FR" sz="1800" dirty="0" smtClean="0"/>
              <a:t>Déploiement d’un outil de gestion dématérialisé des CPOM « e-CARS »</a:t>
            </a:r>
          </a:p>
          <a:p>
            <a:pPr lvl="1" algn="just"/>
            <a:r>
              <a:rPr lang="fr-FR" sz="1600" dirty="0" smtClean="0"/>
              <a:t>Faciliter la phase de contractualisation dès 2018</a:t>
            </a:r>
          </a:p>
          <a:p>
            <a:pPr lvl="1" algn="just"/>
            <a:r>
              <a:rPr lang="fr-FR" sz="1600" dirty="0" smtClean="0"/>
              <a:t>Améliorer le suivi et les échanges par la suite durant la vie des CPOM : gestion avenant, gestion des versions des CPOM, préparation des dialogues gestion, etc </a:t>
            </a:r>
          </a:p>
        </p:txBody>
      </p:sp>
      <p:sp>
        <p:nvSpPr>
          <p:cNvPr id="4" name="Espace réservé du numéro de diapositive 3"/>
          <p:cNvSpPr>
            <a:spLocks noGrp="1"/>
          </p:cNvSpPr>
          <p:nvPr>
            <p:ph type="sldNum" sz="quarter" idx="14"/>
          </p:nvPr>
        </p:nvSpPr>
        <p:spPr/>
        <p:txBody>
          <a:bodyPr/>
          <a:lstStyle/>
          <a:p>
            <a:pPr>
              <a:defRPr/>
            </a:pPr>
            <a:fld id="{99F76E3C-FAD9-4A1A-8D99-6B208D9AEFF0}" type="slidenum">
              <a:rPr lang="fr-FR" smtClean="0"/>
              <a:pPr>
                <a:defRPr/>
              </a:pPr>
              <a:t>3</a:t>
            </a:fld>
            <a:endParaRPr lang="fr-FR" dirty="0"/>
          </a:p>
        </p:txBody>
      </p:sp>
    </p:spTree>
    <p:extLst>
      <p:ext uri="{BB962C8B-B14F-4D97-AF65-F5344CB8AC3E}">
        <p14:creationId xmlns:p14="http://schemas.microsoft.com/office/powerpoint/2010/main" val="5942063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èche droite 4"/>
          <p:cNvSpPr/>
          <p:nvPr/>
        </p:nvSpPr>
        <p:spPr>
          <a:xfrm rot="5400000">
            <a:off x="-1867847" y="3318315"/>
            <a:ext cx="4935976" cy="691117"/>
          </a:xfrm>
          <a:prstGeom prst="rightArrow">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122" name="Titr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742950" indent="-742950">
              <a:buFont typeface="+mj-lt"/>
              <a:buAutoNum type="arabicPeriod" startAt="3"/>
              <a:tabLst>
                <a:tab pos="446088" algn="l"/>
              </a:tabLst>
            </a:pPr>
            <a:r>
              <a:rPr lang="fr-FR" altLang="fr-FR" sz="3600" dirty="0" smtClean="0"/>
              <a:t>Calendrier contractualisation 2018</a:t>
            </a:r>
            <a:endParaRPr lang="fr-FR" altLang="fr-FR" sz="3600" dirty="0"/>
          </a:p>
        </p:txBody>
      </p:sp>
      <p:sp>
        <p:nvSpPr>
          <p:cNvPr id="12" name="Espace réservé du texte 2"/>
          <p:cNvSpPr>
            <a:spLocks noGrp="1"/>
          </p:cNvSpPr>
          <p:nvPr>
            <p:ph type="body" sz="quarter" idx="13"/>
          </p:nvPr>
        </p:nvSpPr>
        <p:spPr/>
        <p:txBody>
          <a:bodyPr/>
          <a:lstStyle/>
          <a:p>
            <a:pPr algn="just"/>
            <a:r>
              <a:rPr lang="fr-FR" sz="2400" dirty="0" smtClean="0"/>
              <a:t>A partir du 15 juin 2018 :</a:t>
            </a:r>
          </a:p>
          <a:p>
            <a:pPr lvl="1" algn="just"/>
            <a:r>
              <a:rPr lang="fr-FR" sz="1800" dirty="0" smtClean="0"/>
              <a:t>Lancement des réunions ARS / établissement de santé</a:t>
            </a:r>
          </a:p>
          <a:p>
            <a:pPr lvl="1" algn="just"/>
            <a:r>
              <a:rPr lang="fr-FR" sz="1800" dirty="0" smtClean="0"/>
              <a:t>Selon les DD, réunions collectives de présentation d’information</a:t>
            </a:r>
          </a:p>
          <a:p>
            <a:pPr marL="457200" lvl="1" indent="0" algn="just">
              <a:buNone/>
            </a:pPr>
            <a:endParaRPr lang="fr-FR" sz="1800" dirty="0" smtClean="0"/>
          </a:p>
          <a:p>
            <a:pPr algn="just"/>
            <a:r>
              <a:rPr lang="fr-FR" sz="2400" dirty="0" smtClean="0"/>
              <a:t>Juillet :</a:t>
            </a:r>
          </a:p>
          <a:p>
            <a:pPr lvl="1" algn="just"/>
            <a:r>
              <a:rPr lang="fr-FR" sz="1800" dirty="0" smtClean="0"/>
              <a:t>Signature des avenants de prorogation des CPOM actuels</a:t>
            </a:r>
          </a:p>
          <a:p>
            <a:pPr marL="457200" lvl="1" indent="0" algn="just">
              <a:buNone/>
            </a:pPr>
            <a:endParaRPr lang="fr-FR" sz="1800" dirty="0" smtClean="0"/>
          </a:p>
          <a:p>
            <a:pPr algn="just"/>
            <a:r>
              <a:rPr lang="fr-FR" sz="2400" dirty="0"/>
              <a:t>D</a:t>
            </a:r>
            <a:r>
              <a:rPr lang="fr-FR" sz="2400" dirty="0" smtClean="0"/>
              <a:t>e juillet à octobre :</a:t>
            </a:r>
          </a:p>
          <a:p>
            <a:pPr lvl="1" algn="just"/>
            <a:r>
              <a:rPr lang="fr-FR" sz="1800" dirty="0" smtClean="0"/>
              <a:t>Phase d’échange et de négociation ARS / établissement</a:t>
            </a:r>
          </a:p>
          <a:p>
            <a:pPr lvl="1" algn="just"/>
            <a:endParaRPr lang="fr-FR" sz="1800" dirty="0" smtClean="0">
              <a:solidFill>
                <a:srgbClr val="FF0000"/>
              </a:solidFill>
            </a:endParaRPr>
          </a:p>
          <a:p>
            <a:pPr algn="just"/>
            <a:r>
              <a:rPr lang="fr-FR" sz="2400" dirty="0" smtClean="0"/>
              <a:t>D’ici novembre 2018 :</a:t>
            </a:r>
          </a:p>
          <a:p>
            <a:pPr lvl="1" algn="just"/>
            <a:r>
              <a:rPr lang="fr-FR" sz="1800" dirty="0"/>
              <a:t>O</a:t>
            </a:r>
            <a:r>
              <a:rPr lang="fr-FR" sz="1800" dirty="0" smtClean="0"/>
              <a:t>bjectif : tous les CPOM signés</a:t>
            </a:r>
          </a:p>
          <a:p>
            <a:pPr marL="0" indent="0" algn="just">
              <a:buNone/>
            </a:pPr>
            <a:endParaRPr lang="fr-FR" sz="1800" dirty="0" smtClean="0">
              <a:solidFill>
                <a:srgbClr val="000066"/>
              </a:solidFill>
            </a:endParaRPr>
          </a:p>
          <a:p>
            <a:pPr marL="0" indent="0" algn="just">
              <a:buNone/>
            </a:pPr>
            <a:endParaRPr lang="fr-FR" sz="1800" dirty="0" smtClean="0">
              <a:solidFill>
                <a:srgbClr val="000066"/>
              </a:solidFill>
            </a:endParaRPr>
          </a:p>
        </p:txBody>
      </p:sp>
      <p:sp>
        <p:nvSpPr>
          <p:cNvPr id="4" name="Espace réservé du numéro de diapositive 3"/>
          <p:cNvSpPr>
            <a:spLocks noGrp="1"/>
          </p:cNvSpPr>
          <p:nvPr>
            <p:ph type="sldNum" sz="quarter" idx="14"/>
          </p:nvPr>
        </p:nvSpPr>
        <p:spPr/>
        <p:txBody>
          <a:bodyPr/>
          <a:lstStyle/>
          <a:p>
            <a:pPr>
              <a:defRPr/>
            </a:pPr>
            <a:fld id="{1E42B028-67CA-47C0-B78B-3F56A4ACD4EE}" type="slidenum">
              <a:rPr lang="fr-FR" smtClean="0"/>
              <a:pPr>
                <a:defRPr/>
              </a:pPr>
              <a:t>4</a:t>
            </a:fld>
            <a:endParaRPr lang="fr-FR" dirty="0"/>
          </a:p>
        </p:txBody>
      </p:sp>
    </p:spTree>
    <p:extLst>
      <p:ext uri="{BB962C8B-B14F-4D97-AF65-F5344CB8AC3E}">
        <p14:creationId xmlns:p14="http://schemas.microsoft.com/office/powerpoint/2010/main" val="3050409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z="3200" dirty="0"/>
              <a:t>4. Démarche globale </a:t>
            </a:r>
            <a:r>
              <a:rPr lang="fr-FR" altLang="fr-FR" sz="3200" dirty="0" smtClean="0"/>
              <a:t>(1/3)</a:t>
            </a:r>
          </a:p>
        </p:txBody>
      </p:sp>
      <p:sp>
        <p:nvSpPr>
          <p:cNvPr id="4" name="Espace réservé du numéro de diapositive 3"/>
          <p:cNvSpPr>
            <a:spLocks noGrp="1"/>
          </p:cNvSpPr>
          <p:nvPr>
            <p:ph type="sldNum" sz="quarter" idx="14"/>
          </p:nvPr>
        </p:nvSpPr>
        <p:spPr/>
        <p:txBody>
          <a:bodyPr/>
          <a:lstStyle/>
          <a:p>
            <a:pPr>
              <a:defRPr/>
            </a:pPr>
            <a:fld id="{848FC26E-0AE0-49EB-AB67-30D019F9B059}" type="slidenum">
              <a:rPr lang="fr-FR" smtClean="0"/>
              <a:pPr>
                <a:defRPr/>
              </a:pPr>
              <a:t>5</a:t>
            </a:fld>
            <a:endParaRPr lang="fr-FR" dirty="0"/>
          </a:p>
        </p:txBody>
      </p:sp>
      <p:sp>
        <p:nvSpPr>
          <p:cNvPr id="53" name="Espace réservé du texte 2"/>
          <p:cNvSpPr>
            <a:spLocks noGrp="1"/>
          </p:cNvSpPr>
          <p:nvPr>
            <p:ph type="body" sz="quarter" idx="13"/>
          </p:nvPr>
        </p:nvSpPr>
        <p:spPr>
          <a:xfrm>
            <a:off x="457200" y="1313129"/>
            <a:ext cx="7815263" cy="5408345"/>
          </a:xfrm>
        </p:spPr>
        <p:txBody>
          <a:bodyPr/>
          <a:lstStyle/>
          <a:p>
            <a:pPr marL="0" lvl="0" indent="0" algn="just">
              <a:buNone/>
            </a:pPr>
            <a:r>
              <a:rPr lang="fr-FR" sz="2000" dirty="0" smtClean="0"/>
              <a:t>Lancement, négociation et signature</a:t>
            </a:r>
          </a:p>
          <a:p>
            <a:pPr algn="just"/>
            <a:r>
              <a:rPr lang="fr-FR" sz="1800" dirty="0" smtClean="0">
                <a:solidFill>
                  <a:srgbClr val="000066"/>
                </a:solidFill>
              </a:rPr>
              <a:t>Les 3 CHU et l’Institut Bergonié</a:t>
            </a:r>
            <a:r>
              <a:rPr lang="fr-FR" sz="1800" dirty="0">
                <a:solidFill>
                  <a:srgbClr val="000066"/>
                </a:solidFill>
              </a:rPr>
              <a:t> </a:t>
            </a:r>
            <a:r>
              <a:rPr lang="fr-FR" sz="1800" dirty="0" smtClean="0">
                <a:solidFill>
                  <a:srgbClr val="000066"/>
                </a:solidFill>
              </a:rPr>
              <a:t>: CPOM pilotés par le siège de l’ARS (DOSA) et signés par le Directeur Général de l’ARS</a:t>
            </a:r>
          </a:p>
          <a:p>
            <a:pPr algn="just"/>
            <a:r>
              <a:rPr lang="fr-FR" sz="1800" dirty="0" smtClean="0">
                <a:solidFill>
                  <a:srgbClr val="000066"/>
                </a:solidFill>
              </a:rPr>
              <a:t>Tous les autres établissements : CPOM pilotés et signés par les délégations départementales de l’ARS sauf les annexes financières qui seront signées par la direction des financements (ou la direction générale). Le représentant de l’établissement, apposera sa signature sur tous les documents.</a:t>
            </a:r>
            <a:endParaRPr lang="fr-FR" sz="1800" dirty="0">
              <a:solidFill>
                <a:srgbClr val="000066"/>
              </a:solidFill>
            </a:endParaRPr>
          </a:p>
          <a:p>
            <a:pPr lvl="2" algn="just"/>
            <a:endParaRPr lang="fr-FR" sz="1000" dirty="0" smtClean="0"/>
          </a:p>
          <a:p>
            <a:pPr marL="0" lvl="0" indent="0" algn="just">
              <a:buNone/>
            </a:pPr>
            <a:r>
              <a:rPr lang="fr-FR" sz="2000" dirty="0"/>
              <a:t>Déploiement </a:t>
            </a:r>
            <a:r>
              <a:rPr lang="fr-FR" sz="2000" dirty="0" smtClean="0"/>
              <a:t>de l’outil « e-CARS »</a:t>
            </a:r>
            <a:endParaRPr lang="fr-FR" sz="2000" dirty="0"/>
          </a:p>
          <a:p>
            <a:pPr algn="just"/>
            <a:r>
              <a:rPr lang="fr-FR" altLang="fr-FR" sz="1800" dirty="0">
                <a:solidFill>
                  <a:srgbClr val="000066"/>
                </a:solidFill>
              </a:rPr>
              <a:t>e-CARS est un </a:t>
            </a:r>
            <a:r>
              <a:rPr lang="fr-FR" altLang="fr-FR" sz="1800" b="1" dirty="0">
                <a:solidFill>
                  <a:srgbClr val="000066"/>
                </a:solidFill>
              </a:rPr>
              <a:t>outil mutualisé de gestion des contrats </a:t>
            </a:r>
            <a:r>
              <a:rPr lang="fr-FR" altLang="fr-FR" sz="1800" dirty="0">
                <a:solidFill>
                  <a:srgbClr val="000066"/>
                </a:solidFill>
              </a:rPr>
              <a:t>au sein des ARS qui permet d’automatiser une partie des processus de contractualisation et de renforcer la gestion des relations avec les </a:t>
            </a:r>
            <a:r>
              <a:rPr lang="fr-FR" altLang="fr-FR" sz="1800" dirty="0" smtClean="0">
                <a:solidFill>
                  <a:srgbClr val="000066"/>
                </a:solidFill>
              </a:rPr>
              <a:t>établissements.</a:t>
            </a:r>
            <a:endParaRPr lang="fr-FR" altLang="fr-FR" sz="1800" dirty="0">
              <a:solidFill>
                <a:srgbClr val="000066"/>
              </a:solidFill>
            </a:endParaRPr>
          </a:p>
          <a:p>
            <a:pPr algn="just"/>
            <a:endParaRPr lang="fr-FR" sz="1800" dirty="0">
              <a:solidFill>
                <a:srgbClr val="000066"/>
              </a:solidFill>
            </a:endParaRPr>
          </a:p>
          <a:p>
            <a:pPr marL="0" lvl="0" indent="0" algn="just">
              <a:buNone/>
            </a:pPr>
            <a:endParaRPr lang="fr-FR" sz="1800" dirty="0"/>
          </a:p>
          <a:p>
            <a:pPr marL="0" lvl="0" indent="0" algn="just">
              <a:buNone/>
            </a:pPr>
            <a:endParaRPr lang="fr-FR" sz="1800" dirty="0"/>
          </a:p>
          <a:p>
            <a:pPr marL="0" lvl="0" indent="0" algn="just">
              <a:buNone/>
            </a:pPr>
            <a:endParaRPr lang="fr-FR" sz="1800" dirty="0"/>
          </a:p>
          <a:p>
            <a:pPr marL="0" lvl="0" indent="0" algn="just">
              <a:buNone/>
            </a:pPr>
            <a:endParaRPr lang="fr-FR" sz="1800" dirty="0"/>
          </a:p>
          <a:p>
            <a:pPr marL="0" lvl="0" indent="0" algn="just">
              <a:buNone/>
            </a:pPr>
            <a:endParaRPr lang="fr-FR" sz="1800" dirty="0"/>
          </a:p>
          <a:p>
            <a:pPr marL="0" indent="0" algn="just">
              <a:buNone/>
            </a:pPr>
            <a:endParaRPr lang="fr-FR" sz="1800" dirty="0">
              <a:solidFill>
                <a:srgbClr val="000066"/>
              </a:solidFill>
            </a:endParaRPr>
          </a:p>
          <a:p>
            <a:pPr marL="0" indent="0" algn="just">
              <a:buNone/>
            </a:pPr>
            <a:endParaRPr lang="fr-FR" sz="1800" dirty="0" smtClean="0">
              <a:solidFill>
                <a:srgbClr val="000066"/>
              </a:solidFill>
            </a:endParaRPr>
          </a:p>
          <a:p>
            <a:pPr marL="0" indent="0" algn="just">
              <a:buNone/>
            </a:pPr>
            <a:endParaRPr lang="fr-FR" sz="1800" dirty="0" smtClean="0">
              <a:solidFill>
                <a:srgbClr val="000066"/>
              </a:solidFill>
            </a:endParaRPr>
          </a:p>
        </p:txBody>
      </p:sp>
      <p:grpSp>
        <p:nvGrpSpPr>
          <p:cNvPr id="5" name="Groupe 4"/>
          <p:cNvGrpSpPr>
            <a:grpSpLocks/>
          </p:cNvGrpSpPr>
          <p:nvPr/>
        </p:nvGrpSpPr>
        <p:grpSpPr bwMode="auto">
          <a:xfrm>
            <a:off x="1861048" y="5042947"/>
            <a:ext cx="3454405" cy="1584325"/>
            <a:chOff x="323222" y="1557241"/>
            <a:chExt cx="4121297" cy="1583877"/>
          </a:xfrm>
        </p:grpSpPr>
        <p:cxnSp>
          <p:nvCxnSpPr>
            <p:cNvPr id="6" name="Connecteur en angle 5"/>
            <p:cNvCxnSpPr>
              <a:cxnSpLocks noChangeShapeType="1"/>
              <a:endCxn id="13" idx="1"/>
            </p:cNvCxnSpPr>
            <p:nvPr/>
          </p:nvCxnSpPr>
          <p:spPr bwMode="auto">
            <a:xfrm rot="5400000" flipH="1" flipV="1">
              <a:off x="953072" y="2021359"/>
              <a:ext cx="534414" cy="552675"/>
            </a:xfrm>
            <a:prstGeom prst="bentConnector2">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7" name="Connecteur en angle 6"/>
            <p:cNvCxnSpPr>
              <a:cxnSpLocks noChangeShapeType="1"/>
              <a:endCxn id="12" idx="1"/>
            </p:cNvCxnSpPr>
            <p:nvPr/>
          </p:nvCxnSpPr>
          <p:spPr bwMode="auto">
            <a:xfrm flipV="1">
              <a:off x="503242" y="1726555"/>
              <a:ext cx="993374" cy="838348"/>
            </a:xfrm>
            <a:prstGeom prst="bentConnector3">
              <a:avLst>
                <a:gd name="adj1" fmla="val 3130"/>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8" name="ZoneTexte 9"/>
            <p:cNvSpPr txBox="1"/>
            <p:nvPr/>
          </p:nvSpPr>
          <p:spPr>
            <a:xfrm>
              <a:off x="323222" y="2463448"/>
              <a:ext cx="1996253" cy="677670"/>
            </a:xfrm>
            <a:prstGeom prst="rect">
              <a:avLst/>
            </a:prstGeom>
            <a:noFill/>
          </p:spPr>
          <p:txBody>
            <a:bodyPr wrap="none" lIns="0" tIns="0" rIns="0" bIns="0">
              <a:spAutoFit/>
            </a:bodyPr>
            <a:lstStyle>
              <a:defPPr>
                <a:defRPr lang="fr-FR"/>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en-GB" sz="4400" b="1" dirty="0">
                  <a:solidFill>
                    <a:srgbClr val="3C4693"/>
                  </a:solidFill>
                  <a:latin typeface="+mj-lt"/>
                </a:rPr>
                <a:t>e-CARS</a:t>
              </a:r>
            </a:p>
          </p:txBody>
        </p:sp>
        <p:cxnSp>
          <p:nvCxnSpPr>
            <p:cNvPr id="9" name="Connecteur droit 8"/>
            <p:cNvCxnSpPr>
              <a:cxnSpLocks noChangeShapeType="1"/>
            </p:cNvCxnSpPr>
            <p:nvPr/>
          </p:nvCxnSpPr>
          <p:spPr bwMode="auto">
            <a:xfrm>
              <a:off x="323222" y="2565551"/>
              <a:ext cx="36004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 name="Connecteur droit 9"/>
            <p:cNvCxnSpPr/>
            <p:nvPr/>
          </p:nvCxnSpPr>
          <p:spPr bwMode="auto">
            <a:xfrm>
              <a:off x="728533" y="2565019"/>
              <a:ext cx="431827" cy="0"/>
            </a:xfrm>
            <a:prstGeom prst="line">
              <a:avLst/>
            </a:prstGeom>
            <a:noFill/>
            <a:ln w="28575" cap="flat" cmpd="sng" algn="ctr">
              <a:solidFill>
                <a:schemeClr val="bg1">
                  <a:lumMod val="65000"/>
                </a:schemeClr>
              </a:solidFill>
              <a:prstDash val="solid"/>
              <a:round/>
              <a:headEnd type="none" w="med" len="med"/>
              <a:tailEnd type="none" w="med" len="med"/>
            </a:ln>
            <a:effectLst/>
          </p:spPr>
        </p:cxnSp>
        <p:cxnSp>
          <p:nvCxnSpPr>
            <p:cNvPr id="11" name="Connecteur droit 10"/>
            <p:cNvCxnSpPr>
              <a:cxnSpLocks noChangeShapeType="1"/>
            </p:cNvCxnSpPr>
            <p:nvPr/>
          </p:nvCxnSpPr>
          <p:spPr bwMode="auto">
            <a:xfrm>
              <a:off x="1204622" y="2564904"/>
              <a:ext cx="72000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sp>
          <p:nvSpPr>
            <p:cNvPr id="12" name="Rectangle 11"/>
            <p:cNvSpPr/>
            <p:nvPr/>
          </p:nvSpPr>
          <p:spPr>
            <a:xfrm>
              <a:off x="1497489" y="1557241"/>
              <a:ext cx="2947030" cy="338042"/>
            </a:xfrm>
            <a:prstGeom prst="rect">
              <a:avLst/>
            </a:prstGeom>
          </p:spPr>
          <p:txBody>
            <a:bodyPr wrap="none">
              <a:spAutoFit/>
            </a:bodyPr>
            <a:lstStyle>
              <a:defPPr>
                <a:defRPr lang="fr-FR"/>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FR" sz="1600" dirty="0">
                  <a:solidFill>
                    <a:schemeClr val="accent2"/>
                  </a:solidFill>
                  <a:latin typeface="+mj-lt"/>
                </a:rPr>
                <a:t>Gestion électronique … </a:t>
              </a:r>
              <a:endParaRPr lang="en-GB" sz="1600" dirty="0">
                <a:solidFill>
                  <a:schemeClr val="accent2"/>
                </a:solidFill>
                <a:latin typeface="+mj-lt"/>
              </a:endParaRPr>
            </a:p>
          </p:txBody>
        </p:sp>
        <p:sp>
          <p:nvSpPr>
            <p:cNvPr id="13" name="Rectangle 12"/>
            <p:cNvSpPr/>
            <p:nvPr/>
          </p:nvSpPr>
          <p:spPr>
            <a:xfrm>
              <a:off x="1497489" y="1861955"/>
              <a:ext cx="2195120" cy="338042"/>
            </a:xfrm>
            <a:prstGeom prst="rect">
              <a:avLst/>
            </a:prstGeom>
          </p:spPr>
          <p:txBody>
            <a:bodyPr wrap="none">
              <a:spAutoFit/>
            </a:bodyPr>
            <a:lstStyle>
              <a:defPPr>
                <a:defRPr lang="fr-FR"/>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FR" sz="1600" dirty="0">
                  <a:solidFill>
                    <a:schemeClr val="bg1">
                      <a:lumMod val="65000"/>
                    </a:schemeClr>
                  </a:solidFill>
                  <a:latin typeface="+mj-lt"/>
                </a:rPr>
                <a:t>… des contrats …</a:t>
              </a:r>
              <a:endParaRPr lang="en-GB" sz="1600" dirty="0">
                <a:solidFill>
                  <a:schemeClr val="bg1">
                    <a:lumMod val="65000"/>
                  </a:schemeClr>
                </a:solidFill>
                <a:latin typeface="+mj-lt"/>
              </a:endParaRPr>
            </a:p>
          </p:txBody>
        </p:sp>
        <p:cxnSp>
          <p:nvCxnSpPr>
            <p:cNvPr id="14" name="Connecteur en angle 13"/>
            <p:cNvCxnSpPr>
              <a:cxnSpLocks noChangeShapeType="1"/>
            </p:cNvCxnSpPr>
            <p:nvPr/>
          </p:nvCxnSpPr>
          <p:spPr bwMode="auto">
            <a:xfrm rot="5400000" flipH="1" flipV="1">
              <a:off x="1271857" y="2362059"/>
              <a:ext cx="262969" cy="144016"/>
            </a:xfrm>
            <a:prstGeom prst="bentConnector2">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5" name="Rectangle 14"/>
            <p:cNvSpPr/>
            <p:nvPr/>
          </p:nvSpPr>
          <p:spPr>
            <a:xfrm>
              <a:off x="1497489" y="2133341"/>
              <a:ext cx="1295481" cy="338041"/>
            </a:xfrm>
            <a:prstGeom prst="rect">
              <a:avLst/>
            </a:prstGeom>
          </p:spPr>
          <p:txBody>
            <a:bodyPr wrap="none">
              <a:spAutoFit/>
            </a:bodyPr>
            <a:lstStyle>
              <a:defPPr>
                <a:defRPr lang="fr-FR"/>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r>
                <a:rPr lang="fr-FR" sz="1600" dirty="0">
                  <a:solidFill>
                    <a:schemeClr val="accent2"/>
                  </a:solidFill>
                  <a:latin typeface="+mj-lt"/>
                </a:rPr>
                <a:t>… en ARS</a:t>
              </a:r>
              <a:endParaRPr lang="en-GB" sz="1600" dirty="0">
                <a:solidFill>
                  <a:schemeClr val="accent2"/>
                </a:solidFill>
                <a:latin typeface="+mj-lt"/>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bwMode="auto">
          <a:xfrm>
            <a:off x="457200" y="169863"/>
            <a:ext cx="8229600" cy="808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z="3200" dirty="0" smtClean="0"/>
              <a:t>4. Démarche globale (2/3) : </a:t>
            </a:r>
            <a:br>
              <a:rPr lang="fr-FR" altLang="fr-FR" sz="3200" dirty="0" smtClean="0"/>
            </a:br>
            <a:r>
              <a:rPr lang="fr-FR" altLang="fr-FR" sz="2400" u="sng" dirty="0" err="1"/>
              <a:t>e</a:t>
            </a:r>
            <a:r>
              <a:rPr lang="fr-FR" sz="2400" u="sng" dirty="0" err="1" smtClean="0"/>
              <a:t>-cars</a:t>
            </a:r>
            <a:r>
              <a:rPr lang="fr-FR" sz="2400" u="sng" dirty="0" smtClean="0"/>
              <a:t> : grands </a:t>
            </a:r>
            <a:r>
              <a:rPr lang="fr-FR" sz="2400" u="sng" dirty="0"/>
              <a:t>principes de la solution</a:t>
            </a:r>
            <a:r>
              <a:rPr lang="fr-FR" sz="3200" dirty="0"/>
              <a:t/>
            </a:r>
            <a:br>
              <a:rPr lang="fr-FR" sz="3200" dirty="0"/>
            </a:br>
            <a:endParaRPr lang="fr-FR" altLang="fr-FR" sz="3200" dirty="0" smtClean="0"/>
          </a:p>
        </p:txBody>
      </p:sp>
      <p:sp>
        <p:nvSpPr>
          <p:cNvPr id="4" name="Espace réservé du numéro de diapositive 3"/>
          <p:cNvSpPr>
            <a:spLocks noGrp="1"/>
          </p:cNvSpPr>
          <p:nvPr>
            <p:ph type="sldNum" sz="quarter" idx="14"/>
          </p:nvPr>
        </p:nvSpPr>
        <p:spPr/>
        <p:txBody>
          <a:bodyPr/>
          <a:lstStyle/>
          <a:p>
            <a:pPr>
              <a:defRPr/>
            </a:pPr>
            <a:fld id="{6B11E5FD-55BC-4285-8654-CBAD9119D06E}" type="slidenum">
              <a:rPr lang="fr-FR" smtClean="0"/>
              <a:pPr>
                <a:defRPr/>
              </a:pPr>
              <a:t>6</a:t>
            </a:fld>
            <a:endParaRPr lang="fr-FR" dirty="0"/>
          </a:p>
        </p:txBody>
      </p:sp>
      <p:sp>
        <p:nvSpPr>
          <p:cNvPr id="5" name="Rectangle à coins arrondis 4"/>
          <p:cNvSpPr/>
          <p:nvPr/>
        </p:nvSpPr>
        <p:spPr bwMode="auto">
          <a:xfrm>
            <a:off x="626535" y="1320800"/>
            <a:ext cx="1280583" cy="3458633"/>
          </a:xfrm>
          <a:prstGeom prst="roundRect">
            <a:avLst/>
          </a:prstGeom>
          <a:solidFill>
            <a:srgbClr val="8064A2">
              <a:lumMod val="60000"/>
              <a:lumOff val="40000"/>
              <a:alpha val="54902"/>
            </a:srgbClr>
          </a:solidFill>
          <a:ln w="25400" cap="flat" cmpd="sng" algn="ctr">
            <a:noFill/>
            <a:prstDash val="solid"/>
          </a:ln>
          <a:effectLst/>
        </p:spPr>
        <p:txBody>
          <a:bodyPr anchor="ctr"/>
          <a:lstStyle/>
          <a:p>
            <a:pPr algn="ctr">
              <a:defRPr/>
            </a:pPr>
            <a:endParaRPr lang="fr-FR" sz="1400" kern="0" dirty="0">
              <a:solidFill>
                <a:sysClr val="window" lastClr="FFFFFF"/>
              </a:solidFill>
              <a:cs typeface="Arial"/>
            </a:endParaRPr>
          </a:p>
        </p:txBody>
      </p:sp>
      <p:sp>
        <p:nvSpPr>
          <p:cNvPr id="6" name="Rectangle à coins arrondis 5"/>
          <p:cNvSpPr/>
          <p:nvPr/>
        </p:nvSpPr>
        <p:spPr bwMode="auto">
          <a:xfrm>
            <a:off x="7230002" y="1312863"/>
            <a:ext cx="1500187" cy="3466570"/>
          </a:xfrm>
          <a:prstGeom prst="roundRect">
            <a:avLst/>
          </a:prstGeom>
          <a:solidFill>
            <a:srgbClr val="FDE2CB">
              <a:alpha val="54902"/>
            </a:srgbClr>
          </a:solidFill>
          <a:ln w="25400" cap="flat" cmpd="sng" algn="ctr">
            <a:noFill/>
            <a:prstDash val="solid"/>
          </a:ln>
          <a:effectLst/>
        </p:spPr>
        <p:txBody>
          <a:bodyPr anchor="ctr"/>
          <a:lstStyle/>
          <a:p>
            <a:pPr algn="ctr">
              <a:defRPr/>
            </a:pPr>
            <a:endParaRPr lang="fr-FR" sz="1400" kern="0" dirty="0">
              <a:solidFill>
                <a:sysClr val="window" lastClr="FFFFFF"/>
              </a:solidFill>
              <a:cs typeface="Arial"/>
            </a:endParaRPr>
          </a:p>
        </p:txBody>
      </p:sp>
      <p:sp>
        <p:nvSpPr>
          <p:cNvPr id="7" name="Rectangle à coins arrondis 6"/>
          <p:cNvSpPr/>
          <p:nvPr/>
        </p:nvSpPr>
        <p:spPr bwMode="auto">
          <a:xfrm>
            <a:off x="2070100" y="5387975"/>
            <a:ext cx="4926013" cy="777875"/>
          </a:xfrm>
          <a:prstGeom prst="roundRect">
            <a:avLst/>
          </a:prstGeom>
          <a:solidFill>
            <a:sysClr val="window" lastClr="FFFFFF">
              <a:lumMod val="85000"/>
              <a:alpha val="72000"/>
            </a:sysClr>
          </a:solidFill>
          <a:ln w="25400" cap="flat" cmpd="sng" algn="ctr">
            <a:noFill/>
            <a:prstDash val="solid"/>
          </a:ln>
          <a:effectLst/>
        </p:spPr>
        <p:txBody>
          <a:bodyPr anchor="ctr"/>
          <a:lstStyle/>
          <a:p>
            <a:pPr algn="ctr">
              <a:defRPr/>
            </a:pPr>
            <a:endParaRPr lang="fr-FR" sz="1400" kern="0" dirty="0">
              <a:solidFill>
                <a:sysClr val="window" lastClr="FFFFFF"/>
              </a:solidFill>
              <a:cs typeface="Arial"/>
            </a:endParaRPr>
          </a:p>
        </p:txBody>
      </p:sp>
      <p:sp>
        <p:nvSpPr>
          <p:cNvPr id="8" name="Rectangle à coins arrondis 7"/>
          <p:cNvSpPr/>
          <p:nvPr/>
        </p:nvSpPr>
        <p:spPr bwMode="auto">
          <a:xfrm>
            <a:off x="2095500" y="1387475"/>
            <a:ext cx="4957763" cy="3754438"/>
          </a:xfrm>
          <a:prstGeom prst="roundRect">
            <a:avLst/>
          </a:prstGeom>
          <a:solidFill>
            <a:srgbClr val="1F497D">
              <a:lumMod val="20000"/>
              <a:lumOff val="80000"/>
              <a:alpha val="72000"/>
            </a:srgbClr>
          </a:solidFill>
          <a:ln w="25400" cap="flat" cmpd="sng" algn="ctr">
            <a:noFill/>
            <a:prstDash val="solid"/>
          </a:ln>
          <a:effectLst/>
        </p:spPr>
        <p:txBody>
          <a:bodyPr anchor="ctr"/>
          <a:lstStyle/>
          <a:p>
            <a:pPr algn="ctr">
              <a:defRPr/>
            </a:pPr>
            <a:endParaRPr lang="fr-FR" sz="1400" kern="0" dirty="0">
              <a:solidFill>
                <a:sysClr val="window" lastClr="FFFFFF"/>
              </a:solidFill>
              <a:cs typeface="Arial"/>
            </a:endParaRPr>
          </a:p>
        </p:txBody>
      </p:sp>
      <p:sp>
        <p:nvSpPr>
          <p:cNvPr id="9" name="Rectangle à coins arrondis 8"/>
          <p:cNvSpPr/>
          <p:nvPr/>
        </p:nvSpPr>
        <p:spPr bwMode="auto">
          <a:xfrm>
            <a:off x="3794125" y="2852270"/>
            <a:ext cx="1319213" cy="1086318"/>
          </a:xfrm>
          <a:prstGeom prst="roundRect">
            <a:avLst/>
          </a:prstGeom>
          <a:solidFill>
            <a:srgbClr val="1F497D">
              <a:lumMod val="60000"/>
              <a:lumOff val="40000"/>
            </a:srgbClr>
          </a:solidFill>
          <a:ln w="25400" cap="flat" cmpd="sng" algn="ctr">
            <a:solidFill>
              <a:srgbClr val="1F497D">
                <a:lumMod val="75000"/>
              </a:srgbClr>
            </a:solidFill>
            <a:prstDash val="solid"/>
          </a:ln>
          <a:effectLst/>
        </p:spPr>
        <p:txBody>
          <a:bodyPr anchor="ctr"/>
          <a:lstStyle/>
          <a:p>
            <a:pPr algn="ctr">
              <a:defRPr/>
            </a:pPr>
            <a:endParaRPr lang="fr-FR" sz="1400" kern="0" dirty="0">
              <a:solidFill>
                <a:sysClr val="window" lastClr="FFFFFF"/>
              </a:solidFill>
              <a:cs typeface="Arial"/>
            </a:endParaRPr>
          </a:p>
        </p:txBody>
      </p:sp>
      <p:pic>
        <p:nvPicPr>
          <p:cNvPr id="10" name="Picture 2"/>
          <p:cNvPicPr>
            <a:picLocks noChangeAspect="1" noChangeArrowheads="1"/>
          </p:cNvPicPr>
          <p:nvPr/>
        </p:nvPicPr>
        <p:blipFill rotWithShape="1">
          <a:blip r:embed="rId2" cstate="print">
            <a:duotone>
              <a:srgbClr val="C0504D">
                <a:shade val="45000"/>
                <a:satMod val="135000"/>
              </a:srgbClr>
              <a:prstClr val="white"/>
            </a:duotone>
            <a:extLst/>
          </a:blip>
          <a:srcRect l="79201" t="34400" r="9319" b="43321"/>
          <a:stretch/>
        </p:blipFill>
        <p:spPr bwMode="auto">
          <a:xfrm>
            <a:off x="7569513" y="1904648"/>
            <a:ext cx="821590" cy="872822"/>
          </a:xfrm>
          <a:prstGeom prst="rect">
            <a:avLst/>
          </a:prstGeom>
          <a:noFill/>
          <a:ln>
            <a:noFill/>
          </a:ln>
          <a:effectLst/>
          <a:extLst/>
        </p:spPr>
      </p:pic>
      <p:pic>
        <p:nvPicPr>
          <p:cNvPr id="11" name="Picture 2"/>
          <p:cNvPicPr>
            <a:picLocks noChangeAspect="1" noChangeArrowheads="1"/>
          </p:cNvPicPr>
          <p:nvPr/>
        </p:nvPicPr>
        <p:blipFill>
          <a:blip r:embed="rId3" cstate="print">
            <a:duotone>
              <a:srgbClr val="8064A2">
                <a:shade val="45000"/>
                <a:satMod val="135000"/>
              </a:srgbClr>
              <a:prstClr val="white"/>
            </a:duotone>
            <a:extLst/>
          </a:blip>
          <a:srcRect l="79201" t="63455" r="9319" b="12897"/>
          <a:stretch>
            <a:fillRect/>
          </a:stretch>
        </p:blipFill>
        <p:spPr bwMode="auto">
          <a:xfrm>
            <a:off x="865020" y="3658027"/>
            <a:ext cx="821590" cy="925553"/>
          </a:xfrm>
          <a:prstGeom prst="rect">
            <a:avLst/>
          </a:prstGeom>
          <a:noFill/>
          <a:ln>
            <a:noFill/>
          </a:ln>
          <a:effectLst/>
          <a:extLst/>
        </p:spPr>
      </p:pic>
      <p:pic>
        <p:nvPicPr>
          <p:cNvPr id="12" name="Picture 3"/>
          <p:cNvPicPr>
            <a:picLocks noChangeAspect="1" noChangeArrowheads="1"/>
          </p:cNvPicPr>
          <p:nvPr/>
        </p:nvPicPr>
        <p:blipFill rotWithShape="1">
          <a:blip r:embed="rId4" cstate="print">
            <a:duotone>
              <a:srgbClr val="8064A2">
                <a:shade val="45000"/>
                <a:satMod val="135000"/>
              </a:srgbClr>
              <a:prstClr val="white"/>
            </a:duotone>
            <a:extLst/>
          </a:blip>
          <a:srcRect l="11417" t="36496" r="76923" b="42068"/>
          <a:stretch/>
        </p:blipFill>
        <p:spPr bwMode="auto">
          <a:xfrm>
            <a:off x="851185" y="1909215"/>
            <a:ext cx="834489" cy="840055"/>
          </a:xfrm>
          <a:prstGeom prst="rect">
            <a:avLst/>
          </a:prstGeom>
          <a:noFill/>
          <a:ln>
            <a:noFill/>
          </a:ln>
          <a:effectLst/>
          <a:extLst/>
        </p:spPr>
      </p:pic>
      <p:pic>
        <p:nvPicPr>
          <p:cNvPr id="13" name="Picture 10" descr="Enveloppe mail 1"/>
          <p:cNvPicPr>
            <a:picLocks noChangeAspect="1" noChangeArrowheads="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4233863" y="5478463"/>
            <a:ext cx="6223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p:cNvPicPr>
            <a:picLocks noChangeAspect="1" noChangeArrowheads="1"/>
          </p:cNvPicPr>
          <p:nvPr/>
        </p:nvPicPr>
        <p:blipFill>
          <a:blip r:embed="rId6">
            <a:grayscl/>
            <a:extLst>
              <a:ext uri="{28A0092B-C50C-407E-A947-70E740481C1C}">
                <a14:useLocalDpi xmlns:a14="http://schemas.microsoft.com/office/drawing/2010/main" val="0"/>
              </a:ext>
            </a:extLst>
          </a:blip>
          <a:srcRect l="59567" t="64063" r="29721" b="25563"/>
          <a:stretch>
            <a:fillRect/>
          </a:stretch>
        </p:blipFill>
        <p:spPr bwMode="auto">
          <a:xfrm>
            <a:off x="5267325" y="5500688"/>
            <a:ext cx="695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p:cNvPicPr>
            <a:picLocks noChangeAspect="1" noChangeArrowheads="1"/>
          </p:cNvPicPr>
          <p:nvPr/>
        </p:nvPicPr>
        <p:blipFill>
          <a:blip r:embed="rId7">
            <a:grayscl/>
            <a:extLst>
              <a:ext uri="{28A0092B-C50C-407E-A947-70E740481C1C}">
                <a14:useLocalDpi xmlns:a14="http://schemas.microsoft.com/office/drawing/2010/main" val="0"/>
              </a:ext>
            </a:extLst>
          </a:blip>
          <a:srcRect l="40450" t="76816" r="54645" b="17509"/>
          <a:stretch>
            <a:fillRect/>
          </a:stretch>
        </p:blipFill>
        <p:spPr bwMode="auto">
          <a:xfrm>
            <a:off x="3178175" y="5478463"/>
            <a:ext cx="64452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Double flèche horizontale 15"/>
          <p:cNvSpPr/>
          <p:nvPr/>
        </p:nvSpPr>
        <p:spPr bwMode="auto">
          <a:xfrm rot="5400000">
            <a:off x="2620963" y="5106988"/>
            <a:ext cx="431800" cy="254000"/>
          </a:xfrm>
          <a:prstGeom prst="leftRightArrow">
            <a:avLst/>
          </a:prstGeom>
          <a:solidFill>
            <a:sysClr val="window" lastClr="FFFFFF">
              <a:lumMod val="75000"/>
            </a:sysClr>
          </a:solidFill>
          <a:ln w="25400" cap="flat" cmpd="sng" algn="ctr">
            <a:noFill/>
            <a:prstDash val="solid"/>
          </a:ln>
          <a:effectLst/>
        </p:spPr>
        <p:txBody>
          <a:bodyPr anchor="ctr"/>
          <a:lstStyle/>
          <a:p>
            <a:pPr algn="ctr">
              <a:defRPr/>
            </a:pPr>
            <a:endParaRPr lang="fr-FR" sz="1400" kern="0" dirty="0">
              <a:solidFill>
                <a:sysClr val="window" lastClr="FFFFFF"/>
              </a:solidFill>
              <a:cs typeface="Arial"/>
            </a:endParaRPr>
          </a:p>
        </p:txBody>
      </p:sp>
      <p:sp>
        <p:nvSpPr>
          <p:cNvPr id="17" name="Double flèche horizontale 16"/>
          <p:cNvSpPr/>
          <p:nvPr/>
        </p:nvSpPr>
        <p:spPr bwMode="auto">
          <a:xfrm rot="5400000">
            <a:off x="6041232" y="5107781"/>
            <a:ext cx="431800" cy="252413"/>
          </a:xfrm>
          <a:prstGeom prst="leftRightArrow">
            <a:avLst/>
          </a:prstGeom>
          <a:solidFill>
            <a:sysClr val="window" lastClr="FFFFFF">
              <a:lumMod val="75000"/>
            </a:sysClr>
          </a:solidFill>
          <a:ln w="25400" cap="flat" cmpd="sng" algn="ctr">
            <a:noFill/>
            <a:prstDash val="solid"/>
          </a:ln>
          <a:effectLst/>
        </p:spPr>
        <p:txBody>
          <a:bodyPr anchor="ctr"/>
          <a:lstStyle/>
          <a:p>
            <a:pPr algn="ctr">
              <a:defRPr/>
            </a:pPr>
            <a:endParaRPr lang="fr-FR" sz="1400" kern="0" dirty="0">
              <a:solidFill>
                <a:sysClr val="window" lastClr="FFFFFF"/>
              </a:solidFill>
              <a:cs typeface="Arial"/>
            </a:endParaRPr>
          </a:p>
        </p:txBody>
      </p:sp>
      <p:pic>
        <p:nvPicPr>
          <p:cNvPr id="18" name="Picture 18" descr="fiancial analysis and comput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16263" y="4195762"/>
            <a:ext cx="941387"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0" descr="Color folders"/>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71103" y="2651125"/>
            <a:ext cx="814388"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Image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28443" y="3267609"/>
            <a:ext cx="1106488" cy="650875"/>
          </a:xfrm>
          <a:prstGeom prst="rect">
            <a:avLst/>
          </a:prstGeom>
          <a:noFill/>
          <a:ln w="9525">
            <a:solidFill>
              <a:srgbClr val="4F81BD"/>
            </a:solidFill>
            <a:miter lim="800000"/>
            <a:headEnd/>
            <a:tailEnd/>
          </a:ln>
          <a:extLst>
            <a:ext uri="{909E8E84-426E-40DD-AFC4-6F175D3DCCD1}">
              <a14:hiddenFill xmlns:a14="http://schemas.microsoft.com/office/drawing/2010/main">
                <a:solidFill>
                  <a:srgbClr val="FFFFFF"/>
                </a:solidFill>
              </a14:hiddenFill>
            </a:ext>
          </a:extLst>
        </p:spPr>
      </p:pic>
      <p:sp>
        <p:nvSpPr>
          <p:cNvPr id="21" name="ZoneTexte 4"/>
          <p:cNvSpPr txBox="1">
            <a:spLocks noChangeArrowheads="1"/>
          </p:cNvSpPr>
          <p:nvPr/>
        </p:nvSpPr>
        <p:spPr bwMode="auto">
          <a:xfrm>
            <a:off x="3611563" y="3696226"/>
            <a:ext cx="1641475" cy="246062"/>
          </a:xfrm>
          <a:prstGeom prst="rect">
            <a:avLst/>
          </a:prstGeom>
          <a:noFill/>
          <a:ln w="9525">
            <a:noFill/>
            <a:miter lim="800000"/>
            <a:headEnd/>
            <a:tailEnd/>
          </a:ln>
        </p:spPr>
        <p:txBody>
          <a:bodyPr>
            <a:spAutoFit/>
          </a:bodyPr>
          <a:lstStyle/>
          <a:p>
            <a:pPr algn="ctr">
              <a:defRPr/>
            </a:pPr>
            <a:r>
              <a:rPr lang="fr-FR" sz="1000" kern="0" dirty="0">
                <a:solidFill>
                  <a:sysClr val="windowText" lastClr="000000"/>
                </a:solidFill>
                <a:latin typeface="Arial" pitchFamily="34" charset="0"/>
                <a:cs typeface="Arial" pitchFamily="34" charset="0"/>
              </a:rPr>
              <a:t>e-CARS</a:t>
            </a:r>
          </a:p>
        </p:txBody>
      </p:sp>
      <p:sp>
        <p:nvSpPr>
          <p:cNvPr id="22" name="ZoneTexte 23"/>
          <p:cNvSpPr txBox="1">
            <a:spLocks noChangeArrowheads="1"/>
          </p:cNvSpPr>
          <p:nvPr/>
        </p:nvSpPr>
        <p:spPr bwMode="auto">
          <a:xfrm>
            <a:off x="5374218" y="3235325"/>
            <a:ext cx="1641475" cy="400110"/>
          </a:xfrm>
          <a:prstGeom prst="rect">
            <a:avLst/>
          </a:prstGeom>
          <a:noFill/>
          <a:ln w="9525">
            <a:noFill/>
            <a:miter lim="800000"/>
            <a:headEnd/>
            <a:tailEnd/>
          </a:ln>
        </p:spPr>
        <p:txBody>
          <a:bodyPr>
            <a:spAutoFit/>
          </a:bodyPr>
          <a:lstStyle/>
          <a:p>
            <a:pPr algn="ctr">
              <a:defRPr/>
            </a:pPr>
            <a:r>
              <a:rPr lang="fr-FR" sz="1000" kern="0" dirty="0">
                <a:solidFill>
                  <a:srgbClr val="002060"/>
                </a:solidFill>
                <a:latin typeface="+mn-lt"/>
                <a:cs typeface="Arial" pitchFamily="34" charset="0"/>
              </a:rPr>
              <a:t>Gestion d’une bibliothèque de documents</a:t>
            </a:r>
          </a:p>
        </p:txBody>
      </p:sp>
      <p:pic>
        <p:nvPicPr>
          <p:cNvPr id="23" name="Picture 22" descr="Calendar icon"/>
          <p:cNvPicPr>
            <a:picLocks noChangeAspect="1" noChangeArrowheads="1"/>
          </p:cNvPicPr>
          <p:nvPr/>
        </p:nvPicPr>
        <p:blipFill>
          <a:blip r:embed="rId11">
            <a:extLst>
              <a:ext uri="{28A0092B-C50C-407E-A947-70E740481C1C}">
                <a14:useLocalDpi xmlns:a14="http://schemas.microsoft.com/office/drawing/2010/main" val="0"/>
              </a:ext>
            </a:extLst>
          </a:blip>
          <a:srcRect b="19695"/>
          <a:stretch>
            <a:fillRect/>
          </a:stretch>
        </p:blipFill>
        <p:spPr bwMode="auto">
          <a:xfrm>
            <a:off x="4831294" y="4158192"/>
            <a:ext cx="823913"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ZoneTexte 27"/>
          <p:cNvSpPr txBox="1">
            <a:spLocks noChangeArrowheads="1"/>
          </p:cNvSpPr>
          <p:nvPr/>
        </p:nvSpPr>
        <p:spPr bwMode="auto">
          <a:xfrm>
            <a:off x="432328" y="1676400"/>
            <a:ext cx="1641475" cy="254000"/>
          </a:xfrm>
          <a:prstGeom prst="rect">
            <a:avLst/>
          </a:prstGeom>
          <a:noFill/>
          <a:ln>
            <a:noFill/>
          </a:ln>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defTabSz="914400" eaLnBrk="1" fontAlgn="auto" hangingPunct="1">
              <a:spcBef>
                <a:spcPts val="0"/>
              </a:spcBef>
              <a:spcAft>
                <a:spcPts val="0"/>
              </a:spcAft>
              <a:defRPr/>
            </a:pPr>
            <a:r>
              <a:rPr lang="fr-FR" sz="1000" b="1" kern="0" dirty="0" smtClean="0">
                <a:solidFill>
                  <a:srgbClr val="8064A2">
                    <a:lumMod val="50000"/>
                  </a:srgbClr>
                </a:solidFill>
              </a:rPr>
              <a:t>Utilisateurs ARS</a:t>
            </a:r>
          </a:p>
        </p:txBody>
      </p:sp>
      <p:sp>
        <p:nvSpPr>
          <p:cNvPr id="25" name="ZoneTexte 29"/>
          <p:cNvSpPr txBox="1">
            <a:spLocks noChangeArrowheads="1"/>
          </p:cNvSpPr>
          <p:nvPr/>
        </p:nvSpPr>
        <p:spPr bwMode="auto">
          <a:xfrm>
            <a:off x="7154863" y="1320800"/>
            <a:ext cx="1643062" cy="554038"/>
          </a:xfrm>
          <a:prstGeom prst="rect">
            <a:avLst/>
          </a:prstGeom>
          <a:noFill/>
          <a:ln>
            <a:noFill/>
          </a:ln>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defTabSz="914400" eaLnBrk="1" fontAlgn="auto" hangingPunct="1">
              <a:spcBef>
                <a:spcPts val="0"/>
              </a:spcBef>
              <a:spcAft>
                <a:spcPts val="0"/>
              </a:spcAft>
              <a:defRPr/>
            </a:pPr>
            <a:r>
              <a:rPr lang="fr-FR" sz="1000" b="1" kern="0" dirty="0" smtClean="0">
                <a:solidFill>
                  <a:srgbClr val="C0504D">
                    <a:lumMod val="50000"/>
                  </a:srgbClr>
                </a:solidFill>
              </a:rPr>
              <a:t>Interlocuteurs « externes »</a:t>
            </a:r>
          </a:p>
          <a:p>
            <a:pPr algn="ctr" defTabSz="914400" eaLnBrk="1" fontAlgn="auto" hangingPunct="1">
              <a:spcBef>
                <a:spcPts val="0"/>
              </a:spcBef>
              <a:spcAft>
                <a:spcPts val="0"/>
              </a:spcAft>
              <a:defRPr/>
            </a:pPr>
            <a:r>
              <a:rPr lang="fr-FR" sz="1000" b="1" i="1" kern="0" dirty="0" smtClean="0">
                <a:solidFill>
                  <a:srgbClr val="C0504D">
                    <a:lumMod val="50000"/>
                  </a:srgbClr>
                </a:solidFill>
              </a:rPr>
              <a:t>(Etablissement, </a:t>
            </a:r>
          </a:p>
          <a:p>
            <a:pPr algn="ctr" defTabSz="914400" eaLnBrk="1" fontAlgn="auto" hangingPunct="1">
              <a:spcBef>
                <a:spcPts val="0"/>
              </a:spcBef>
              <a:spcAft>
                <a:spcPts val="0"/>
              </a:spcAft>
              <a:defRPr/>
            </a:pPr>
            <a:r>
              <a:rPr lang="fr-FR" sz="1000" b="1" i="1" kern="0" dirty="0" smtClean="0">
                <a:solidFill>
                  <a:srgbClr val="C0504D">
                    <a:lumMod val="50000"/>
                  </a:srgbClr>
                </a:solidFill>
              </a:rPr>
              <a:t>Assurance Maladie, CD…)</a:t>
            </a:r>
          </a:p>
        </p:txBody>
      </p:sp>
      <p:sp>
        <p:nvSpPr>
          <p:cNvPr id="26" name="ZoneTexte 30"/>
          <p:cNvSpPr txBox="1">
            <a:spLocks noChangeArrowheads="1"/>
          </p:cNvSpPr>
          <p:nvPr/>
        </p:nvSpPr>
        <p:spPr bwMode="auto">
          <a:xfrm>
            <a:off x="442913" y="3435350"/>
            <a:ext cx="1641475" cy="254000"/>
          </a:xfrm>
          <a:prstGeom prst="rect">
            <a:avLst/>
          </a:prstGeom>
          <a:noFill/>
          <a:ln>
            <a:noFill/>
          </a:ln>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defTabSz="914400" eaLnBrk="1" fontAlgn="auto" hangingPunct="1">
              <a:spcBef>
                <a:spcPts val="0"/>
              </a:spcBef>
              <a:spcAft>
                <a:spcPts val="0"/>
              </a:spcAft>
              <a:defRPr/>
            </a:pPr>
            <a:r>
              <a:rPr lang="fr-FR" sz="1000" b="1" kern="0" dirty="0" smtClean="0">
                <a:solidFill>
                  <a:srgbClr val="8064A2">
                    <a:lumMod val="50000"/>
                  </a:srgbClr>
                </a:solidFill>
              </a:rPr>
              <a:t>Directions ARS</a:t>
            </a:r>
          </a:p>
        </p:txBody>
      </p:sp>
      <p:sp>
        <p:nvSpPr>
          <p:cNvPr id="27" name="ZoneTexte 31"/>
          <p:cNvSpPr txBox="1">
            <a:spLocks noChangeArrowheads="1"/>
          </p:cNvSpPr>
          <p:nvPr/>
        </p:nvSpPr>
        <p:spPr bwMode="auto">
          <a:xfrm>
            <a:off x="4547664" y="4787900"/>
            <a:ext cx="1408113" cy="415925"/>
          </a:xfrm>
          <a:prstGeom prst="rect">
            <a:avLst/>
          </a:prstGeom>
          <a:noFill/>
          <a:ln w="9525">
            <a:noFill/>
            <a:miter lim="800000"/>
            <a:headEnd/>
            <a:tailEnd/>
          </a:ln>
        </p:spPr>
        <p:txBody>
          <a:bodyPr>
            <a:spAutoFit/>
          </a:bodyPr>
          <a:lstStyle/>
          <a:p>
            <a:pPr algn="ctr">
              <a:defRPr/>
            </a:pPr>
            <a:r>
              <a:rPr lang="fr-FR" sz="1000" kern="0" dirty="0">
                <a:solidFill>
                  <a:srgbClr val="002060"/>
                </a:solidFill>
                <a:latin typeface="+mn-lt"/>
                <a:cs typeface="Arial" pitchFamily="34" charset="0"/>
              </a:rPr>
              <a:t>Gestion de planning </a:t>
            </a:r>
            <a:br>
              <a:rPr lang="fr-FR" sz="1000" kern="0" dirty="0">
                <a:solidFill>
                  <a:srgbClr val="002060"/>
                </a:solidFill>
                <a:latin typeface="+mn-lt"/>
                <a:cs typeface="Arial" pitchFamily="34" charset="0"/>
              </a:rPr>
            </a:br>
            <a:r>
              <a:rPr lang="fr-FR" sz="1000" kern="0" dirty="0">
                <a:solidFill>
                  <a:srgbClr val="002060"/>
                </a:solidFill>
                <a:latin typeface="+mn-lt"/>
                <a:cs typeface="Arial" pitchFamily="34" charset="0"/>
              </a:rPr>
              <a:t>et d’alertes</a:t>
            </a:r>
          </a:p>
        </p:txBody>
      </p:sp>
      <p:pic>
        <p:nvPicPr>
          <p:cNvPr id="28" name="Picture 24" descr="3d blue network team"/>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95737" y="1484313"/>
            <a:ext cx="927100"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ZoneTexte 33"/>
          <p:cNvSpPr txBox="1">
            <a:spLocks noChangeArrowheads="1"/>
          </p:cNvSpPr>
          <p:nvPr/>
        </p:nvSpPr>
        <p:spPr bwMode="auto">
          <a:xfrm>
            <a:off x="3755495" y="2152650"/>
            <a:ext cx="1406525" cy="400110"/>
          </a:xfrm>
          <a:prstGeom prst="rect">
            <a:avLst/>
          </a:prstGeom>
          <a:noFill/>
          <a:ln w="9525">
            <a:noFill/>
            <a:miter lim="800000"/>
            <a:headEnd/>
            <a:tailEnd/>
          </a:ln>
        </p:spPr>
        <p:txBody>
          <a:bodyPr>
            <a:spAutoFit/>
          </a:bodyPr>
          <a:lstStyle/>
          <a:p>
            <a:pPr algn="ctr">
              <a:defRPr/>
            </a:pPr>
            <a:r>
              <a:rPr lang="fr-FR" sz="1000" kern="0" dirty="0">
                <a:solidFill>
                  <a:srgbClr val="002060"/>
                </a:solidFill>
                <a:latin typeface="+mn-lt"/>
                <a:cs typeface="Arial" pitchFamily="34" charset="0"/>
              </a:rPr>
              <a:t>Gestion </a:t>
            </a:r>
            <a:endParaRPr lang="fr-FR" sz="1000" kern="0" dirty="0" smtClean="0">
              <a:solidFill>
                <a:srgbClr val="002060"/>
              </a:solidFill>
              <a:latin typeface="+mn-lt"/>
              <a:cs typeface="Arial" pitchFamily="34" charset="0"/>
            </a:endParaRPr>
          </a:p>
          <a:p>
            <a:pPr algn="ctr">
              <a:defRPr/>
            </a:pPr>
            <a:r>
              <a:rPr lang="fr-FR" sz="1000" kern="0" dirty="0" smtClean="0">
                <a:solidFill>
                  <a:srgbClr val="002060"/>
                </a:solidFill>
                <a:latin typeface="+mn-lt"/>
                <a:cs typeface="Arial" pitchFamily="34" charset="0"/>
              </a:rPr>
              <a:t>d’équipe </a:t>
            </a:r>
            <a:r>
              <a:rPr lang="fr-FR" sz="1000" kern="0" dirty="0">
                <a:solidFill>
                  <a:srgbClr val="002060"/>
                </a:solidFill>
                <a:latin typeface="+mn-lt"/>
                <a:cs typeface="Arial" pitchFamily="34" charset="0"/>
              </a:rPr>
              <a:t>projet</a:t>
            </a:r>
          </a:p>
        </p:txBody>
      </p:sp>
      <p:pic>
        <p:nvPicPr>
          <p:cNvPr id="30" name="Picture 26" descr="Simple algorithm"/>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776392" y="1557338"/>
            <a:ext cx="8556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ZoneTexte 35"/>
          <p:cNvSpPr txBox="1">
            <a:spLocks noChangeArrowheads="1"/>
          </p:cNvSpPr>
          <p:nvPr/>
        </p:nvSpPr>
        <p:spPr bwMode="auto">
          <a:xfrm>
            <a:off x="5411788" y="2185988"/>
            <a:ext cx="1641475" cy="400050"/>
          </a:xfrm>
          <a:prstGeom prst="rect">
            <a:avLst/>
          </a:prstGeom>
          <a:noFill/>
          <a:ln w="9525">
            <a:noFill/>
            <a:miter lim="800000"/>
            <a:headEnd/>
            <a:tailEnd/>
          </a:ln>
        </p:spPr>
        <p:txBody>
          <a:bodyPr>
            <a:spAutoFit/>
          </a:bodyPr>
          <a:lstStyle/>
          <a:p>
            <a:pPr algn="ctr">
              <a:defRPr/>
            </a:pPr>
            <a:r>
              <a:rPr lang="fr-FR" sz="1000" kern="0" dirty="0">
                <a:solidFill>
                  <a:srgbClr val="002060"/>
                </a:solidFill>
                <a:latin typeface="+mn-lt"/>
                <a:cs typeface="Arial" pitchFamily="34" charset="0"/>
              </a:rPr>
              <a:t>Gestion du </a:t>
            </a:r>
            <a:r>
              <a:rPr lang="fr-FR" sz="1000" kern="0" dirty="0" smtClean="0">
                <a:solidFill>
                  <a:srgbClr val="002060"/>
                </a:solidFill>
                <a:latin typeface="+mn-lt"/>
                <a:cs typeface="Arial" pitchFamily="34" charset="0"/>
              </a:rPr>
              <a:t>processus</a:t>
            </a:r>
          </a:p>
          <a:p>
            <a:pPr algn="ctr">
              <a:defRPr/>
            </a:pPr>
            <a:r>
              <a:rPr lang="fr-FR" sz="1000" kern="0" dirty="0" smtClean="0">
                <a:solidFill>
                  <a:srgbClr val="002060"/>
                </a:solidFill>
                <a:latin typeface="+mn-lt"/>
                <a:cs typeface="Arial" pitchFamily="34" charset="0"/>
              </a:rPr>
              <a:t> </a:t>
            </a:r>
            <a:r>
              <a:rPr lang="fr-FR" sz="1000" kern="0" dirty="0">
                <a:solidFill>
                  <a:srgbClr val="002060"/>
                </a:solidFill>
                <a:latin typeface="+mn-lt"/>
                <a:cs typeface="Arial" pitchFamily="34" charset="0"/>
              </a:rPr>
              <a:t>de contractualisation</a:t>
            </a:r>
          </a:p>
        </p:txBody>
      </p:sp>
      <p:sp>
        <p:nvSpPr>
          <p:cNvPr id="32" name="ZoneTexte 36"/>
          <p:cNvSpPr txBox="1">
            <a:spLocks noChangeArrowheads="1"/>
          </p:cNvSpPr>
          <p:nvPr/>
        </p:nvSpPr>
        <p:spPr bwMode="auto">
          <a:xfrm>
            <a:off x="7178675" y="3886202"/>
            <a:ext cx="1641475" cy="707886"/>
          </a:xfrm>
          <a:prstGeom prst="rect">
            <a:avLst/>
          </a:prstGeom>
          <a:noFill/>
          <a:ln>
            <a:noFill/>
          </a:ln>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defTabSz="914400" eaLnBrk="1" fontAlgn="auto" hangingPunct="1">
              <a:spcBef>
                <a:spcPts val="0"/>
              </a:spcBef>
              <a:spcAft>
                <a:spcPts val="0"/>
              </a:spcAft>
              <a:defRPr/>
            </a:pPr>
            <a:r>
              <a:rPr lang="fr-FR" sz="1000" b="1" kern="0" dirty="0" smtClean="0">
                <a:solidFill>
                  <a:srgbClr val="C0504D">
                    <a:lumMod val="50000"/>
                  </a:srgbClr>
                </a:solidFill>
              </a:rPr>
              <a:t>Portail web </a:t>
            </a:r>
          </a:p>
          <a:p>
            <a:pPr marL="171450" indent="-171450" defTabSz="914400" eaLnBrk="1" fontAlgn="auto" hangingPunct="1">
              <a:spcBef>
                <a:spcPts val="0"/>
              </a:spcBef>
              <a:spcAft>
                <a:spcPts val="0"/>
              </a:spcAft>
              <a:buFont typeface="Arial" panose="020B0604020202020204" pitchFamily="34" charset="0"/>
              <a:buChar char="•"/>
              <a:defRPr/>
            </a:pPr>
            <a:r>
              <a:rPr lang="fr-FR" sz="1000" kern="0" dirty="0" smtClean="0">
                <a:solidFill>
                  <a:srgbClr val="C0504D">
                    <a:lumMod val="50000"/>
                  </a:srgbClr>
                </a:solidFill>
              </a:rPr>
              <a:t>partage de documents</a:t>
            </a:r>
          </a:p>
          <a:p>
            <a:pPr marL="171450" indent="-171450" defTabSz="914400" eaLnBrk="1" fontAlgn="auto" hangingPunct="1">
              <a:spcBef>
                <a:spcPts val="0"/>
              </a:spcBef>
              <a:spcAft>
                <a:spcPts val="0"/>
              </a:spcAft>
              <a:buFont typeface="Arial" panose="020B0604020202020204" pitchFamily="34" charset="0"/>
              <a:buChar char="•"/>
              <a:defRPr/>
            </a:pPr>
            <a:r>
              <a:rPr lang="fr-FR" sz="1000" kern="0" dirty="0" smtClean="0">
                <a:solidFill>
                  <a:srgbClr val="C0504D">
                    <a:lumMod val="50000"/>
                  </a:srgbClr>
                </a:solidFill>
              </a:rPr>
              <a:t>gestion de formulaires </a:t>
            </a:r>
            <a:br>
              <a:rPr lang="fr-FR" sz="1000" kern="0" dirty="0" smtClean="0">
                <a:solidFill>
                  <a:srgbClr val="C0504D">
                    <a:lumMod val="50000"/>
                  </a:srgbClr>
                </a:solidFill>
              </a:rPr>
            </a:br>
            <a:r>
              <a:rPr lang="fr-FR" sz="1000" kern="0" dirty="0" smtClean="0">
                <a:solidFill>
                  <a:srgbClr val="C0504D">
                    <a:lumMod val="50000"/>
                  </a:srgbClr>
                </a:solidFill>
              </a:rPr>
              <a:t>de saisie</a:t>
            </a:r>
          </a:p>
        </p:txBody>
      </p:sp>
      <p:sp>
        <p:nvSpPr>
          <p:cNvPr id="33" name="ZoneTexte 38"/>
          <p:cNvSpPr txBox="1">
            <a:spLocks noChangeArrowheads="1"/>
          </p:cNvSpPr>
          <p:nvPr/>
        </p:nvSpPr>
        <p:spPr bwMode="auto">
          <a:xfrm>
            <a:off x="2690813" y="5911850"/>
            <a:ext cx="1641475" cy="254000"/>
          </a:xfrm>
          <a:prstGeom prst="rect">
            <a:avLst/>
          </a:prstGeom>
          <a:noFill/>
          <a:ln>
            <a:noFill/>
          </a:ln>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defTabSz="914400" eaLnBrk="1" fontAlgn="auto" hangingPunct="1">
              <a:spcBef>
                <a:spcPts val="0"/>
              </a:spcBef>
              <a:spcAft>
                <a:spcPts val="0"/>
              </a:spcAft>
              <a:defRPr/>
            </a:pPr>
            <a:r>
              <a:rPr lang="fr-FR" sz="1000" kern="0" dirty="0" smtClean="0">
                <a:solidFill>
                  <a:sysClr val="windowText" lastClr="000000">
                    <a:lumMod val="75000"/>
                    <a:lumOff val="25000"/>
                  </a:sysClr>
                </a:solidFill>
              </a:rPr>
              <a:t>Annuaire</a:t>
            </a:r>
          </a:p>
        </p:txBody>
      </p:sp>
      <p:sp>
        <p:nvSpPr>
          <p:cNvPr id="34" name="ZoneTexte 39"/>
          <p:cNvSpPr txBox="1">
            <a:spLocks noChangeArrowheads="1"/>
          </p:cNvSpPr>
          <p:nvPr/>
        </p:nvSpPr>
        <p:spPr bwMode="auto">
          <a:xfrm>
            <a:off x="3683000" y="5911850"/>
            <a:ext cx="1643063" cy="254000"/>
          </a:xfrm>
          <a:prstGeom prst="rect">
            <a:avLst/>
          </a:prstGeom>
          <a:noFill/>
          <a:ln>
            <a:noFill/>
          </a:ln>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defTabSz="914400" eaLnBrk="1" fontAlgn="auto" hangingPunct="1">
              <a:spcBef>
                <a:spcPts val="0"/>
              </a:spcBef>
              <a:spcAft>
                <a:spcPts val="0"/>
              </a:spcAft>
              <a:defRPr/>
            </a:pPr>
            <a:r>
              <a:rPr lang="fr-FR" sz="1000" kern="0" dirty="0" smtClean="0">
                <a:solidFill>
                  <a:sysClr val="windowText" lastClr="000000">
                    <a:lumMod val="75000"/>
                    <a:lumOff val="25000"/>
                  </a:sysClr>
                </a:solidFill>
              </a:rPr>
              <a:t>Messagerie ARS</a:t>
            </a:r>
          </a:p>
        </p:txBody>
      </p:sp>
      <p:sp>
        <p:nvSpPr>
          <p:cNvPr id="35" name="ZoneTexte 40"/>
          <p:cNvSpPr txBox="1">
            <a:spLocks noChangeArrowheads="1"/>
          </p:cNvSpPr>
          <p:nvPr/>
        </p:nvSpPr>
        <p:spPr bwMode="auto">
          <a:xfrm>
            <a:off x="4849813" y="5911850"/>
            <a:ext cx="1641475" cy="254000"/>
          </a:xfrm>
          <a:prstGeom prst="rect">
            <a:avLst/>
          </a:prstGeom>
          <a:noFill/>
          <a:ln>
            <a:noFill/>
          </a:ln>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defTabSz="914400" eaLnBrk="1" fontAlgn="auto" hangingPunct="1">
              <a:spcBef>
                <a:spcPts val="0"/>
              </a:spcBef>
              <a:spcAft>
                <a:spcPts val="0"/>
              </a:spcAft>
              <a:defRPr/>
            </a:pPr>
            <a:r>
              <a:rPr lang="fr-FR" sz="1000" kern="0" dirty="0" smtClean="0">
                <a:solidFill>
                  <a:sysClr val="windowText" lastClr="000000">
                    <a:lumMod val="75000"/>
                    <a:lumOff val="25000"/>
                  </a:sysClr>
                </a:solidFill>
              </a:rPr>
              <a:t>FINESS et ARHGOS</a:t>
            </a:r>
          </a:p>
        </p:txBody>
      </p:sp>
      <p:pic>
        <p:nvPicPr>
          <p:cNvPr id="36" name="Picture 28" descr="classeu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314575" y="2989263"/>
            <a:ext cx="71755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ZoneTexte 44"/>
          <p:cNvSpPr txBox="1">
            <a:spLocks noChangeArrowheads="1"/>
          </p:cNvSpPr>
          <p:nvPr/>
        </p:nvSpPr>
        <p:spPr bwMode="auto">
          <a:xfrm>
            <a:off x="1882775" y="3738563"/>
            <a:ext cx="1641475" cy="400050"/>
          </a:xfrm>
          <a:prstGeom prst="rect">
            <a:avLst/>
          </a:prstGeom>
          <a:noFill/>
          <a:ln w="9525">
            <a:noFill/>
            <a:miter lim="800000"/>
            <a:headEnd/>
            <a:tailEnd/>
          </a:ln>
        </p:spPr>
        <p:txBody>
          <a:bodyPr>
            <a:spAutoFit/>
          </a:bodyPr>
          <a:lstStyle/>
          <a:p>
            <a:pPr algn="ctr">
              <a:defRPr/>
            </a:pPr>
            <a:r>
              <a:rPr lang="fr-FR" sz="1000" kern="0" dirty="0">
                <a:solidFill>
                  <a:srgbClr val="002060"/>
                </a:solidFill>
                <a:latin typeface="+mn-lt"/>
                <a:cs typeface="Arial" pitchFamily="34" charset="0"/>
              </a:rPr>
              <a:t>Gestion du dossier </a:t>
            </a:r>
            <a:r>
              <a:rPr lang="fr-FR" sz="1000" kern="0" dirty="0" smtClean="0">
                <a:solidFill>
                  <a:srgbClr val="002060"/>
                </a:solidFill>
                <a:latin typeface="+mn-lt"/>
                <a:cs typeface="Arial" pitchFamily="34" charset="0"/>
              </a:rPr>
              <a:t>établissement</a:t>
            </a:r>
            <a:endParaRPr lang="fr-FR" sz="1000" kern="0" dirty="0">
              <a:solidFill>
                <a:srgbClr val="002060"/>
              </a:solidFill>
              <a:latin typeface="+mn-lt"/>
              <a:cs typeface="Arial" pitchFamily="34" charset="0"/>
            </a:endParaRPr>
          </a:p>
        </p:txBody>
      </p:sp>
      <p:cxnSp>
        <p:nvCxnSpPr>
          <p:cNvPr id="38" name="Connecteur droit avec flèche 37"/>
          <p:cNvCxnSpPr>
            <a:endCxn id="9" idx="1"/>
          </p:cNvCxnSpPr>
          <p:nvPr/>
        </p:nvCxnSpPr>
        <p:spPr bwMode="auto">
          <a:xfrm>
            <a:off x="1686610" y="2360612"/>
            <a:ext cx="2107515" cy="1034817"/>
          </a:xfrm>
          <a:prstGeom prst="straightConnector1">
            <a:avLst/>
          </a:prstGeom>
          <a:noFill/>
          <a:ln w="19050" cap="flat" cmpd="sng" algn="ctr">
            <a:solidFill>
              <a:srgbClr val="4F81BD"/>
            </a:solidFill>
            <a:prstDash val="solid"/>
            <a:headEnd type="none" w="med" len="med"/>
            <a:tailEnd type="triangle" w="med" len="med"/>
          </a:ln>
          <a:effectLst/>
        </p:spPr>
      </p:cxnSp>
      <p:cxnSp>
        <p:nvCxnSpPr>
          <p:cNvPr id="39" name="Connecteur droit avec flèche 38"/>
          <p:cNvCxnSpPr>
            <a:stCxn id="11" idx="3"/>
          </p:cNvCxnSpPr>
          <p:nvPr/>
        </p:nvCxnSpPr>
        <p:spPr bwMode="auto">
          <a:xfrm>
            <a:off x="1686610" y="4120804"/>
            <a:ext cx="1420128" cy="381345"/>
          </a:xfrm>
          <a:prstGeom prst="straightConnector1">
            <a:avLst/>
          </a:prstGeom>
          <a:noFill/>
          <a:ln w="19050" cap="flat" cmpd="sng" algn="ctr">
            <a:solidFill>
              <a:srgbClr val="4F81BD"/>
            </a:solidFill>
            <a:prstDash val="solid"/>
            <a:headEnd type="none" w="med" len="med"/>
            <a:tailEnd type="triangle" w="med" len="med"/>
          </a:ln>
          <a:effectLst/>
        </p:spPr>
      </p:cxnSp>
      <p:cxnSp>
        <p:nvCxnSpPr>
          <p:cNvPr id="40" name="Connecteur droit avec flèche 39"/>
          <p:cNvCxnSpPr>
            <a:stCxn id="10" idx="2"/>
            <a:endCxn id="20" idx="0"/>
          </p:cNvCxnSpPr>
          <p:nvPr/>
        </p:nvCxnSpPr>
        <p:spPr bwMode="auto">
          <a:xfrm>
            <a:off x="7980308" y="2777470"/>
            <a:ext cx="1379" cy="490139"/>
          </a:xfrm>
          <a:prstGeom prst="straightConnector1">
            <a:avLst/>
          </a:prstGeom>
          <a:noFill/>
          <a:ln w="19050" cap="flat" cmpd="sng" algn="ctr">
            <a:solidFill>
              <a:srgbClr val="4F81BD"/>
            </a:solidFill>
            <a:prstDash val="solid"/>
            <a:headEnd type="none" w="med" len="med"/>
            <a:tailEnd type="triangle" w="med" len="med"/>
          </a:ln>
          <a:effectLst/>
        </p:spPr>
      </p:cxnSp>
      <p:cxnSp>
        <p:nvCxnSpPr>
          <p:cNvPr id="41" name="Connecteur droit avec flèche 9244"/>
          <p:cNvCxnSpPr>
            <a:cxnSpLocks noChangeShapeType="1"/>
            <a:stCxn id="9" idx="2"/>
            <a:endCxn id="18" idx="3"/>
          </p:cNvCxnSpPr>
          <p:nvPr/>
        </p:nvCxnSpPr>
        <p:spPr bwMode="auto">
          <a:xfrm flipH="1">
            <a:off x="4057650" y="3938588"/>
            <a:ext cx="396082" cy="563562"/>
          </a:xfrm>
          <a:prstGeom prst="straightConnector1">
            <a:avLst/>
          </a:prstGeom>
          <a:noFill/>
          <a:ln w="9525" algn="ctr">
            <a:solidFill>
              <a:srgbClr val="376092"/>
            </a:solidFill>
            <a:prstDash val="dash"/>
            <a:round/>
            <a:headEnd type="none" w="med" len="med"/>
            <a:tailEnd type="triangle" w="med" len="med"/>
          </a:ln>
          <a:extLst>
            <a:ext uri="{909E8E84-426E-40DD-AFC4-6F175D3DCCD1}">
              <a14:hiddenFill xmlns:a14="http://schemas.microsoft.com/office/drawing/2010/main">
                <a:noFill/>
              </a14:hiddenFill>
            </a:ext>
          </a:extLst>
        </p:spPr>
      </p:cxnSp>
      <p:cxnSp>
        <p:nvCxnSpPr>
          <p:cNvPr id="42" name="Connecteur droit avec flèche 41"/>
          <p:cNvCxnSpPr>
            <a:cxnSpLocks noChangeShapeType="1"/>
          </p:cNvCxnSpPr>
          <p:nvPr/>
        </p:nvCxnSpPr>
        <p:spPr bwMode="auto">
          <a:xfrm flipH="1" flipV="1">
            <a:off x="3609181" y="2567641"/>
            <a:ext cx="193411" cy="176337"/>
          </a:xfrm>
          <a:prstGeom prst="straightConnector1">
            <a:avLst/>
          </a:prstGeom>
          <a:noFill/>
          <a:ln w="9525" algn="ctr">
            <a:solidFill>
              <a:srgbClr val="376092"/>
            </a:solidFill>
            <a:prstDash val="dash"/>
            <a:round/>
            <a:headEnd type="none" w="med" len="med"/>
            <a:tailEnd type="triangle" w="med" len="med"/>
          </a:ln>
          <a:extLst>
            <a:ext uri="{909E8E84-426E-40DD-AFC4-6F175D3DCCD1}">
              <a14:hiddenFill xmlns:a14="http://schemas.microsoft.com/office/drawing/2010/main">
                <a:noFill/>
              </a14:hiddenFill>
            </a:ext>
          </a:extLst>
        </p:spPr>
      </p:cxnSp>
      <p:cxnSp>
        <p:nvCxnSpPr>
          <p:cNvPr id="43" name="Connecteur droit avec flèche 42"/>
          <p:cNvCxnSpPr>
            <a:cxnSpLocks noChangeShapeType="1"/>
          </p:cNvCxnSpPr>
          <p:nvPr/>
        </p:nvCxnSpPr>
        <p:spPr bwMode="auto">
          <a:xfrm flipH="1" flipV="1">
            <a:off x="3106738" y="3508375"/>
            <a:ext cx="687387" cy="3969"/>
          </a:xfrm>
          <a:prstGeom prst="straightConnector1">
            <a:avLst/>
          </a:prstGeom>
          <a:noFill/>
          <a:ln w="9525" algn="ctr">
            <a:solidFill>
              <a:srgbClr val="376092"/>
            </a:solidFill>
            <a:prstDash val="dash"/>
            <a:round/>
            <a:headEnd type="none" w="med" len="med"/>
            <a:tailEnd type="triangle" w="med" len="med"/>
          </a:ln>
          <a:extLst>
            <a:ext uri="{909E8E84-426E-40DD-AFC4-6F175D3DCCD1}">
              <a14:hiddenFill xmlns:a14="http://schemas.microsoft.com/office/drawing/2010/main">
                <a:noFill/>
              </a14:hiddenFill>
            </a:ext>
          </a:extLst>
        </p:spPr>
      </p:cxnSp>
      <p:cxnSp>
        <p:nvCxnSpPr>
          <p:cNvPr id="44" name="Connecteur droit avec flèche 43"/>
          <p:cNvCxnSpPr/>
          <p:nvPr/>
        </p:nvCxnSpPr>
        <p:spPr bwMode="auto">
          <a:xfrm flipV="1">
            <a:off x="5145088" y="3789364"/>
            <a:ext cx="2249487" cy="30955"/>
          </a:xfrm>
          <a:prstGeom prst="straightConnector1">
            <a:avLst/>
          </a:prstGeom>
          <a:noFill/>
          <a:ln w="19050" cap="flat" cmpd="sng" algn="ctr">
            <a:solidFill>
              <a:srgbClr val="4F81BD"/>
            </a:solidFill>
            <a:prstDash val="solid"/>
            <a:headEnd type="triangle" w="med" len="med"/>
            <a:tailEnd type="triangle" w="med" len="med"/>
          </a:ln>
          <a:effectLst/>
        </p:spPr>
      </p:cxnSp>
      <p:cxnSp>
        <p:nvCxnSpPr>
          <p:cNvPr id="45" name="Connecteur droit avec flèche 44"/>
          <p:cNvCxnSpPr>
            <a:cxnSpLocks noChangeShapeType="1"/>
            <a:stCxn id="9" idx="0"/>
            <a:endCxn id="29" idx="2"/>
          </p:cNvCxnSpPr>
          <p:nvPr/>
        </p:nvCxnSpPr>
        <p:spPr bwMode="auto">
          <a:xfrm flipV="1">
            <a:off x="4453732" y="2552760"/>
            <a:ext cx="5026" cy="299510"/>
          </a:xfrm>
          <a:prstGeom prst="straightConnector1">
            <a:avLst/>
          </a:prstGeom>
          <a:noFill/>
          <a:ln w="9525" algn="ctr">
            <a:solidFill>
              <a:srgbClr val="376092"/>
            </a:solidFill>
            <a:prstDash val="dash"/>
            <a:round/>
            <a:headEnd type="none" w="med" len="med"/>
            <a:tailEnd type="triangle" w="med" len="med"/>
          </a:ln>
          <a:extLst>
            <a:ext uri="{909E8E84-426E-40DD-AFC4-6F175D3DCCD1}">
              <a14:hiddenFill xmlns:a14="http://schemas.microsoft.com/office/drawing/2010/main">
                <a:noFill/>
              </a14:hiddenFill>
            </a:ext>
          </a:extLst>
        </p:spPr>
      </p:cxnSp>
      <p:pic>
        <p:nvPicPr>
          <p:cNvPr id="47" name="Picture 57" descr="Document icon"/>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97161" y="1484313"/>
            <a:ext cx="725487" cy="70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8" name="Connecteur droit avec flèche 47"/>
          <p:cNvCxnSpPr>
            <a:cxnSpLocks noChangeShapeType="1"/>
            <a:endCxn id="31" idx="1"/>
          </p:cNvCxnSpPr>
          <p:nvPr/>
        </p:nvCxnSpPr>
        <p:spPr bwMode="auto">
          <a:xfrm flipV="1">
            <a:off x="5087938" y="2386013"/>
            <a:ext cx="323850" cy="363257"/>
          </a:xfrm>
          <a:prstGeom prst="straightConnector1">
            <a:avLst/>
          </a:prstGeom>
          <a:noFill/>
          <a:ln w="9525" algn="ctr">
            <a:solidFill>
              <a:srgbClr val="376092"/>
            </a:solidFill>
            <a:prstDash val="dash"/>
            <a:round/>
            <a:headEnd type="none" w="med" len="med"/>
            <a:tailEnd type="triangle" w="med" len="med"/>
          </a:ln>
          <a:extLst>
            <a:ext uri="{909E8E84-426E-40DD-AFC4-6F175D3DCCD1}">
              <a14:hiddenFill xmlns:a14="http://schemas.microsoft.com/office/drawing/2010/main">
                <a:noFill/>
              </a14:hiddenFill>
            </a:ext>
          </a:extLst>
        </p:spPr>
      </p:cxnSp>
      <p:sp>
        <p:nvSpPr>
          <p:cNvPr id="49" name="ZoneTexte 24"/>
          <p:cNvSpPr txBox="1">
            <a:spLocks noChangeArrowheads="1"/>
          </p:cNvSpPr>
          <p:nvPr/>
        </p:nvSpPr>
        <p:spPr bwMode="auto">
          <a:xfrm>
            <a:off x="2787650" y="4817533"/>
            <a:ext cx="1643063" cy="254000"/>
          </a:xfrm>
          <a:prstGeom prst="rect">
            <a:avLst/>
          </a:prstGeom>
          <a:noFill/>
          <a:ln w="9525">
            <a:noFill/>
            <a:miter lim="800000"/>
            <a:headEnd/>
            <a:tailEnd/>
          </a:ln>
        </p:spPr>
        <p:txBody>
          <a:bodyPr>
            <a:spAutoFit/>
          </a:bodyPr>
          <a:lstStyle/>
          <a:p>
            <a:pPr algn="ctr">
              <a:defRPr/>
            </a:pPr>
            <a:r>
              <a:rPr lang="fr-FR" sz="1000" kern="0" dirty="0">
                <a:solidFill>
                  <a:srgbClr val="002060"/>
                </a:solidFill>
                <a:latin typeface="+mn-lt"/>
                <a:cs typeface="Arial" pitchFamily="34" charset="0"/>
              </a:rPr>
              <a:t>Reporting</a:t>
            </a:r>
          </a:p>
        </p:txBody>
      </p:sp>
      <p:cxnSp>
        <p:nvCxnSpPr>
          <p:cNvPr id="50" name="Connecteur droit avec flèche 9244"/>
          <p:cNvCxnSpPr>
            <a:cxnSpLocks noChangeShapeType="1"/>
            <a:stCxn id="9" idx="2"/>
            <a:endCxn id="23" idx="1"/>
          </p:cNvCxnSpPr>
          <p:nvPr/>
        </p:nvCxnSpPr>
        <p:spPr bwMode="auto">
          <a:xfrm>
            <a:off x="4453732" y="3938588"/>
            <a:ext cx="377562" cy="549804"/>
          </a:xfrm>
          <a:prstGeom prst="straightConnector1">
            <a:avLst/>
          </a:prstGeom>
          <a:noFill/>
          <a:ln w="9525" algn="ctr">
            <a:solidFill>
              <a:srgbClr val="376092"/>
            </a:solidFill>
            <a:prstDash val="dash"/>
            <a:round/>
            <a:headEnd type="none" w="med" len="med"/>
            <a:tailEnd type="triangle" w="med" len="med"/>
          </a:ln>
          <a:extLst>
            <a:ext uri="{909E8E84-426E-40DD-AFC4-6F175D3DCCD1}">
              <a14:hiddenFill xmlns:a14="http://schemas.microsoft.com/office/drawing/2010/main">
                <a:noFill/>
              </a14:hiddenFill>
            </a:ext>
          </a:extLst>
        </p:spPr>
      </p:cxnSp>
      <p:pic>
        <p:nvPicPr>
          <p:cNvPr id="6194" name="Picture 2" descr="C:\Users\FR018514\AppData\Local\Temp\wz412e\e-CARS - Capture ecrans - Fiche établissement\Etablissement.jpg"/>
          <p:cNvPicPr>
            <a:picLocks noChangeAspect="1" noChangeArrowheads="1"/>
          </p:cNvPicPr>
          <p:nvPr/>
        </p:nvPicPr>
        <p:blipFill>
          <a:blip r:embed="rId16">
            <a:extLst>
              <a:ext uri="{28A0092B-C50C-407E-A947-70E740481C1C}">
                <a14:useLocalDpi xmlns:a14="http://schemas.microsoft.com/office/drawing/2010/main" val="0"/>
              </a:ext>
            </a:extLst>
          </a:blip>
          <a:srcRect b="51860"/>
          <a:stretch>
            <a:fillRect/>
          </a:stretch>
        </p:blipFill>
        <p:spPr bwMode="auto">
          <a:xfrm>
            <a:off x="3835930" y="2994557"/>
            <a:ext cx="126047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ZoneTexte 51"/>
          <p:cNvSpPr txBox="1"/>
          <p:nvPr/>
        </p:nvSpPr>
        <p:spPr>
          <a:xfrm>
            <a:off x="7015693" y="4779433"/>
            <a:ext cx="1931988" cy="784225"/>
          </a:xfrm>
          <a:prstGeom prst="rect">
            <a:avLst/>
          </a:prstGeom>
          <a:solidFill>
            <a:schemeClr val="bg1"/>
          </a:solidFill>
          <a:ln>
            <a:noFill/>
          </a:ln>
          <a:effectLst/>
        </p:spPr>
        <p:style>
          <a:lnRef idx="1">
            <a:schemeClr val="accent6"/>
          </a:lnRef>
          <a:fillRef idx="2">
            <a:schemeClr val="accent6"/>
          </a:fillRef>
          <a:effectRef idx="1">
            <a:schemeClr val="accent6"/>
          </a:effectRef>
          <a:fontRef idx="minor">
            <a:schemeClr val="dk1"/>
          </a:fontRef>
        </p:style>
        <p:txBody>
          <a:bodyPr>
            <a:spAutoFit/>
          </a:bodyPr>
          <a:lstStyle/>
          <a:p>
            <a:pPr algn="ctr">
              <a:defRPr/>
            </a:pPr>
            <a:r>
              <a:rPr lang="fr-FR" sz="900" b="1" dirty="0">
                <a:latin typeface="+mj-lt"/>
              </a:rPr>
              <a:t>L’extranet</a:t>
            </a:r>
            <a:r>
              <a:rPr lang="fr-FR" sz="900" dirty="0">
                <a:latin typeface="+mj-lt"/>
              </a:rPr>
              <a:t> permet aux établissements de se connecter et de consulter uniquement les informations que l’ARS met à sa disposition.</a:t>
            </a:r>
          </a:p>
        </p:txBody>
      </p:sp>
      <p:sp>
        <p:nvSpPr>
          <p:cNvPr id="60" name="ZoneTexte 44"/>
          <p:cNvSpPr txBox="1">
            <a:spLocks noChangeArrowheads="1"/>
          </p:cNvSpPr>
          <p:nvPr/>
        </p:nvSpPr>
        <p:spPr bwMode="auto">
          <a:xfrm>
            <a:off x="2207149" y="2162175"/>
            <a:ext cx="1641475" cy="554038"/>
          </a:xfrm>
          <a:prstGeom prst="rect">
            <a:avLst/>
          </a:prstGeom>
          <a:noFill/>
          <a:ln w="9525">
            <a:noFill/>
            <a:miter lim="800000"/>
            <a:headEnd/>
            <a:tailEnd/>
          </a:ln>
        </p:spPr>
        <p:txBody>
          <a:bodyPr>
            <a:spAutoFit/>
          </a:bodyPr>
          <a:lstStyle/>
          <a:p>
            <a:pPr algn="ctr">
              <a:defRPr/>
            </a:pPr>
            <a:r>
              <a:rPr lang="fr-FR" sz="1000" kern="0" dirty="0">
                <a:solidFill>
                  <a:srgbClr val="002060"/>
                </a:solidFill>
                <a:latin typeface="+mn-lt"/>
                <a:cs typeface="Arial" pitchFamily="34" charset="0"/>
              </a:rPr>
              <a:t>Gestion de la structuration des contrats </a:t>
            </a:r>
            <a:br>
              <a:rPr lang="fr-FR" sz="1000" kern="0" dirty="0">
                <a:solidFill>
                  <a:srgbClr val="002060"/>
                </a:solidFill>
                <a:latin typeface="+mn-lt"/>
                <a:cs typeface="Arial" pitchFamily="34" charset="0"/>
              </a:rPr>
            </a:br>
            <a:r>
              <a:rPr lang="fr-FR" sz="1000" kern="0" dirty="0">
                <a:solidFill>
                  <a:srgbClr val="002060"/>
                </a:solidFill>
                <a:latin typeface="+mn-lt"/>
                <a:cs typeface="Arial" pitchFamily="34" charset="0"/>
              </a:rPr>
              <a:t>(formulaires)</a:t>
            </a:r>
          </a:p>
        </p:txBody>
      </p:sp>
    </p:spTree>
    <p:extLst>
      <p:ext uri="{BB962C8B-B14F-4D97-AF65-F5344CB8AC3E}">
        <p14:creationId xmlns:p14="http://schemas.microsoft.com/office/powerpoint/2010/main" val="2445764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z="3200" dirty="0" smtClean="0"/>
              <a:t>4. Démarche globale (3/3)</a:t>
            </a:r>
            <a:br>
              <a:rPr lang="fr-FR" altLang="fr-FR" sz="3200" dirty="0" smtClean="0"/>
            </a:br>
            <a:r>
              <a:rPr lang="fr-FR" altLang="fr-FR" sz="2400" u="sng" dirty="0" err="1"/>
              <a:t>e-cars</a:t>
            </a:r>
            <a:endParaRPr lang="fr-FR" altLang="fr-FR" sz="2400" dirty="0" smtClean="0"/>
          </a:p>
        </p:txBody>
      </p:sp>
      <p:sp>
        <p:nvSpPr>
          <p:cNvPr id="4" name="Espace réservé du numéro de diapositive 3"/>
          <p:cNvSpPr>
            <a:spLocks noGrp="1"/>
          </p:cNvSpPr>
          <p:nvPr>
            <p:ph type="sldNum" sz="quarter" idx="14"/>
          </p:nvPr>
        </p:nvSpPr>
        <p:spPr/>
        <p:txBody>
          <a:bodyPr/>
          <a:lstStyle/>
          <a:p>
            <a:pPr>
              <a:defRPr/>
            </a:pPr>
            <a:fld id="{848FC26E-0AE0-49EB-AB67-30D019F9B059}" type="slidenum">
              <a:rPr lang="fr-FR" smtClean="0"/>
              <a:pPr>
                <a:defRPr/>
              </a:pPr>
              <a:t>7</a:t>
            </a:fld>
            <a:endParaRPr lang="fr-FR" dirty="0"/>
          </a:p>
        </p:txBody>
      </p:sp>
      <p:sp>
        <p:nvSpPr>
          <p:cNvPr id="53" name="Espace réservé du texte 2"/>
          <p:cNvSpPr>
            <a:spLocks noGrp="1"/>
          </p:cNvSpPr>
          <p:nvPr>
            <p:ph type="body" sz="quarter" idx="13"/>
          </p:nvPr>
        </p:nvSpPr>
        <p:spPr>
          <a:xfrm>
            <a:off x="457200" y="1313129"/>
            <a:ext cx="7815263" cy="5408345"/>
          </a:xfrm>
        </p:spPr>
        <p:txBody>
          <a:bodyPr/>
          <a:lstStyle/>
          <a:p>
            <a:pPr marL="0" lvl="0" indent="0" algn="just">
              <a:buNone/>
            </a:pPr>
            <a:r>
              <a:rPr lang="fr-FR" sz="2000" dirty="0" smtClean="0"/>
              <a:t>Focus sur le volet « extranet établissement »</a:t>
            </a:r>
          </a:p>
          <a:p>
            <a:pPr marL="0" indent="0" algn="just">
              <a:buNone/>
            </a:pPr>
            <a:r>
              <a:rPr lang="fr-FR" sz="1800" dirty="0">
                <a:solidFill>
                  <a:srgbClr val="000066"/>
                </a:solidFill>
                <a:cs typeface="Arial" charset="0"/>
              </a:rPr>
              <a:t>Le portail </a:t>
            </a:r>
            <a:r>
              <a:rPr lang="fr-FR" sz="1800" dirty="0" smtClean="0">
                <a:solidFill>
                  <a:srgbClr val="000066"/>
                </a:solidFill>
                <a:cs typeface="Arial" charset="0"/>
              </a:rPr>
              <a:t>extranet </a:t>
            </a:r>
            <a:r>
              <a:rPr lang="fr-FR" sz="1800" dirty="0">
                <a:solidFill>
                  <a:srgbClr val="000066"/>
                </a:solidFill>
                <a:cs typeface="Arial" charset="0"/>
              </a:rPr>
              <a:t>est la plateforme à </a:t>
            </a:r>
            <a:r>
              <a:rPr lang="fr-FR" sz="1800" dirty="0" smtClean="0">
                <a:solidFill>
                  <a:srgbClr val="000066"/>
                </a:solidFill>
                <a:cs typeface="Arial" charset="0"/>
              </a:rPr>
              <a:t>partir </a:t>
            </a:r>
            <a:r>
              <a:rPr lang="fr-FR" sz="1800" dirty="0">
                <a:solidFill>
                  <a:srgbClr val="000066"/>
                </a:solidFill>
                <a:cs typeface="Arial" charset="0"/>
              </a:rPr>
              <a:t>de laquelle les établissements pourront participer au suivi et à l’évaluation de </a:t>
            </a:r>
            <a:r>
              <a:rPr lang="fr-FR" sz="1800" dirty="0" smtClean="0">
                <a:solidFill>
                  <a:srgbClr val="000066"/>
                </a:solidFill>
                <a:cs typeface="Arial" charset="0"/>
              </a:rPr>
              <a:t>leurs </a:t>
            </a:r>
            <a:r>
              <a:rPr lang="fr-FR" sz="1800" dirty="0">
                <a:solidFill>
                  <a:srgbClr val="000066"/>
                </a:solidFill>
                <a:cs typeface="Arial" charset="0"/>
              </a:rPr>
              <a:t>contrats</a:t>
            </a:r>
            <a:r>
              <a:rPr lang="fr-FR" sz="1800" dirty="0" smtClean="0">
                <a:solidFill>
                  <a:srgbClr val="000066"/>
                </a:solidFill>
                <a:cs typeface="Arial" charset="0"/>
              </a:rPr>
              <a:t>.</a:t>
            </a:r>
          </a:p>
          <a:p>
            <a:pPr marL="0" indent="0" algn="just">
              <a:buNone/>
            </a:pPr>
            <a:endParaRPr lang="fr-FR" sz="1800" dirty="0">
              <a:solidFill>
                <a:srgbClr val="000066"/>
              </a:solidFill>
              <a:cs typeface="Arial" charset="0"/>
            </a:endParaRPr>
          </a:p>
          <a:p>
            <a:pPr marL="0" indent="0" algn="just">
              <a:spcBef>
                <a:spcPts val="0"/>
              </a:spcBef>
              <a:buNone/>
              <a:defRPr/>
            </a:pPr>
            <a:r>
              <a:rPr lang="fr-FR" sz="1800" dirty="0">
                <a:solidFill>
                  <a:srgbClr val="000066"/>
                </a:solidFill>
                <a:cs typeface="Arial" charset="0"/>
              </a:rPr>
              <a:t>Dans l’extranet, </a:t>
            </a:r>
            <a:r>
              <a:rPr lang="fr-FR" sz="1800" dirty="0" smtClean="0">
                <a:solidFill>
                  <a:srgbClr val="000066"/>
                </a:solidFill>
                <a:cs typeface="Arial" charset="0"/>
              </a:rPr>
              <a:t>les établissement ont la </a:t>
            </a:r>
            <a:r>
              <a:rPr lang="fr-FR" sz="1800" dirty="0">
                <a:solidFill>
                  <a:srgbClr val="000066"/>
                </a:solidFill>
                <a:cs typeface="Arial" charset="0"/>
              </a:rPr>
              <a:t>possibilité de consulter : </a:t>
            </a:r>
          </a:p>
          <a:p>
            <a:pPr algn="just">
              <a:spcBef>
                <a:spcPts val="0"/>
              </a:spcBef>
              <a:defRPr/>
            </a:pPr>
            <a:r>
              <a:rPr lang="fr-FR" sz="1800" dirty="0">
                <a:solidFill>
                  <a:srgbClr val="000066"/>
                </a:solidFill>
                <a:cs typeface="Arial" charset="0"/>
              </a:rPr>
              <a:t>Les documents de référence sur la contractualisation en région (guides, </a:t>
            </a:r>
            <a:r>
              <a:rPr lang="fr-FR" sz="1800" dirty="0" smtClean="0">
                <a:solidFill>
                  <a:srgbClr val="000066"/>
                </a:solidFill>
                <a:cs typeface="Arial" charset="0"/>
              </a:rPr>
              <a:t>doctrines, …)</a:t>
            </a:r>
            <a:endParaRPr lang="fr-FR" sz="1800" dirty="0">
              <a:solidFill>
                <a:srgbClr val="000066"/>
              </a:solidFill>
              <a:cs typeface="Arial" charset="0"/>
            </a:endParaRPr>
          </a:p>
          <a:p>
            <a:pPr algn="just">
              <a:spcBef>
                <a:spcPts val="0"/>
              </a:spcBef>
              <a:defRPr/>
            </a:pPr>
            <a:r>
              <a:rPr lang="fr-FR" sz="1800" dirty="0">
                <a:solidFill>
                  <a:srgbClr val="000066"/>
                </a:solidFill>
                <a:cs typeface="Arial" charset="0"/>
              </a:rPr>
              <a:t>Les documents du dossier établissement et du dossier contrat dont le CPOM </a:t>
            </a:r>
            <a:r>
              <a:rPr lang="fr-FR" sz="1800" dirty="0" smtClean="0">
                <a:solidFill>
                  <a:srgbClr val="000066"/>
                </a:solidFill>
                <a:cs typeface="Arial" charset="0"/>
              </a:rPr>
              <a:t>signé </a:t>
            </a:r>
            <a:endParaRPr lang="fr-FR" sz="1800" dirty="0">
              <a:solidFill>
                <a:srgbClr val="000066"/>
              </a:solidFill>
              <a:cs typeface="Arial" charset="0"/>
            </a:endParaRPr>
          </a:p>
          <a:p>
            <a:pPr algn="just">
              <a:spcBef>
                <a:spcPts val="0"/>
              </a:spcBef>
              <a:defRPr/>
            </a:pPr>
            <a:r>
              <a:rPr lang="fr-FR" sz="1800" dirty="0">
                <a:solidFill>
                  <a:srgbClr val="000066"/>
                </a:solidFill>
                <a:cs typeface="Arial" charset="0"/>
              </a:rPr>
              <a:t>Le contrat en cours de négociation, de suivi ou de révision au travers des </a:t>
            </a:r>
            <a:r>
              <a:rPr lang="fr-FR" sz="1800" dirty="0" smtClean="0">
                <a:solidFill>
                  <a:srgbClr val="000066"/>
                </a:solidFill>
                <a:cs typeface="Arial" charset="0"/>
              </a:rPr>
              <a:t>formulaires</a:t>
            </a:r>
            <a:endParaRPr lang="fr-FR" sz="1800" dirty="0">
              <a:solidFill>
                <a:srgbClr val="000066"/>
              </a:solidFill>
              <a:cs typeface="Arial" charset="0"/>
            </a:endParaRPr>
          </a:p>
          <a:p>
            <a:pPr marL="0" indent="0" algn="just">
              <a:buNone/>
            </a:pPr>
            <a:endParaRPr lang="fr-FR" sz="1800" dirty="0" smtClean="0">
              <a:solidFill>
                <a:srgbClr val="000066"/>
              </a:solidFill>
            </a:endParaRPr>
          </a:p>
          <a:p>
            <a:pPr marL="0" indent="0" algn="just">
              <a:buNone/>
            </a:pPr>
            <a:r>
              <a:rPr lang="fr-FR" sz="1800" dirty="0" smtClean="0">
                <a:solidFill>
                  <a:srgbClr val="000066"/>
                </a:solidFill>
                <a:cs typeface="Arial" charset="0"/>
              </a:rPr>
              <a:t>Ce </a:t>
            </a:r>
            <a:r>
              <a:rPr lang="fr-FR" sz="1800" dirty="0">
                <a:solidFill>
                  <a:srgbClr val="000066"/>
                </a:solidFill>
                <a:cs typeface="Arial" charset="0"/>
              </a:rPr>
              <a:t>portail </a:t>
            </a:r>
            <a:r>
              <a:rPr lang="fr-FR" sz="1800" dirty="0" smtClean="0">
                <a:solidFill>
                  <a:srgbClr val="000066"/>
                </a:solidFill>
                <a:cs typeface="Arial" charset="0"/>
              </a:rPr>
              <a:t>permet également </a:t>
            </a:r>
            <a:r>
              <a:rPr lang="fr-FR" sz="1800" dirty="0">
                <a:solidFill>
                  <a:srgbClr val="000066"/>
                </a:solidFill>
                <a:cs typeface="Arial" charset="0"/>
              </a:rPr>
              <a:t>d’intervenir pleinement sur les différentes informations des contrats lors des phases de contractualisation, d’évaluation et de </a:t>
            </a:r>
            <a:r>
              <a:rPr lang="fr-FR" sz="1800" dirty="0" smtClean="0">
                <a:solidFill>
                  <a:srgbClr val="000066"/>
                </a:solidFill>
                <a:cs typeface="Arial" charset="0"/>
              </a:rPr>
              <a:t>révision </a:t>
            </a:r>
            <a:r>
              <a:rPr lang="fr-FR" sz="1800" dirty="0" smtClean="0">
                <a:solidFill>
                  <a:srgbClr val="000066"/>
                </a:solidFill>
                <a:cs typeface="Arial" charset="0"/>
                <a:sym typeface="Wingdings" panose="05000000000000000000" pitchFamily="2" charset="2"/>
              </a:rPr>
              <a:t> </a:t>
            </a:r>
            <a:r>
              <a:rPr lang="fr-FR" sz="1800" u="sng" dirty="0">
                <a:solidFill>
                  <a:srgbClr val="000066"/>
                </a:solidFill>
                <a:cs typeface="Arial" charset="0"/>
                <a:sym typeface="Wingdings" panose="05000000000000000000" pitchFamily="2" charset="2"/>
              </a:rPr>
              <a:t>c</a:t>
            </a:r>
            <a:r>
              <a:rPr lang="fr-FR" sz="1800" u="sng" dirty="0" smtClean="0">
                <a:solidFill>
                  <a:srgbClr val="000066"/>
                </a:solidFill>
                <a:cs typeface="Arial" charset="0"/>
                <a:sym typeface="Wingdings" panose="05000000000000000000" pitchFamily="2" charset="2"/>
              </a:rPr>
              <a:t>ette fonctionnalité devrait être active en région l’année prochaine</a:t>
            </a:r>
            <a:endParaRPr lang="fr-FR" sz="1800" u="sng" dirty="0">
              <a:solidFill>
                <a:srgbClr val="000066"/>
              </a:solidFill>
              <a:cs typeface="Arial" charset="0"/>
            </a:endParaRPr>
          </a:p>
          <a:p>
            <a:pPr marL="0" indent="0" algn="just">
              <a:buNone/>
            </a:pPr>
            <a:endParaRPr lang="fr-FR" sz="1800" dirty="0" smtClean="0">
              <a:solidFill>
                <a:srgbClr val="000066"/>
              </a:solidFill>
            </a:endParaRPr>
          </a:p>
        </p:txBody>
      </p:sp>
    </p:spTree>
    <p:extLst>
      <p:ext uri="{BB962C8B-B14F-4D97-AF65-F5344CB8AC3E}">
        <p14:creationId xmlns:p14="http://schemas.microsoft.com/office/powerpoint/2010/main" val="22362564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z="3600" dirty="0" smtClean="0"/>
              <a:t>5. Construction du CPOM (1/6)</a:t>
            </a:r>
          </a:p>
        </p:txBody>
      </p:sp>
      <p:sp>
        <p:nvSpPr>
          <p:cNvPr id="4" name="Espace réservé du numéro de diapositive 3"/>
          <p:cNvSpPr>
            <a:spLocks noGrp="1"/>
          </p:cNvSpPr>
          <p:nvPr>
            <p:ph type="sldNum" sz="quarter" idx="14"/>
          </p:nvPr>
        </p:nvSpPr>
        <p:spPr/>
        <p:txBody>
          <a:bodyPr/>
          <a:lstStyle/>
          <a:p>
            <a:pPr>
              <a:defRPr/>
            </a:pPr>
            <a:fld id="{848FC26E-0AE0-49EB-AB67-30D019F9B059}" type="slidenum">
              <a:rPr lang="fr-FR" smtClean="0"/>
              <a:pPr>
                <a:defRPr/>
              </a:pPr>
              <a:t>8</a:t>
            </a:fld>
            <a:endParaRPr lang="fr-FR" dirty="0"/>
          </a:p>
        </p:txBody>
      </p:sp>
      <p:sp>
        <p:nvSpPr>
          <p:cNvPr id="53" name="Espace réservé du texte 2"/>
          <p:cNvSpPr>
            <a:spLocks noGrp="1"/>
          </p:cNvSpPr>
          <p:nvPr>
            <p:ph type="body" sz="quarter" idx="13"/>
          </p:nvPr>
        </p:nvSpPr>
        <p:spPr>
          <a:xfrm>
            <a:off x="457200" y="1313129"/>
            <a:ext cx="7815263" cy="5408345"/>
          </a:xfrm>
        </p:spPr>
        <p:txBody>
          <a:bodyPr/>
          <a:lstStyle/>
          <a:p>
            <a:pPr marL="0" lvl="0" indent="0" algn="just">
              <a:buNone/>
            </a:pPr>
            <a:r>
              <a:rPr lang="fr-FR" sz="2000" dirty="0" smtClean="0"/>
              <a:t>CPOM actuels 2017 - 2018</a:t>
            </a:r>
          </a:p>
          <a:p>
            <a:pPr algn="just"/>
            <a:r>
              <a:rPr lang="fr-FR" sz="1800" dirty="0" smtClean="0">
                <a:solidFill>
                  <a:srgbClr val="000066"/>
                </a:solidFill>
              </a:rPr>
              <a:t>1 CPOM </a:t>
            </a:r>
            <a:r>
              <a:rPr lang="fr-FR" sz="1800" dirty="0">
                <a:solidFill>
                  <a:srgbClr val="000066"/>
                </a:solidFill>
              </a:rPr>
              <a:t>socle + </a:t>
            </a:r>
            <a:r>
              <a:rPr lang="fr-FR" sz="1800" dirty="0" smtClean="0">
                <a:solidFill>
                  <a:srgbClr val="000066"/>
                </a:solidFill>
              </a:rPr>
              <a:t>de 1 à 12 annexes selon </a:t>
            </a:r>
            <a:r>
              <a:rPr lang="fr-FR" sz="1800" dirty="0">
                <a:solidFill>
                  <a:srgbClr val="000066"/>
                </a:solidFill>
              </a:rPr>
              <a:t>les </a:t>
            </a:r>
            <a:r>
              <a:rPr lang="fr-FR" sz="1800" dirty="0" smtClean="0">
                <a:solidFill>
                  <a:srgbClr val="000066"/>
                </a:solidFill>
              </a:rPr>
              <a:t>établissements</a:t>
            </a:r>
          </a:p>
          <a:p>
            <a:pPr algn="just"/>
            <a:r>
              <a:rPr lang="fr-FR" sz="1800" dirty="0" smtClean="0">
                <a:solidFill>
                  <a:srgbClr val="000066"/>
                </a:solidFill>
              </a:rPr>
              <a:t>Nombre d’indicateurs parfois conséquents selon les établissements (± 250 indicateurs)</a:t>
            </a:r>
          </a:p>
          <a:p>
            <a:pPr algn="just"/>
            <a:endParaRPr lang="fr-FR" sz="1800" dirty="0">
              <a:solidFill>
                <a:srgbClr val="000066"/>
              </a:solidFill>
            </a:endParaRPr>
          </a:p>
          <a:p>
            <a:pPr marL="0" indent="0" algn="just">
              <a:buNone/>
            </a:pPr>
            <a:r>
              <a:rPr lang="fr-FR" sz="2000" dirty="0"/>
              <a:t>CPOM </a:t>
            </a:r>
            <a:r>
              <a:rPr lang="fr-FR" sz="2000" dirty="0" smtClean="0"/>
              <a:t>2019 - 2023</a:t>
            </a:r>
            <a:endParaRPr lang="fr-FR" sz="2000" dirty="0"/>
          </a:p>
          <a:p>
            <a:pPr algn="just"/>
            <a:r>
              <a:rPr lang="fr-FR" sz="1800" dirty="0" smtClean="0">
                <a:solidFill>
                  <a:srgbClr val="000066"/>
                </a:solidFill>
              </a:rPr>
              <a:t>Le CPOM </a:t>
            </a:r>
            <a:r>
              <a:rPr lang="fr-FR" sz="1800" dirty="0">
                <a:solidFill>
                  <a:srgbClr val="000066"/>
                </a:solidFill>
              </a:rPr>
              <a:t>socle + </a:t>
            </a:r>
            <a:r>
              <a:rPr lang="fr-FR" sz="1800" dirty="0" smtClean="0">
                <a:solidFill>
                  <a:srgbClr val="000066"/>
                </a:solidFill>
              </a:rPr>
              <a:t>4 annexes :</a:t>
            </a:r>
          </a:p>
          <a:p>
            <a:pPr lvl="1" algn="just"/>
            <a:r>
              <a:rPr lang="fr-FR" sz="1600" dirty="0" smtClean="0">
                <a:cs typeface="Arial" charset="0"/>
              </a:rPr>
              <a:t>Orientations stratégiques : </a:t>
            </a:r>
            <a:r>
              <a:rPr lang="fr-FR" sz="1600" dirty="0" smtClean="0">
                <a:solidFill>
                  <a:srgbClr val="000066"/>
                </a:solidFill>
                <a:cs typeface="Arial" charset="0"/>
              </a:rPr>
              <a:t>Préambule + objectifs / indicateurs</a:t>
            </a:r>
          </a:p>
          <a:p>
            <a:pPr lvl="1" algn="just"/>
            <a:r>
              <a:rPr lang="fr-FR" sz="1600" dirty="0" smtClean="0">
                <a:solidFill>
                  <a:srgbClr val="000066"/>
                </a:solidFill>
                <a:cs typeface="Arial" charset="0"/>
              </a:rPr>
              <a:t>Financière</a:t>
            </a:r>
          </a:p>
          <a:p>
            <a:pPr lvl="1" algn="just"/>
            <a:r>
              <a:rPr lang="fr-FR" sz="1600" dirty="0" smtClean="0">
                <a:cs typeface="Arial" charset="0"/>
              </a:rPr>
              <a:t>Reconnaissances contractuelles</a:t>
            </a:r>
          </a:p>
          <a:p>
            <a:pPr lvl="1" algn="just"/>
            <a:r>
              <a:rPr lang="fr-FR" sz="1600" dirty="0" smtClean="0">
                <a:solidFill>
                  <a:srgbClr val="000066"/>
                </a:solidFill>
                <a:cs typeface="Arial" charset="0"/>
              </a:rPr>
              <a:t>PDSES</a:t>
            </a:r>
          </a:p>
          <a:p>
            <a:pPr marL="0" indent="0" algn="just">
              <a:buNone/>
            </a:pPr>
            <a:endParaRPr lang="fr-FR" sz="1800" dirty="0" smtClean="0">
              <a:solidFill>
                <a:srgbClr val="000066"/>
              </a:solidFill>
            </a:endParaRPr>
          </a:p>
        </p:txBody>
      </p:sp>
    </p:spTree>
    <p:extLst>
      <p:ext uri="{BB962C8B-B14F-4D97-AF65-F5344CB8AC3E}">
        <p14:creationId xmlns:p14="http://schemas.microsoft.com/office/powerpoint/2010/main" val="1081117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z="3600" dirty="0" smtClean="0"/>
              <a:t>5. Construction du CPOM (2/6)</a:t>
            </a:r>
          </a:p>
        </p:txBody>
      </p:sp>
      <p:sp>
        <p:nvSpPr>
          <p:cNvPr id="4" name="Espace réservé du numéro de diapositive 3"/>
          <p:cNvSpPr>
            <a:spLocks noGrp="1"/>
          </p:cNvSpPr>
          <p:nvPr>
            <p:ph type="sldNum" sz="quarter" idx="14"/>
          </p:nvPr>
        </p:nvSpPr>
        <p:spPr/>
        <p:txBody>
          <a:bodyPr/>
          <a:lstStyle/>
          <a:p>
            <a:pPr>
              <a:defRPr/>
            </a:pPr>
            <a:fld id="{848FC26E-0AE0-49EB-AB67-30D019F9B059}" type="slidenum">
              <a:rPr lang="fr-FR" smtClean="0"/>
              <a:pPr>
                <a:defRPr/>
              </a:pPr>
              <a:t>9</a:t>
            </a:fld>
            <a:endParaRPr lang="fr-FR" dirty="0"/>
          </a:p>
        </p:txBody>
      </p:sp>
      <p:sp>
        <p:nvSpPr>
          <p:cNvPr id="53" name="Espace réservé du texte 2"/>
          <p:cNvSpPr>
            <a:spLocks noGrp="1"/>
          </p:cNvSpPr>
          <p:nvPr>
            <p:ph type="body" sz="quarter" idx="13"/>
          </p:nvPr>
        </p:nvSpPr>
        <p:spPr>
          <a:xfrm>
            <a:off x="457200" y="1215475"/>
            <a:ext cx="7936173" cy="5408345"/>
          </a:xfrm>
        </p:spPr>
        <p:txBody>
          <a:bodyPr/>
          <a:lstStyle/>
          <a:p>
            <a:pPr marL="0" indent="0" algn="just">
              <a:buNone/>
            </a:pPr>
            <a:r>
              <a:rPr lang="fr-FR" sz="2000" dirty="0" smtClean="0"/>
              <a:t>Focus sur l’annexe 1 « orientations stratégiques »</a:t>
            </a:r>
          </a:p>
          <a:p>
            <a:pPr marL="0" indent="0" algn="just">
              <a:buNone/>
            </a:pPr>
            <a:r>
              <a:rPr lang="fr-FR" sz="1600" dirty="0" smtClean="0">
                <a:solidFill>
                  <a:srgbClr val="000066"/>
                </a:solidFill>
              </a:rPr>
              <a:t>5 axes dont les 3 premiers issus du SRS et a minima 12 objectifs opérationnels répartis ainsi :</a:t>
            </a:r>
          </a:p>
          <a:p>
            <a:pPr marL="0" indent="0" algn="just">
              <a:buNone/>
            </a:pPr>
            <a:endParaRPr lang="fr-FR" sz="400" dirty="0" smtClean="0">
              <a:solidFill>
                <a:srgbClr val="000066"/>
              </a:solidFill>
            </a:endParaRPr>
          </a:p>
          <a:p>
            <a:pPr algn="just"/>
            <a:r>
              <a:rPr lang="fr-FR" sz="1600" b="1" dirty="0" smtClean="0">
                <a:solidFill>
                  <a:srgbClr val="000066"/>
                </a:solidFill>
              </a:rPr>
              <a:t>Axe 1 : </a:t>
            </a:r>
            <a:r>
              <a:rPr lang="fr-FR" sz="1600" dirty="0" smtClean="0">
                <a:solidFill>
                  <a:srgbClr val="000066"/>
                </a:solidFill>
              </a:rPr>
              <a:t>renforcer l’action sur les déterminants de santé pour prévenir les atteintes évitables de la santé</a:t>
            </a:r>
          </a:p>
          <a:p>
            <a:pPr marL="0" indent="0" algn="just">
              <a:buNone/>
            </a:pPr>
            <a:r>
              <a:rPr lang="fr-FR" sz="1600" dirty="0" smtClean="0">
                <a:solidFill>
                  <a:srgbClr val="000066"/>
                </a:solidFill>
                <a:sym typeface="Wingdings"/>
              </a:rPr>
              <a:t>		 </a:t>
            </a:r>
            <a:r>
              <a:rPr lang="fr-FR" sz="1600" dirty="0" smtClean="0">
                <a:solidFill>
                  <a:srgbClr val="000066"/>
                </a:solidFill>
                <a:sym typeface="Wingdings" panose="05000000000000000000" pitchFamily="2" charset="2"/>
              </a:rPr>
              <a:t>2 objectifs opérationnels</a:t>
            </a:r>
            <a:endParaRPr lang="fr-FR" sz="1600" dirty="0">
              <a:solidFill>
                <a:srgbClr val="000066"/>
              </a:solidFill>
              <a:sym typeface="Wingdings" panose="05000000000000000000" pitchFamily="2" charset="2"/>
            </a:endParaRPr>
          </a:p>
          <a:p>
            <a:pPr marL="0" indent="0" algn="just">
              <a:buNone/>
            </a:pPr>
            <a:endParaRPr lang="fr-FR" sz="400" dirty="0" smtClean="0">
              <a:solidFill>
                <a:srgbClr val="000066"/>
              </a:solidFill>
            </a:endParaRPr>
          </a:p>
          <a:p>
            <a:pPr algn="just"/>
            <a:r>
              <a:rPr lang="fr-FR" sz="1600" b="1" dirty="0" smtClean="0">
                <a:solidFill>
                  <a:srgbClr val="000066"/>
                </a:solidFill>
              </a:rPr>
              <a:t>Axe 2 : </a:t>
            </a:r>
            <a:r>
              <a:rPr lang="fr-FR" sz="1600" dirty="0" smtClean="0">
                <a:solidFill>
                  <a:srgbClr val="000066"/>
                </a:solidFill>
              </a:rPr>
              <a:t>organiser un système de santé de qualité, accessible à tous dans une logique de parcours de santé</a:t>
            </a:r>
          </a:p>
          <a:p>
            <a:pPr marL="0" indent="0" algn="just">
              <a:buNone/>
            </a:pPr>
            <a:r>
              <a:rPr lang="fr-FR" sz="1600" dirty="0" smtClean="0">
                <a:solidFill>
                  <a:srgbClr val="000066"/>
                </a:solidFill>
                <a:sym typeface="Wingdings"/>
              </a:rPr>
              <a:t>		 </a:t>
            </a:r>
            <a:r>
              <a:rPr lang="fr-FR" sz="1600" dirty="0" smtClean="0">
                <a:solidFill>
                  <a:srgbClr val="000066"/>
                </a:solidFill>
                <a:sym typeface="Wingdings" panose="05000000000000000000" pitchFamily="2" charset="2"/>
              </a:rPr>
              <a:t>5 objectifs opérationnels</a:t>
            </a:r>
            <a:endParaRPr lang="fr-FR" sz="1600" dirty="0" smtClean="0">
              <a:solidFill>
                <a:srgbClr val="000066"/>
              </a:solidFill>
            </a:endParaRPr>
          </a:p>
          <a:p>
            <a:pPr marL="0" indent="0" algn="just">
              <a:buNone/>
            </a:pPr>
            <a:endParaRPr lang="fr-FR" sz="400" dirty="0" smtClean="0">
              <a:solidFill>
                <a:srgbClr val="000066"/>
              </a:solidFill>
            </a:endParaRPr>
          </a:p>
          <a:p>
            <a:pPr algn="just"/>
            <a:r>
              <a:rPr lang="fr-FR" sz="1600" b="1" dirty="0" smtClean="0">
                <a:solidFill>
                  <a:srgbClr val="000066"/>
                </a:solidFill>
              </a:rPr>
              <a:t>Axe 3 : </a:t>
            </a:r>
            <a:r>
              <a:rPr lang="fr-FR" sz="1600" dirty="0" smtClean="0">
                <a:solidFill>
                  <a:srgbClr val="000066"/>
                </a:solidFill>
              </a:rPr>
              <a:t>garantir la qualité, la sécurité et la pertinence des prises en charge</a:t>
            </a:r>
          </a:p>
          <a:p>
            <a:pPr marL="0" indent="0" algn="just">
              <a:buNone/>
            </a:pPr>
            <a:r>
              <a:rPr lang="fr-FR" sz="1600" dirty="0" smtClean="0">
                <a:solidFill>
                  <a:srgbClr val="000066"/>
                </a:solidFill>
                <a:sym typeface="Wingdings"/>
              </a:rPr>
              <a:t>		 </a:t>
            </a:r>
            <a:r>
              <a:rPr lang="fr-FR" sz="1600" dirty="0" smtClean="0">
                <a:solidFill>
                  <a:srgbClr val="000066"/>
                </a:solidFill>
                <a:sym typeface="Wingdings" panose="05000000000000000000" pitchFamily="2" charset="2"/>
              </a:rPr>
              <a:t>3 objectifs opérationnels</a:t>
            </a:r>
            <a:endParaRPr lang="fr-FR" sz="1600" dirty="0" smtClean="0">
              <a:solidFill>
                <a:srgbClr val="000066"/>
              </a:solidFill>
            </a:endParaRPr>
          </a:p>
          <a:p>
            <a:pPr marL="0" indent="0" algn="just">
              <a:buNone/>
            </a:pPr>
            <a:endParaRPr lang="fr-FR" sz="400" dirty="0" smtClean="0">
              <a:solidFill>
                <a:srgbClr val="000066"/>
              </a:solidFill>
            </a:endParaRPr>
          </a:p>
          <a:p>
            <a:pPr algn="just"/>
            <a:r>
              <a:rPr lang="fr-FR" sz="1600" b="1" dirty="0" smtClean="0">
                <a:solidFill>
                  <a:srgbClr val="000066"/>
                </a:solidFill>
              </a:rPr>
              <a:t>Axe 4 : </a:t>
            </a:r>
            <a:r>
              <a:rPr lang="fr-FR" sz="1600" dirty="0" smtClean="0">
                <a:solidFill>
                  <a:srgbClr val="000066"/>
                </a:solidFill>
              </a:rPr>
              <a:t>s’inscrire dans une stratégie collective de santé au sein d’un territoire et au service du patient</a:t>
            </a:r>
          </a:p>
          <a:p>
            <a:pPr marL="0" indent="0" algn="just">
              <a:buNone/>
            </a:pPr>
            <a:r>
              <a:rPr lang="fr-FR" sz="1600" dirty="0" smtClean="0">
                <a:solidFill>
                  <a:srgbClr val="000066"/>
                </a:solidFill>
                <a:sym typeface="Wingdings"/>
              </a:rPr>
              <a:t>		 </a:t>
            </a:r>
            <a:r>
              <a:rPr lang="fr-FR" sz="1600" dirty="0" smtClean="0">
                <a:solidFill>
                  <a:srgbClr val="000066"/>
                </a:solidFill>
                <a:sym typeface="Wingdings" panose="05000000000000000000" pitchFamily="2" charset="2"/>
              </a:rPr>
              <a:t>2 objectifs opérationnels</a:t>
            </a:r>
          </a:p>
          <a:p>
            <a:pPr algn="just"/>
            <a:r>
              <a:rPr lang="fr-FR" sz="1600" b="1" dirty="0" smtClean="0">
                <a:solidFill>
                  <a:srgbClr val="000066"/>
                </a:solidFill>
              </a:rPr>
              <a:t>Axe 5 : </a:t>
            </a:r>
            <a:r>
              <a:rPr lang="fr-FR" sz="1600" dirty="0" smtClean="0">
                <a:solidFill>
                  <a:srgbClr val="000066"/>
                </a:solidFill>
              </a:rPr>
              <a:t>apporter une </a:t>
            </a:r>
            <a:r>
              <a:rPr lang="fr-FR" sz="1600" dirty="0">
                <a:solidFill>
                  <a:srgbClr val="000066"/>
                </a:solidFill>
              </a:rPr>
              <a:t>réponse aux attentes spécifiques du </a:t>
            </a:r>
            <a:r>
              <a:rPr lang="fr-FR" sz="1600" dirty="0" smtClean="0">
                <a:solidFill>
                  <a:srgbClr val="000066"/>
                </a:solidFill>
              </a:rPr>
              <a:t>territoire</a:t>
            </a:r>
          </a:p>
          <a:p>
            <a:pPr marL="457200" lvl="1" indent="0" algn="just">
              <a:buNone/>
            </a:pPr>
            <a:r>
              <a:rPr lang="fr-FR" sz="1600" dirty="0" smtClean="0">
                <a:sym typeface="Wingdings"/>
              </a:rPr>
              <a:t>	 </a:t>
            </a:r>
            <a:r>
              <a:rPr lang="fr-FR" sz="1600" dirty="0" smtClean="0">
                <a:sym typeface="Wingdings" panose="05000000000000000000" pitchFamily="2" charset="2"/>
              </a:rPr>
              <a:t>en fonction du contexte local</a:t>
            </a:r>
            <a:endParaRPr lang="fr-FR" sz="1600" dirty="0">
              <a:sym typeface="Wingdings" panose="05000000000000000000" pitchFamily="2" charset="2"/>
            </a:endParaRPr>
          </a:p>
        </p:txBody>
      </p:sp>
    </p:spTree>
    <p:extLst>
      <p:ext uri="{BB962C8B-B14F-4D97-AF65-F5344CB8AC3E}">
        <p14:creationId xmlns:p14="http://schemas.microsoft.com/office/powerpoint/2010/main" val="252604423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4323</TotalTime>
  <Words>728</Words>
  <Application>Microsoft Office PowerPoint</Application>
  <PresentationFormat>Affichage à l'écran (4:3)</PresentationFormat>
  <Paragraphs>217</Paragraphs>
  <Slides>13</Slides>
  <Notes>1</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Thème Office</vt:lpstr>
      <vt:lpstr>Présentation de la démarche de contractualisation  CPOM sanitaire</vt:lpstr>
      <vt:lpstr>Contexte</vt:lpstr>
      <vt:lpstr>Principes des nouveaux CPOM</vt:lpstr>
      <vt:lpstr>Calendrier contractualisation 2018</vt:lpstr>
      <vt:lpstr>4. Démarche globale (1/3)</vt:lpstr>
      <vt:lpstr>4. Démarche globale (2/3) :  e-cars : grands principes de la solution </vt:lpstr>
      <vt:lpstr>4. Démarche globale (3/3) e-cars</vt:lpstr>
      <vt:lpstr>5. Construction du CPOM (1/6)</vt:lpstr>
      <vt:lpstr>5. Construction du CPOM (2/6)</vt:lpstr>
      <vt:lpstr>5. Construction du CPOM (3/6)</vt:lpstr>
      <vt:lpstr>5. Construction du CPOM (4/6)</vt:lpstr>
      <vt:lpstr>5. Construction du CPOM (5/6)</vt:lpstr>
      <vt:lpstr>5. Construction du CPOM (6/6)</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delusk</dc:creator>
  <cp:lastModifiedBy>mtiffon</cp:lastModifiedBy>
  <cp:revision>320</cp:revision>
  <cp:lastPrinted>2016-09-26T13:00:27Z</cp:lastPrinted>
  <dcterms:created xsi:type="dcterms:W3CDTF">2015-06-04T08:27:43Z</dcterms:created>
  <dcterms:modified xsi:type="dcterms:W3CDTF">2018-06-01T12:34:14Z</dcterms:modified>
</cp:coreProperties>
</file>