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7" r:id="rId2"/>
    <p:sldMasterId id="2147483663" r:id="rId3"/>
  </p:sldMasterIdLst>
  <p:notesMasterIdLst>
    <p:notesMasterId r:id="rId23"/>
  </p:notesMasterIdLst>
  <p:sldIdLst>
    <p:sldId id="296" r:id="rId4"/>
    <p:sldId id="297" r:id="rId5"/>
    <p:sldId id="307" r:id="rId6"/>
    <p:sldId id="300" r:id="rId7"/>
    <p:sldId id="256" r:id="rId8"/>
    <p:sldId id="258" r:id="rId9"/>
    <p:sldId id="259" r:id="rId10"/>
    <p:sldId id="261" r:id="rId11"/>
    <p:sldId id="267" r:id="rId12"/>
    <p:sldId id="262" r:id="rId13"/>
    <p:sldId id="308" r:id="rId14"/>
    <p:sldId id="309" r:id="rId15"/>
    <p:sldId id="271" r:id="rId16"/>
    <p:sldId id="272" r:id="rId17"/>
    <p:sldId id="273" r:id="rId18"/>
    <p:sldId id="274" r:id="rId19"/>
    <p:sldId id="305" r:id="rId20"/>
    <p:sldId id="306" r:id="rId21"/>
    <p:sldId id="302" r:id="rId2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55E21213-86B3-054A-A486-5BCF1D54C132}">
          <p14:sldIdLst>
            <p14:sldId id="296"/>
            <p14:sldId id="297"/>
            <p14:sldId id="307"/>
            <p14:sldId id="300"/>
            <p14:sldId id="256"/>
            <p14:sldId id="258"/>
            <p14:sldId id="259"/>
            <p14:sldId id="261"/>
            <p14:sldId id="267"/>
            <p14:sldId id="262"/>
            <p14:sldId id="308"/>
            <p14:sldId id="309"/>
            <p14:sldId id="271"/>
            <p14:sldId id="272"/>
            <p14:sldId id="273"/>
            <p14:sldId id="274"/>
            <p14:sldId id="305"/>
            <p14:sldId id="306"/>
            <p14:sldId id="302"/>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9B6B"/>
    <a:srgbClr val="009EE3"/>
    <a:srgbClr val="1F114D"/>
    <a:srgbClr val="0E5459"/>
    <a:srgbClr val="4D4D4C"/>
    <a:srgbClr val="6CB744"/>
    <a:srgbClr val="1E8D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125E5076-3810-47DD-B79F-674D7AD40C01}" styleName="娣辫壊鏍峰紡 1 - 寮鸿皟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涓害鏍峰紡 2 - 寮鸿皟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05"/>
    <p:restoredTop sz="94807"/>
  </p:normalViewPr>
  <p:slideViewPr>
    <p:cSldViewPr snapToGrid="0" snapToObjects="1">
      <p:cViewPr>
        <p:scale>
          <a:sx n="69" d="100"/>
          <a:sy n="69" d="100"/>
        </p:scale>
        <p:origin x="-624" y="20"/>
      </p:cViewPr>
      <p:guideLst>
        <p:guide orient="horz" pos="2160"/>
        <p:guide pos="2880"/>
      </p:guideLst>
    </p:cSldViewPr>
  </p:slideViewPr>
  <p:outlineViewPr>
    <p:cViewPr>
      <p:scale>
        <a:sx n="33" d="100"/>
        <a:sy n="33" d="100"/>
      </p:scale>
      <p:origin x="0" y="-1037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51A65D-FFA7-074D-8855-9C2F4CF6A280}" type="datetimeFigureOut">
              <a:rPr lang="fr-FR" smtClean="0"/>
              <a:t>25/05/2018</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E9B4FA-A53B-1946-AA37-561ABA7D93A7}" type="slidenum">
              <a:rPr lang="fr-FR" smtClean="0"/>
              <a:t>‹N°›</a:t>
            </a:fld>
            <a:endParaRPr lang="fr-FR"/>
          </a:p>
        </p:txBody>
      </p:sp>
    </p:spTree>
    <p:extLst>
      <p:ext uri="{BB962C8B-B14F-4D97-AF65-F5344CB8AC3E}">
        <p14:creationId xmlns:p14="http://schemas.microsoft.com/office/powerpoint/2010/main" val="1444704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PAACO, KPROCESS</a:t>
            </a:r>
            <a:r>
              <a:rPr lang="fr-FR" baseline="0" dirty="0"/>
              <a:t> sont en cours de déploiement depuis quelques temps et il y a déjà de l’usage avec. KYRPTON et SRI sont nouveaux</a:t>
            </a:r>
            <a:endParaRPr lang="fr-FR" dirty="0"/>
          </a:p>
        </p:txBody>
      </p:sp>
      <p:sp>
        <p:nvSpPr>
          <p:cNvPr id="4" name="Espace réservé du numéro de diapositive 3"/>
          <p:cNvSpPr>
            <a:spLocks noGrp="1"/>
          </p:cNvSpPr>
          <p:nvPr>
            <p:ph type="sldNum" sz="quarter" idx="10"/>
          </p:nvPr>
        </p:nvSpPr>
        <p:spPr/>
        <p:txBody>
          <a:bodyPr/>
          <a:lstStyle/>
          <a:p>
            <a:fld id="{A4E9B4FA-A53B-1946-AA37-561ABA7D93A7}" type="slidenum">
              <a:rPr lang="fr-FR" smtClean="0"/>
              <a:t>3</a:t>
            </a:fld>
            <a:endParaRPr lang="fr-FR"/>
          </a:p>
        </p:txBody>
      </p:sp>
    </p:spTree>
    <p:extLst>
      <p:ext uri="{BB962C8B-B14F-4D97-AF65-F5344CB8AC3E}">
        <p14:creationId xmlns:p14="http://schemas.microsoft.com/office/powerpoint/2010/main" val="1849806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A4E9B4FA-A53B-1946-AA37-561ABA7D93A7}" type="slidenum">
              <a:rPr lang="fr-FR" smtClean="0"/>
              <a:t>4</a:t>
            </a:fld>
            <a:endParaRPr lang="fr-FR"/>
          </a:p>
        </p:txBody>
      </p:sp>
    </p:spTree>
    <p:extLst>
      <p:ext uri="{BB962C8B-B14F-4D97-AF65-F5344CB8AC3E}">
        <p14:creationId xmlns:p14="http://schemas.microsoft.com/office/powerpoint/2010/main" val="40003508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Master" Target="../slideMasters/slideMaster3.xml"/><Relationship Id="rId4" Type="http://schemas.openxmlformats.org/officeDocument/2006/relationships/image" Target="../media/image12.jp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170682" y="3723345"/>
            <a:ext cx="6858001" cy="764988"/>
          </a:xfrm>
          <a:prstGeom prst="rect">
            <a:avLst/>
          </a:prstGeom>
        </p:spPr>
        <p:txBody>
          <a:bodyPr anchor="b">
            <a:normAutofit/>
          </a:bodyPr>
          <a:lstStyle>
            <a:lvl1pPr algn="ctr">
              <a:defRPr sz="3600" b="1" i="0">
                <a:solidFill>
                  <a:srgbClr val="1F114D"/>
                </a:solidFill>
                <a:latin typeface="Arial" charset="0"/>
                <a:ea typeface="Arial" charset="0"/>
                <a:cs typeface="Arial" charset="0"/>
              </a:defRPr>
            </a:lvl1pPr>
          </a:lstStyle>
          <a:p>
            <a:r>
              <a:rPr lang="fr-FR" dirty="0"/>
              <a:t>Cliquez et modifiez le titre</a:t>
            </a:r>
            <a:endParaRPr lang="en-US" dirty="0"/>
          </a:p>
        </p:txBody>
      </p:sp>
      <p:sp>
        <p:nvSpPr>
          <p:cNvPr id="3" name="Subtitle 2"/>
          <p:cNvSpPr>
            <a:spLocks noGrp="1"/>
          </p:cNvSpPr>
          <p:nvPr>
            <p:ph type="subTitle" idx="1"/>
          </p:nvPr>
        </p:nvSpPr>
        <p:spPr>
          <a:xfrm>
            <a:off x="1170683" y="4861548"/>
            <a:ext cx="6858000" cy="777252"/>
          </a:xfrm>
        </p:spPr>
        <p:txBody>
          <a:bodyPr>
            <a:normAutofit/>
          </a:bodyPr>
          <a:lstStyle>
            <a:lvl1pPr marL="0" indent="0" algn="ctr">
              <a:buNone/>
              <a:defRPr sz="2000" b="0" i="0">
                <a:solidFill>
                  <a:srgbClr val="009EE3"/>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Cliquez pour modifier le style des sous-titres du masque</a:t>
            </a:r>
            <a:endParaRPr lang="en-US" dirty="0"/>
          </a:p>
        </p:txBody>
      </p:sp>
      <p:sp>
        <p:nvSpPr>
          <p:cNvPr id="15" name="Connecteur droit 14"/>
          <p:cNvSpPr/>
          <p:nvPr userDrawn="1"/>
        </p:nvSpPr>
        <p:spPr>
          <a:xfrm flipH="1" flipV="1">
            <a:off x="1760133" y="4649443"/>
            <a:ext cx="5679097" cy="16998"/>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6" name="Connecteur droit 5"/>
          <p:cNvSpPr/>
          <p:nvPr userDrawn="1"/>
        </p:nvSpPr>
        <p:spPr>
          <a:xfrm flipH="1" flipV="1">
            <a:off x="362307" y="-22398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7" name="Connecteur droit 9"/>
          <p:cNvSpPr/>
          <p:nvPr userDrawn="1"/>
        </p:nvSpPr>
        <p:spPr>
          <a:xfrm flipH="1" flipV="1">
            <a:off x="200449" y="40456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74578" y="-223986"/>
            <a:ext cx="1679398" cy="235293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941482" y="3723345"/>
            <a:ext cx="7009822" cy="764988"/>
          </a:xfrm>
          <a:prstGeom prst="rect">
            <a:avLst/>
          </a:prstGeom>
        </p:spPr>
        <p:txBody>
          <a:bodyPr anchor="b">
            <a:normAutofit/>
          </a:bodyPr>
          <a:lstStyle>
            <a:lvl1pPr algn="l">
              <a:defRPr sz="3600" b="1" i="0">
                <a:solidFill>
                  <a:srgbClr val="00586A"/>
                </a:solidFill>
                <a:latin typeface="Arial" charset="0"/>
                <a:ea typeface="Arial" charset="0"/>
                <a:cs typeface="Arial" charset="0"/>
              </a:defRPr>
            </a:lvl1pPr>
          </a:lstStyle>
          <a:p>
            <a:r>
              <a:rPr lang="fr-FR" dirty="0"/>
              <a:t>Cliquez et modifiez le titre</a:t>
            </a:r>
            <a:endParaRPr lang="en-US" dirty="0"/>
          </a:p>
        </p:txBody>
      </p:sp>
      <p:sp>
        <p:nvSpPr>
          <p:cNvPr id="3" name="Subtitle 2"/>
          <p:cNvSpPr>
            <a:spLocks noGrp="1"/>
          </p:cNvSpPr>
          <p:nvPr>
            <p:ph type="subTitle" idx="1"/>
          </p:nvPr>
        </p:nvSpPr>
        <p:spPr>
          <a:xfrm>
            <a:off x="1122520" y="4861548"/>
            <a:ext cx="6563741" cy="777252"/>
          </a:xfrm>
        </p:spPr>
        <p:txBody>
          <a:bodyPr>
            <a:normAutofit/>
          </a:bodyPr>
          <a:lstStyle>
            <a:lvl1pPr marL="0" indent="0" algn="l">
              <a:buNone/>
              <a:defRPr sz="2000" b="0" i="0">
                <a:solidFill>
                  <a:srgbClr val="6CB744"/>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Cliquez pour modifier le style des sous-titres du masque</a:t>
            </a:r>
            <a:endParaRPr lang="en-US" dirty="0"/>
          </a:p>
        </p:txBody>
      </p:sp>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2765" y="159026"/>
            <a:ext cx="1760133" cy="2059555"/>
          </a:xfrm>
          <a:prstGeom prst="rect">
            <a:avLst/>
          </a:prstGeom>
        </p:spPr>
      </p:pic>
    </p:spTree>
    <p:extLst>
      <p:ext uri="{BB962C8B-B14F-4D97-AF65-F5344CB8AC3E}">
        <p14:creationId xmlns:p14="http://schemas.microsoft.com/office/powerpoint/2010/main" val="4052252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628650" y="436285"/>
            <a:ext cx="7752170" cy="560293"/>
          </a:xfrm>
          <a:prstGeom prst="rect">
            <a:avLst/>
          </a:prstGeom>
        </p:spPr>
        <p:txBody>
          <a:bodyPr>
            <a:noAutofit/>
          </a:bodyPr>
          <a:lstStyle>
            <a:lvl1pPr>
              <a:defRPr sz="3200" b="0" i="0">
                <a:solidFill>
                  <a:srgbClr val="00586A"/>
                </a:solidFill>
                <a:latin typeface="Arial" charset="0"/>
                <a:ea typeface="Arial" charset="0"/>
                <a:cs typeface="Arial" charset="0"/>
              </a:defRPr>
            </a:lvl1pPr>
          </a:lstStyle>
          <a:p>
            <a:r>
              <a:rPr lang="fr-FR" dirty="0"/>
              <a:t>Cliquez et modifiez le titre</a:t>
            </a:r>
            <a:endParaRPr lang="en-US" dirty="0"/>
          </a:p>
        </p:txBody>
      </p:sp>
      <p:sp>
        <p:nvSpPr>
          <p:cNvPr id="3" name="Content Placeholder 2"/>
          <p:cNvSpPr>
            <a:spLocks noGrp="1"/>
          </p:cNvSpPr>
          <p:nvPr>
            <p:ph idx="1"/>
          </p:nvPr>
        </p:nvSpPr>
        <p:spPr>
          <a:xfrm>
            <a:off x="628650" y="1359761"/>
            <a:ext cx="7112129" cy="5031514"/>
          </a:xfrm>
        </p:spPr>
        <p:txBody>
          <a:bodyPr>
            <a:normAutofit/>
          </a:bodyPr>
          <a:lstStyle>
            <a:lvl1pPr>
              <a:buClr>
                <a:srgbClr val="379B6B"/>
              </a:buClr>
              <a:defRPr sz="2400" b="0" i="0">
                <a:solidFill>
                  <a:srgbClr val="379B6B"/>
                </a:solidFill>
                <a:latin typeface="Arial" charset="0"/>
                <a:ea typeface="Arial" charset="0"/>
                <a:cs typeface="Arial" charset="0"/>
              </a:defRPr>
            </a:lvl1pPr>
            <a:lvl2pPr>
              <a:buClr>
                <a:srgbClr val="379B6B"/>
              </a:buClr>
              <a:defRPr sz="2000" b="0" i="0">
                <a:solidFill>
                  <a:srgbClr val="0093AF"/>
                </a:solidFill>
                <a:latin typeface="Arial" charset="0"/>
                <a:ea typeface="Arial" charset="0"/>
                <a:cs typeface="Arial" charset="0"/>
              </a:defRPr>
            </a:lvl2pPr>
            <a:lvl3pPr>
              <a:buClr>
                <a:srgbClr val="379B6B"/>
              </a:buClr>
              <a:defRPr sz="1800" b="0" i="0">
                <a:solidFill>
                  <a:srgbClr val="0093AF"/>
                </a:solidFill>
                <a:latin typeface="Arial" charset="0"/>
                <a:ea typeface="Arial" charset="0"/>
                <a:cs typeface="Arial" charset="0"/>
              </a:defRPr>
            </a:lvl3pPr>
            <a:lvl4pPr>
              <a:buClr>
                <a:srgbClr val="379B6B"/>
              </a:buClr>
              <a:defRPr sz="1600" b="0" i="0">
                <a:solidFill>
                  <a:srgbClr val="0093AF"/>
                </a:solidFill>
                <a:latin typeface="Arial" charset="0"/>
                <a:ea typeface="Arial" charset="0"/>
                <a:cs typeface="Arial" charset="0"/>
              </a:defRPr>
            </a:lvl4pPr>
            <a:lvl5pPr>
              <a:buClr>
                <a:srgbClr val="379B6B"/>
              </a:buClr>
              <a:defRPr sz="1400" b="0" i="0">
                <a:solidFill>
                  <a:srgbClr val="0093AF"/>
                </a:solidFill>
                <a:latin typeface="Arial" charset="0"/>
                <a:ea typeface="Arial" charset="0"/>
                <a:cs typeface="Arial" charset="0"/>
              </a:defRPr>
            </a:lvl5pPr>
          </a:lstStyle>
          <a:p>
            <a:pPr lvl="0"/>
            <a:r>
              <a:rPr lang="fr-FR" dirty="0"/>
              <a:t>Cliquez pour modifier les styles du texte du masque</a:t>
            </a:r>
          </a:p>
          <a:p>
            <a:pPr lvl="0"/>
            <a:endParaRPr lang="fr-FR" dirty="0"/>
          </a:p>
          <a:p>
            <a:pPr lvl="1"/>
            <a:r>
              <a:rPr lang="fr-FR" dirty="0"/>
              <a:t>Deuxième niveau</a:t>
            </a:r>
          </a:p>
          <a:p>
            <a:pPr lvl="1"/>
            <a:endParaRPr lang="fr-FR" dirty="0"/>
          </a:p>
          <a:p>
            <a:pPr lvl="2"/>
            <a:r>
              <a:rPr lang="fr-FR" dirty="0"/>
              <a:t>Troisième niveau</a:t>
            </a:r>
          </a:p>
          <a:p>
            <a:pPr lvl="2"/>
            <a:endParaRPr lang="fr-FR" dirty="0"/>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a:xfrm>
            <a:off x="-44570" y="6583691"/>
            <a:ext cx="335560" cy="244785"/>
          </a:xfrm>
        </p:spPr>
        <p:txBody>
          <a:bodyPr/>
          <a:lstStyle>
            <a:lvl1pPr>
              <a:defRPr sz="700" b="0" i="0">
                <a:solidFill>
                  <a:srgbClr val="00586A"/>
                </a:solidFill>
                <a:latin typeface="Muller Thin" charset="0"/>
                <a:ea typeface="Muller Thin" charset="0"/>
                <a:cs typeface="Muller Thin" charset="0"/>
              </a:defRPr>
            </a:lvl1pPr>
          </a:lstStyle>
          <a:p>
            <a:fld id="{74DCADC6-4AB5-3D4D-A621-3FDD7336022D}" type="slidenum">
              <a:rPr lang="fr-FR" smtClean="0"/>
              <a:pPr/>
              <a:t>‹N°›</a:t>
            </a:fld>
            <a:endParaRPr lang="fr-FR" dirty="0"/>
          </a:p>
        </p:txBody>
      </p:sp>
      <p:sp>
        <p:nvSpPr>
          <p:cNvPr id="8" name="Connecteur droit 9"/>
          <p:cNvSpPr/>
          <p:nvPr userDrawn="1"/>
        </p:nvSpPr>
        <p:spPr>
          <a:xfrm flipH="1">
            <a:off x="413656" y="996579"/>
            <a:ext cx="7967161" cy="91992"/>
          </a:xfrm>
          <a:prstGeom prst="line">
            <a:avLst/>
          </a:prstGeom>
          <a:ln w="38100">
            <a:gradFill flip="none" rotWithShape="1">
              <a:gsLst>
                <a:gs pos="59000">
                  <a:srgbClr val="6CB744"/>
                </a:gs>
                <a:gs pos="90000">
                  <a:schemeClr val="bg1"/>
                </a:gs>
              </a:gsLst>
              <a:path path="circle">
                <a:fillToRect t="100000" r="100000"/>
              </a:path>
              <a:tileRect l="-100000" b="-100000"/>
            </a:gradFill>
            <a:miter/>
          </a:ln>
        </p:spPr>
        <p:txBody>
          <a:bodyPr lIns="45719" rIns="45719"/>
          <a:lstStyle/>
          <a:p>
            <a:endParaRPr/>
          </a:p>
        </p:txBody>
      </p:sp>
    </p:spTree>
    <p:extLst>
      <p:ext uri="{BB962C8B-B14F-4D97-AF65-F5344CB8AC3E}">
        <p14:creationId xmlns:p14="http://schemas.microsoft.com/office/powerpoint/2010/main" val="41038137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En-tête de section_visuel 12">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88366" y="4356381"/>
            <a:ext cx="7522222" cy="1500187"/>
          </a:xfrm>
        </p:spPr>
        <p:txBody>
          <a:bodyPr>
            <a:normAutofit/>
          </a:bodyPr>
          <a:lstStyle>
            <a:lvl1pPr marL="0" indent="0">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2" name="Title 1"/>
          <p:cNvSpPr>
            <a:spLocks noGrp="1"/>
          </p:cNvSpPr>
          <p:nvPr>
            <p:ph type="title"/>
          </p:nvPr>
        </p:nvSpPr>
        <p:spPr>
          <a:xfrm>
            <a:off x="914835" y="3006163"/>
            <a:ext cx="7595753" cy="1096123"/>
          </a:xfrm>
          <a:prstGeom prst="rect">
            <a:avLst/>
          </a:prstGeom>
        </p:spPr>
        <p:txBody>
          <a:bodyPr anchor="b">
            <a:normAutofit/>
          </a:bodyPr>
          <a:lstStyle>
            <a:lvl1pPr>
              <a:defRPr sz="3200">
                <a:solidFill>
                  <a:srgbClr val="0093AF"/>
                </a:solidFill>
              </a:defRPr>
            </a:lvl1pPr>
          </a:lstStyle>
          <a:p>
            <a:r>
              <a:rPr lang="fr-FR" dirty="0"/>
              <a:t>Cliquez et modifiez le titre</a:t>
            </a:r>
            <a:endParaRPr lang="en-US" dirty="0"/>
          </a:p>
        </p:txBody>
      </p:sp>
      <p:cxnSp>
        <p:nvCxnSpPr>
          <p:cNvPr id="14" name="Connecteur droit 13"/>
          <p:cNvCxnSpPr/>
          <p:nvPr userDrawn="1"/>
        </p:nvCxnSpPr>
        <p:spPr>
          <a:xfrm>
            <a:off x="831708" y="2929982"/>
            <a:ext cx="0" cy="1350219"/>
          </a:xfrm>
          <a:prstGeom prst="line">
            <a:avLst/>
          </a:prstGeom>
          <a:ln w="38100">
            <a:gradFill>
              <a:gsLst>
                <a:gs pos="22000">
                  <a:srgbClr val="00586A"/>
                </a:gs>
                <a:gs pos="82000">
                  <a:schemeClr val="bg1"/>
                </a:gs>
              </a:gsLst>
              <a:lin ang="5400000" scaled="1"/>
            </a:gradFill>
          </a:ln>
        </p:spPr>
        <p:style>
          <a:lnRef idx="1">
            <a:schemeClr val="accent1"/>
          </a:lnRef>
          <a:fillRef idx="0">
            <a:schemeClr val="accent1"/>
          </a:fillRef>
          <a:effectRef idx="0">
            <a:schemeClr val="accent1"/>
          </a:effectRef>
          <a:fontRef idx="minor">
            <a:schemeClr val="tx1"/>
          </a:fontRef>
        </p:style>
      </p:cxnSp>
      <p:sp>
        <p:nvSpPr>
          <p:cNvPr id="17" name="Connecteur droit 9"/>
          <p:cNvSpPr/>
          <p:nvPr userDrawn="1"/>
        </p:nvSpPr>
        <p:spPr>
          <a:xfrm flipV="1">
            <a:off x="850758" y="2914107"/>
            <a:ext cx="977281" cy="0"/>
          </a:xfrm>
          <a:prstGeom prst="line">
            <a:avLst/>
          </a:prstGeom>
          <a:ln w="38100">
            <a:gradFill flip="none" rotWithShape="1">
              <a:gsLst>
                <a:gs pos="42000">
                  <a:srgbClr val="6CB744"/>
                </a:gs>
                <a:gs pos="100000">
                  <a:schemeClr val="bg1"/>
                </a:gs>
              </a:gsLst>
              <a:path path="circle">
                <a:fillToRect t="100000" r="100000"/>
              </a:path>
              <a:tileRect l="-100000" b="-100000"/>
            </a:gradFill>
            <a:miter/>
          </a:ln>
        </p:spPr>
        <p:txBody>
          <a:bodyPr lIns="45719" rIns="45719"/>
          <a:lstStyle/>
          <a:p>
            <a:endParaRPr/>
          </a:p>
        </p:txBody>
      </p:sp>
    </p:spTree>
    <p:extLst>
      <p:ext uri="{BB962C8B-B14F-4D97-AF65-F5344CB8AC3E}">
        <p14:creationId xmlns:p14="http://schemas.microsoft.com/office/powerpoint/2010/main" val="11233414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28650" y="449551"/>
            <a:ext cx="7617250" cy="464104"/>
          </a:xfrm>
          <a:prstGeom prst="rect">
            <a:avLst/>
          </a:prstGeom>
        </p:spPr>
        <p:txBody>
          <a:bodyPr>
            <a:noAutofit/>
          </a:bodyPr>
          <a:lstStyle>
            <a:lvl1pPr>
              <a:defRPr sz="3600"/>
            </a:lvl1pPr>
          </a:lstStyle>
          <a:p>
            <a:r>
              <a:rPr lang="fr-FR" dirty="0"/>
              <a:t>Cliquez et modifiez le titre</a:t>
            </a:r>
            <a:endParaRPr lang="en-US" dirty="0"/>
          </a:p>
        </p:txBody>
      </p:sp>
      <p:sp>
        <p:nvSpPr>
          <p:cNvPr id="3" name="Content Placeholder 2"/>
          <p:cNvSpPr>
            <a:spLocks noGrp="1"/>
          </p:cNvSpPr>
          <p:nvPr>
            <p:ph sz="half" idx="1"/>
          </p:nvPr>
        </p:nvSpPr>
        <p:spPr>
          <a:xfrm>
            <a:off x="628650" y="1553882"/>
            <a:ext cx="3886200" cy="4623081"/>
          </a:xfrm>
        </p:spPr>
        <p:txBody>
          <a:bodyPr>
            <a:normAutofit/>
          </a:bodyPr>
          <a:lstStyle>
            <a:lvl1pPr>
              <a:defRPr sz="2000"/>
            </a:lvl1pPr>
            <a:lvl2pPr>
              <a:defRPr sz="1800"/>
            </a:lvl2pPr>
            <a:lvl3pPr>
              <a:defRPr sz="1600"/>
            </a:lvl3pPr>
            <a:lvl4pPr>
              <a:defRPr sz="1400"/>
            </a:lvl4pPr>
            <a:lvl5pPr>
              <a:defRPr sz="1400"/>
            </a:lvl5pPr>
          </a:lstStyle>
          <a:p>
            <a:pPr lvl="0"/>
            <a:r>
              <a:rPr lang="fr-FR" dirty="0"/>
              <a:t>Cliquez pour modifier les styles du texte du masque</a:t>
            </a:r>
          </a:p>
          <a:p>
            <a:pPr lvl="0"/>
            <a:endParaRPr lang="fr-FR" dirty="0"/>
          </a:p>
          <a:p>
            <a:pPr lvl="1"/>
            <a:r>
              <a:rPr lang="fr-FR" dirty="0"/>
              <a:t>Deuxième niveau</a:t>
            </a:r>
          </a:p>
          <a:p>
            <a:pPr lvl="1"/>
            <a:endParaRPr lang="fr-FR" dirty="0"/>
          </a:p>
          <a:p>
            <a:pPr lvl="2"/>
            <a:r>
              <a:rPr lang="fr-FR" dirty="0"/>
              <a:t>Troisième niveau</a:t>
            </a:r>
          </a:p>
          <a:p>
            <a:pPr lvl="3"/>
            <a:r>
              <a:rPr lang="fr-FR" dirty="0"/>
              <a:t>Quatrième niveau</a:t>
            </a:r>
          </a:p>
          <a:p>
            <a:pPr lvl="4"/>
            <a:r>
              <a:rPr lang="fr-FR" dirty="0"/>
              <a:t>Cinquième niveau</a:t>
            </a:r>
            <a:endParaRPr lang="en-US" dirty="0"/>
          </a:p>
        </p:txBody>
      </p:sp>
      <p:sp>
        <p:nvSpPr>
          <p:cNvPr id="4" name="Content Placeholder 3"/>
          <p:cNvSpPr>
            <a:spLocks noGrp="1"/>
          </p:cNvSpPr>
          <p:nvPr>
            <p:ph sz="half" idx="2"/>
          </p:nvPr>
        </p:nvSpPr>
        <p:spPr>
          <a:xfrm>
            <a:off x="4629150" y="1553882"/>
            <a:ext cx="3886200" cy="4623081"/>
          </a:xfrm>
        </p:spPr>
        <p:txBody>
          <a:bodyPr>
            <a:normAutofit/>
          </a:bodyPr>
          <a:lstStyle>
            <a:lvl1pPr>
              <a:defRPr sz="2000"/>
            </a:lvl1pPr>
            <a:lvl2pPr>
              <a:defRPr sz="1800"/>
            </a:lvl2pPr>
            <a:lvl3pPr>
              <a:defRPr sz="1600"/>
            </a:lvl3pPr>
            <a:lvl4pPr>
              <a:defRPr sz="1400"/>
            </a:lvl4pPr>
            <a:lvl5pPr>
              <a:defRPr sz="1400"/>
            </a:lvl5pPr>
          </a:lstStyle>
          <a:p>
            <a:pPr lvl="0"/>
            <a:r>
              <a:rPr lang="fr-FR" dirty="0"/>
              <a:t>Cliquez pour modifier les styles du texte du masque</a:t>
            </a:r>
          </a:p>
          <a:p>
            <a:pPr lvl="0"/>
            <a:endParaRPr lang="fr-FR" dirty="0"/>
          </a:p>
          <a:p>
            <a:pPr lvl="1"/>
            <a:r>
              <a:rPr lang="fr-FR" dirty="0"/>
              <a:t>Deuxième niveau</a:t>
            </a:r>
          </a:p>
          <a:p>
            <a:pPr lvl="1"/>
            <a:endParaRPr lang="fr-FR" dirty="0"/>
          </a:p>
          <a:p>
            <a:pPr lvl="2"/>
            <a:r>
              <a:rPr lang="fr-FR" dirty="0"/>
              <a:t>Troisième niveau</a:t>
            </a:r>
          </a:p>
          <a:p>
            <a:pPr lvl="3"/>
            <a:r>
              <a:rPr lang="fr-FR" dirty="0"/>
              <a:t>Quatrième niveau</a:t>
            </a:r>
          </a:p>
          <a:p>
            <a:pPr lvl="4"/>
            <a:r>
              <a:rPr lang="fr-FR" dirty="0"/>
              <a:t>Cinquième niveau</a:t>
            </a:r>
            <a:endParaRPr lang="en-US" dirty="0"/>
          </a:p>
        </p:txBody>
      </p:sp>
      <p:sp>
        <p:nvSpPr>
          <p:cNvPr id="7" name="Slide Number Placeholder 6"/>
          <p:cNvSpPr>
            <a:spLocks noGrp="1"/>
          </p:cNvSpPr>
          <p:nvPr>
            <p:ph type="sldNum" sz="quarter" idx="12"/>
          </p:nvPr>
        </p:nvSpPr>
        <p:spPr>
          <a:xfrm>
            <a:off x="108970" y="6527797"/>
            <a:ext cx="339538" cy="212547"/>
          </a:xfrm>
        </p:spPr>
        <p:txBody>
          <a:bodyPr/>
          <a:lstStyle/>
          <a:p>
            <a:fld id="{74DCADC6-4AB5-3D4D-A621-3FDD7336022D}" type="slidenum">
              <a:rPr lang="fr-FR" smtClean="0"/>
              <a:t>‹N°›</a:t>
            </a:fld>
            <a:endParaRPr lang="fr-FR" dirty="0"/>
          </a:p>
        </p:txBody>
      </p:sp>
      <p:sp>
        <p:nvSpPr>
          <p:cNvPr id="12" name="Connecteur droit 9"/>
          <p:cNvSpPr/>
          <p:nvPr userDrawn="1"/>
        </p:nvSpPr>
        <p:spPr>
          <a:xfrm flipH="1">
            <a:off x="278739" y="913655"/>
            <a:ext cx="7967161" cy="91992"/>
          </a:xfrm>
          <a:prstGeom prst="line">
            <a:avLst/>
          </a:prstGeom>
          <a:ln w="38100">
            <a:gradFill flip="none" rotWithShape="1">
              <a:gsLst>
                <a:gs pos="59000">
                  <a:srgbClr val="6CB744"/>
                </a:gs>
                <a:gs pos="90000">
                  <a:schemeClr val="bg1"/>
                </a:gs>
              </a:gsLst>
              <a:path path="circle">
                <a:fillToRect t="100000" r="100000"/>
              </a:path>
              <a:tileRect l="-100000" b="-100000"/>
            </a:gradFill>
            <a:miter/>
          </a:ln>
        </p:spPr>
        <p:txBody>
          <a:bodyPr lIns="45719" rIns="45719"/>
          <a:lstStyle/>
          <a:p>
            <a:endParaRPr/>
          </a:p>
        </p:txBody>
      </p:sp>
    </p:spTree>
    <p:extLst>
      <p:ext uri="{BB962C8B-B14F-4D97-AF65-F5344CB8AC3E}">
        <p14:creationId xmlns:p14="http://schemas.microsoft.com/office/powerpoint/2010/main" val="3802866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clusion">
    <p:spTree>
      <p:nvGrpSpPr>
        <p:cNvPr id="1" name=""/>
        <p:cNvGrpSpPr/>
        <p:nvPr/>
      </p:nvGrpSpPr>
      <p:grpSpPr>
        <a:xfrm>
          <a:off x="0" y="0"/>
          <a:ext cx="0" cy="0"/>
          <a:chOff x="0" y="0"/>
          <a:chExt cx="0" cy="0"/>
        </a:xfrm>
      </p:grpSpPr>
      <p:sp>
        <p:nvSpPr>
          <p:cNvPr id="9" name="Title 1"/>
          <p:cNvSpPr txBox="1">
            <a:spLocks/>
          </p:cNvSpPr>
          <p:nvPr userDrawn="1"/>
        </p:nvSpPr>
        <p:spPr>
          <a:xfrm>
            <a:off x="547688" y="3102287"/>
            <a:ext cx="4000437" cy="1023297"/>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0" i="0" kern="1200">
                <a:solidFill>
                  <a:schemeClr val="bg1"/>
                </a:solidFill>
                <a:latin typeface="Muller" charset="0"/>
                <a:ea typeface="Muller" charset="0"/>
                <a:cs typeface="Muller" charset="0"/>
              </a:defRPr>
            </a:lvl1pPr>
          </a:lstStyle>
          <a:p>
            <a:r>
              <a:rPr lang="fr-FR" sz="3600" b="1" i="0" dirty="0">
                <a:solidFill>
                  <a:srgbClr val="6CB744"/>
                </a:solidFill>
                <a:latin typeface="Arial" charset="0"/>
                <a:ea typeface="Arial" charset="0"/>
                <a:cs typeface="Arial" charset="0"/>
              </a:rPr>
              <a:t>Merci pour</a:t>
            </a:r>
          </a:p>
          <a:p>
            <a:r>
              <a:rPr lang="fr-FR" sz="3600" b="1" i="0" dirty="0">
                <a:solidFill>
                  <a:srgbClr val="6CB744"/>
                </a:solidFill>
                <a:latin typeface="Arial" charset="0"/>
                <a:ea typeface="Arial" charset="0"/>
                <a:cs typeface="Arial" charset="0"/>
              </a:rPr>
              <a:t>votre attention</a:t>
            </a:r>
            <a:endParaRPr lang="en-US" sz="3600" b="1" i="0" dirty="0">
              <a:solidFill>
                <a:srgbClr val="6CB744"/>
              </a:solidFill>
              <a:latin typeface="Arial" charset="0"/>
              <a:ea typeface="Arial" charset="0"/>
              <a:cs typeface="Arial" charset="0"/>
            </a:endParaRPr>
          </a:p>
        </p:txBody>
      </p:sp>
      <p:sp>
        <p:nvSpPr>
          <p:cNvPr id="21" name="Espace réservé du texte 20"/>
          <p:cNvSpPr>
            <a:spLocks noGrp="1"/>
          </p:cNvSpPr>
          <p:nvPr>
            <p:ph type="body" sz="quarter" idx="11"/>
          </p:nvPr>
        </p:nvSpPr>
        <p:spPr>
          <a:xfrm>
            <a:off x="547688" y="4445000"/>
            <a:ext cx="2861093" cy="1405197"/>
          </a:xfrm>
        </p:spPr>
        <p:txBody>
          <a:bodyPr>
            <a:normAutofit/>
          </a:bodyPr>
          <a:lstStyle>
            <a:lvl1pPr marL="0" indent="0">
              <a:buFontTx/>
              <a:buNone/>
              <a:defRPr sz="1800">
                <a:solidFill>
                  <a:srgbClr val="00586A"/>
                </a:solidFill>
              </a:defRPr>
            </a:lvl1pPr>
          </a:lstStyle>
          <a:p>
            <a:pPr lvl="0"/>
            <a:r>
              <a:rPr lang="fr-FR" dirty="0"/>
              <a:t>Cliquez pour modifier les styles du texte du masque</a:t>
            </a:r>
          </a:p>
        </p:txBody>
      </p:sp>
      <p:sp>
        <p:nvSpPr>
          <p:cNvPr id="14" name="Connecteur droit 9"/>
          <p:cNvSpPr/>
          <p:nvPr userDrawn="1"/>
        </p:nvSpPr>
        <p:spPr>
          <a:xfrm flipH="1" flipV="1">
            <a:off x="369508" y="317654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5" name="Connecteur droit 9"/>
          <p:cNvSpPr/>
          <p:nvPr userDrawn="1"/>
        </p:nvSpPr>
        <p:spPr>
          <a:xfrm flipH="1" flipV="1">
            <a:off x="236218" y="3706723"/>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Tree>
    <p:extLst>
      <p:ext uri="{BB962C8B-B14F-4D97-AF65-F5344CB8AC3E}">
        <p14:creationId xmlns:p14="http://schemas.microsoft.com/office/powerpoint/2010/main" val="1872235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Rectangle 2"/>
          <p:cNvSpPr/>
          <p:nvPr userDrawn="1"/>
        </p:nvSpPr>
        <p:spPr>
          <a:xfrm>
            <a:off x="0" y="2233613"/>
            <a:ext cx="8186738" cy="2425700"/>
          </a:xfrm>
          <a:prstGeom prst="rect">
            <a:avLst/>
          </a:prstGeom>
          <a:solidFill>
            <a:srgbClr val="008080"/>
          </a:solidFill>
          <a:ln w="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5" name="Picture 2" descr="I:\DIRECTION_GENERALE\COMMUNICATION\COM INTERNE\REFORME_TERRITORIALE\COM_EXTERNE\Signature_mail\img_signature_mail_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35238" y="636588"/>
            <a:ext cx="6337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I:\DIRECTION_GENERALE\COMMUNICATION\COM INTERNE\REFORME_TERRITORIALE\COM_EXTERNE\Diapo_ecran_accueil\visuel_ALPC.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23050" y="5427663"/>
            <a:ext cx="2520950" cy="143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618300" y="2943514"/>
            <a:ext cx="7567757" cy="1018903"/>
          </a:xfrm>
          <a:prstGeom prst="rect">
            <a:avLst/>
          </a:prstGeom>
        </p:spPr>
        <p:txBody>
          <a:bodyPr/>
          <a:lstStyle>
            <a:lvl1pPr algn="l">
              <a:defRPr>
                <a:solidFill>
                  <a:schemeClr val="bg1"/>
                </a:solidFill>
              </a:defRPr>
            </a:lvl1pPr>
          </a:lstStyle>
          <a:p>
            <a:r>
              <a:rPr lang="fr-FR" dirty="0"/>
              <a:t>Cliquez et modifiez le titre</a:t>
            </a:r>
          </a:p>
        </p:txBody>
      </p:sp>
      <p:sp>
        <p:nvSpPr>
          <p:cNvPr id="7" name="Espace réservé de la date 3"/>
          <p:cNvSpPr>
            <a:spLocks noGrp="1"/>
          </p:cNvSpPr>
          <p:nvPr>
            <p:ph type="dt" sz="half" idx="10"/>
          </p:nvPr>
        </p:nvSpPr>
        <p:spPr>
          <a:xfrm>
            <a:off x="203200" y="6330950"/>
            <a:ext cx="2133600" cy="365125"/>
          </a:xfrm>
          <a:prstGeom prst="rect">
            <a:avLst/>
          </a:prstGeom>
        </p:spPr>
        <p:txBody>
          <a:bodyPr/>
          <a:lstStyle>
            <a:lvl1pPr fontAlgn="auto">
              <a:spcBef>
                <a:spcPts val="0"/>
              </a:spcBef>
              <a:spcAft>
                <a:spcPts val="0"/>
              </a:spcAft>
              <a:defRPr>
                <a:solidFill>
                  <a:srgbClr val="000066"/>
                </a:solidFill>
                <a:latin typeface="+mn-lt"/>
                <a:cs typeface="+mn-cs"/>
              </a:defRPr>
            </a:lvl1pPr>
          </a:lstStyle>
          <a:p>
            <a:pPr>
              <a:defRPr/>
            </a:pPr>
            <a:endParaRPr lang="fr-FR"/>
          </a:p>
        </p:txBody>
      </p:sp>
      <p:pic>
        <p:nvPicPr>
          <p:cNvPr id="8" name="Imag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200" y="143533"/>
            <a:ext cx="2234184" cy="1383792"/>
          </a:xfrm>
          <a:prstGeom prst="rect">
            <a:avLst/>
          </a:prstGeom>
        </p:spPr>
      </p:pic>
    </p:spTree>
    <p:extLst>
      <p:ext uri="{BB962C8B-B14F-4D97-AF65-F5344CB8AC3E}">
        <p14:creationId xmlns:p14="http://schemas.microsoft.com/office/powerpoint/2010/main" val="24508324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4" name="Rectangle 3"/>
          <p:cNvSpPr/>
          <p:nvPr userDrawn="1"/>
        </p:nvSpPr>
        <p:spPr>
          <a:xfrm>
            <a:off x="0" y="0"/>
            <a:ext cx="8686800" cy="1123950"/>
          </a:xfrm>
          <a:prstGeom prst="rect">
            <a:avLst/>
          </a:prstGeom>
          <a:solidFill>
            <a:srgbClr val="008080"/>
          </a:solidFill>
          <a:ln w="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5" name="Picture 2" descr="I:\DIRECTION_GENERALE\COMMUNICATION\COM INTERNE\REFORME_TERRITORIALE\Outils_enligne_intranet\modele_diaporama\img_ars.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95988"/>
            <a:ext cx="1489075"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itre 1"/>
          <p:cNvSpPr>
            <a:spLocks noGrp="1"/>
          </p:cNvSpPr>
          <p:nvPr>
            <p:ph type="title"/>
          </p:nvPr>
        </p:nvSpPr>
        <p:spPr>
          <a:xfrm>
            <a:off x="457200" y="170130"/>
            <a:ext cx="8229600" cy="1143000"/>
          </a:xfrm>
          <a:prstGeom prst="rect">
            <a:avLst/>
          </a:prstGeom>
        </p:spPr>
        <p:txBody>
          <a:bodyPr/>
          <a:lstStyle>
            <a:lvl1pPr algn="l">
              <a:defRPr>
                <a:solidFill>
                  <a:schemeClr val="bg1"/>
                </a:solidFill>
              </a:defRPr>
            </a:lvl1pPr>
          </a:lstStyle>
          <a:p>
            <a:r>
              <a:rPr lang="fr-FR" dirty="0"/>
              <a:t>Cliquez et modifiez le titre</a:t>
            </a:r>
          </a:p>
        </p:txBody>
      </p:sp>
      <p:sp>
        <p:nvSpPr>
          <p:cNvPr id="26" name="Espace réservé du texte 20"/>
          <p:cNvSpPr>
            <a:spLocks noGrp="1"/>
          </p:cNvSpPr>
          <p:nvPr>
            <p:ph type="body" sz="quarter" idx="13"/>
          </p:nvPr>
        </p:nvSpPr>
        <p:spPr>
          <a:xfrm>
            <a:off x="457200" y="1313130"/>
            <a:ext cx="7815263" cy="3781425"/>
          </a:xfrm>
          <a:prstGeom prst="rect">
            <a:avLst/>
          </a:prstGeom>
        </p:spPr>
        <p:txBody>
          <a:bodyPr/>
          <a:lstStyle>
            <a:lvl1pPr>
              <a:defRPr>
                <a:solidFill>
                  <a:srgbClr val="008080"/>
                </a:solidFill>
              </a:defRPr>
            </a:lvl1pPr>
            <a:lvl2pPr>
              <a:defRPr>
                <a:solidFill>
                  <a:srgbClr val="000066"/>
                </a:solidFill>
              </a:defRPr>
            </a:lvl2pPr>
            <a:lvl3pPr>
              <a:defRPr>
                <a:solidFill>
                  <a:srgbClr val="000066"/>
                </a:solidFill>
              </a:defRPr>
            </a:lvl3pPr>
            <a:lvl4pPr>
              <a:defRPr>
                <a:solidFill>
                  <a:srgbClr val="000066"/>
                </a:solidFill>
              </a:defRPr>
            </a:lvl4pPr>
            <a:lvl5pPr>
              <a:defRPr>
                <a:solidFill>
                  <a:srgbClr val="00006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4"/>
          </p:nvPr>
        </p:nvSpPr>
        <p:spPr>
          <a:xfrm>
            <a:off x="6883400" y="6356350"/>
            <a:ext cx="2133600" cy="365125"/>
          </a:xfrm>
          <a:prstGeom prst="rect">
            <a:avLst/>
          </a:prstGeom>
        </p:spPr>
        <p:txBody>
          <a:bodyPr/>
          <a:lstStyle>
            <a:lvl1pPr algn="r" fontAlgn="auto">
              <a:spcBef>
                <a:spcPts val="0"/>
              </a:spcBef>
              <a:spcAft>
                <a:spcPts val="0"/>
              </a:spcAft>
              <a:defRPr sz="1600">
                <a:solidFill>
                  <a:srgbClr val="008080"/>
                </a:solidFill>
                <a:latin typeface="+mn-lt"/>
                <a:cs typeface="+mn-cs"/>
              </a:defRPr>
            </a:lvl1pPr>
          </a:lstStyle>
          <a:p>
            <a:pPr>
              <a:defRPr/>
            </a:pPr>
            <a:fld id="{C5E09506-3CA6-4A89-8C0E-5CAB27CB9BFD}" type="slidenum">
              <a:rPr lang="fr-FR"/>
              <a:pPr>
                <a:defRPr/>
              </a:pPr>
              <a:t>‹N°›</a:t>
            </a:fld>
            <a:endParaRPr lang="fr-FR" dirty="0"/>
          </a:p>
        </p:txBody>
      </p:sp>
    </p:spTree>
    <p:extLst>
      <p:ext uri="{BB962C8B-B14F-4D97-AF65-F5344CB8AC3E}">
        <p14:creationId xmlns:p14="http://schemas.microsoft.com/office/powerpoint/2010/main" val="3609993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rdre du jour">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28650" y="365126"/>
            <a:ext cx="7886700" cy="661745"/>
          </a:xfrm>
          <a:prstGeom prst="rect">
            <a:avLst/>
          </a:prstGeom>
        </p:spPr>
        <p:txBody>
          <a:bodyPr>
            <a:normAutofit/>
          </a:bodyPr>
          <a:lstStyle>
            <a:lvl1pPr>
              <a:defRPr sz="3600">
                <a:solidFill>
                  <a:srgbClr val="1F114D"/>
                </a:solidFill>
              </a:defRPr>
            </a:lvl1pPr>
          </a:lstStyle>
          <a:p>
            <a:r>
              <a:rPr lang="fr-FR" dirty="0"/>
              <a:t>Ordre du jour</a:t>
            </a:r>
          </a:p>
        </p:txBody>
      </p:sp>
      <p:sp>
        <p:nvSpPr>
          <p:cNvPr id="3" name="Espace réservé du numéro de diapositive 2"/>
          <p:cNvSpPr>
            <a:spLocks noGrp="1"/>
          </p:cNvSpPr>
          <p:nvPr>
            <p:ph type="sldNum" sz="quarter" idx="10"/>
          </p:nvPr>
        </p:nvSpPr>
        <p:spPr>
          <a:xfrm>
            <a:off x="8711020" y="6489697"/>
            <a:ext cx="339538" cy="212547"/>
          </a:xfrm>
        </p:spPr>
        <p:txBody>
          <a:bodyPr/>
          <a:lstStyle>
            <a:lvl1pPr>
              <a:defRPr>
                <a:solidFill>
                  <a:srgbClr val="009EE3"/>
                </a:solidFill>
              </a:defRPr>
            </a:lvl1pPr>
          </a:lstStyle>
          <a:p>
            <a:fld id="{74DCADC6-4AB5-3D4D-A621-3FDD7336022D}" type="slidenum">
              <a:rPr lang="fr-FR" smtClean="0"/>
              <a:t>‹N°›</a:t>
            </a:fld>
            <a:endParaRPr lang="fr-FR" dirty="0"/>
          </a:p>
        </p:txBody>
      </p:sp>
      <p:sp>
        <p:nvSpPr>
          <p:cNvPr id="5" name="Connecteur droit 9"/>
          <p:cNvSpPr/>
          <p:nvPr userDrawn="1"/>
        </p:nvSpPr>
        <p:spPr>
          <a:xfrm>
            <a:off x="628650" y="1050365"/>
            <a:ext cx="7752170" cy="1"/>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8" name="Espace réservé du contenu 7"/>
          <p:cNvSpPr>
            <a:spLocks noGrp="1"/>
          </p:cNvSpPr>
          <p:nvPr>
            <p:ph sz="quarter" idx="11"/>
          </p:nvPr>
        </p:nvSpPr>
        <p:spPr>
          <a:xfrm>
            <a:off x="628650" y="1357313"/>
            <a:ext cx="7878763" cy="4894262"/>
          </a:xfrm>
        </p:spPr>
        <p:txBody>
          <a:bodyPr/>
          <a:lstStyle>
            <a:lvl1pPr marL="358775" indent="-358775">
              <a:buFontTx/>
              <a:buBlip>
                <a:blip r:embed="rId2"/>
              </a:buBlip>
              <a:tabLst/>
              <a:defRPr>
                <a:latin typeface="Arial" charset="0"/>
                <a:ea typeface="Arial" charset="0"/>
                <a:cs typeface="Arial" charset="0"/>
              </a:defRPr>
            </a:lvl1pPr>
            <a:lvl2pPr marL="804863" indent="-398463">
              <a:buFontTx/>
              <a:buBlip>
                <a:blip r:embed="rId2"/>
              </a:buBlip>
              <a:tabLst/>
              <a:defRPr>
                <a:latin typeface="Arial" charset="0"/>
                <a:ea typeface="Arial" charset="0"/>
                <a:cs typeface="Arial" charset="0"/>
              </a:defRPr>
            </a:lvl2pPr>
            <a:lvl3pPr marL="1143000" indent="-290513">
              <a:buFontTx/>
              <a:buBlip>
                <a:blip r:embed="rId2"/>
              </a:buBlip>
              <a:tabLst/>
              <a:defRPr>
                <a:latin typeface="Arial" charset="0"/>
                <a:ea typeface="Arial" charset="0"/>
                <a:cs typeface="Arial" charset="0"/>
              </a:defRPr>
            </a:lvl3pPr>
            <a:lvl4pPr marL="1563688" indent="-360363">
              <a:buFontTx/>
              <a:buBlip>
                <a:blip r:embed="rId2"/>
              </a:buBlip>
              <a:tabLst/>
              <a:defRPr>
                <a:latin typeface="Arial" charset="0"/>
                <a:ea typeface="Arial" charset="0"/>
                <a:cs typeface="Arial" charset="0"/>
              </a:defRPr>
            </a:lvl4pPr>
            <a:lvl5pPr marL="2057400" indent="-228600">
              <a:buFontTx/>
              <a:buBlip>
                <a:blip r:embed="rId2"/>
              </a:buBlip>
              <a:defRPr>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Connecteur droit 9"/>
          <p:cNvSpPr/>
          <p:nvPr userDrawn="1"/>
        </p:nvSpPr>
        <p:spPr>
          <a:xfrm flipH="1" flipV="1">
            <a:off x="200449" y="40456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5" name="Connecteur droit 14"/>
          <p:cNvSpPr/>
          <p:nvPr userDrawn="1"/>
        </p:nvSpPr>
        <p:spPr>
          <a:xfrm flipH="1" flipV="1">
            <a:off x="362307" y="-22398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628650" y="436285"/>
            <a:ext cx="7752170" cy="560293"/>
          </a:xfrm>
          <a:prstGeom prst="rect">
            <a:avLst/>
          </a:prstGeom>
        </p:spPr>
        <p:txBody>
          <a:bodyPr>
            <a:noAutofit/>
          </a:bodyPr>
          <a:lstStyle>
            <a:lvl1pPr>
              <a:defRPr sz="3600" b="0" i="0">
                <a:solidFill>
                  <a:srgbClr val="1F114D"/>
                </a:solidFill>
                <a:latin typeface="Arial" charset="0"/>
                <a:ea typeface="Arial" charset="0"/>
                <a:cs typeface="Arial" charset="0"/>
              </a:defRPr>
            </a:lvl1pPr>
          </a:lstStyle>
          <a:p>
            <a:r>
              <a:rPr lang="fr-FR" dirty="0"/>
              <a:t>Cliquez et modifiez le titre</a:t>
            </a:r>
            <a:endParaRPr lang="en-US" dirty="0"/>
          </a:p>
        </p:txBody>
      </p:sp>
      <p:sp>
        <p:nvSpPr>
          <p:cNvPr id="3" name="Content Placeholder 2"/>
          <p:cNvSpPr>
            <a:spLocks noGrp="1"/>
          </p:cNvSpPr>
          <p:nvPr>
            <p:ph idx="1"/>
          </p:nvPr>
        </p:nvSpPr>
        <p:spPr/>
        <p:txBody>
          <a:bodyPr/>
          <a:lstStyle>
            <a:lvl1pPr marL="228600" indent="-228600">
              <a:buClr>
                <a:srgbClr val="379B6B"/>
              </a:buClr>
              <a:buFontTx/>
              <a:buBlip>
                <a:blip r:embed="rId2"/>
              </a:buBlip>
              <a:defRPr b="0" i="0">
                <a:solidFill>
                  <a:srgbClr val="1F114D"/>
                </a:solidFill>
                <a:latin typeface="Arial" charset="0"/>
                <a:ea typeface="Arial" charset="0"/>
                <a:cs typeface="Arial" charset="0"/>
              </a:defRPr>
            </a:lvl1pPr>
            <a:lvl2pPr marL="685800" indent="-228600">
              <a:buClr>
                <a:srgbClr val="379B6B"/>
              </a:buClr>
              <a:buFontTx/>
              <a:buBlip>
                <a:blip r:embed="rId2"/>
              </a:buBlip>
              <a:defRPr b="0" i="0">
                <a:solidFill>
                  <a:srgbClr val="1F114D"/>
                </a:solidFill>
                <a:latin typeface="Arial" charset="0"/>
                <a:ea typeface="Arial" charset="0"/>
                <a:cs typeface="Arial" charset="0"/>
              </a:defRPr>
            </a:lvl2pPr>
            <a:lvl3pPr marL="1143000" indent="-228600">
              <a:buClr>
                <a:srgbClr val="379B6B"/>
              </a:buClr>
              <a:buFontTx/>
              <a:buBlip>
                <a:blip r:embed="rId2"/>
              </a:buBlip>
              <a:defRPr b="0" i="0">
                <a:solidFill>
                  <a:srgbClr val="1F114D"/>
                </a:solidFill>
                <a:latin typeface="Arial" charset="0"/>
                <a:ea typeface="Arial" charset="0"/>
                <a:cs typeface="Arial" charset="0"/>
              </a:defRPr>
            </a:lvl3pPr>
            <a:lvl4pPr marL="1600200" indent="-228600">
              <a:buClr>
                <a:srgbClr val="379B6B"/>
              </a:buClr>
              <a:buFontTx/>
              <a:buBlip>
                <a:blip r:embed="rId2"/>
              </a:buBlip>
              <a:defRPr b="0" i="0">
                <a:solidFill>
                  <a:srgbClr val="1F114D"/>
                </a:solidFill>
                <a:latin typeface="Arial" charset="0"/>
                <a:ea typeface="Arial" charset="0"/>
                <a:cs typeface="Arial" charset="0"/>
              </a:defRPr>
            </a:lvl4pPr>
            <a:lvl5pPr marL="2057400" indent="-228600">
              <a:buClr>
                <a:srgbClr val="379B6B"/>
              </a:buClr>
              <a:buFontTx/>
              <a:buBlip>
                <a:blip r:embed="rId2"/>
              </a:buBlip>
              <a:defRPr b="0" i="0">
                <a:solidFill>
                  <a:srgbClr val="1F114D"/>
                </a:solidFill>
                <a:latin typeface="Arial" charset="0"/>
                <a:ea typeface="Arial" charset="0"/>
                <a:cs typeface="Arial"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12"/>
          </p:nvPr>
        </p:nvSpPr>
        <p:spPr>
          <a:xfrm>
            <a:off x="8690911" y="6549715"/>
            <a:ext cx="375397" cy="244785"/>
          </a:xfrm>
        </p:spPr>
        <p:txBody>
          <a:bodyPr/>
          <a:lstStyle>
            <a:lvl1pPr>
              <a:defRPr sz="900" b="1" i="0">
                <a:solidFill>
                  <a:srgbClr val="009EE3"/>
                </a:solidFill>
                <a:latin typeface="Muller Thin" charset="0"/>
                <a:ea typeface="Muller Thin" charset="0"/>
                <a:cs typeface="Muller Thin" charset="0"/>
              </a:defRPr>
            </a:lvl1pPr>
          </a:lstStyle>
          <a:p>
            <a:fld id="{74DCADC6-4AB5-3D4D-A621-3FDD7336022D}" type="slidenum">
              <a:rPr lang="fr-FR" smtClean="0"/>
              <a:t>‹N°›</a:t>
            </a:fld>
            <a:endParaRPr lang="fr-FR" dirty="0"/>
          </a:p>
        </p:txBody>
      </p:sp>
      <p:sp>
        <p:nvSpPr>
          <p:cNvPr id="8" name="Connecteur droit 9"/>
          <p:cNvSpPr/>
          <p:nvPr userDrawn="1"/>
        </p:nvSpPr>
        <p:spPr>
          <a:xfrm>
            <a:off x="628650" y="1050365"/>
            <a:ext cx="7752170" cy="1"/>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9" name="Connecteur droit 9"/>
          <p:cNvSpPr/>
          <p:nvPr userDrawn="1"/>
        </p:nvSpPr>
        <p:spPr>
          <a:xfrm flipH="1" flipV="1">
            <a:off x="200449" y="40456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0" name="Connecteur droit 9"/>
          <p:cNvSpPr/>
          <p:nvPr userDrawn="1"/>
        </p:nvSpPr>
        <p:spPr>
          <a:xfrm flipH="1" flipV="1">
            <a:off x="362307" y="-22398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 tableau">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7886700" cy="661745"/>
          </a:xfrm>
          <a:prstGeom prst="rect">
            <a:avLst/>
          </a:prstGeom>
        </p:spPr>
        <p:txBody>
          <a:bodyPr/>
          <a:lstStyle/>
          <a:p>
            <a:r>
              <a:rPr lang="fr-FR" dirty="0"/>
              <a:t>Cliquez et modifiez le titre</a:t>
            </a:r>
          </a:p>
        </p:txBody>
      </p:sp>
      <p:sp>
        <p:nvSpPr>
          <p:cNvPr id="3" name="Espace réservé du numéro de diapositive 2"/>
          <p:cNvSpPr>
            <a:spLocks noGrp="1"/>
          </p:cNvSpPr>
          <p:nvPr>
            <p:ph type="sldNum" sz="quarter" idx="10"/>
          </p:nvPr>
        </p:nvSpPr>
        <p:spPr/>
        <p:txBody>
          <a:bodyPr/>
          <a:lstStyle/>
          <a:p>
            <a:fld id="{74DCADC6-4AB5-3D4D-A621-3FDD7336022D}" type="slidenum">
              <a:rPr lang="fr-FR" smtClean="0"/>
              <a:t>‹N°›</a:t>
            </a:fld>
            <a:endParaRPr lang="fr-FR" dirty="0"/>
          </a:p>
        </p:txBody>
      </p:sp>
      <p:sp>
        <p:nvSpPr>
          <p:cNvPr id="9" name="Espace réservé du tableau 8"/>
          <p:cNvSpPr>
            <a:spLocks noGrp="1"/>
          </p:cNvSpPr>
          <p:nvPr>
            <p:ph type="tbl" sz="quarter" idx="11"/>
          </p:nvPr>
        </p:nvSpPr>
        <p:spPr>
          <a:xfrm>
            <a:off x="845127" y="1296989"/>
            <a:ext cx="7232073" cy="4646612"/>
          </a:xfrm>
        </p:spPr>
        <p:txBody>
          <a:bodyPr/>
          <a:lstStyle>
            <a:lvl1pPr marL="0" indent="0">
              <a:buFontTx/>
              <a:buNone/>
              <a:defRPr/>
            </a:lvl1pPr>
          </a:lstStyle>
          <a:p>
            <a:r>
              <a:rPr lang="fr-FR" dirty="0"/>
              <a:t>Cliquez sur l'icône pour ajouter un tableau</a:t>
            </a:r>
          </a:p>
        </p:txBody>
      </p:sp>
      <p:sp>
        <p:nvSpPr>
          <p:cNvPr id="8" name="Connecteur droit 9"/>
          <p:cNvSpPr/>
          <p:nvPr userDrawn="1"/>
        </p:nvSpPr>
        <p:spPr>
          <a:xfrm>
            <a:off x="628650" y="1050365"/>
            <a:ext cx="7752170" cy="1"/>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0" name="Connecteur droit 9"/>
          <p:cNvSpPr/>
          <p:nvPr userDrawn="1"/>
        </p:nvSpPr>
        <p:spPr>
          <a:xfrm flipH="1" flipV="1">
            <a:off x="362307" y="-22398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1" name="Connecteur droit 9"/>
          <p:cNvSpPr/>
          <p:nvPr userDrawn="1"/>
        </p:nvSpPr>
        <p:spPr>
          <a:xfrm flipH="1" flipV="1">
            <a:off x="200449" y="40456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tête de section_visuel 12">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3888" y="4356381"/>
            <a:ext cx="7886700" cy="1500187"/>
          </a:xfrm>
        </p:spPr>
        <p:txBody>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6" name="Slide Number Placeholder 5"/>
          <p:cNvSpPr>
            <a:spLocks noGrp="1"/>
          </p:cNvSpPr>
          <p:nvPr>
            <p:ph type="sldNum" sz="quarter" idx="12"/>
          </p:nvPr>
        </p:nvSpPr>
        <p:spPr/>
        <p:txBody>
          <a:bodyPr/>
          <a:lstStyle/>
          <a:p>
            <a:fld id="{74DCADC6-4AB5-3D4D-A621-3FDD7336022D}" type="slidenum">
              <a:rPr lang="fr-FR" smtClean="0"/>
              <a:t>‹N°›</a:t>
            </a:fld>
            <a:endParaRPr lang="fr-FR" dirty="0"/>
          </a:p>
        </p:txBody>
      </p:sp>
      <p:sp>
        <p:nvSpPr>
          <p:cNvPr id="2" name="Title 1"/>
          <p:cNvSpPr>
            <a:spLocks noGrp="1"/>
          </p:cNvSpPr>
          <p:nvPr>
            <p:ph type="title"/>
          </p:nvPr>
        </p:nvSpPr>
        <p:spPr>
          <a:xfrm>
            <a:off x="623889" y="3006163"/>
            <a:ext cx="7886699" cy="1096123"/>
          </a:xfrm>
          <a:prstGeom prst="rect">
            <a:avLst/>
          </a:prstGeom>
        </p:spPr>
        <p:txBody>
          <a:bodyPr anchor="b">
            <a:normAutofit/>
          </a:bodyPr>
          <a:lstStyle>
            <a:lvl1pPr>
              <a:defRPr sz="4000">
                <a:solidFill>
                  <a:srgbClr val="009EE3"/>
                </a:solidFill>
              </a:defRPr>
            </a:lvl1pPr>
          </a:lstStyle>
          <a:p>
            <a:r>
              <a:rPr lang="fr-FR" dirty="0"/>
              <a:t>Cliquez et modifiez le titre</a:t>
            </a:r>
            <a:endParaRPr lang="en-US" dirty="0"/>
          </a:p>
        </p:txBody>
      </p:sp>
      <p:sp>
        <p:nvSpPr>
          <p:cNvPr id="10" name="Connecteur droit 9"/>
          <p:cNvSpPr/>
          <p:nvPr userDrawn="1"/>
        </p:nvSpPr>
        <p:spPr>
          <a:xfrm flipV="1">
            <a:off x="955964" y="754738"/>
            <a:ext cx="6796205" cy="0"/>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1" name="Connecteur droit 9"/>
          <p:cNvSpPr/>
          <p:nvPr userDrawn="1"/>
        </p:nvSpPr>
        <p:spPr>
          <a:xfrm>
            <a:off x="2854469" y="477617"/>
            <a:ext cx="4307583" cy="0"/>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2" name="Connecteur droit 9"/>
          <p:cNvSpPr/>
          <p:nvPr userDrawn="1"/>
        </p:nvSpPr>
        <p:spPr>
          <a:xfrm>
            <a:off x="-1191492" y="1041030"/>
            <a:ext cx="7272457" cy="0"/>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3" name="Connecteur droit 12"/>
          <p:cNvSpPr/>
          <p:nvPr userDrawn="1"/>
        </p:nvSpPr>
        <p:spPr>
          <a:xfrm flipH="1" flipV="1">
            <a:off x="3464902" y="1260471"/>
            <a:ext cx="5247159" cy="34654"/>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628650" y="449551"/>
            <a:ext cx="7617250" cy="464104"/>
          </a:xfrm>
          <a:prstGeom prst="rect">
            <a:avLst/>
          </a:prstGeom>
        </p:spPr>
        <p:txBody>
          <a:bodyPr>
            <a:noAutofit/>
          </a:bodyPr>
          <a:lstStyle>
            <a:lvl1pPr>
              <a:defRPr sz="3600"/>
            </a:lvl1pPr>
          </a:lstStyle>
          <a:p>
            <a:r>
              <a:rPr lang="fr-FR" dirty="0"/>
              <a:t>Cliquez et modifiez le titre</a:t>
            </a:r>
            <a:endParaRPr lang="en-US" dirty="0"/>
          </a:p>
        </p:txBody>
      </p:sp>
      <p:sp>
        <p:nvSpPr>
          <p:cNvPr id="3" name="Content Placeholder 2"/>
          <p:cNvSpPr>
            <a:spLocks noGrp="1"/>
          </p:cNvSpPr>
          <p:nvPr>
            <p:ph sz="half" idx="1"/>
          </p:nvPr>
        </p:nvSpPr>
        <p:spPr>
          <a:xfrm>
            <a:off x="628650" y="1553882"/>
            <a:ext cx="3886200" cy="462308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553882"/>
            <a:ext cx="3886200" cy="462308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Slide Number Placeholder 6"/>
          <p:cNvSpPr>
            <a:spLocks noGrp="1"/>
          </p:cNvSpPr>
          <p:nvPr>
            <p:ph type="sldNum" sz="quarter" idx="12"/>
          </p:nvPr>
        </p:nvSpPr>
        <p:spPr/>
        <p:txBody>
          <a:bodyPr/>
          <a:lstStyle/>
          <a:p>
            <a:fld id="{74DCADC6-4AB5-3D4D-A621-3FDD7336022D}" type="slidenum">
              <a:rPr lang="fr-FR" smtClean="0"/>
              <a:t>‹N°›</a:t>
            </a:fld>
            <a:endParaRPr lang="fr-FR"/>
          </a:p>
        </p:txBody>
      </p:sp>
      <p:sp>
        <p:nvSpPr>
          <p:cNvPr id="9" name="Connecteur droit 9"/>
          <p:cNvSpPr/>
          <p:nvPr userDrawn="1"/>
        </p:nvSpPr>
        <p:spPr>
          <a:xfrm>
            <a:off x="628650" y="1050365"/>
            <a:ext cx="7752170" cy="1"/>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0" name="Connecteur droit 9"/>
          <p:cNvSpPr/>
          <p:nvPr userDrawn="1"/>
        </p:nvSpPr>
        <p:spPr>
          <a:xfrm flipH="1" flipV="1">
            <a:off x="362307" y="-22398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1" name="Connecteur droit 9"/>
          <p:cNvSpPr/>
          <p:nvPr userDrawn="1"/>
        </p:nvSpPr>
        <p:spPr>
          <a:xfrm flipH="1" flipV="1">
            <a:off x="200449" y="40456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eux contenus avec titr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310624"/>
            <a:ext cx="3868340" cy="823912"/>
          </a:xfrm>
        </p:spPr>
        <p:txBody>
          <a:bodyPr anchor="b">
            <a:normAutofit/>
          </a:bodyPr>
          <a:lstStyle>
            <a:lvl1pPr marL="0" indent="0">
              <a:buNone/>
              <a:defRPr sz="2000" b="1">
                <a:solidFill>
                  <a:srgbClr val="009EE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4" name="Content Placeholder 3"/>
          <p:cNvSpPr>
            <a:spLocks noGrp="1"/>
          </p:cNvSpPr>
          <p:nvPr>
            <p:ph sz="half" idx="2"/>
          </p:nvPr>
        </p:nvSpPr>
        <p:spPr>
          <a:xfrm>
            <a:off x="629842" y="2134535"/>
            <a:ext cx="3868340" cy="394353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310624"/>
            <a:ext cx="3887391" cy="823912"/>
          </a:xfrm>
        </p:spPr>
        <p:txBody>
          <a:bodyPr anchor="b">
            <a:normAutofit/>
          </a:bodyPr>
          <a:lstStyle>
            <a:lvl1pPr marL="0" indent="0">
              <a:buNone/>
              <a:defRPr sz="2000" b="1">
                <a:solidFill>
                  <a:srgbClr val="009EE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Cliquez pour modifier les styles du texte du masque</a:t>
            </a:r>
          </a:p>
        </p:txBody>
      </p:sp>
      <p:sp>
        <p:nvSpPr>
          <p:cNvPr id="6" name="Content Placeholder 5"/>
          <p:cNvSpPr>
            <a:spLocks noGrp="1"/>
          </p:cNvSpPr>
          <p:nvPr>
            <p:ph sz="quarter" idx="4"/>
          </p:nvPr>
        </p:nvSpPr>
        <p:spPr>
          <a:xfrm>
            <a:off x="4629150" y="2134536"/>
            <a:ext cx="3887391" cy="3943534"/>
          </a:xfr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9" name="Slide Number Placeholder 8"/>
          <p:cNvSpPr>
            <a:spLocks noGrp="1"/>
          </p:cNvSpPr>
          <p:nvPr>
            <p:ph type="sldNum" sz="quarter" idx="12"/>
          </p:nvPr>
        </p:nvSpPr>
        <p:spPr/>
        <p:txBody>
          <a:bodyPr/>
          <a:lstStyle/>
          <a:p>
            <a:fld id="{74DCADC6-4AB5-3D4D-A621-3FDD7336022D}" type="slidenum">
              <a:rPr lang="fr-FR" smtClean="0"/>
              <a:t>‹N°›</a:t>
            </a:fld>
            <a:endParaRPr lang="fr-FR"/>
          </a:p>
        </p:txBody>
      </p:sp>
      <p:sp>
        <p:nvSpPr>
          <p:cNvPr id="11" name="Connecteur droit 9"/>
          <p:cNvSpPr/>
          <p:nvPr userDrawn="1"/>
        </p:nvSpPr>
        <p:spPr>
          <a:xfrm>
            <a:off x="628650" y="1050365"/>
            <a:ext cx="7752170" cy="1"/>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2" name="Connecteur droit 11"/>
          <p:cNvSpPr/>
          <p:nvPr userDrawn="1"/>
        </p:nvSpPr>
        <p:spPr>
          <a:xfrm flipH="1" flipV="1">
            <a:off x="362307" y="-22398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3" name="Connecteur droit 9"/>
          <p:cNvSpPr/>
          <p:nvPr userDrawn="1"/>
        </p:nvSpPr>
        <p:spPr>
          <a:xfrm flipH="1" flipV="1">
            <a:off x="200449" y="40456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7" name="Title 1"/>
          <p:cNvSpPr>
            <a:spLocks noGrp="1"/>
          </p:cNvSpPr>
          <p:nvPr>
            <p:ph type="title"/>
          </p:nvPr>
        </p:nvSpPr>
        <p:spPr>
          <a:xfrm>
            <a:off x="628650" y="436285"/>
            <a:ext cx="7752170" cy="560293"/>
          </a:xfrm>
          <a:prstGeom prst="rect">
            <a:avLst/>
          </a:prstGeom>
        </p:spPr>
        <p:txBody>
          <a:bodyPr>
            <a:noAutofit/>
          </a:bodyPr>
          <a:lstStyle>
            <a:lvl1pPr>
              <a:defRPr sz="3600" b="0" i="0">
                <a:solidFill>
                  <a:srgbClr val="1F114D"/>
                </a:solidFill>
                <a:latin typeface="Arial" charset="0"/>
                <a:ea typeface="Arial" charset="0"/>
                <a:cs typeface="Arial" charset="0"/>
              </a:defRPr>
            </a:lvl1pPr>
          </a:lstStyle>
          <a:p>
            <a:r>
              <a:rPr lang="fr-FR" dirty="0"/>
              <a:t>Cliquez et modifiez le titre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clusion">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0"/>
          </p:nvPr>
        </p:nvSpPr>
        <p:spPr/>
        <p:txBody>
          <a:bodyPr/>
          <a:lstStyle/>
          <a:p>
            <a:fld id="{74DCADC6-4AB5-3D4D-A621-3FDD7336022D}" type="slidenum">
              <a:rPr lang="fr-FR" smtClean="0"/>
              <a:t>‹N°›</a:t>
            </a:fld>
            <a:endParaRPr lang="fr-FR" dirty="0"/>
          </a:p>
        </p:txBody>
      </p:sp>
      <p:sp>
        <p:nvSpPr>
          <p:cNvPr id="9" name="Title 1"/>
          <p:cNvSpPr txBox="1"/>
          <p:nvPr userDrawn="1"/>
        </p:nvSpPr>
        <p:spPr>
          <a:xfrm>
            <a:off x="547688" y="3102287"/>
            <a:ext cx="4000437" cy="1023297"/>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0" i="0" kern="1200">
                <a:solidFill>
                  <a:schemeClr val="bg1"/>
                </a:solidFill>
                <a:latin typeface="Muller" charset="0"/>
                <a:ea typeface="Muller" charset="0"/>
                <a:cs typeface="Muller" charset="0"/>
              </a:defRPr>
            </a:lvl1pPr>
          </a:lstStyle>
          <a:p>
            <a:r>
              <a:rPr lang="fr-FR" sz="3200" b="0" i="0" dirty="0">
                <a:solidFill>
                  <a:srgbClr val="009EE3"/>
                </a:solidFill>
                <a:latin typeface="Arial" charset="0"/>
                <a:ea typeface="Arial" charset="0"/>
                <a:cs typeface="Arial" charset="0"/>
              </a:rPr>
              <a:t>Merci pour</a:t>
            </a:r>
          </a:p>
          <a:p>
            <a:r>
              <a:rPr lang="fr-FR" sz="3200" b="0" i="0" dirty="0">
                <a:solidFill>
                  <a:srgbClr val="009EE3"/>
                </a:solidFill>
                <a:latin typeface="Arial" charset="0"/>
                <a:ea typeface="Arial" charset="0"/>
                <a:cs typeface="Arial" charset="0"/>
              </a:rPr>
              <a:t>votre attention</a:t>
            </a:r>
            <a:endParaRPr lang="en-US" sz="3200" b="0" i="0" dirty="0">
              <a:solidFill>
                <a:srgbClr val="009EE3"/>
              </a:solidFill>
              <a:latin typeface="Arial" charset="0"/>
              <a:ea typeface="Arial" charset="0"/>
              <a:cs typeface="Arial" charset="0"/>
            </a:endParaRPr>
          </a:p>
        </p:txBody>
      </p:sp>
      <p:sp>
        <p:nvSpPr>
          <p:cNvPr id="21" name="Espace réservé du texte 20"/>
          <p:cNvSpPr>
            <a:spLocks noGrp="1"/>
          </p:cNvSpPr>
          <p:nvPr>
            <p:ph type="body" sz="quarter" idx="11"/>
          </p:nvPr>
        </p:nvSpPr>
        <p:spPr>
          <a:xfrm>
            <a:off x="547688" y="4445000"/>
            <a:ext cx="2861093" cy="1405197"/>
          </a:xfrm>
        </p:spPr>
        <p:txBody>
          <a:bodyPr>
            <a:normAutofit/>
          </a:bodyPr>
          <a:lstStyle>
            <a:lvl1pPr marL="0" indent="0">
              <a:buFontTx/>
              <a:buNone/>
              <a:defRPr sz="2000"/>
            </a:lvl1pPr>
          </a:lstStyle>
          <a:p>
            <a:pPr lvl="0"/>
            <a:r>
              <a:rPr lang="fr-FR" dirty="0"/>
              <a:t>Cliquez pour modifier les styles du texte du masque</a:t>
            </a:r>
          </a:p>
        </p:txBody>
      </p:sp>
      <p:sp>
        <p:nvSpPr>
          <p:cNvPr id="14" name="Connecteur droit 9"/>
          <p:cNvSpPr/>
          <p:nvPr userDrawn="1"/>
        </p:nvSpPr>
        <p:spPr>
          <a:xfrm flipH="1" flipV="1">
            <a:off x="369508" y="3176547"/>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sp>
        <p:nvSpPr>
          <p:cNvPr id="15" name="Connecteur droit 9"/>
          <p:cNvSpPr/>
          <p:nvPr userDrawn="1"/>
        </p:nvSpPr>
        <p:spPr>
          <a:xfrm flipH="1" flipV="1">
            <a:off x="236218" y="3706723"/>
            <a:ext cx="1" cy="1898073"/>
          </a:xfrm>
          <a:prstGeom prst="line">
            <a:avLst/>
          </a:prstGeom>
          <a:ln w="38100">
            <a:gradFill flip="none" rotWithShape="1">
              <a:gsLst>
                <a:gs pos="0">
                  <a:srgbClr val="1F114D"/>
                </a:gs>
                <a:gs pos="51000">
                  <a:srgbClr val="009EE3"/>
                </a:gs>
                <a:gs pos="100000">
                  <a:schemeClr val="bg1"/>
                </a:gs>
              </a:gsLst>
              <a:path path="circle">
                <a:fillToRect t="100000" r="100000"/>
              </a:path>
              <a:tileRect l="-100000" b="-100000"/>
            </a:gradFill>
            <a:miter/>
          </a:ln>
        </p:spPr>
        <p:txBody>
          <a:bodyPr lIns="45719" rIns="45719"/>
          <a:lstStyle/>
          <a:p>
            <a:endParaRPr/>
          </a:p>
        </p:txBody>
      </p:sp>
      <p:pic>
        <p:nvPicPr>
          <p:cNvPr id="8" name="Image 7"/>
          <p:cNvPicPr>
            <a:picLocks noChangeAspect="1"/>
          </p:cNvPicPr>
          <p:nvPr userDrawn="1"/>
        </p:nvPicPr>
        <p:blipFill>
          <a:blip r:embed="rId2">
            <a:alphaModFix amt="35000"/>
            <a:extLst>
              <a:ext uri="{28A0092B-C50C-407E-A947-70E740481C1C}">
                <a14:useLocalDpi xmlns:a14="http://schemas.microsoft.com/office/drawing/2010/main" val="0"/>
              </a:ext>
            </a:extLst>
          </a:blip>
          <a:stretch>
            <a:fillRect/>
          </a:stretch>
        </p:blipFill>
        <p:spPr>
          <a:xfrm>
            <a:off x="0" y="0"/>
            <a:ext cx="9144000" cy="123032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Deux contenus">
    <p:spTree>
      <p:nvGrpSpPr>
        <p:cNvPr id="1" name=""/>
        <p:cNvGrpSpPr/>
        <p:nvPr/>
      </p:nvGrpSpPr>
      <p:grpSpPr>
        <a:xfrm>
          <a:off x="0" y="0"/>
          <a:ext cx="0" cy="0"/>
          <a:chOff x="0" y="0"/>
          <a:chExt cx="0" cy="0"/>
        </a:xfrm>
      </p:grpSpPr>
      <p:sp>
        <p:nvSpPr>
          <p:cNvPr id="4" name="Rectangle 3"/>
          <p:cNvSpPr/>
          <p:nvPr userDrawn="1"/>
        </p:nvSpPr>
        <p:spPr>
          <a:xfrm>
            <a:off x="0" y="0"/>
            <a:ext cx="8686800" cy="1123950"/>
          </a:xfrm>
          <a:prstGeom prst="rect">
            <a:avLst/>
          </a:prstGeom>
          <a:solidFill>
            <a:srgbClr val="008080"/>
          </a:solidFill>
          <a:ln w="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5" name="Picture 2" descr="I:\DIRECTION_GENERALE\COMMUNICATION\COM INTERNE\REFORME_TERRITORIALE\Outils_enligne_intranet\modele_diaporama\img_ars.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995988"/>
            <a:ext cx="1489075"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itre 1"/>
          <p:cNvSpPr>
            <a:spLocks noGrp="1"/>
          </p:cNvSpPr>
          <p:nvPr>
            <p:ph type="title"/>
          </p:nvPr>
        </p:nvSpPr>
        <p:spPr>
          <a:xfrm>
            <a:off x="457200" y="170130"/>
            <a:ext cx="8229600" cy="1143000"/>
          </a:xfrm>
          <a:prstGeom prst="rect">
            <a:avLst/>
          </a:prstGeom>
        </p:spPr>
        <p:txBody>
          <a:bodyPr/>
          <a:lstStyle>
            <a:lvl1pPr algn="l">
              <a:defRPr>
                <a:solidFill>
                  <a:schemeClr val="bg1"/>
                </a:solidFill>
              </a:defRPr>
            </a:lvl1pPr>
          </a:lstStyle>
          <a:p>
            <a:r>
              <a:rPr lang="fr-FR" dirty="0"/>
              <a:t>Cliquez et modifiez le titre</a:t>
            </a:r>
          </a:p>
        </p:txBody>
      </p:sp>
      <p:sp>
        <p:nvSpPr>
          <p:cNvPr id="26" name="Espace réservé du texte 20"/>
          <p:cNvSpPr>
            <a:spLocks noGrp="1"/>
          </p:cNvSpPr>
          <p:nvPr>
            <p:ph type="body" sz="quarter" idx="13"/>
          </p:nvPr>
        </p:nvSpPr>
        <p:spPr>
          <a:xfrm>
            <a:off x="457200" y="1313130"/>
            <a:ext cx="7815263" cy="3781425"/>
          </a:xfrm>
          <a:prstGeom prst="rect">
            <a:avLst/>
          </a:prstGeom>
        </p:spPr>
        <p:txBody>
          <a:bodyPr/>
          <a:lstStyle>
            <a:lvl1pPr>
              <a:defRPr>
                <a:solidFill>
                  <a:srgbClr val="008080"/>
                </a:solidFill>
              </a:defRPr>
            </a:lvl1pPr>
            <a:lvl2pPr>
              <a:defRPr>
                <a:solidFill>
                  <a:srgbClr val="000066"/>
                </a:solidFill>
              </a:defRPr>
            </a:lvl2pPr>
            <a:lvl3pPr>
              <a:defRPr>
                <a:solidFill>
                  <a:srgbClr val="000066"/>
                </a:solidFill>
              </a:defRPr>
            </a:lvl3pPr>
            <a:lvl4pPr>
              <a:defRPr>
                <a:solidFill>
                  <a:srgbClr val="000066"/>
                </a:solidFill>
              </a:defRPr>
            </a:lvl4pPr>
            <a:lvl5pPr>
              <a:defRPr>
                <a:solidFill>
                  <a:srgbClr val="00006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p:cNvSpPr>
            <a:spLocks noGrp="1"/>
          </p:cNvSpPr>
          <p:nvPr>
            <p:ph type="sldNum" sz="quarter" idx="14"/>
          </p:nvPr>
        </p:nvSpPr>
        <p:spPr>
          <a:xfrm>
            <a:off x="6883400" y="6356350"/>
            <a:ext cx="2133600" cy="365125"/>
          </a:xfrm>
          <a:prstGeom prst="rect">
            <a:avLst/>
          </a:prstGeom>
        </p:spPr>
        <p:txBody>
          <a:bodyPr/>
          <a:lstStyle>
            <a:lvl1pPr algn="r" fontAlgn="auto">
              <a:spcBef>
                <a:spcPts val="0"/>
              </a:spcBef>
              <a:spcAft>
                <a:spcPts val="0"/>
              </a:spcAft>
              <a:defRPr sz="1600">
                <a:solidFill>
                  <a:srgbClr val="008080"/>
                </a:solidFill>
                <a:latin typeface="+mn-lt"/>
                <a:cs typeface="+mn-cs"/>
              </a:defRPr>
            </a:lvl1pPr>
          </a:lstStyle>
          <a:p>
            <a:pPr>
              <a:defRPr/>
            </a:pPr>
            <a:fld id="{C5E09506-3CA6-4A89-8C0E-5CAB27CB9BFD}" type="slidenum">
              <a:rPr lang="fr-FR"/>
              <a:pPr>
                <a:defRPr/>
              </a:pPr>
              <a:t>‹N°›</a:t>
            </a:fld>
            <a:endParaRPr lang="fr-FR" dirty="0"/>
          </a:p>
        </p:txBody>
      </p:sp>
    </p:spTree>
    <p:extLst>
      <p:ext uri="{BB962C8B-B14F-4D97-AF65-F5344CB8AC3E}">
        <p14:creationId xmlns:p14="http://schemas.microsoft.com/office/powerpoint/2010/main" val="2493733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2.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8.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74700" y="1674086"/>
            <a:ext cx="7740650" cy="4502877"/>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4"/>
          </p:nvPr>
        </p:nvSpPr>
        <p:spPr>
          <a:xfrm>
            <a:off x="8712062" y="6553197"/>
            <a:ext cx="339538" cy="212547"/>
          </a:xfrm>
          <a:prstGeom prst="rect">
            <a:avLst/>
          </a:prstGeom>
        </p:spPr>
        <p:txBody>
          <a:bodyPr vert="horz" lIns="91440" tIns="45720" rIns="91440" bIns="45720" rtlCol="0" anchor="ctr"/>
          <a:lstStyle>
            <a:lvl1pPr algn="r">
              <a:defRPr sz="800" b="1" i="0">
                <a:solidFill>
                  <a:srgbClr val="009EE3"/>
                </a:solidFill>
                <a:latin typeface="Muller Thin" charset="0"/>
                <a:ea typeface="Muller Thin" charset="0"/>
                <a:cs typeface="Muller Thin" charset="0"/>
              </a:defRPr>
            </a:lvl1pPr>
          </a:lstStyle>
          <a:p>
            <a:fld id="{74DCADC6-4AB5-3D4D-A621-3FDD7336022D}" type="slidenum">
              <a:rPr lang="fr-FR" smtClean="0"/>
              <a:t>‹N°›</a:t>
            </a:fld>
            <a:endParaRPr lang="fr-FR" dirty="0"/>
          </a:p>
        </p:txBody>
      </p:sp>
      <p:sp>
        <p:nvSpPr>
          <p:cNvPr id="9" name="Triangle rectangle 8"/>
          <p:cNvSpPr/>
          <p:nvPr userDrawn="1"/>
        </p:nvSpPr>
        <p:spPr>
          <a:xfrm>
            <a:off x="0" y="6032090"/>
            <a:ext cx="9144000" cy="825910"/>
          </a:xfrm>
          <a:prstGeom prst="rtTriangle">
            <a:avLst/>
          </a:prstGeom>
          <a:gradFill flip="none" rotWithShape="1">
            <a:gsLst>
              <a:gs pos="0">
                <a:srgbClr val="1F114D"/>
              </a:gs>
              <a:gs pos="100000">
                <a:schemeClr val="bg1"/>
              </a:gs>
              <a:gs pos="50000">
                <a:srgbClr val="009EE3"/>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3396" y="6303520"/>
            <a:ext cx="927672" cy="574574"/>
          </a:xfrm>
          <a:prstGeom prst="rect">
            <a:avLst/>
          </a:prstGeom>
        </p:spPr>
      </p:pic>
      <p:pic>
        <p:nvPicPr>
          <p:cNvPr id="12" name="Image 11"/>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071694" y="6388100"/>
            <a:ext cx="1105968" cy="408884"/>
          </a:xfrm>
          <a:prstGeom prst="rect">
            <a:avLst/>
          </a:prstGeom>
        </p:spPr>
      </p:pic>
      <p:cxnSp>
        <p:nvCxnSpPr>
          <p:cNvPr id="14" name="Connecteur droit 13"/>
          <p:cNvCxnSpPr/>
          <p:nvPr userDrawn="1"/>
        </p:nvCxnSpPr>
        <p:spPr>
          <a:xfrm>
            <a:off x="954468" y="6388100"/>
            <a:ext cx="0" cy="420981"/>
          </a:xfrm>
          <a:prstGeom prst="line">
            <a:avLst/>
          </a:prstGeom>
          <a:ln>
            <a:solidFill>
              <a:srgbClr val="009EE3"/>
            </a:solidFill>
          </a:ln>
        </p:spPr>
        <p:style>
          <a:lnRef idx="1">
            <a:schemeClr val="accent1"/>
          </a:lnRef>
          <a:fillRef idx="0">
            <a:schemeClr val="accent1"/>
          </a:fillRef>
          <a:effectRef idx="0">
            <a:schemeClr val="accent1"/>
          </a:effectRef>
          <a:fontRef idx="minor">
            <a:schemeClr val="tx1"/>
          </a:fontRef>
        </p:style>
      </p:cxnSp>
      <p:sp>
        <p:nvSpPr>
          <p:cNvPr id="19" name="Espace réservé du titre 18"/>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fr-FR"/>
              <a:t>Cliquez et modifiez le titre</a:t>
            </a:r>
          </a:p>
        </p:txBody>
      </p:sp>
      <p:pic>
        <p:nvPicPr>
          <p:cNvPr id="20" name="Image 19"/>
          <p:cNvPicPr>
            <a:picLocks noChangeAspect="1"/>
          </p:cNvPicPr>
          <p:nvPr userDrawn="1"/>
        </p:nvPicPr>
        <p:blipFill>
          <a:blip r:embed="rId13">
            <a:alphaModFix amt="4000"/>
            <a:extLst>
              <a:ext uri="{28A0092B-C50C-407E-A947-70E740481C1C}">
                <a14:useLocalDpi xmlns:a14="http://schemas.microsoft.com/office/drawing/2010/main" val="0"/>
              </a:ext>
            </a:extLst>
          </a:blip>
          <a:stretch>
            <a:fillRect/>
          </a:stretch>
        </p:blipFill>
        <p:spPr>
          <a:xfrm>
            <a:off x="7180580" y="1587409"/>
            <a:ext cx="5306568" cy="480669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6" r:id="rId9"/>
  </p:sldLayoutIdLst>
  <p:txStyles>
    <p:titleStyle>
      <a:lvl1pPr algn="l" defTabSz="914400" rtl="0" eaLnBrk="1" latinLnBrk="0" hangingPunct="1">
        <a:lnSpc>
          <a:spcPct val="90000"/>
        </a:lnSpc>
        <a:spcBef>
          <a:spcPct val="0"/>
        </a:spcBef>
        <a:buNone/>
        <a:defRPr sz="3600" b="0" i="0" kern="1200">
          <a:solidFill>
            <a:srgbClr val="1F114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Clr>
          <a:srgbClr val="379B6B"/>
        </a:buClr>
        <a:buSzPct val="80000"/>
        <a:buFontTx/>
        <a:buBlip>
          <a:blip r:embed="rId13"/>
        </a:buBlip>
        <a:defRPr sz="2800" b="0" i="0" kern="1200">
          <a:solidFill>
            <a:srgbClr val="1F114D"/>
          </a:solidFill>
          <a:latin typeface="Arial" charset="0"/>
          <a:ea typeface="Arial" charset="0"/>
          <a:cs typeface="Arial" charset="0"/>
        </a:defRPr>
      </a:lvl1pPr>
      <a:lvl2pPr marL="685800" indent="-228600" algn="l" defTabSz="914400" rtl="0" eaLnBrk="1" latinLnBrk="0" hangingPunct="1">
        <a:lnSpc>
          <a:spcPct val="90000"/>
        </a:lnSpc>
        <a:spcBef>
          <a:spcPts val="500"/>
        </a:spcBef>
        <a:buClr>
          <a:srgbClr val="379B6B"/>
        </a:buClr>
        <a:buSzPct val="80000"/>
        <a:buFontTx/>
        <a:buBlip>
          <a:blip r:embed="rId13"/>
        </a:buBlip>
        <a:defRPr sz="2400" b="0" i="0" kern="1200">
          <a:solidFill>
            <a:srgbClr val="1F114D"/>
          </a:solidFill>
          <a:latin typeface="Arial" charset="0"/>
          <a:ea typeface="Arial" charset="0"/>
          <a:cs typeface="Arial" charset="0"/>
        </a:defRPr>
      </a:lvl2pPr>
      <a:lvl3pPr marL="1143000" indent="-228600" algn="l" defTabSz="914400" rtl="0" eaLnBrk="1" latinLnBrk="0" hangingPunct="1">
        <a:lnSpc>
          <a:spcPct val="90000"/>
        </a:lnSpc>
        <a:spcBef>
          <a:spcPts val="500"/>
        </a:spcBef>
        <a:buClr>
          <a:srgbClr val="379B6B"/>
        </a:buClr>
        <a:buSzPct val="80000"/>
        <a:buFontTx/>
        <a:buBlip>
          <a:blip r:embed="rId13"/>
        </a:buBlip>
        <a:defRPr sz="2000" b="0" i="0" kern="1200">
          <a:solidFill>
            <a:srgbClr val="1F114D"/>
          </a:solidFill>
          <a:latin typeface="Arial" charset="0"/>
          <a:ea typeface="Arial" charset="0"/>
          <a:cs typeface="Arial" charset="0"/>
        </a:defRPr>
      </a:lvl3pPr>
      <a:lvl4pPr marL="1600200" indent="-228600" algn="l" defTabSz="914400" rtl="0" eaLnBrk="1" latinLnBrk="0" hangingPunct="1">
        <a:lnSpc>
          <a:spcPct val="90000"/>
        </a:lnSpc>
        <a:spcBef>
          <a:spcPts val="500"/>
        </a:spcBef>
        <a:buClr>
          <a:srgbClr val="379B6B"/>
        </a:buClr>
        <a:buSzPct val="80000"/>
        <a:buFontTx/>
        <a:buBlip>
          <a:blip r:embed="rId13"/>
        </a:buBlip>
        <a:defRPr sz="1800" b="0" i="0" kern="1200">
          <a:solidFill>
            <a:srgbClr val="1F114D"/>
          </a:solidFill>
          <a:latin typeface="Arial" charset="0"/>
          <a:ea typeface="Arial" charset="0"/>
          <a:cs typeface="Arial" charset="0"/>
        </a:defRPr>
      </a:lvl4pPr>
      <a:lvl5pPr marL="2057400" indent="-228600" algn="l" defTabSz="914400" rtl="0" eaLnBrk="1" latinLnBrk="0" hangingPunct="1">
        <a:lnSpc>
          <a:spcPct val="90000"/>
        </a:lnSpc>
        <a:spcBef>
          <a:spcPts val="500"/>
        </a:spcBef>
        <a:buClr>
          <a:srgbClr val="379B6B"/>
        </a:buClr>
        <a:buSzPct val="80000"/>
        <a:buFontTx/>
        <a:buBlip>
          <a:blip r:embed="rId13"/>
        </a:buBlip>
        <a:defRPr sz="1800" b="0" i="0" kern="1200">
          <a:solidFill>
            <a:srgbClr val="1F114D"/>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3" name="Parallélogramme 22"/>
          <p:cNvSpPr/>
          <p:nvPr userDrawn="1"/>
        </p:nvSpPr>
        <p:spPr>
          <a:xfrm rot="774494">
            <a:off x="8180775" y="-28092"/>
            <a:ext cx="301967" cy="7036526"/>
          </a:xfrm>
          <a:prstGeom prst="parallelogram">
            <a:avLst/>
          </a:prstGeom>
          <a:gradFill flip="none" rotWithShape="1">
            <a:gsLst>
              <a:gs pos="0">
                <a:srgbClr val="005869"/>
              </a:gs>
              <a:gs pos="100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Text Placeholder 2"/>
          <p:cNvSpPr>
            <a:spLocks noGrp="1"/>
          </p:cNvSpPr>
          <p:nvPr>
            <p:ph type="body" idx="1"/>
          </p:nvPr>
        </p:nvSpPr>
        <p:spPr>
          <a:xfrm>
            <a:off x="774700" y="1674086"/>
            <a:ext cx="7112129" cy="4502877"/>
          </a:xfrm>
          <a:prstGeom prst="rect">
            <a:avLst/>
          </a:prstGeom>
        </p:spPr>
        <p:txBody>
          <a:bodyPr vert="horz" lIns="91440" tIns="45720" rIns="91440" bIns="45720" rtlCol="0">
            <a:normAutofit/>
          </a:bodyPr>
          <a:lstStyle/>
          <a:p>
            <a:pPr lvl="0"/>
            <a:r>
              <a:rPr lang="fr-FR" dirty="0"/>
              <a:t>Premier niveau</a:t>
            </a:r>
          </a:p>
          <a:p>
            <a:pPr lvl="0"/>
            <a:endParaRPr lang="fr-FR" dirty="0"/>
          </a:p>
          <a:p>
            <a:pPr lvl="1"/>
            <a:r>
              <a:rPr lang="fr-FR" dirty="0"/>
              <a:t>Deuxième niveau</a:t>
            </a:r>
          </a:p>
          <a:p>
            <a:pPr lvl="1"/>
            <a:endParaRPr lang="fr-FR" dirty="0"/>
          </a:p>
          <a:p>
            <a:pPr lvl="2"/>
            <a:r>
              <a:rPr lang="fr-FR" dirty="0"/>
              <a:t>Troisième niveau</a:t>
            </a:r>
          </a:p>
          <a:p>
            <a:pPr lvl="2"/>
            <a:endParaRPr lang="fr-FR" dirty="0"/>
          </a:p>
          <a:p>
            <a:pPr lvl="3"/>
            <a:r>
              <a:rPr lang="fr-FR" dirty="0"/>
              <a:t>Quatrième niveau</a:t>
            </a:r>
          </a:p>
          <a:p>
            <a:pPr lvl="4"/>
            <a:r>
              <a:rPr lang="fr-FR" dirty="0"/>
              <a:t>Cinquième niveau</a:t>
            </a:r>
            <a:endParaRPr lang="en-US" dirty="0"/>
          </a:p>
        </p:txBody>
      </p:sp>
      <p:sp>
        <p:nvSpPr>
          <p:cNvPr id="6" name="Slide Number Placeholder 5"/>
          <p:cNvSpPr>
            <a:spLocks noGrp="1"/>
          </p:cNvSpPr>
          <p:nvPr>
            <p:ph type="sldNum" sz="quarter" idx="4"/>
          </p:nvPr>
        </p:nvSpPr>
        <p:spPr>
          <a:xfrm>
            <a:off x="8712062" y="6553197"/>
            <a:ext cx="339538" cy="212547"/>
          </a:xfrm>
          <a:prstGeom prst="rect">
            <a:avLst/>
          </a:prstGeom>
        </p:spPr>
        <p:txBody>
          <a:bodyPr vert="horz" lIns="91440" tIns="45720" rIns="91440" bIns="45720" rtlCol="0" anchor="ctr"/>
          <a:lstStyle>
            <a:lvl1pPr algn="r">
              <a:defRPr sz="800" b="1" i="0">
                <a:solidFill>
                  <a:srgbClr val="009EE3"/>
                </a:solidFill>
                <a:latin typeface="Muller Thin" charset="0"/>
                <a:ea typeface="Muller Thin" charset="0"/>
                <a:cs typeface="Muller Thin" charset="0"/>
              </a:defRPr>
            </a:lvl1pPr>
          </a:lstStyle>
          <a:p>
            <a:fld id="{74DCADC6-4AB5-3D4D-A621-3FDD7336022D}" type="slidenum">
              <a:rPr lang="fr-FR" smtClean="0"/>
              <a:pPr/>
              <a:t>‹N°›</a:t>
            </a:fld>
            <a:endParaRPr lang="fr-FR" dirty="0"/>
          </a:p>
        </p:txBody>
      </p:sp>
      <p:sp>
        <p:nvSpPr>
          <p:cNvPr id="9" name="Triangle rectangle 8"/>
          <p:cNvSpPr/>
          <p:nvPr userDrawn="1"/>
        </p:nvSpPr>
        <p:spPr>
          <a:xfrm flipH="1">
            <a:off x="7630283" y="0"/>
            <a:ext cx="1530011" cy="6878094"/>
          </a:xfrm>
          <a:prstGeom prst="rtTriangle">
            <a:avLst/>
          </a:prstGeom>
          <a:gradFill flip="none" rotWithShape="1">
            <a:gsLst>
              <a:gs pos="0">
                <a:srgbClr val="6CB744"/>
              </a:gs>
              <a:gs pos="100000">
                <a:schemeClr val="bg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022077" y="5678572"/>
            <a:ext cx="1029523" cy="637658"/>
          </a:xfrm>
          <a:prstGeom prst="rect">
            <a:avLst/>
          </a:prstGeom>
        </p:spPr>
      </p:pic>
      <p:pic>
        <p:nvPicPr>
          <p:cNvPr id="12" name="Image 1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105780" y="6365496"/>
            <a:ext cx="945820" cy="349676"/>
          </a:xfrm>
          <a:prstGeom prst="rect">
            <a:avLst/>
          </a:prstGeom>
        </p:spPr>
      </p:pic>
      <p:sp>
        <p:nvSpPr>
          <p:cNvPr id="19" name="Espace réservé du titre 18"/>
          <p:cNvSpPr>
            <a:spLocks noGrp="1"/>
          </p:cNvSpPr>
          <p:nvPr>
            <p:ph type="title"/>
          </p:nvPr>
        </p:nvSpPr>
        <p:spPr>
          <a:xfrm>
            <a:off x="628650" y="365125"/>
            <a:ext cx="7886700" cy="1026353"/>
          </a:xfrm>
          <a:prstGeom prst="rect">
            <a:avLst/>
          </a:prstGeom>
        </p:spPr>
        <p:txBody>
          <a:bodyPr vert="horz" lIns="91440" tIns="45720" rIns="91440" bIns="45720" rtlCol="0" anchor="ctr">
            <a:normAutofit/>
          </a:bodyPr>
          <a:lstStyle/>
          <a:p>
            <a:r>
              <a:rPr lang="fr-FR" dirty="0"/>
              <a:t>Cliquez et modifiez le titre</a:t>
            </a:r>
          </a:p>
        </p:txBody>
      </p:sp>
      <p:cxnSp>
        <p:nvCxnSpPr>
          <p:cNvPr id="13" name="Connecteur droit 12"/>
          <p:cNvCxnSpPr/>
          <p:nvPr userDrawn="1"/>
        </p:nvCxnSpPr>
        <p:spPr>
          <a:xfrm flipV="1">
            <a:off x="7611199" y="1103300"/>
            <a:ext cx="1305153" cy="5801883"/>
          </a:xfrm>
          <a:prstGeom prst="line">
            <a:avLst/>
          </a:prstGeom>
          <a:ln w="254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674441"/>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Lst>
  <p:txStyles>
    <p:titleStyle>
      <a:lvl1pPr algn="l" defTabSz="914400" rtl="0" eaLnBrk="1" latinLnBrk="0" hangingPunct="1">
        <a:lnSpc>
          <a:spcPct val="90000"/>
        </a:lnSpc>
        <a:spcBef>
          <a:spcPct val="0"/>
        </a:spcBef>
        <a:buNone/>
        <a:defRPr sz="3600" b="0" i="0" kern="1200">
          <a:solidFill>
            <a:srgbClr val="00586A"/>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Clr>
          <a:srgbClr val="379B6B"/>
        </a:buClr>
        <a:buSzPct val="90000"/>
        <a:buFontTx/>
        <a:buBlip>
          <a:blip r:embed="rId9"/>
        </a:buBlip>
        <a:defRPr sz="2400" b="0" i="0" kern="1200">
          <a:solidFill>
            <a:srgbClr val="379B6B"/>
          </a:solidFill>
          <a:latin typeface="Arial" charset="0"/>
          <a:ea typeface="Arial" charset="0"/>
          <a:cs typeface="Arial" charset="0"/>
        </a:defRPr>
      </a:lvl1pPr>
      <a:lvl2pPr marL="685800" indent="-228600" algn="l" defTabSz="914400" rtl="0" eaLnBrk="1" latinLnBrk="0" hangingPunct="1">
        <a:lnSpc>
          <a:spcPct val="90000"/>
        </a:lnSpc>
        <a:spcBef>
          <a:spcPts val="500"/>
        </a:spcBef>
        <a:buClr>
          <a:srgbClr val="379B6B"/>
        </a:buClr>
        <a:buSzPct val="90000"/>
        <a:buFontTx/>
        <a:buBlip>
          <a:blip r:embed="rId9"/>
        </a:buBlip>
        <a:defRPr sz="2000" b="0" i="0" kern="1200">
          <a:solidFill>
            <a:srgbClr val="0093AF"/>
          </a:solidFill>
          <a:latin typeface="Arial" charset="0"/>
          <a:ea typeface="Arial" charset="0"/>
          <a:cs typeface="Arial" charset="0"/>
        </a:defRPr>
      </a:lvl2pPr>
      <a:lvl3pPr marL="1143000" indent="-228600" algn="l" defTabSz="914400" rtl="0" eaLnBrk="1" latinLnBrk="0" hangingPunct="1">
        <a:lnSpc>
          <a:spcPct val="90000"/>
        </a:lnSpc>
        <a:spcBef>
          <a:spcPts val="500"/>
        </a:spcBef>
        <a:buClr>
          <a:srgbClr val="379B6B"/>
        </a:buClr>
        <a:buSzPct val="90000"/>
        <a:buFontTx/>
        <a:buBlip>
          <a:blip r:embed="rId9"/>
        </a:buBlip>
        <a:defRPr sz="1800" b="0" i="0" kern="1200">
          <a:solidFill>
            <a:srgbClr val="0093AF"/>
          </a:solidFill>
          <a:latin typeface="Arial" charset="0"/>
          <a:ea typeface="Arial" charset="0"/>
          <a:cs typeface="Arial" charset="0"/>
        </a:defRPr>
      </a:lvl3pPr>
      <a:lvl4pPr marL="1600200" indent="-228600" algn="l" defTabSz="914400" rtl="0" eaLnBrk="1" latinLnBrk="0" hangingPunct="1">
        <a:lnSpc>
          <a:spcPct val="90000"/>
        </a:lnSpc>
        <a:spcBef>
          <a:spcPts val="500"/>
        </a:spcBef>
        <a:buClr>
          <a:srgbClr val="379B6B"/>
        </a:buClr>
        <a:buSzPct val="90000"/>
        <a:buFontTx/>
        <a:buBlip>
          <a:blip r:embed="rId9"/>
        </a:buBlip>
        <a:defRPr sz="1400" b="0" i="0" kern="1200">
          <a:solidFill>
            <a:srgbClr val="0093AF"/>
          </a:solidFill>
          <a:latin typeface="Arial" charset="0"/>
          <a:ea typeface="Arial" charset="0"/>
          <a:cs typeface="Arial" charset="0"/>
        </a:defRPr>
      </a:lvl4pPr>
      <a:lvl5pPr marL="2057400" indent="-228600" algn="l" defTabSz="914400" rtl="0" eaLnBrk="1" latinLnBrk="0" hangingPunct="1">
        <a:lnSpc>
          <a:spcPct val="90000"/>
        </a:lnSpc>
        <a:spcBef>
          <a:spcPts val="500"/>
        </a:spcBef>
        <a:buClr>
          <a:srgbClr val="379B6B"/>
        </a:buClr>
        <a:buSzPct val="90000"/>
        <a:buFontTx/>
        <a:buBlip>
          <a:blip r:embed="rId9"/>
        </a:buBlip>
        <a:defRPr sz="1400" b="0" i="0" kern="1200">
          <a:solidFill>
            <a:srgbClr val="0093AF"/>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9976998"/>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ftr="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hyperlink" Target="https://www.nouvelle-aquitaine.ars.sante.fr/lidentitovigilance-au-coeur-de-la-securite-des-soins"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hyperlink" Target="https://www.esea-na.fr/"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525936" y="2703368"/>
            <a:ext cx="7567757" cy="1480704"/>
          </a:xfrm>
        </p:spPr>
        <p:txBody>
          <a:bodyPr/>
          <a:lstStyle/>
          <a:p>
            <a:r>
              <a:rPr lang="fr-FR" b="1" dirty="0"/>
              <a:t>Krypton et SRI</a:t>
            </a:r>
            <a:r>
              <a:rPr lang="fr-FR" dirty="0"/>
              <a:t/>
            </a:r>
            <a:br>
              <a:rPr lang="fr-FR" dirty="0"/>
            </a:br>
            <a:r>
              <a:rPr lang="fr-FR" dirty="0"/>
              <a:t>2 services e-santé régionaux</a:t>
            </a:r>
          </a:p>
        </p:txBody>
      </p:sp>
      <p:sp>
        <p:nvSpPr>
          <p:cNvPr id="5" name="ZoneTexte 4"/>
          <p:cNvSpPr txBox="1"/>
          <p:nvPr/>
        </p:nvSpPr>
        <p:spPr>
          <a:xfrm>
            <a:off x="6610525" y="4731390"/>
            <a:ext cx="1575532" cy="369332"/>
          </a:xfrm>
          <a:prstGeom prst="rect">
            <a:avLst/>
          </a:prstGeom>
          <a:noFill/>
        </p:spPr>
        <p:txBody>
          <a:bodyPr wrap="square" rtlCol="0">
            <a:spAutoFit/>
          </a:bodyPr>
          <a:lstStyle/>
          <a:p>
            <a:r>
              <a:rPr lang="fr-FR" dirty="0">
                <a:solidFill>
                  <a:srgbClr val="379B6B"/>
                </a:solidFill>
              </a:rPr>
              <a:t>26 avril 2018</a:t>
            </a:r>
          </a:p>
        </p:txBody>
      </p:sp>
      <p:sp>
        <p:nvSpPr>
          <p:cNvPr id="6" name="Espace réservé de la date 3">
            <a:extLst>
              <a:ext uri="{FF2B5EF4-FFF2-40B4-BE49-F238E27FC236}">
                <a16:creationId xmlns:a16="http://schemas.microsoft.com/office/drawing/2014/main" xmlns="" id="{147E190D-A3D0-994A-8AEF-D19096C081F6}"/>
              </a:ext>
            </a:extLst>
          </p:cNvPr>
          <p:cNvSpPr>
            <a:spLocks noGrp="1"/>
          </p:cNvSpPr>
          <p:nvPr>
            <p:ph type="dt" sz="quarter" idx="10"/>
          </p:nvPr>
        </p:nvSpPr>
        <p:spPr bwMode="auto">
          <a:xfrm>
            <a:off x="192088" y="5813946"/>
            <a:ext cx="5418137" cy="82498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r>
              <a:rPr lang="fr-FR" b="1" i="1" dirty="0">
                <a:solidFill>
                  <a:srgbClr val="0FA191"/>
                </a:solidFill>
                <a:ea typeface="+mn-ea"/>
                <a:cs typeface="+mn-cs"/>
              </a:rPr>
              <a:t>COTRIM </a:t>
            </a:r>
          </a:p>
          <a:p>
            <a:r>
              <a:rPr lang="fr-FR" altLang="fr-FR" b="1" dirty="0">
                <a:solidFill>
                  <a:srgbClr val="0FA191"/>
                </a:solidFill>
                <a:ea typeface="+mn-ea"/>
                <a:cs typeface="+mn-cs"/>
              </a:rPr>
              <a:t>4 juin 2018</a:t>
            </a:r>
          </a:p>
        </p:txBody>
      </p:sp>
      <p:sp>
        <p:nvSpPr>
          <p:cNvPr id="7" name="Espace réservé de la date 3">
            <a:extLst>
              <a:ext uri="{FF2B5EF4-FFF2-40B4-BE49-F238E27FC236}">
                <a16:creationId xmlns:a16="http://schemas.microsoft.com/office/drawing/2014/main" xmlns="" id="{F84B0182-0D62-B04C-A00D-305191620103}"/>
              </a:ext>
            </a:extLst>
          </p:cNvPr>
          <p:cNvSpPr txBox="1">
            <a:spLocks/>
          </p:cNvSpPr>
          <p:nvPr/>
        </p:nvSpPr>
        <p:spPr bwMode="auto">
          <a:xfrm>
            <a:off x="2275487" y="4423926"/>
            <a:ext cx="5911850" cy="1007883"/>
          </a:xfrm>
          <a:prstGeom prst="rect">
            <a:avLst/>
          </a:prstGeom>
          <a:solidFill>
            <a:srgbClr val="008080"/>
          </a:solidFill>
          <a:ln w="9525">
            <a:solidFill>
              <a:schemeClr val="bg1"/>
            </a:solidFill>
            <a:miter lim="800000"/>
            <a:headEnd/>
            <a:tailEnd/>
          </a:ln>
        </p:spPr>
        <p:txBody>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fr-FR" altLang="fr-FR" sz="2000" dirty="0">
                <a:solidFill>
                  <a:schemeClr val="bg1"/>
                </a:solidFill>
                <a:latin typeface="Calibri" charset="0"/>
              </a:rPr>
              <a:t>Dr Bernard TABUTEAU</a:t>
            </a:r>
          </a:p>
          <a:p>
            <a:pPr eaLnBrk="1" hangingPunct="1"/>
            <a:r>
              <a:rPr lang="fr-FR" altLang="fr-FR" sz="2000" dirty="0">
                <a:solidFill>
                  <a:schemeClr val="bg1"/>
                </a:solidFill>
                <a:latin typeface="Calibri" charset="0"/>
              </a:rPr>
              <a:t>Pôle qualité et sécurité des soins et accompagnements</a:t>
            </a:r>
          </a:p>
          <a:p>
            <a:pPr eaLnBrk="1" hangingPunct="1"/>
            <a:r>
              <a:rPr lang="fr-FR" altLang="fr-FR" sz="2000" dirty="0">
                <a:solidFill>
                  <a:schemeClr val="bg1"/>
                </a:solidFill>
                <a:latin typeface="Calibri" charset="0"/>
              </a:rPr>
              <a:t>Direction de la santé publique – ARS NA</a:t>
            </a:r>
          </a:p>
        </p:txBody>
      </p:sp>
    </p:spTree>
    <p:extLst>
      <p:ext uri="{BB962C8B-B14F-4D97-AF65-F5344CB8AC3E}">
        <p14:creationId xmlns:p14="http://schemas.microsoft.com/office/powerpoint/2010/main" val="41604720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Enjeux</a:t>
            </a:r>
          </a:p>
        </p:txBody>
      </p:sp>
      <p:sp>
        <p:nvSpPr>
          <p:cNvPr id="3" name="Espace réservé du contenu 2"/>
          <p:cNvSpPr>
            <a:spLocks noGrp="1"/>
          </p:cNvSpPr>
          <p:nvPr>
            <p:ph sz="quarter" idx="11"/>
          </p:nvPr>
        </p:nvSpPr>
        <p:spPr>
          <a:xfrm>
            <a:off x="628650" y="1357313"/>
            <a:ext cx="8397363" cy="4894262"/>
          </a:xfrm>
        </p:spPr>
        <p:txBody>
          <a:bodyPr>
            <a:normAutofit/>
          </a:bodyPr>
          <a:lstStyle/>
          <a:p>
            <a:r>
              <a:rPr lang="fr-FR" altLang="fr-FR" sz="2400" dirty="0"/>
              <a:t>Contraintes à respecter</a:t>
            </a:r>
          </a:p>
          <a:p>
            <a:pPr lvl="1"/>
            <a:r>
              <a:rPr lang="fr-FR" altLang="fr-FR" sz="2000" dirty="0"/>
              <a:t>Respects des profils et normes en vigueur </a:t>
            </a:r>
            <a:r>
              <a:rPr lang="fr-FR" altLang="fr-FR" sz="2000" dirty="0">
                <a:sym typeface="Wingdings" charset="2"/>
              </a:rPr>
              <a:t> </a:t>
            </a:r>
            <a:r>
              <a:rPr lang="fr-FR" altLang="fr-FR" sz="2000" dirty="0">
                <a:solidFill>
                  <a:srgbClr val="009EE3"/>
                </a:solidFill>
              </a:rPr>
              <a:t>Interopérabilité</a:t>
            </a:r>
            <a:endParaRPr lang="fr-FR" altLang="fr-FR" sz="2400" dirty="0"/>
          </a:p>
          <a:p>
            <a:pPr lvl="1"/>
            <a:r>
              <a:rPr lang="fr-FR" altLang="fr-FR" sz="2000" dirty="0"/>
              <a:t>Intégration avec les systèmes d’information existants (PACS, SIR, SIH, LGC…) </a:t>
            </a:r>
            <a:r>
              <a:rPr lang="fr-FR" altLang="fr-FR" sz="2000" dirty="0">
                <a:sym typeface="Wingdings" charset="2"/>
              </a:rPr>
              <a:t> </a:t>
            </a:r>
            <a:r>
              <a:rPr lang="fr-FR" altLang="fr-FR" sz="2000" dirty="0">
                <a:solidFill>
                  <a:srgbClr val="009EE3"/>
                </a:solidFill>
              </a:rPr>
              <a:t>Respect de l’existant</a:t>
            </a:r>
          </a:p>
          <a:p>
            <a:r>
              <a:rPr lang="fr-FR" altLang="fr-FR" sz="2400" dirty="0"/>
              <a:t>Cible : amener l’ensemble…</a:t>
            </a:r>
          </a:p>
          <a:p>
            <a:pPr lvl="1">
              <a:defRPr/>
            </a:pPr>
            <a:r>
              <a:rPr lang="fr-FR" altLang="fr-FR" sz="2000" dirty="0"/>
              <a:t>des producteurs d’image (publics/privés) à utiliser le service </a:t>
            </a:r>
            <a:r>
              <a:rPr lang="fr-FR" altLang="fr-FR" sz="2000" dirty="0">
                <a:solidFill>
                  <a:srgbClr val="009EE3"/>
                </a:solidFill>
              </a:rPr>
              <a:t>PARTAGE et ECHANGE</a:t>
            </a:r>
          </a:p>
          <a:p>
            <a:pPr lvl="1">
              <a:defRPr/>
            </a:pPr>
            <a:r>
              <a:rPr lang="fr-FR" altLang="fr-FR" sz="2000" dirty="0"/>
              <a:t>des médecins demandant un examen d’imagerie médicale à utiliser le service </a:t>
            </a:r>
            <a:r>
              <a:rPr lang="fr-FR" altLang="fr-FR" sz="2000" dirty="0">
                <a:solidFill>
                  <a:srgbClr val="009EE3"/>
                </a:solidFill>
              </a:rPr>
              <a:t>DEPOSE</a:t>
            </a:r>
          </a:p>
          <a:p>
            <a:pPr lvl="1">
              <a:defRPr/>
            </a:pPr>
            <a:r>
              <a:rPr lang="fr-FR" altLang="fr-FR" sz="2000" dirty="0"/>
              <a:t>des praticiens réalisant des examens exposant aux rayonnements ionisants à utiliser le service </a:t>
            </a:r>
            <a:r>
              <a:rPr lang="fr-FR" altLang="fr-FR" sz="2000" dirty="0">
                <a:solidFill>
                  <a:srgbClr val="009EE3"/>
                </a:solidFill>
              </a:rPr>
              <a:t>DOSIMETRIE</a:t>
            </a:r>
          </a:p>
          <a:p>
            <a:pPr lvl="1">
              <a:defRPr/>
            </a:pPr>
            <a:r>
              <a:rPr lang="fr-FR" altLang="fr-FR" sz="2000" dirty="0"/>
              <a:t>des consommateurs (urgentistes, MG, cliniciens…) à penser « </a:t>
            </a:r>
            <a:r>
              <a:rPr lang="fr-FR" altLang="fr-FR" sz="2000" dirty="0">
                <a:solidFill>
                  <a:srgbClr val="009EE3"/>
                </a:solidFill>
              </a:rPr>
              <a:t>KRYPTON</a:t>
            </a:r>
            <a:r>
              <a:rPr lang="fr-FR" altLang="fr-FR" sz="2000" dirty="0"/>
              <a:t> » pour visualiser le dossier patient imagerie</a:t>
            </a:r>
          </a:p>
          <a:p>
            <a:pPr lvl="1">
              <a:defRPr/>
            </a:pPr>
            <a:r>
              <a:rPr lang="fr-FR" altLang="fr-FR" sz="2000" dirty="0"/>
              <a:t>Etc.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Point de situation actuelle</a:t>
            </a:r>
          </a:p>
        </p:txBody>
      </p:sp>
      <p:sp>
        <p:nvSpPr>
          <p:cNvPr id="4" name="Espace réservé du numéro de diapositive 3"/>
          <p:cNvSpPr>
            <a:spLocks noGrp="1"/>
          </p:cNvSpPr>
          <p:nvPr>
            <p:ph type="sldNum" sz="quarter" idx="10"/>
          </p:nvPr>
        </p:nvSpPr>
        <p:spPr/>
        <p:txBody>
          <a:bodyPr/>
          <a:lstStyle/>
          <a:p>
            <a:fld id="{C5E09506-3CA6-4A89-8C0E-5CAB27CB9BFD}" type="slidenum">
              <a:rPr lang="fr-FR" smtClean="0"/>
              <a:pPr/>
              <a:t>11</a:t>
            </a:fld>
            <a:endParaRPr lang="fr-FR" dirty="0"/>
          </a:p>
        </p:txBody>
      </p:sp>
      <p:sp>
        <p:nvSpPr>
          <p:cNvPr id="3" name="Espace réservé du texte 2"/>
          <p:cNvSpPr>
            <a:spLocks noGrp="1"/>
          </p:cNvSpPr>
          <p:nvPr>
            <p:ph sz="quarter" idx="11"/>
          </p:nvPr>
        </p:nvSpPr>
        <p:spPr/>
        <p:txBody>
          <a:bodyPr/>
          <a:lstStyle/>
          <a:p>
            <a:r>
              <a:rPr lang="fr-FR" dirty="0"/>
              <a:t>Contractuel</a:t>
            </a:r>
          </a:p>
          <a:p>
            <a:pPr lvl="1"/>
            <a:r>
              <a:rPr lang="fr-FR" dirty="0"/>
              <a:t>Socle : marché notifié le 25 janvier 2018</a:t>
            </a:r>
          </a:p>
          <a:p>
            <a:pPr lvl="1">
              <a:spcBef>
                <a:spcPts val="1100"/>
              </a:spcBef>
            </a:pPr>
            <a:r>
              <a:rPr lang="fr-FR" dirty="0"/>
              <a:t>Structures ayant déjà contractualisé</a:t>
            </a:r>
          </a:p>
          <a:p>
            <a:pPr lvl="2"/>
            <a:r>
              <a:rPr lang="fr-FR" dirty="0"/>
              <a:t>1 ES public (échange et partage, PACS, stockage, archivage avec perte, dosimétrie niveau 1) </a:t>
            </a:r>
          </a:p>
          <a:p>
            <a:pPr lvl="2"/>
            <a:r>
              <a:rPr lang="fr-FR" dirty="0"/>
              <a:t>1 cabinet privé (échange et partage)</a:t>
            </a:r>
          </a:p>
          <a:p>
            <a:pPr lvl="1">
              <a:spcBef>
                <a:spcPts val="1100"/>
              </a:spcBef>
            </a:pPr>
            <a:r>
              <a:rPr lang="fr-FR" dirty="0"/>
              <a:t>Rencontre avec un industriel fortement implanté dans la région pour lui présenter le projet et négocier une révision à la baisse de ses interfaces</a:t>
            </a:r>
          </a:p>
        </p:txBody>
      </p:sp>
    </p:spTree>
    <p:extLst>
      <p:ext uri="{BB962C8B-B14F-4D97-AF65-F5344CB8AC3E}">
        <p14:creationId xmlns:p14="http://schemas.microsoft.com/office/powerpoint/2010/main" val="3557395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Point de situation actuelle</a:t>
            </a:r>
          </a:p>
        </p:txBody>
      </p:sp>
      <p:sp>
        <p:nvSpPr>
          <p:cNvPr id="4" name="Espace réservé du numéro de diapositive 3"/>
          <p:cNvSpPr>
            <a:spLocks noGrp="1"/>
          </p:cNvSpPr>
          <p:nvPr>
            <p:ph type="sldNum" sz="quarter" idx="10"/>
          </p:nvPr>
        </p:nvSpPr>
        <p:spPr/>
        <p:txBody>
          <a:bodyPr/>
          <a:lstStyle/>
          <a:p>
            <a:fld id="{C5E09506-3CA6-4A89-8C0E-5CAB27CB9BFD}" type="slidenum">
              <a:rPr lang="fr-FR" smtClean="0"/>
              <a:pPr/>
              <a:t>12</a:t>
            </a:fld>
            <a:endParaRPr lang="fr-FR" dirty="0"/>
          </a:p>
        </p:txBody>
      </p:sp>
      <p:sp>
        <p:nvSpPr>
          <p:cNvPr id="3" name="Espace réservé du texte 2"/>
          <p:cNvSpPr>
            <a:spLocks noGrp="1"/>
          </p:cNvSpPr>
          <p:nvPr>
            <p:ph sz="quarter" idx="11"/>
          </p:nvPr>
        </p:nvSpPr>
        <p:spPr/>
        <p:txBody>
          <a:bodyPr/>
          <a:lstStyle/>
          <a:p>
            <a:r>
              <a:rPr lang="fr-FR" dirty="0"/>
              <a:t>Déploiement</a:t>
            </a:r>
          </a:p>
          <a:p>
            <a:pPr lvl="1"/>
            <a:r>
              <a:rPr lang="fr-FR" dirty="0"/>
              <a:t>Axe 1 : réponse aux demandes exprimées</a:t>
            </a:r>
          </a:p>
          <a:p>
            <a:pPr lvl="1">
              <a:spcBef>
                <a:spcPts val="1100"/>
              </a:spcBef>
            </a:pPr>
            <a:r>
              <a:rPr lang="fr-FR" dirty="0"/>
              <a:t>Axe 2 : Prise en compte des projets priorisés</a:t>
            </a:r>
          </a:p>
          <a:p>
            <a:pPr lvl="2">
              <a:spcBef>
                <a:spcPts val="0"/>
              </a:spcBef>
            </a:pPr>
            <a:r>
              <a:rPr lang="fr-FR" dirty="0"/>
              <a:t>Dématérialisation seconde lecture </a:t>
            </a:r>
            <a:r>
              <a:rPr lang="fr-FR" dirty="0" err="1"/>
              <a:t>mammo</a:t>
            </a:r>
            <a:endParaRPr lang="fr-FR" dirty="0"/>
          </a:p>
          <a:p>
            <a:pPr lvl="2">
              <a:spcBef>
                <a:spcPts val="0"/>
              </a:spcBef>
            </a:pPr>
            <a:r>
              <a:rPr lang="fr-FR" dirty="0"/>
              <a:t>Filière urgence : avis </a:t>
            </a:r>
            <a:r>
              <a:rPr lang="fr-FR" dirty="0" err="1"/>
              <a:t>neurochir</a:t>
            </a:r>
            <a:r>
              <a:rPr lang="fr-FR" dirty="0"/>
              <a:t> et avis maxillo-facial</a:t>
            </a:r>
          </a:p>
          <a:p>
            <a:pPr lvl="2">
              <a:spcBef>
                <a:spcPts val="0"/>
              </a:spcBef>
            </a:pPr>
            <a:r>
              <a:rPr lang="fr-FR" dirty="0"/>
              <a:t>Création des centres d’imagerie</a:t>
            </a:r>
          </a:p>
          <a:p>
            <a:pPr lvl="2">
              <a:spcBef>
                <a:spcPts val="0"/>
              </a:spcBef>
            </a:pPr>
            <a:r>
              <a:rPr lang="fr-FR" dirty="0"/>
              <a:t>RCP</a:t>
            </a:r>
          </a:p>
          <a:p>
            <a:pPr lvl="2">
              <a:spcBef>
                <a:spcPts val="0"/>
              </a:spcBef>
            </a:pPr>
            <a:r>
              <a:rPr lang="fr-FR" dirty="0"/>
              <a:t>IRIS</a:t>
            </a:r>
          </a:p>
          <a:p>
            <a:pPr lvl="2">
              <a:spcBef>
                <a:spcPts val="0"/>
              </a:spcBef>
            </a:pPr>
            <a:r>
              <a:rPr lang="fr-FR" dirty="0"/>
              <a:t>Garde </a:t>
            </a:r>
            <a:r>
              <a:rPr lang="fr-FR" dirty="0" err="1"/>
              <a:t>neuroradio</a:t>
            </a:r>
            <a:r>
              <a:rPr lang="fr-FR" dirty="0"/>
              <a:t> en Nouvelle-Aquitaine</a:t>
            </a:r>
          </a:p>
          <a:p>
            <a:pPr lvl="1">
              <a:spcBef>
                <a:spcPts val="1100"/>
              </a:spcBef>
            </a:pPr>
            <a:r>
              <a:rPr lang="fr-FR" dirty="0"/>
              <a:t>2 services particuliers en attente de lancement</a:t>
            </a:r>
          </a:p>
          <a:p>
            <a:pPr lvl="2">
              <a:spcBef>
                <a:spcPts val="0"/>
              </a:spcBef>
            </a:pPr>
            <a:r>
              <a:rPr lang="fr-FR" dirty="0"/>
              <a:t>Recherche : </a:t>
            </a:r>
            <a:r>
              <a:rPr lang="fr-FR" sz="2000" dirty="0"/>
              <a:t>en </a:t>
            </a:r>
            <a:r>
              <a:rPr lang="fr-FR" sz="2000" dirty="0">
                <a:sym typeface="Wingdings" charset="2"/>
              </a:rPr>
              <a:t>attente de l’atteinte d’un seuil critique de données </a:t>
            </a:r>
            <a:endParaRPr lang="fr-FR" sz="2000" dirty="0"/>
          </a:p>
          <a:p>
            <a:pPr lvl="2">
              <a:spcBef>
                <a:spcPts val="0"/>
              </a:spcBef>
            </a:pPr>
            <a:r>
              <a:rPr lang="fr-FR" dirty="0"/>
              <a:t>Dépose : </a:t>
            </a:r>
            <a:r>
              <a:rPr lang="fr-FR" sz="2000" dirty="0"/>
              <a:t>en </a:t>
            </a:r>
            <a:r>
              <a:rPr lang="fr-FR" sz="2000" dirty="0">
                <a:sym typeface="Wingdings" charset="2"/>
              </a:rPr>
              <a:t>attente de retours du </a:t>
            </a:r>
            <a:r>
              <a:rPr lang="fr-FR" sz="2000" dirty="0"/>
              <a:t>GT national piloté par la DGOS</a:t>
            </a:r>
            <a:endParaRPr lang="fr-FR" dirty="0">
              <a:sym typeface="Wingdings" charset="2"/>
            </a:endParaRPr>
          </a:p>
          <a:p>
            <a:pPr lvl="2"/>
            <a:endParaRPr lang="fr-FR" dirty="0"/>
          </a:p>
          <a:p>
            <a:pPr lvl="2"/>
            <a:endParaRPr lang="fr-FR" dirty="0"/>
          </a:p>
        </p:txBody>
      </p:sp>
    </p:spTree>
    <p:extLst>
      <p:ext uri="{BB962C8B-B14F-4D97-AF65-F5344CB8AC3E}">
        <p14:creationId xmlns:p14="http://schemas.microsoft.com/office/powerpoint/2010/main" val="2985236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02153" y="3516869"/>
            <a:ext cx="7009822" cy="764988"/>
          </a:xfrm>
        </p:spPr>
        <p:txBody>
          <a:bodyPr>
            <a:noAutofit/>
          </a:bodyPr>
          <a:lstStyle/>
          <a:p>
            <a:r>
              <a:rPr lang="fr-FR" sz="2800" dirty="0"/>
              <a:t>Présentation et point de situation du serveur régional de rapprochement d’identités (SRI)</a:t>
            </a:r>
          </a:p>
        </p:txBody>
      </p:sp>
    </p:spTree>
    <p:extLst>
      <p:ext uri="{BB962C8B-B14F-4D97-AF65-F5344CB8AC3E}">
        <p14:creationId xmlns:p14="http://schemas.microsoft.com/office/powerpoint/2010/main" val="3699557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9820D7E4-2B7D-2142-93BC-3B062F2036B5}"/>
              </a:ext>
            </a:extLst>
          </p:cNvPr>
          <p:cNvSpPr>
            <a:spLocks noGrp="1"/>
          </p:cNvSpPr>
          <p:nvPr>
            <p:ph type="title"/>
          </p:nvPr>
        </p:nvSpPr>
        <p:spPr/>
        <p:txBody>
          <a:bodyPr/>
          <a:lstStyle/>
          <a:p>
            <a:r>
              <a:rPr lang="fr-FR"/>
              <a:t>Contexte</a:t>
            </a:r>
            <a:endParaRPr lang="fr-FR" dirty="0"/>
          </a:p>
        </p:txBody>
      </p:sp>
      <p:sp>
        <p:nvSpPr>
          <p:cNvPr id="3" name="Espace réservé du contenu 2">
            <a:extLst>
              <a:ext uri="{FF2B5EF4-FFF2-40B4-BE49-F238E27FC236}">
                <a16:creationId xmlns:a16="http://schemas.microsoft.com/office/drawing/2014/main" xmlns="" id="{C966A621-4DAB-6140-8510-A4665FA63AE6}"/>
              </a:ext>
            </a:extLst>
          </p:cNvPr>
          <p:cNvSpPr>
            <a:spLocks noGrp="1"/>
          </p:cNvSpPr>
          <p:nvPr>
            <p:ph idx="1"/>
          </p:nvPr>
        </p:nvSpPr>
        <p:spPr/>
        <p:txBody>
          <a:bodyPr/>
          <a:lstStyle/>
          <a:p>
            <a:r>
              <a:rPr lang="fr-FR" altLang="fr-FR" dirty="0"/>
              <a:t>Mise en place de 2 GT dédiés début 2017</a:t>
            </a:r>
          </a:p>
          <a:p>
            <a:pPr lvl="1">
              <a:spcBef>
                <a:spcPts val="1100"/>
              </a:spcBef>
            </a:pPr>
            <a:r>
              <a:rPr lang="fr-FR" altLang="fr-FR" b="1" dirty="0"/>
              <a:t>GT technique « Identité patient »</a:t>
            </a:r>
          </a:p>
          <a:p>
            <a:pPr lvl="2"/>
            <a:r>
              <a:rPr lang="fr-FR" altLang="fr-FR" dirty="0"/>
              <a:t>Composition : </a:t>
            </a:r>
            <a:r>
              <a:rPr lang="fr-FR" altLang="fr-FR" sz="1600" dirty="0"/>
              <a:t>représentants COTRIM, experts DSI GHT</a:t>
            </a:r>
            <a:endParaRPr lang="fr-FR" altLang="fr-FR" dirty="0"/>
          </a:p>
          <a:p>
            <a:pPr lvl="2"/>
            <a:r>
              <a:rPr lang="fr-FR" altLang="fr-FR" dirty="0"/>
              <a:t>Objectif : </a:t>
            </a:r>
            <a:r>
              <a:rPr lang="fr-FR" altLang="fr-FR" sz="1600" dirty="0"/>
              <a:t>définir l’outil nécessaire et suffisant pour partager une identité patient « commune »</a:t>
            </a:r>
          </a:p>
          <a:p>
            <a:pPr lvl="1">
              <a:spcBef>
                <a:spcPts val="1100"/>
              </a:spcBef>
            </a:pPr>
            <a:r>
              <a:rPr lang="fr-FR" altLang="fr-FR" b="1" dirty="0"/>
              <a:t>GT métier « Identitovigilance » (GTRIV </a:t>
            </a:r>
            <a:r>
              <a:rPr lang="fr-FR" altLang="fr-FR" b="1" dirty="0">
                <a:sym typeface="Wingdings" pitchFamily="2" charset="2"/>
              </a:rPr>
              <a:t> CTRIV)</a:t>
            </a:r>
            <a:endParaRPr lang="fr-FR" altLang="fr-FR" b="1" dirty="0"/>
          </a:p>
          <a:p>
            <a:pPr lvl="2"/>
            <a:r>
              <a:rPr lang="fr-FR" altLang="fr-FR" dirty="0"/>
              <a:t>Composition : </a:t>
            </a:r>
            <a:r>
              <a:rPr lang="fr-FR" altLang="fr-FR" sz="1600" dirty="0"/>
              <a:t>représentants CIV locales, EFS, ES, ESMS, représentants d’usagers…</a:t>
            </a:r>
          </a:p>
          <a:p>
            <a:pPr lvl="2"/>
            <a:r>
              <a:rPr lang="fr-FR" altLang="fr-FR" dirty="0"/>
              <a:t>Objectifs : </a:t>
            </a:r>
          </a:p>
          <a:p>
            <a:pPr lvl="3"/>
            <a:r>
              <a:rPr lang="fr-FR" altLang="fr-FR" dirty="0"/>
              <a:t>Définir la politique régionale d’identitovigilance </a:t>
            </a:r>
          </a:p>
          <a:p>
            <a:pPr lvl="3"/>
            <a:r>
              <a:rPr lang="fr-FR" altLang="fr-FR" dirty="0"/>
              <a:t>Fournir des outils régionaux</a:t>
            </a:r>
          </a:p>
          <a:p>
            <a:pPr lvl="3"/>
            <a:r>
              <a:rPr lang="fr-FR" altLang="fr-FR" dirty="0"/>
              <a:t>Valider le fonctionnement du SRI</a:t>
            </a:r>
          </a:p>
          <a:p>
            <a:pPr lvl="3"/>
            <a:r>
              <a:rPr lang="fr-FR" altLang="fr-FR" dirty="0"/>
              <a:t>Etudier les possibilités d’accompagnement auprès </a:t>
            </a:r>
            <a:br>
              <a:rPr lang="fr-FR" altLang="fr-FR" dirty="0"/>
            </a:br>
            <a:r>
              <a:rPr lang="fr-FR" altLang="fr-FR" dirty="0"/>
              <a:t>des acteurs pour déployer cette politique régionale…</a:t>
            </a:r>
          </a:p>
        </p:txBody>
      </p:sp>
    </p:spTree>
    <p:extLst>
      <p:ext uri="{BB962C8B-B14F-4D97-AF65-F5344CB8AC3E}">
        <p14:creationId xmlns:p14="http://schemas.microsoft.com/office/powerpoint/2010/main" val="2509566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DF012D0C-A750-6A46-90AF-D723F3494708}"/>
              </a:ext>
            </a:extLst>
          </p:cNvPr>
          <p:cNvSpPr>
            <a:spLocks noGrp="1"/>
          </p:cNvSpPr>
          <p:nvPr>
            <p:ph type="title"/>
          </p:nvPr>
        </p:nvSpPr>
        <p:spPr/>
        <p:txBody>
          <a:bodyPr/>
          <a:lstStyle/>
          <a:p>
            <a:r>
              <a:rPr lang="fr-FR"/>
              <a:t>Besoins et contraintes</a:t>
            </a:r>
            <a:endParaRPr lang="fr-FR" dirty="0"/>
          </a:p>
        </p:txBody>
      </p:sp>
      <p:sp>
        <p:nvSpPr>
          <p:cNvPr id="3" name="Espace réservé du contenu 2">
            <a:extLst>
              <a:ext uri="{FF2B5EF4-FFF2-40B4-BE49-F238E27FC236}">
                <a16:creationId xmlns:a16="http://schemas.microsoft.com/office/drawing/2014/main" xmlns="" id="{A20BACF4-19C5-A04A-9D13-C7FA1486E70D}"/>
              </a:ext>
            </a:extLst>
          </p:cNvPr>
          <p:cNvSpPr>
            <a:spLocks noGrp="1"/>
          </p:cNvSpPr>
          <p:nvPr>
            <p:ph idx="1"/>
          </p:nvPr>
        </p:nvSpPr>
        <p:spPr/>
        <p:txBody>
          <a:bodyPr/>
          <a:lstStyle/>
          <a:p>
            <a:r>
              <a:rPr lang="fr-FR" altLang="fr-FR" dirty="0"/>
              <a:t>Besoin : SRI</a:t>
            </a:r>
          </a:p>
          <a:p>
            <a:pPr lvl="1"/>
            <a:r>
              <a:rPr lang="fr-FR" altLang="fr-FR" dirty="0"/>
              <a:t>Au moyen d’un identifiant « technique » :</a:t>
            </a:r>
          </a:p>
          <a:p>
            <a:pPr lvl="2"/>
            <a:r>
              <a:rPr lang="fr-FR" altLang="fr-FR" dirty="0"/>
              <a:t>Détection et signalement de possibilités doublons d'identités</a:t>
            </a:r>
          </a:p>
          <a:p>
            <a:pPr lvl="2"/>
            <a:r>
              <a:rPr lang="fr-FR" altLang="fr-FR" dirty="0"/>
              <a:t>Gestion automatique et manuelle de rapprochement</a:t>
            </a:r>
          </a:p>
          <a:p>
            <a:pPr lvl="1"/>
            <a:r>
              <a:rPr lang="fr-FR" altLang="fr-FR" dirty="0"/>
              <a:t>Ce service doit permettre de fournir une identification fiable et unique du patient. </a:t>
            </a:r>
          </a:p>
          <a:p>
            <a:pPr>
              <a:spcBef>
                <a:spcPts val="1600"/>
              </a:spcBef>
            </a:pPr>
            <a:r>
              <a:rPr lang="fr-FR" altLang="fr-FR" dirty="0"/>
              <a:t>Contraintes</a:t>
            </a:r>
          </a:p>
          <a:p>
            <a:pPr lvl="1"/>
            <a:r>
              <a:rPr lang="fr-FR" altLang="fr-FR" dirty="0"/>
              <a:t>Respect des profils IHE</a:t>
            </a:r>
          </a:p>
          <a:p>
            <a:pPr lvl="1"/>
            <a:r>
              <a:rPr lang="fr-FR" altLang="fr-FR" dirty="0"/>
              <a:t>Prise en compte progressive du décret sur l’INS/NIR</a:t>
            </a:r>
          </a:p>
          <a:p>
            <a:pPr lvl="1"/>
            <a:r>
              <a:rPr lang="fr-FR" altLang="fr-FR" dirty="0"/>
              <a:t>Interfaçage avec des serveurs d’identités ou de rapprochement existants ou à venir dans le cadre de GHT, avec les logiciels GAM…</a:t>
            </a:r>
          </a:p>
          <a:p>
            <a:pPr marL="457200" lvl="1" indent="0" algn="ctr">
              <a:buNone/>
            </a:pPr>
            <a:r>
              <a:rPr lang="fr-FR" altLang="fr-FR" dirty="0">
                <a:solidFill>
                  <a:srgbClr val="379B6B"/>
                </a:solidFill>
                <a:sym typeface="Wingdings" charset="2"/>
              </a:rPr>
              <a:t> </a:t>
            </a:r>
            <a:r>
              <a:rPr lang="fr-FR" altLang="fr-FR" dirty="0">
                <a:solidFill>
                  <a:srgbClr val="379B6B"/>
                </a:solidFill>
              </a:rPr>
              <a:t>Interopérabilité, respect de l’existant</a:t>
            </a:r>
          </a:p>
        </p:txBody>
      </p:sp>
    </p:spTree>
    <p:extLst>
      <p:ext uri="{BB962C8B-B14F-4D97-AF65-F5344CB8AC3E}">
        <p14:creationId xmlns:p14="http://schemas.microsoft.com/office/powerpoint/2010/main" val="4212658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1F237767-8AB7-9B42-B532-43DE1998B6A2}"/>
              </a:ext>
            </a:extLst>
          </p:cNvPr>
          <p:cNvSpPr>
            <a:spLocks noGrp="1"/>
          </p:cNvSpPr>
          <p:nvPr>
            <p:ph type="title"/>
          </p:nvPr>
        </p:nvSpPr>
        <p:spPr/>
        <p:txBody>
          <a:bodyPr/>
          <a:lstStyle/>
          <a:p>
            <a:r>
              <a:rPr lang="fr-FR"/>
              <a:t>Enjeux</a:t>
            </a:r>
            <a:endParaRPr lang="fr-FR" dirty="0"/>
          </a:p>
        </p:txBody>
      </p:sp>
      <p:sp>
        <p:nvSpPr>
          <p:cNvPr id="3" name="Espace réservé du contenu 2">
            <a:extLst>
              <a:ext uri="{FF2B5EF4-FFF2-40B4-BE49-F238E27FC236}">
                <a16:creationId xmlns:a16="http://schemas.microsoft.com/office/drawing/2014/main" xmlns="" id="{82A02598-5437-A148-B349-4E54F9B9A57A}"/>
              </a:ext>
            </a:extLst>
          </p:cNvPr>
          <p:cNvSpPr>
            <a:spLocks noGrp="1"/>
          </p:cNvSpPr>
          <p:nvPr>
            <p:ph idx="1"/>
          </p:nvPr>
        </p:nvSpPr>
        <p:spPr>
          <a:xfrm>
            <a:off x="628650" y="1359761"/>
            <a:ext cx="7391630" cy="5031514"/>
          </a:xfrm>
        </p:spPr>
        <p:txBody>
          <a:bodyPr/>
          <a:lstStyle/>
          <a:p>
            <a:r>
              <a:rPr lang="fr-FR" dirty="0"/>
              <a:t>Etre en appui</a:t>
            </a:r>
          </a:p>
          <a:p>
            <a:pPr lvl="1"/>
            <a:r>
              <a:rPr lang="fr-FR" dirty="0"/>
              <a:t>Des </a:t>
            </a:r>
            <a:r>
              <a:rPr lang="fr-FR" altLang="fr-FR" dirty="0"/>
              <a:t>services régionaux (Krypton, PAACO, K-</a:t>
            </a:r>
            <a:r>
              <a:rPr lang="fr-FR" altLang="fr-FR" dirty="0" err="1"/>
              <a:t>Process</a:t>
            </a:r>
            <a:r>
              <a:rPr lang="fr-FR" altLang="fr-FR" dirty="0"/>
              <a:t>…) </a:t>
            </a:r>
          </a:p>
          <a:p>
            <a:pPr lvl="1"/>
            <a:r>
              <a:rPr lang="fr-FR" altLang="fr-FR" dirty="0"/>
              <a:t>D’autres applications (GAM ou MPI d’ES, logiciel de cabinet…) </a:t>
            </a:r>
          </a:p>
          <a:p>
            <a:pPr lvl="1"/>
            <a:r>
              <a:rPr lang="fr-FR" altLang="fr-FR" dirty="0"/>
              <a:t>Des GHT, PTA…</a:t>
            </a:r>
          </a:p>
          <a:p>
            <a:pPr lvl="1"/>
            <a:r>
              <a:rPr lang="fr-FR" altLang="fr-FR" dirty="0"/>
              <a:t>Des relations ville-hôpital</a:t>
            </a:r>
            <a:endParaRPr lang="fr-FR" dirty="0"/>
          </a:p>
        </p:txBody>
      </p:sp>
    </p:spTree>
    <p:extLst>
      <p:ext uri="{BB962C8B-B14F-4D97-AF65-F5344CB8AC3E}">
        <p14:creationId xmlns:p14="http://schemas.microsoft.com/office/powerpoint/2010/main" val="3814282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Point de situation actuel</a:t>
            </a:r>
          </a:p>
        </p:txBody>
      </p:sp>
      <p:sp>
        <p:nvSpPr>
          <p:cNvPr id="3" name="Espace réservé du texte 2"/>
          <p:cNvSpPr>
            <a:spLocks noGrp="1"/>
          </p:cNvSpPr>
          <p:nvPr>
            <p:ph idx="1"/>
          </p:nvPr>
        </p:nvSpPr>
        <p:spPr/>
        <p:txBody>
          <a:bodyPr/>
          <a:lstStyle/>
          <a:p>
            <a:r>
              <a:rPr lang="fr-FR" dirty="0"/>
              <a:t>Contractuel</a:t>
            </a:r>
          </a:p>
          <a:p>
            <a:pPr lvl="1"/>
            <a:r>
              <a:rPr lang="fr-FR" dirty="0"/>
              <a:t>Marché notifié le 26 janvier 2018</a:t>
            </a:r>
          </a:p>
          <a:p>
            <a:pPr lvl="1"/>
            <a:r>
              <a:rPr lang="fr-FR" dirty="0"/>
              <a:t>Le SRI devrait être opérationnel fin juin 2018</a:t>
            </a:r>
          </a:p>
          <a:p>
            <a:pPr>
              <a:spcBef>
                <a:spcPts val="1600"/>
              </a:spcBef>
            </a:pPr>
            <a:r>
              <a:rPr lang="fr-FR" dirty="0"/>
              <a:t>Déploiement</a:t>
            </a:r>
          </a:p>
          <a:p>
            <a:pPr lvl="1"/>
            <a:r>
              <a:rPr lang="fr-FR" dirty="0"/>
              <a:t>Axe 1 : réponse aux demandes exprimées</a:t>
            </a:r>
          </a:p>
          <a:p>
            <a:pPr lvl="1"/>
            <a:r>
              <a:rPr lang="fr-FR" dirty="0"/>
              <a:t>Axe 2 : recrutement de sites pilotes</a:t>
            </a:r>
          </a:p>
          <a:p>
            <a:pPr lvl="2"/>
            <a:r>
              <a:rPr lang="fr-FR" dirty="0"/>
              <a:t>3 CHU </a:t>
            </a:r>
            <a:r>
              <a:rPr lang="fr-FR" dirty="0">
                <a:sym typeface="Wingdings" pitchFamily="2" charset="2"/>
              </a:rPr>
              <a:t> </a:t>
            </a:r>
            <a:r>
              <a:rPr lang="fr-FR" dirty="0"/>
              <a:t>Réponses positives des CHU de Bordeaux et de Poitiers. Accord de principe du CHU de Limoges</a:t>
            </a:r>
          </a:p>
          <a:p>
            <a:pPr lvl="2"/>
            <a:r>
              <a:rPr lang="fr-FR" dirty="0"/>
              <a:t>Institut Bergonié </a:t>
            </a:r>
            <a:r>
              <a:rPr lang="fr-FR" dirty="0">
                <a:sym typeface="Wingdings" pitchFamily="2" charset="2"/>
              </a:rPr>
              <a:t> </a:t>
            </a:r>
            <a:r>
              <a:rPr lang="fr-FR" dirty="0"/>
              <a:t>Accord de principe</a:t>
            </a:r>
          </a:p>
          <a:p>
            <a:pPr lvl="2"/>
            <a:r>
              <a:rPr lang="fr-FR" dirty="0"/>
              <a:t>EFS </a:t>
            </a:r>
            <a:r>
              <a:rPr lang="fr-FR" dirty="0">
                <a:sym typeface="Wingdings" pitchFamily="2" charset="2"/>
              </a:rPr>
              <a:t> accord de principe (base receveurs)</a:t>
            </a:r>
            <a:endParaRPr lang="fr-FR" dirty="0"/>
          </a:p>
          <a:p>
            <a:pPr lvl="1"/>
            <a:r>
              <a:rPr lang="fr-FR" dirty="0"/>
              <a:t>Axe 3 : règles de fonctionnement du SRI</a:t>
            </a:r>
          </a:p>
          <a:p>
            <a:pPr lvl="2"/>
            <a:r>
              <a:rPr lang="fr-FR" dirty="0"/>
              <a:t>Ateliers en cours pour la définition des règles régionales</a:t>
            </a:r>
          </a:p>
          <a:p>
            <a:pPr lvl="2"/>
            <a:r>
              <a:rPr lang="fr-FR" dirty="0"/>
              <a:t>CRIV en cours de constitution (2 mi-temps actuellement)</a:t>
            </a:r>
          </a:p>
          <a:p>
            <a:pPr lvl="1"/>
            <a:endParaRPr lang="fr-FR" dirty="0"/>
          </a:p>
        </p:txBody>
      </p:sp>
      <p:sp>
        <p:nvSpPr>
          <p:cNvPr id="4" name="Espace réservé du numéro de diapositive 3"/>
          <p:cNvSpPr>
            <a:spLocks noGrp="1"/>
          </p:cNvSpPr>
          <p:nvPr>
            <p:ph type="sldNum" sz="quarter" idx="12"/>
          </p:nvPr>
        </p:nvSpPr>
        <p:spPr/>
        <p:txBody>
          <a:bodyPr/>
          <a:lstStyle/>
          <a:p>
            <a:fld id="{C5E09506-3CA6-4A89-8C0E-5CAB27CB9BFD}" type="slidenum">
              <a:rPr lang="fr-FR" smtClean="0"/>
              <a:pPr/>
              <a:t>17</a:t>
            </a:fld>
            <a:endParaRPr lang="fr-FR" dirty="0"/>
          </a:p>
        </p:txBody>
      </p:sp>
    </p:spTree>
    <p:extLst>
      <p:ext uri="{BB962C8B-B14F-4D97-AF65-F5344CB8AC3E}">
        <p14:creationId xmlns:p14="http://schemas.microsoft.com/office/powerpoint/2010/main" val="35854313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Prochaines étapes</a:t>
            </a:r>
            <a:endParaRPr lang="fr-FR" dirty="0"/>
          </a:p>
        </p:txBody>
      </p:sp>
      <p:sp>
        <p:nvSpPr>
          <p:cNvPr id="3" name="Espace réservé du texte 2"/>
          <p:cNvSpPr>
            <a:spLocks noGrp="1"/>
          </p:cNvSpPr>
          <p:nvPr>
            <p:ph type="body" sz="quarter" idx="13"/>
          </p:nvPr>
        </p:nvSpPr>
        <p:spPr>
          <a:xfrm>
            <a:off x="457200" y="1313130"/>
            <a:ext cx="8559800" cy="3781425"/>
          </a:xfrm>
        </p:spPr>
        <p:txBody>
          <a:bodyPr/>
          <a:lstStyle/>
          <a:p>
            <a:r>
              <a:rPr lang="fr-FR" sz="2800" dirty="0"/>
              <a:t>Poursuite des chantiers lancés</a:t>
            </a:r>
          </a:p>
          <a:p>
            <a:pPr>
              <a:spcBef>
                <a:spcPts val="1200"/>
              </a:spcBef>
            </a:pPr>
            <a:r>
              <a:rPr lang="fr-FR" sz="2800" dirty="0"/>
              <a:t>Mise en place de la gouvernance régionale de l’IV</a:t>
            </a:r>
          </a:p>
          <a:p>
            <a:pPr lvl="1">
              <a:spcBef>
                <a:spcPts val="300"/>
              </a:spcBef>
            </a:pPr>
            <a:r>
              <a:rPr lang="fr-FR" sz="2400" dirty="0"/>
              <a:t>Comité de pilotage (ARS)</a:t>
            </a:r>
          </a:p>
          <a:p>
            <a:pPr lvl="1">
              <a:spcBef>
                <a:spcPts val="300"/>
              </a:spcBef>
            </a:pPr>
            <a:r>
              <a:rPr lang="fr-FR" sz="2400" dirty="0"/>
              <a:t>Comité technique régional (CTRIV)</a:t>
            </a:r>
          </a:p>
          <a:p>
            <a:pPr lvl="1">
              <a:spcBef>
                <a:spcPts val="300"/>
              </a:spcBef>
            </a:pPr>
            <a:r>
              <a:rPr lang="fr-FR" sz="2400" dirty="0"/>
              <a:t>Cellule opérationnelle (CRIV)</a:t>
            </a:r>
          </a:p>
          <a:p>
            <a:pPr lvl="1">
              <a:spcBef>
                <a:spcPts val="300"/>
              </a:spcBef>
            </a:pPr>
            <a:r>
              <a:rPr lang="fr-FR" sz="2400" dirty="0"/>
              <a:t>Autres acteurs (GIP ESEA, référents IV en ES…)</a:t>
            </a:r>
          </a:p>
          <a:p>
            <a:pPr>
              <a:spcBef>
                <a:spcPts val="1200"/>
              </a:spcBef>
            </a:pPr>
            <a:r>
              <a:rPr lang="fr-FR" sz="2800" dirty="0"/>
              <a:t>Communication/information</a:t>
            </a:r>
          </a:p>
          <a:p>
            <a:pPr lvl="1">
              <a:spcBef>
                <a:spcPts val="300"/>
              </a:spcBef>
            </a:pPr>
            <a:r>
              <a:rPr lang="fr-FR" sz="2400" dirty="0"/>
              <a:t>Audit des structures candidates au raccordement</a:t>
            </a:r>
          </a:p>
          <a:p>
            <a:pPr lvl="1">
              <a:spcBef>
                <a:spcPts val="300"/>
              </a:spcBef>
            </a:pPr>
            <a:r>
              <a:rPr lang="fr-FR" sz="2400" dirty="0"/>
              <a:t>Formations, sensibilisation</a:t>
            </a:r>
          </a:p>
          <a:p>
            <a:pPr lvl="1">
              <a:spcBef>
                <a:spcPts val="300"/>
              </a:spcBef>
            </a:pPr>
            <a:r>
              <a:rPr lang="fr-FR" sz="2400" dirty="0"/>
              <a:t>Parangonnage avec autres régions</a:t>
            </a:r>
          </a:p>
        </p:txBody>
      </p:sp>
      <p:sp>
        <p:nvSpPr>
          <p:cNvPr id="4" name="Espace réservé du numéro de diapositive 3"/>
          <p:cNvSpPr>
            <a:spLocks noGrp="1"/>
          </p:cNvSpPr>
          <p:nvPr>
            <p:ph type="sldNum" sz="quarter" idx="14"/>
          </p:nvPr>
        </p:nvSpPr>
        <p:spPr/>
        <p:txBody>
          <a:bodyPr/>
          <a:lstStyle/>
          <a:p>
            <a:fld id="{C5E09506-3CA6-4A89-8C0E-5CAB27CB9BFD}" type="slidenum">
              <a:rPr lang="fr-FR" smtClean="0"/>
              <a:pPr/>
              <a:t>18</a:t>
            </a:fld>
            <a:endParaRPr lang="fr-FR" dirty="0"/>
          </a:p>
        </p:txBody>
      </p:sp>
    </p:spTree>
    <p:extLst>
      <p:ext uri="{BB962C8B-B14F-4D97-AF65-F5344CB8AC3E}">
        <p14:creationId xmlns:p14="http://schemas.microsoft.com/office/powerpoint/2010/main" val="15425977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p:txBody>
          <a:bodyPr/>
          <a:lstStyle/>
          <a:p>
            <a:r>
              <a:rPr lang="fr-FR"/>
              <a:t>Merci pour votre attention!</a:t>
            </a:r>
            <a:endParaRPr lang="fr-FR" dirty="0"/>
          </a:p>
        </p:txBody>
      </p:sp>
    </p:spTree>
    <p:extLst>
      <p:ext uri="{BB962C8B-B14F-4D97-AF65-F5344CB8AC3E}">
        <p14:creationId xmlns:p14="http://schemas.microsoft.com/office/powerpoint/2010/main" val="1119347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Sommaire</a:t>
            </a:r>
          </a:p>
        </p:txBody>
      </p:sp>
      <p:sp>
        <p:nvSpPr>
          <p:cNvPr id="3" name="Espace réservé du texte 2"/>
          <p:cNvSpPr>
            <a:spLocks noGrp="1"/>
          </p:cNvSpPr>
          <p:nvPr>
            <p:ph type="body" sz="quarter" idx="13"/>
          </p:nvPr>
        </p:nvSpPr>
        <p:spPr/>
        <p:txBody>
          <a:bodyPr/>
          <a:lstStyle/>
          <a:p>
            <a:r>
              <a:rPr lang="fr-FR" sz="2800" dirty="0"/>
              <a:t>Objectifs</a:t>
            </a:r>
          </a:p>
          <a:p>
            <a:r>
              <a:rPr lang="fr-FR" sz="2800" dirty="0"/>
              <a:t>Etapes préliminaires</a:t>
            </a:r>
          </a:p>
          <a:p>
            <a:r>
              <a:rPr lang="fr-FR" sz="2800" dirty="0"/>
              <a:t>Présentation et point de situation de Krypton (services autour de l’imagerie)</a:t>
            </a:r>
          </a:p>
          <a:p>
            <a:r>
              <a:rPr lang="fr-FR" sz="2800" dirty="0"/>
              <a:t>Présentation et point de situation du serveur régional de rapprochement d’identités (SRI)</a:t>
            </a:r>
          </a:p>
          <a:p>
            <a:r>
              <a:rPr lang="fr-FR" sz="2800" dirty="0"/>
              <a:t>Prochaines étapes</a:t>
            </a:r>
          </a:p>
        </p:txBody>
      </p:sp>
      <p:sp>
        <p:nvSpPr>
          <p:cNvPr id="4" name="Espace réservé du numéro de diapositive 3"/>
          <p:cNvSpPr>
            <a:spLocks noGrp="1"/>
          </p:cNvSpPr>
          <p:nvPr>
            <p:ph type="sldNum" sz="quarter" idx="14"/>
          </p:nvPr>
        </p:nvSpPr>
        <p:spPr/>
        <p:txBody>
          <a:bodyPr/>
          <a:lstStyle/>
          <a:p>
            <a:pPr>
              <a:defRPr/>
            </a:pPr>
            <a:fld id="{C5E09506-3CA6-4A89-8C0E-5CAB27CB9BFD}" type="slidenum">
              <a:rPr lang="fr-FR" smtClean="0"/>
              <a:pPr>
                <a:defRPr/>
              </a:pPr>
              <a:t>2</a:t>
            </a:fld>
            <a:endParaRPr lang="fr-FR" dirty="0"/>
          </a:p>
        </p:txBody>
      </p:sp>
    </p:spTree>
    <p:extLst>
      <p:ext uri="{BB962C8B-B14F-4D97-AF65-F5344CB8AC3E}">
        <p14:creationId xmlns:p14="http://schemas.microsoft.com/office/powerpoint/2010/main" val="303738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Objectifs</a:t>
            </a:r>
          </a:p>
        </p:txBody>
      </p:sp>
      <p:sp>
        <p:nvSpPr>
          <p:cNvPr id="3" name="Espace réservé du texte 2"/>
          <p:cNvSpPr>
            <a:spLocks noGrp="1"/>
          </p:cNvSpPr>
          <p:nvPr>
            <p:ph type="body" sz="quarter" idx="13"/>
          </p:nvPr>
        </p:nvSpPr>
        <p:spPr>
          <a:xfrm>
            <a:off x="457200" y="1313130"/>
            <a:ext cx="8686800" cy="5043220"/>
          </a:xfrm>
        </p:spPr>
        <p:txBody>
          <a:bodyPr/>
          <a:lstStyle/>
          <a:p>
            <a:r>
              <a:rPr lang="fr-FR" sz="2800" dirty="0"/>
              <a:t>Des nouveaux services e-santé :</a:t>
            </a:r>
          </a:p>
          <a:p>
            <a:pPr lvl="1"/>
            <a:r>
              <a:rPr lang="fr-FR" sz="2400" dirty="0"/>
              <a:t>Echange et de partage d’images médicales (</a:t>
            </a:r>
            <a:r>
              <a:rPr lang="fr-FR" sz="2400" i="1" dirty="0"/>
              <a:t>Krypton</a:t>
            </a:r>
            <a:r>
              <a:rPr lang="fr-FR" sz="2400" dirty="0"/>
              <a:t>)</a:t>
            </a:r>
          </a:p>
          <a:p>
            <a:pPr lvl="1"/>
            <a:r>
              <a:rPr lang="fr-FR" sz="2400" dirty="0"/>
              <a:t>Serveur régional de rapprochements d’identités (</a:t>
            </a:r>
            <a:r>
              <a:rPr lang="fr-FR" sz="2400" i="1" dirty="0"/>
              <a:t>SRI</a:t>
            </a:r>
            <a:r>
              <a:rPr lang="fr-FR" sz="2400" dirty="0"/>
              <a:t>)</a:t>
            </a:r>
          </a:p>
          <a:p>
            <a:r>
              <a:rPr lang="fr-FR" sz="2800" dirty="0"/>
              <a:t>Qui s’inscrivent dans 3 chantiers de la stratégie de transformation du système de santé</a:t>
            </a:r>
          </a:p>
          <a:p>
            <a:pPr lvl="1"/>
            <a:r>
              <a:rPr lang="fr-FR" sz="2400" dirty="0"/>
              <a:t>Virage numérique </a:t>
            </a:r>
            <a:r>
              <a:rPr lang="fr-FR" sz="2000" dirty="0"/>
              <a:t>(accès pour tout patient en ligne à l’ensemble de ses données, simplification du partage de l’information entre les professionnels de santé…)</a:t>
            </a:r>
            <a:endParaRPr lang="fr-FR" sz="2400" dirty="0"/>
          </a:p>
          <a:p>
            <a:pPr lvl="1"/>
            <a:r>
              <a:rPr lang="fr-FR" sz="2400" dirty="0"/>
              <a:t>Organisation territoriale des soins </a:t>
            </a:r>
            <a:r>
              <a:rPr lang="fr-FR" sz="2000" dirty="0"/>
              <a:t>(garantir l’égalité devant l’accès aux soins…) </a:t>
            </a:r>
            <a:endParaRPr lang="fr-FR" sz="2400" dirty="0"/>
          </a:p>
          <a:p>
            <a:pPr lvl="1"/>
            <a:r>
              <a:rPr lang="fr-FR" sz="2400" dirty="0"/>
              <a:t>Qualité et pertinence des soins</a:t>
            </a:r>
          </a:p>
        </p:txBody>
      </p:sp>
      <p:sp>
        <p:nvSpPr>
          <p:cNvPr id="4" name="Espace réservé du numéro de diapositive 3"/>
          <p:cNvSpPr>
            <a:spLocks noGrp="1"/>
          </p:cNvSpPr>
          <p:nvPr>
            <p:ph type="sldNum" sz="quarter" idx="14"/>
          </p:nvPr>
        </p:nvSpPr>
        <p:spPr/>
        <p:txBody>
          <a:bodyPr/>
          <a:lstStyle/>
          <a:p>
            <a:fld id="{C5E09506-3CA6-4A89-8C0E-5CAB27CB9BFD}" type="slidenum">
              <a:rPr lang="fr-FR" smtClean="0"/>
              <a:pPr/>
              <a:t>3</a:t>
            </a:fld>
            <a:endParaRPr lang="fr-FR" dirty="0"/>
          </a:p>
        </p:txBody>
      </p:sp>
    </p:spTree>
    <p:extLst>
      <p:ext uri="{BB962C8B-B14F-4D97-AF65-F5344CB8AC3E}">
        <p14:creationId xmlns:p14="http://schemas.microsoft.com/office/powerpoint/2010/main" val="2608395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Etapes préliminaires</a:t>
            </a:r>
          </a:p>
        </p:txBody>
      </p:sp>
      <p:sp>
        <p:nvSpPr>
          <p:cNvPr id="3" name="Espace réservé du texte 2"/>
          <p:cNvSpPr>
            <a:spLocks noGrp="1"/>
          </p:cNvSpPr>
          <p:nvPr>
            <p:ph type="body" sz="quarter" idx="13"/>
          </p:nvPr>
        </p:nvSpPr>
        <p:spPr>
          <a:xfrm>
            <a:off x="457200" y="1313130"/>
            <a:ext cx="8686800" cy="3781425"/>
          </a:xfrm>
        </p:spPr>
        <p:txBody>
          <a:bodyPr/>
          <a:lstStyle/>
          <a:p>
            <a:r>
              <a:rPr lang="fr-FR" sz="2800" dirty="0"/>
              <a:t>Par le GTRIV (cf. </a:t>
            </a:r>
            <a:r>
              <a:rPr lang="fr-FR" sz="2800" dirty="0">
                <a:hlinkClick r:id="rId3"/>
              </a:rPr>
              <a:t>page dédiée du site internet ARS</a:t>
            </a:r>
            <a:r>
              <a:rPr lang="fr-FR" sz="2800" dirty="0"/>
              <a:t>)</a:t>
            </a:r>
          </a:p>
          <a:p>
            <a:pPr lvl="1"/>
            <a:r>
              <a:rPr lang="fr-FR" sz="2400" i="1" dirty="0"/>
              <a:t>Référentiel de bonnes pratiques en matière d’identitovigilance en NA</a:t>
            </a:r>
            <a:r>
              <a:rPr lang="fr-FR" sz="2400" dirty="0"/>
              <a:t>, publié en juin 2017</a:t>
            </a:r>
          </a:p>
          <a:p>
            <a:pPr lvl="1"/>
            <a:r>
              <a:rPr lang="fr-FR" sz="2400" i="1" dirty="0"/>
              <a:t>Fiches pratiques </a:t>
            </a:r>
            <a:r>
              <a:rPr lang="fr-FR" sz="2400" dirty="0"/>
              <a:t>(FAQ et recueil identité) en janvier 2018</a:t>
            </a:r>
          </a:p>
          <a:p>
            <a:r>
              <a:rPr lang="fr-FR" sz="2800" dirty="0"/>
              <a:t>Sous la coordination de l’ARS NA et du </a:t>
            </a:r>
            <a:r>
              <a:rPr lang="fr-FR" sz="2800" i="1" dirty="0"/>
              <a:t>Groupement régional d’appui au  développement de la e-santé </a:t>
            </a:r>
            <a:r>
              <a:rPr lang="fr-FR" sz="2800" dirty="0">
                <a:hlinkClick r:id="rId4"/>
              </a:rPr>
              <a:t>ESEA</a:t>
            </a:r>
            <a:endParaRPr lang="fr-FR" sz="2800" dirty="0"/>
          </a:p>
          <a:p>
            <a:pPr lvl="1"/>
            <a:r>
              <a:rPr lang="fr-FR" sz="2400" dirty="0"/>
              <a:t>Sélection de </a:t>
            </a:r>
            <a:r>
              <a:rPr lang="fr-FR" sz="2400" dirty="0" err="1"/>
              <a:t>Carestream</a:t>
            </a:r>
            <a:r>
              <a:rPr lang="fr-FR" sz="2400" dirty="0"/>
              <a:t> pour </a:t>
            </a:r>
            <a:r>
              <a:rPr lang="fr-FR" sz="2400" i="1" dirty="0"/>
              <a:t>Krypton</a:t>
            </a:r>
            <a:r>
              <a:rPr lang="fr-FR" sz="2400" dirty="0"/>
              <a:t> et de </a:t>
            </a:r>
            <a:r>
              <a:rPr lang="fr-FR" sz="2400" dirty="0" err="1"/>
              <a:t>Maincare</a:t>
            </a:r>
            <a:r>
              <a:rPr lang="fr-FR" sz="2400" dirty="0"/>
              <a:t> pour le SRI en décembre 2017 </a:t>
            </a:r>
            <a:r>
              <a:rPr lang="fr-FR" sz="2000" dirty="0"/>
              <a:t>suite au marché public lancé début 2017</a:t>
            </a:r>
            <a:endParaRPr lang="fr-FR" sz="2400" dirty="0"/>
          </a:p>
          <a:p>
            <a:pPr lvl="1"/>
            <a:r>
              <a:rPr lang="fr-FR" sz="2400" dirty="0"/>
              <a:t>Réunions de travail pour traiter différents aspects techniques </a:t>
            </a:r>
            <a:r>
              <a:rPr lang="fr-FR" sz="2000" dirty="0"/>
              <a:t>(documents contractuels, urbanisation des outils régionaux…)</a:t>
            </a:r>
            <a:endParaRPr lang="fr-FR" sz="2400" dirty="0"/>
          </a:p>
          <a:p>
            <a:pPr lvl="1"/>
            <a:r>
              <a:rPr lang="fr-FR" sz="2400" dirty="0"/>
              <a:t>Réunions de présentation des solutions techniques </a:t>
            </a:r>
            <a:r>
              <a:rPr lang="fr-FR" sz="2000" dirty="0"/>
              <a:t>(GHT Tour, collège DSIO, COTRIM…)</a:t>
            </a:r>
            <a:endParaRPr lang="fr-FR" sz="2400" dirty="0"/>
          </a:p>
        </p:txBody>
      </p:sp>
      <p:sp>
        <p:nvSpPr>
          <p:cNvPr id="4" name="Espace réservé du numéro de diapositive 3"/>
          <p:cNvSpPr>
            <a:spLocks noGrp="1"/>
          </p:cNvSpPr>
          <p:nvPr>
            <p:ph type="sldNum" sz="quarter" idx="14"/>
          </p:nvPr>
        </p:nvSpPr>
        <p:spPr/>
        <p:txBody>
          <a:bodyPr/>
          <a:lstStyle/>
          <a:p>
            <a:fld id="{C5E09506-3CA6-4A89-8C0E-5CAB27CB9BFD}" type="slidenum">
              <a:rPr lang="fr-FR" smtClean="0"/>
              <a:pPr/>
              <a:t>4</a:t>
            </a:fld>
            <a:endParaRPr lang="fr-FR" dirty="0"/>
          </a:p>
        </p:txBody>
      </p:sp>
    </p:spTree>
    <p:extLst>
      <p:ext uri="{BB962C8B-B14F-4D97-AF65-F5344CB8AC3E}">
        <p14:creationId xmlns:p14="http://schemas.microsoft.com/office/powerpoint/2010/main" val="127440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sz="4000" dirty="0"/>
              <a:t>Présentation et point de situation de Krypton </a:t>
            </a:r>
          </a:p>
        </p:txBody>
      </p:sp>
      <p:sp>
        <p:nvSpPr>
          <p:cNvPr id="4" name="ZoneTexte 3">
            <a:extLst>
              <a:ext uri="{FF2B5EF4-FFF2-40B4-BE49-F238E27FC236}">
                <a16:creationId xmlns:a16="http://schemas.microsoft.com/office/drawing/2014/main" xmlns="" id="{A71D8160-47FF-9F46-899E-821A6BF03D13}"/>
              </a:ext>
            </a:extLst>
          </p:cNvPr>
          <p:cNvSpPr txBox="1"/>
          <p:nvPr/>
        </p:nvSpPr>
        <p:spPr>
          <a:xfrm>
            <a:off x="3066585" y="1873405"/>
            <a:ext cx="184731" cy="369332"/>
          </a:xfrm>
          <a:prstGeom prst="rect">
            <a:avLst/>
          </a:prstGeom>
          <a:noFill/>
        </p:spPr>
        <p:txBody>
          <a:bodyPr wrap="none" rtlCol="0">
            <a:spAutoFit/>
          </a:bodyPr>
          <a:lstStyle/>
          <a:p>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Genèse</a:t>
            </a:r>
            <a:endParaRPr lang="fr-FR" dirty="0"/>
          </a:p>
        </p:txBody>
      </p:sp>
      <p:sp>
        <p:nvSpPr>
          <p:cNvPr id="3" name="Espace réservé du contenu 2"/>
          <p:cNvSpPr>
            <a:spLocks noGrp="1"/>
          </p:cNvSpPr>
          <p:nvPr>
            <p:ph sz="quarter" idx="11"/>
          </p:nvPr>
        </p:nvSpPr>
        <p:spPr>
          <a:xfrm>
            <a:off x="628650" y="1357313"/>
            <a:ext cx="8515350" cy="4894262"/>
          </a:xfrm>
        </p:spPr>
        <p:txBody>
          <a:bodyPr/>
          <a:lstStyle/>
          <a:p>
            <a:r>
              <a:rPr lang="fr-FR" dirty="0"/>
              <a:t>Instruction </a:t>
            </a:r>
            <a:r>
              <a:rPr lang="fr-FR" altLang="fr-FR" dirty="0"/>
              <a:t>N°SG/DSSIS/2016/147 du 11 mai 2016 relative au cadre commun des projets d’e-santé </a:t>
            </a:r>
            <a:br>
              <a:rPr lang="fr-FR" altLang="fr-FR" dirty="0"/>
            </a:br>
            <a:r>
              <a:rPr lang="fr-FR" altLang="fr-FR" sz="2400" dirty="0">
                <a:sym typeface="Wingdings" charset="2"/>
              </a:rPr>
              <a:t></a:t>
            </a:r>
            <a:r>
              <a:rPr lang="fr-FR" altLang="fr-FR" sz="2400" dirty="0"/>
              <a:t> mise en place dans chaque région d’un socle commun de services e-santé dont un « service d’échange et de partage d’images médicales »</a:t>
            </a:r>
          </a:p>
          <a:p>
            <a:pPr lvl="1">
              <a:spcBef>
                <a:spcPts val="1100"/>
              </a:spcBef>
            </a:pPr>
            <a:r>
              <a:rPr lang="fr-FR" altLang="fr-FR" dirty="0"/>
              <a:t>Objectif : « </a:t>
            </a:r>
            <a:r>
              <a:rPr lang="fr-FR" altLang="fr-FR" i="1" dirty="0"/>
              <a:t>Les acteurs en région doivent pouvoir disposer d’un service leur permettant de consulter les images médicales de leur patient, en tout point de la région</a:t>
            </a:r>
            <a:r>
              <a:rPr lang="fr-FR" altLang="fr-FR" dirty="0"/>
              <a:t> »</a:t>
            </a:r>
          </a:p>
          <a:p>
            <a:pPr lvl="1">
              <a:spcBef>
                <a:spcPts val="1100"/>
              </a:spcBef>
            </a:pPr>
            <a:r>
              <a:rPr lang="fr-FR" altLang="fr-FR" dirty="0"/>
              <a:t>Opérationnalité demandée pour : fin 2017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Démarche régionale</a:t>
            </a:r>
            <a:endParaRPr lang="fr-FR" dirty="0"/>
          </a:p>
        </p:txBody>
      </p:sp>
      <p:sp>
        <p:nvSpPr>
          <p:cNvPr id="3" name="Espace réservé du contenu 2"/>
          <p:cNvSpPr>
            <a:spLocks noGrp="1"/>
          </p:cNvSpPr>
          <p:nvPr>
            <p:ph sz="quarter" idx="11"/>
          </p:nvPr>
        </p:nvSpPr>
        <p:spPr>
          <a:xfrm>
            <a:off x="628650" y="1357313"/>
            <a:ext cx="8229600" cy="4894262"/>
          </a:xfrm>
        </p:spPr>
        <p:txBody>
          <a:bodyPr/>
          <a:lstStyle/>
          <a:p>
            <a:r>
              <a:rPr lang="fr-FR" altLang="fr-FR" dirty="0"/>
              <a:t>Mise en place d’un groupe de travail dédié « imagerie » en février 2016</a:t>
            </a:r>
          </a:p>
          <a:p>
            <a:pPr lvl="1">
              <a:spcBef>
                <a:spcPts val="1100"/>
              </a:spcBef>
            </a:pPr>
            <a:r>
              <a:rPr lang="fr-FR" altLang="fr-FR" i="1" dirty="0"/>
              <a:t>Composition</a:t>
            </a:r>
            <a:r>
              <a:rPr lang="fr-FR" altLang="fr-FR" dirty="0"/>
              <a:t> : radiologues représentants du G4 et de l’URPS, des cliniciens, des experts DSI</a:t>
            </a:r>
          </a:p>
          <a:p>
            <a:pPr lvl="1">
              <a:spcBef>
                <a:spcPts val="1100"/>
              </a:spcBef>
            </a:pPr>
            <a:r>
              <a:rPr lang="fr-FR" altLang="fr-FR" i="1" dirty="0"/>
              <a:t>Objectif</a:t>
            </a:r>
            <a:r>
              <a:rPr lang="fr-FR" altLang="fr-FR" dirty="0"/>
              <a:t> : définir un ensemble de services concertés et partagés autour des besoins en imagerie </a:t>
            </a:r>
            <a:r>
              <a:rPr lang="fr-FR" altLang="fr-FR" sz="2000" dirty="0"/>
              <a:t>(répondre à la demande du national + couvrir les besoins régionaux)</a:t>
            </a:r>
          </a:p>
          <a:p>
            <a:pPr marL="406400" lvl="1" indent="0">
              <a:spcBef>
                <a:spcPts val="1100"/>
              </a:spcBef>
              <a:buNone/>
            </a:pPr>
            <a:endParaRPr lang="fr-FR" altLang="fr-FR" sz="2000" dirty="0"/>
          </a:p>
          <a:p>
            <a:pPr marL="457200" lvl="1" indent="0">
              <a:buNone/>
            </a:pPr>
            <a:r>
              <a:rPr lang="fr-FR" altLang="fr-FR" dirty="0">
                <a:sym typeface="Wingdings" charset="2"/>
              </a:rPr>
              <a:t> </a:t>
            </a:r>
            <a:r>
              <a:rPr lang="fr-FR" altLang="fr-FR" dirty="0"/>
              <a:t>1er constat: nécessité de traiter la problématique de l’identité patient « commune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Besoins définis</a:t>
            </a:r>
          </a:p>
        </p:txBody>
      </p:sp>
      <p:sp>
        <p:nvSpPr>
          <p:cNvPr id="3" name="Espace réservé du contenu 2"/>
          <p:cNvSpPr>
            <a:spLocks noGrp="1"/>
          </p:cNvSpPr>
          <p:nvPr>
            <p:ph sz="quarter" idx="11"/>
          </p:nvPr>
        </p:nvSpPr>
        <p:spPr>
          <a:xfrm>
            <a:off x="628650" y="1357313"/>
            <a:ext cx="8426860" cy="4894262"/>
          </a:xfrm>
        </p:spPr>
        <p:txBody>
          <a:bodyPr>
            <a:normAutofit fontScale="85000" lnSpcReduction="20000"/>
          </a:bodyPr>
          <a:lstStyle/>
          <a:p>
            <a:r>
              <a:rPr lang="fr-FR" dirty="0"/>
              <a:t>Mise en place de nouvelles organisations de travail permettant de prendre en charge le patient sur l’ensemble de son parcours de santé, d’assurer la continuité des soins et d’intégrer les démarches qualité </a:t>
            </a:r>
            <a:br>
              <a:rPr lang="fr-FR" dirty="0"/>
            </a:br>
            <a:r>
              <a:rPr lang="fr-FR" dirty="0">
                <a:sym typeface="Wingdings" charset="2"/>
              </a:rPr>
              <a:t> </a:t>
            </a:r>
            <a:r>
              <a:rPr lang="fr-FR" dirty="0">
                <a:solidFill>
                  <a:srgbClr val="009EE3"/>
                </a:solidFill>
                <a:sym typeface="Wingdings" charset="2"/>
              </a:rPr>
              <a:t>Partage et échange d’images </a:t>
            </a:r>
            <a:endParaRPr lang="fr-FR" sz="2400" dirty="0">
              <a:solidFill>
                <a:srgbClr val="009EE3"/>
              </a:solidFill>
              <a:sym typeface="Wingdings" charset="2"/>
            </a:endParaRPr>
          </a:p>
          <a:p>
            <a:pPr>
              <a:spcBef>
                <a:spcPts val="1200"/>
              </a:spcBef>
            </a:pPr>
            <a:r>
              <a:rPr lang="fr-FR" dirty="0">
                <a:sym typeface="Wingdings" charset="2"/>
              </a:rPr>
              <a:t>Conservation des examens </a:t>
            </a:r>
            <a:br>
              <a:rPr lang="fr-FR" dirty="0">
                <a:sym typeface="Wingdings" charset="2"/>
              </a:rPr>
            </a:br>
            <a:r>
              <a:rPr lang="fr-FR" dirty="0">
                <a:sym typeface="Wingdings" charset="2"/>
              </a:rPr>
              <a:t> </a:t>
            </a:r>
            <a:r>
              <a:rPr lang="fr-FR" dirty="0">
                <a:solidFill>
                  <a:srgbClr val="009EE3"/>
                </a:solidFill>
                <a:sym typeface="Wingdings" charset="2"/>
              </a:rPr>
              <a:t>Stockage et archivage long terme</a:t>
            </a:r>
            <a:endParaRPr lang="fr-FR" sz="2400" dirty="0">
              <a:solidFill>
                <a:srgbClr val="009EE3"/>
              </a:solidFill>
              <a:sym typeface="Wingdings" charset="2"/>
            </a:endParaRPr>
          </a:p>
          <a:p>
            <a:pPr>
              <a:spcBef>
                <a:spcPts val="1200"/>
              </a:spcBef>
            </a:pPr>
            <a:r>
              <a:rPr lang="fr-FR" dirty="0">
                <a:sym typeface="Wingdings" charset="2"/>
              </a:rPr>
              <a:t>Proposer des services classiques ou innovants </a:t>
            </a:r>
            <a:br>
              <a:rPr lang="fr-FR" dirty="0">
                <a:sym typeface="Wingdings" charset="2"/>
              </a:rPr>
            </a:br>
            <a:r>
              <a:rPr lang="fr-FR" dirty="0">
                <a:sym typeface="Wingdings" charset="2"/>
              </a:rPr>
              <a:t> </a:t>
            </a:r>
            <a:r>
              <a:rPr lang="fr-FR" dirty="0">
                <a:solidFill>
                  <a:srgbClr val="009EE3"/>
                </a:solidFill>
                <a:sym typeface="Wingdings" charset="2"/>
              </a:rPr>
              <a:t>PACS/MACS, Post-traitement avancé, Dépose </a:t>
            </a:r>
            <a:endParaRPr lang="fr-FR" sz="2400" dirty="0">
              <a:solidFill>
                <a:srgbClr val="009EE3"/>
              </a:solidFill>
              <a:sym typeface="Wingdings" charset="2"/>
            </a:endParaRPr>
          </a:p>
          <a:p>
            <a:pPr>
              <a:spcBef>
                <a:spcPts val="1200"/>
              </a:spcBef>
            </a:pPr>
            <a:r>
              <a:rPr lang="fr-FR" dirty="0"/>
              <a:t>Traçabilité et de suivi des expositions cumulées aux rayonnements ionisants </a:t>
            </a:r>
            <a:br>
              <a:rPr lang="fr-FR" dirty="0"/>
            </a:br>
            <a:r>
              <a:rPr lang="fr-FR" dirty="0">
                <a:sym typeface="Wingdings" charset="2"/>
              </a:rPr>
              <a:t> </a:t>
            </a:r>
            <a:r>
              <a:rPr lang="fr-FR" dirty="0">
                <a:solidFill>
                  <a:srgbClr val="009EE3"/>
                </a:solidFill>
                <a:sym typeface="Wingdings" charset="2"/>
              </a:rPr>
              <a:t>Dosimétrie</a:t>
            </a:r>
            <a:endParaRPr lang="fr-FR" sz="2400" dirty="0">
              <a:solidFill>
                <a:srgbClr val="009EE3"/>
              </a:solidFill>
              <a:sym typeface="Wingdings" charset="2"/>
            </a:endParaRPr>
          </a:p>
          <a:p>
            <a:pPr>
              <a:spcBef>
                <a:spcPts val="1200"/>
              </a:spcBef>
            </a:pPr>
            <a:r>
              <a:rPr lang="fr-FR" dirty="0"/>
              <a:t>Recherche et évaluations statistiques à partir de données anonymisées </a:t>
            </a:r>
            <a:br>
              <a:rPr lang="fr-FR" dirty="0"/>
            </a:br>
            <a:r>
              <a:rPr lang="fr-FR" dirty="0">
                <a:sym typeface="Wingdings" charset="2"/>
              </a:rPr>
              <a:t> </a:t>
            </a:r>
            <a:r>
              <a:rPr lang="fr-FR" dirty="0">
                <a:solidFill>
                  <a:srgbClr val="009EE3"/>
                </a:solidFill>
                <a:sym typeface="Wingdings" charset="2"/>
              </a:rPr>
              <a:t>Recherche</a:t>
            </a:r>
            <a:endParaRPr lang="fr-FR" sz="2400" dirty="0">
              <a:solidFill>
                <a:srgbClr val="009EE3"/>
              </a:solidFill>
              <a:sym typeface="Wingdings" charset="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98874" y="2228842"/>
            <a:ext cx="3868340" cy="370321"/>
          </a:xfrm>
        </p:spPr>
        <p:txBody>
          <a:bodyPr>
            <a:normAutofit/>
          </a:bodyPr>
          <a:lstStyle/>
          <a:p>
            <a:r>
              <a:rPr lang="fr-FR" sz="1800" dirty="0"/>
              <a:t>Certains à portée régionale</a:t>
            </a:r>
          </a:p>
        </p:txBody>
      </p:sp>
      <p:sp>
        <p:nvSpPr>
          <p:cNvPr id="3" name="Espace réservé du contenu 2"/>
          <p:cNvSpPr>
            <a:spLocks noGrp="1"/>
          </p:cNvSpPr>
          <p:nvPr>
            <p:ph sz="half" idx="2"/>
          </p:nvPr>
        </p:nvSpPr>
        <p:spPr>
          <a:xfrm>
            <a:off x="498874" y="2736162"/>
            <a:ext cx="3868340" cy="2275210"/>
          </a:xfrm>
        </p:spPr>
        <p:txBody>
          <a:bodyPr>
            <a:normAutofit/>
          </a:bodyPr>
          <a:lstStyle/>
          <a:p>
            <a:pPr>
              <a:spcBef>
                <a:spcPts val="1600"/>
              </a:spcBef>
              <a:buBlip>
                <a:blip r:embed="rId2"/>
              </a:buBlip>
            </a:pPr>
            <a:r>
              <a:rPr lang="fr-FR" sz="1800" dirty="0"/>
              <a:t>Echange &amp; Partage</a:t>
            </a:r>
            <a:endParaRPr lang="fr-FR" sz="1100" dirty="0"/>
          </a:p>
          <a:p>
            <a:pPr>
              <a:spcBef>
                <a:spcPts val="1600"/>
              </a:spcBef>
              <a:buBlip>
                <a:blip r:embed="rId2"/>
              </a:buBlip>
            </a:pPr>
            <a:r>
              <a:rPr lang="fr-FR" sz="1800" dirty="0"/>
              <a:t>Dosimétrie niveau 1</a:t>
            </a:r>
            <a:r>
              <a:rPr lang="x-none" altLang="fr-FR" sz="1800" dirty="0"/>
              <a:t>: agrégation des doses au </a:t>
            </a:r>
            <a:r>
              <a:rPr lang="x-none" altLang="fr-FR" sz="1800"/>
              <a:t>niveau regional</a:t>
            </a:r>
            <a:endParaRPr lang="fr-FR" sz="1100" dirty="0"/>
          </a:p>
          <a:p>
            <a:pPr>
              <a:spcBef>
                <a:spcPts val="1600"/>
              </a:spcBef>
              <a:buBlip>
                <a:blip r:embed="rId2"/>
              </a:buBlip>
            </a:pPr>
            <a:r>
              <a:rPr lang="fr-FR" sz="1800" dirty="0"/>
              <a:t>Dépose</a:t>
            </a:r>
            <a:endParaRPr lang="fr-FR" sz="1100" dirty="0"/>
          </a:p>
          <a:p>
            <a:pPr>
              <a:spcBef>
                <a:spcPts val="1600"/>
              </a:spcBef>
              <a:buBlip>
                <a:blip r:embed="rId2"/>
              </a:buBlip>
            </a:pPr>
            <a:r>
              <a:rPr lang="fr-FR" sz="1800" dirty="0"/>
              <a:t>Recherche (anonymisation)</a:t>
            </a:r>
          </a:p>
        </p:txBody>
      </p:sp>
      <p:sp>
        <p:nvSpPr>
          <p:cNvPr id="4" name="Espace réservé du texte 3"/>
          <p:cNvSpPr>
            <a:spLocks noGrp="1"/>
          </p:cNvSpPr>
          <p:nvPr>
            <p:ph type="body" sz="quarter" idx="3"/>
          </p:nvPr>
        </p:nvSpPr>
        <p:spPr>
          <a:xfrm>
            <a:off x="4498182" y="2029533"/>
            <a:ext cx="3887391" cy="569629"/>
          </a:xfrm>
        </p:spPr>
        <p:txBody>
          <a:bodyPr>
            <a:normAutofit lnSpcReduction="10000"/>
          </a:bodyPr>
          <a:lstStyle/>
          <a:p>
            <a:r>
              <a:rPr lang="fr-FR" sz="1800" dirty="0"/>
              <a:t>Certains propres aux besoins des services/cabinets de radiologie</a:t>
            </a:r>
          </a:p>
        </p:txBody>
      </p:sp>
      <p:sp>
        <p:nvSpPr>
          <p:cNvPr id="5" name="Espace réservé du contenu 4"/>
          <p:cNvSpPr>
            <a:spLocks noGrp="1"/>
          </p:cNvSpPr>
          <p:nvPr>
            <p:ph sz="quarter" idx="4"/>
          </p:nvPr>
        </p:nvSpPr>
        <p:spPr>
          <a:xfrm>
            <a:off x="4498182" y="2736162"/>
            <a:ext cx="4292112" cy="2275210"/>
          </a:xfrm>
        </p:spPr>
        <p:txBody>
          <a:bodyPr>
            <a:noAutofit/>
          </a:bodyPr>
          <a:lstStyle/>
          <a:p>
            <a:pPr>
              <a:buBlip>
                <a:blip r:embed="rId2"/>
              </a:buBlip>
            </a:pPr>
            <a:r>
              <a:rPr lang="fr-FR" sz="1800" dirty="0"/>
              <a:t>PACS/MACS</a:t>
            </a:r>
          </a:p>
          <a:p>
            <a:pPr>
              <a:buBlip>
                <a:blip r:embed="rId2"/>
              </a:buBlip>
            </a:pPr>
            <a:r>
              <a:rPr lang="fr-FR" sz="1800" dirty="0"/>
              <a:t>Stockage, Archivage, Post-traitement avancé</a:t>
            </a:r>
          </a:p>
          <a:p>
            <a:pPr>
              <a:buBlip>
                <a:blip r:embed="rId2"/>
              </a:buBlip>
            </a:pPr>
            <a:r>
              <a:rPr lang="fr-FR" sz="1800" dirty="0"/>
              <a:t>Dosimétrie niveau 2 </a:t>
            </a:r>
            <a:r>
              <a:rPr lang="x-none" altLang="fr-FR" sz="1800" dirty="0"/>
              <a:t>: agrégation des doses au niveau de </a:t>
            </a:r>
            <a:r>
              <a:rPr lang="x-none" altLang="fr-FR" sz="1800"/>
              <a:t>la structure</a:t>
            </a:r>
            <a:endParaRPr lang="fr-FR" sz="1800" dirty="0"/>
          </a:p>
          <a:p>
            <a:pPr>
              <a:buBlip>
                <a:blip r:embed="rId2"/>
              </a:buBlip>
            </a:pPr>
            <a:r>
              <a:rPr lang="fr-FR" sz="1800" dirty="0"/>
              <a:t>Recherche (étude clinique)</a:t>
            </a:r>
          </a:p>
        </p:txBody>
      </p:sp>
      <p:sp>
        <p:nvSpPr>
          <p:cNvPr id="6" name="Titre 5"/>
          <p:cNvSpPr>
            <a:spLocks noGrp="1"/>
          </p:cNvSpPr>
          <p:nvPr>
            <p:ph type="title"/>
          </p:nvPr>
        </p:nvSpPr>
        <p:spPr/>
        <p:txBody>
          <a:bodyPr/>
          <a:lstStyle/>
          <a:p>
            <a:r>
              <a:rPr lang="fr-FR" dirty="0"/>
              <a:t>Principes retenus</a:t>
            </a:r>
            <a:br>
              <a:rPr lang="fr-FR" dirty="0"/>
            </a:br>
            <a:endParaRPr lang="fr-FR" dirty="0"/>
          </a:p>
        </p:txBody>
      </p:sp>
      <p:sp>
        <p:nvSpPr>
          <p:cNvPr id="8" name="Espace réservé du contenu 2"/>
          <p:cNvSpPr txBox="1"/>
          <p:nvPr/>
        </p:nvSpPr>
        <p:spPr>
          <a:xfrm>
            <a:off x="628650" y="1357313"/>
            <a:ext cx="7878763" cy="526078"/>
          </a:xfrm>
          <a:prstGeom prst="rect">
            <a:avLst/>
          </a:prstGeom>
        </p:spPr>
        <p:txBody>
          <a:bodyPr>
            <a:normAutofit/>
          </a:bodyPr>
          <a:lstStyle>
            <a:lvl1pPr marL="228600" indent="-228600" algn="l" defTabSz="914400" rtl="0" eaLnBrk="1" latinLnBrk="0" hangingPunct="1">
              <a:lnSpc>
                <a:spcPct val="90000"/>
              </a:lnSpc>
              <a:spcBef>
                <a:spcPts val="1000"/>
              </a:spcBef>
              <a:buClr>
                <a:srgbClr val="379B6B"/>
              </a:buClr>
              <a:buSzPct val="80000"/>
              <a:buFontTx/>
              <a:buBlip>
                <a:blip r:embed="rId3"/>
              </a:buBlip>
              <a:defRPr sz="2800" b="0" i="0" kern="1200">
                <a:solidFill>
                  <a:srgbClr val="1F114D"/>
                </a:solidFill>
                <a:latin typeface="Arial" charset="0"/>
                <a:ea typeface="Arial" charset="0"/>
                <a:cs typeface="Arial" charset="0"/>
              </a:defRPr>
            </a:lvl1pPr>
            <a:lvl2pPr marL="685800" indent="-228600" algn="l" defTabSz="914400" rtl="0" eaLnBrk="1" latinLnBrk="0" hangingPunct="1">
              <a:lnSpc>
                <a:spcPct val="90000"/>
              </a:lnSpc>
              <a:spcBef>
                <a:spcPts val="500"/>
              </a:spcBef>
              <a:buClr>
                <a:srgbClr val="379B6B"/>
              </a:buClr>
              <a:buSzPct val="80000"/>
              <a:buFontTx/>
              <a:buBlip>
                <a:blip r:embed="rId3"/>
              </a:buBlip>
              <a:defRPr sz="2400" b="0" i="0" kern="1200">
                <a:solidFill>
                  <a:srgbClr val="1F114D"/>
                </a:solidFill>
                <a:latin typeface="Arial" charset="0"/>
                <a:ea typeface="Arial" charset="0"/>
                <a:cs typeface="Arial" charset="0"/>
              </a:defRPr>
            </a:lvl2pPr>
            <a:lvl3pPr marL="1143000" indent="-228600" algn="l" defTabSz="914400" rtl="0" eaLnBrk="1" latinLnBrk="0" hangingPunct="1">
              <a:lnSpc>
                <a:spcPct val="90000"/>
              </a:lnSpc>
              <a:spcBef>
                <a:spcPts val="500"/>
              </a:spcBef>
              <a:buClr>
                <a:srgbClr val="379B6B"/>
              </a:buClr>
              <a:buSzPct val="80000"/>
              <a:buFontTx/>
              <a:buBlip>
                <a:blip r:embed="rId3"/>
              </a:buBlip>
              <a:defRPr sz="2000" b="0" i="0" kern="1200">
                <a:solidFill>
                  <a:srgbClr val="1F114D"/>
                </a:solidFill>
                <a:latin typeface="Arial" charset="0"/>
                <a:ea typeface="Arial" charset="0"/>
                <a:cs typeface="Arial" charset="0"/>
              </a:defRPr>
            </a:lvl3pPr>
            <a:lvl4pPr marL="1600200" indent="-228600" algn="l" defTabSz="914400" rtl="0" eaLnBrk="1" latinLnBrk="0" hangingPunct="1">
              <a:lnSpc>
                <a:spcPct val="90000"/>
              </a:lnSpc>
              <a:spcBef>
                <a:spcPts val="500"/>
              </a:spcBef>
              <a:buClr>
                <a:srgbClr val="379B6B"/>
              </a:buClr>
              <a:buSzPct val="80000"/>
              <a:buFontTx/>
              <a:buBlip>
                <a:blip r:embed="rId3"/>
              </a:buBlip>
              <a:defRPr sz="1800" b="0" i="0" kern="1200">
                <a:solidFill>
                  <a:srgbClr val="1F114D"/>
                </a:solidFill>
                <a:latin typeface="Arial" charset="0"/>
                <a:ea typeface="Arial" charset="0"/>
                <a:cs typeface="Arial" charset="0"/>
              </a:defRPr>
            </a:lvl4pPr>
            <a:lvl5pPr marL="2057400" indent="-228600" algn="l" defTabSz="914400" rtl="0" eaLnBrk="1" latinLnBrk="0" hangingPunct="1">
              <a:lnSpc>
                <a:spcPct val="90000"/>
              </a:lnSpc>
              <a:spcBef>
                <a:spcPts val="500"/>
              </a:spcBef>
              <a:buClr>
                <a:srgbClr val="379B6B"/>
              </a:buClr>
              <a:buSzPct val="80000"/>
              <a:buFontTx/>
              <a:buBlip>
                <a:blip r:embed="rId3"/>
              </a:buBlip>
              <a:defRPr sz="1800" b="0" i="0" kern="1200">
                <a:solidFill>
                  <a:srgbClr val="1F114D"/>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charset="0"/>
              <a:buChar char="•"/>
              <a:defRPr sz="1800" kern="1200">
                <a:solidFill>
                  <a:schemeClr val="tx1"/>
                </a:solidFill>
                <a:latin typeface="+mn-lt"/>
                <a:ea typeface="+mn-ea"/>
                <a:cs typeface="+mn-cs"/>
              </a:defRPr>
            </a:lvl9pPr>
          </a:lstStyle>
          <a:p>
            <a:pPr marL="0" indent="0" algn="ctr">
              <a:buFontTx/>
              <a:buNone/>
            </a:pPr>
            <a:r>
              <a:rPr lang="fr-FR" sz="2400" dirty="0"/>
              <a:t>Services à la carte</a:t>
            </a:r>
          </a:p>
        </p:txBody>
      </p:sp>
    </p:spTree>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2017_10_16_Trame PPT ESEA" id="{0398091E-1CC8-6844-A9E5-F00111DF4A29}" vid="{9967ACED-0FBC-0C4B-8FEA-8AAAAE4E8538}"/>
    </a:ext>
  </a:extLst>
</a:theme>
</file>

<file path=ppt/theme/theme3.xml><?xml version="1.0" encoding="utf-8"?>
<a:theme xmlns:a="http://schemas.openxmlformats.org/drawingml/2006/main" name="2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2017_10_16_Trame PPT ESEA</Template>
  <TotalTime>1452</TotalTime>
  <Words>816</Words>
  <Application>Microsoft Office PowerPoint</Application>
  <PresentationFormat>Affichage à l'écran (4:3)</PresentationFormat>
  <Paragraphs>153</Paragraphs>
  <Slides>19</Slides>
  <Notes>2</Notes>
  <HiddenSlides>0</HiddenSlides>
  <MMClips>0</MMClips>
  <ScaleCrop>false</ScaleCrop>
  <HeadingPairs>
    <vt:vector size="4" baseType="variant">
      <vt:variant>
        <vt:lpstr>Thème</vt:lpstr>
      </vt:variant>
      <vt:variant>
        <vt:i4>3</vt:i4>
      </vt:variant>
      <vt:variant>
        <vt:lpstr>Titres des diapositives</vt:lpstr>
      </vt:variant>
      <vt:variant>
        <vt:i4>19</vt:i4>
      </vt:variant>
    </vt:vector>
  </HeadingPairs>
  <TitlesOfParts>
    <vt:vector size="22" baseType="lpstr">
      <vt:lpstr>Thème Office</vt:lpstr>
      <vt:lpstr>1_Thème Office</vt:lpstr>
      <vt:lpstr>2_Thème Office</vt:lpstr>
      <vt:lpstr>Krypton et SRI 2 services e-santé régionaux</vt:lpstr>
      <vt:lpstr>Sommaire</vt:lpstr>
      <vt:lpstr>Objectifs</vt:lpstr>
      <vt:lpstr>Etapes préliminaires</vt:lpstr>
      <vt:lpstr>Présentation et point de situation de Krypton </vt:lpstr>
      <vt:lpstr>Genèse</vt:lpstr>
      <vt:lpstr>Démarche régionale</vt:lpstr>
      <vt:lpstr>Besoins définis</vt:lpstr>
      <vt:lpstr>Principes retenus </vt:lpstr>
      <vt:lpstr>Enjeux</vt:lpstr>
      <vt:lpstr>Point de situation actuelle</vt:lpstr>
      <vt:lpstr>Point de situation actuelle</vt:lpstr>
      <vt:lpstr>Présentation et point de situation du serveur régional de rapprochement d’identités (SRI)</vt:lpstr>
      <vt:lpstr>Contexte</vt:lpstr>
      <vt:lpstr>Besoins et contraintes</vt:lpstr>
      <vt:lpstr>Enjeux</vt:lpstr>
      <vt:lpstr>Point de situation actuel</vt:lpstr>
      <vt:lpstr>Prochaines étapes</vt:lpstr>
      <vt:lpstr>Merci pour votre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mtiffon</cp:lastModifiedBy>
  <cp:revision>99</cp:revision>
  <dcterms:created xsi:type="dcterms:W3CDTF">1900-01-01T00:00:00Z</dcterms:created>
  <dcterms:modified xsi:type="dcterms:W3CDTF">2018-05-25T12:39:21Z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2052-8.0.1</vt:lpwstr>
  </property>
</Properties>
</file>