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1"/>
  </p:notesMasterIdLst>
  <p:handoutMasterIdLst>
    <p:handoutMasterId r:id="rId22"/>
  </p:handoutMasterIdLst>
  <p:sldIdLst>
    <p:sldId id="274" r:id="rId2"/>
    <p:sldId id="426" r:id="rId3"/>
    <p:sldId id="427" r:id="rId4"/>
    <p:sldId id="405" r:id="rId5"/>
    <p:sldId id="416" r:id="rId6"/>
    <p:sldId id="418" r:id="rId7"/>
    <p:sldId id="433" r:id="rId8"/>
    <p:sldId id="417" r:id="rId9"/>
    <p:sldId id="420" r:id="rId10"/>
    <p:sldId id="421" r:id="rId11"/>
    <p:sldId id="422" r:id="rId12"/>
    <p:sldId id="423" r:id="rId13"/>
    <p:sldId id="424" r:id="rId14"/>
    <p:sldId id="434" r:id="rId15"/>
    <p:sldId id="425" r:id="rId16"/>
    <p:sldId id="406" r:id="rId17"/>
    <p:sldId id="436" r:id="rId18"/>
    <p:sldId id="437" r:id="rId19"/>
    <p:sldId id="435" r:id="rId20"/>
  </p:sldIdLst>
  <p:sldSz cx="9144000" cy="6858000" type="screen4x3"/>
  <p:notesSz cx="6735763" cy="9866313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08">
          <p15:clr>
            <a:srgbClr val="A4A3A4"/>
          </p15:clr>
        </p15:guide>
        <p15:guide id="2" pos="2122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666699"/>
    <a:srgbClr val="898989"/>
    <a:srgbClr val="FDE9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87101" autoAdjust="0"/>
  </p:normalViewPr>
  <p:slideViewPr>
    <p:cSldViewPr>
      <p:cViewPr varScale="1">
        <p:scale>
          <a:sx n="87" d="100"/>
          <a:sy n="87" d="100"/>
        </p:scale>
        <p:origin x="1330" y="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notesViewPr>
    <p:cSldViewPr>
      <p:cViewPr varScale="1">
        <p:scale>
          <a:sx n="59" d="100"/>
          <a:sy n="59" d="100"/>
        </p:scale>
        <p:origin x="3274" y="86"/>
      </p:cViewPr>
      <p:guideLst>
        <p:guide orient="horz" pos="3108"/>
        <p:guide pos="212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handoutMaster" Target="handoutMasters/handoutMaster1.xml"/><Relationship Id="rId27" Type="http://schemas.microsoft.com/office/2015/10/relationships/revisionInfo" Target="revisionInfo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CBB0269-33CB-4CA3-B67D-636815E7FBEF}" type="datetimeFigureOut">
              <a:rPr lang="fr-FR" smtClean="0"/>
              <a:t>03/06/2018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D154F6A-9E5B-4EF2-81CE-2A44BDC952D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0375089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839FC4-6556-4DA6-B26D-10C24C7C05C8}" type="datetimeFigureOut">
              <a:rPr lang="fr-FR" smtClean="0"/>
              <a:t>03/06/2018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73577" y="4686499"/>
            <a:ext cx="5388610" cy="443984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FCE307E-93A0-41F8-8993-DBE04C7CF12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962380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FCE307E-93A0-41F8-8993-DBE04C7CF124}" type="slidenum">
              <a:rPr lang="fr-FR" smtClean="0"/>
              <a:t>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8424882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FCE307E-93A0-41F8-8993-DBE04C7CF124}" type="slidenum">
              <a:rPr lang="fr-FR" smtClean="0"/>
              <a:t>19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435965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14488725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16570" y="106197"/>
            <a:ext cx="8229600" cy="391109"/>
          </a:xfrm>
          <a:prstGeom prst="rect">
            <a:avLst/>
          </a:prstGeom>
        </p:spPr>
        <p:txBody>
          <a:bodyPr/>
          <a:lstStyle>
            <a:lvl1pPr algn="l">
              <a:defRPr sz="2400" b="1">
                <a:solidFill>
                  <a:srgbClr val="666699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r>
              <a:rPr lang="fr-FR" dirty="0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4882903"/>
          </a:xfrm>
          <a:prstGeom prst="rect">
            <a:avLst/>
          </a:prstGeom>
        </p:spPr>
        <p:txBody>
          <a:bodyPr/>
          <a:lstStyle>
            <a:lvl1pPr marL="342900" indent="-342900">
              <a:buClr>
                <a:srgbClr val="666699"/>
              </a:buClr>
              <a:buSzPct val="80000"/>
              <a:buFont typeface="Wingdings" panose="05000000000000000000" pitchFamily="2" charset="2"/>
              <a:buChar char="Ø"/>
              <a:defRPr sz="2400" b="1">
                <a:solidFill>
                  <a:srgbClr val="666699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  <a:lvl2pPr marL="742950" indent="-285750">
              <a:buClr>
                <a:srgbClr val="666699"/>
              </a:buClr>
              <a:buSzPct val="80000"/>
              <a:buFont typeface="Wingdings" panose="05000000000000000000" pitchFamily="2" charset="2"/>
              <a:buChar char=""/>
              <a:defRPr sz="2200" b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2pPr>
            <a:lvl3pPr marL="1143000" indent="-228600">
              <a:buClr>
                <a:srgbClr val="666699"/>
              </a:buClr>
              <a:buSzPct val="80000"/>
              <a:buFont typeface="Wingdings" panose="05000000000000000000" pitchFamily="2" charset="2"/>
              <a:buChar char="§"/>
              <a:defRPr sz="2000" b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3pPr>
            <a:lvl4pPr>
              <a:defRPr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4pPr>
            <a:lvl5pPr>
              <a:defRPr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5pPr>
          </a:lstStyle>
          <a:p>
            <a:pPr lvl="0"/>
            <a:r>
              <a:rPr lang="fr-FR" dirty="0"/>
              <a:t>Modifiez les styles du texte du masque</a:t>
            </a:r>
          </a:p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</p:txBody>
      </p:sp>
      <p:sp>
        <p:nvSpPr>
          <p:cNvPr id="7" name="Line 5"/>
          <p:cNvSpPr>
            <a:spLocks noChangeShapeType="1"/>
          </p:cNvSpPr>
          <p:nvPr userDrawn="1"/>
        </p:nvSpPr>
        <p:spPr bwMode="auto">
          <a:xfrm>
            <a:off x="0" y="585788"/>
            <a:ext cx="9144000" cy="0"/>
          </a:xfrm>
          <a:prstGeom prst="line">
            <a:avLst/>
          </a:prstGeom>
          <a:noFill/>
          <a:ln w="19050">
            <a:solidFill>
              <a:srgbClr val="0C419A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fr-FR" sz="5000" b="1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" name="Espace réservé du numéro de diapositive 5"/>
          <p:cNvSpPr>
            <a:spLocks noGrp="1"/>
          </p:cNvSpPr>
          <p:nvPr>
            <p:ph type="sldNum" sz="quarter" idx="11"/>
          </p:nvPr>
        </p:nvSpPr>
        <p:spPr>
          <a:xfrm>
            <a:off x="5333911" y="6203950"/>
            <a:ext cx="2133600" cy="365125"/>
          </a:xfrm>
          <a:prstGeom prst="rect">
            <a:avLst/>
          </a:prstGeom>
        </p:spPr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 sz="1100" b="1">
                <a:solidFill>
                  <a:srgbClr val="000000"/>
                </a:solidFill>
                <a:latin typeface="Calibri" pitchFamily="34" charset="0"/>
                <a:cs typeface="Arial" charset="0"/>
              </a:defRPr>
            </a:lvl1pPr>
          </a:lstStyle>
          <a:p>
            <a:pPr>
              <a:defRPr/>
            </a:pPr>
            <a:r>
              <a:rPr lang="fr-FR" dirty="0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‹N°›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1310909"/>
      </p:ext>
    </p:extLst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409492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transition spd="med"/>
  <p:hf hdr="0" ftr="0" dt="0"/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1"/>
          <p:cNvSpPr txBox="1">
            <a:spLocks/>
          </p:cNvSpPr>
          <p:nvPr/>
        </p:nvSpPr>
        <p:spPr>
          <a:xfrm>
            <a:off x="767498" y="1556792"/>
            <a:ext cx="7772400" cy="2448272"/>
          </a:xfrm>
          <a:prstGeom prst="rect">
            <a:avLst/>
          </a:prstGeom>
        </p:spPr>
        <p:txBody>
          <a:bodyPr/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9pPr>
          </a:lstStyle>
          <a:p>
            <a:pPr>
              <a:spcAft>
                <a:spcPts val="1800"/>
              </a:spcAft>
            </a:pPr>
            <a:r>
              <a:rPr lang="fr-FR" sz="4800" b="1" dirty="0">
                <a:solidFill>
                  <a:srgbClr val="666699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Nouveau Guide du contrôle Externe</a:t>
            </a:r>
          </a:p>
          <a:p>
            <a:pPr>
              <a:spcAft>
                <a:spcPts val="1800"/>
              </a:spcAft>
            </a:pPr>
            <a:r>
              <a:rPr lang="fr-FR" b="1" dirty="0">
                <a:solidFill>
                  <a:srgbClr val="898989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T2A MCO</a:t>
            </a:r>
          </a:p>
          <a:p>
            <a:pPr>
              <a:spcAft>
                <a:spcPts val="1800"/>
              </a:spcAft>
            </a:pPr>
            <a:r>
              <a:rPr lang="fr-FR" sz="2800" b="1" i="1" dirty="0">
                <a:solidFill>
                  <a:srgbClr val="898989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Document validé le 17 Avril 2018</a:t>
            </a:r>
          </a:p>
          <a:p>
            <a:pPr>
              <a:spcAft>
                <a:spcPts val="1800"/>
              </a:spcAft>
            </a:pPr>
            <a:endParaRPr lang="fr-FR" sz="3200" b="1" dirty="0">
              <a:solidFill>
                <a:srgbClr val="898989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6" name="Sous-titre 2"/>
          <p:cNvSpPr txBox="1">
            <a:spLocks/>
          </p:cNvSpPr>
          <p:nvPr/>
        </p:nvSpPr>
        <p:spPr>
          <a:xfrm>
            <a:off x="1371600" y="2420888"/>
            <a:ext cx="6400800" cy="648369"/>
          </a:xfrm>
          <a:prstGeom prst="rect">
            <a:avLst/>
          </a:prstGeom>
        </p:spPr>
        <p:txBody>
          <a:bodyPr rtlCol="0">
            <a:normAutofit/>
          </a:bodyPr>
          <a:lstStyle>
            <a:lvl1pPr marL="342900" indent="-3429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algn="ctr" fontAlgn="auto">
              <a:spcAft>
                <a:spcPts val="0"/>
              </a:spcAft>
              <a:buNone/>
              <a:defRPr/>
            </a:pPr>
            <a:endParaRPr lang="fr-FR" sz="3000" b="1" dirty="0">
              <a:solidFill>
                <a:srgbClr val="898989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C8389CDB-0DC8-4D07-9297-86DCC3A4DD97}"/>
              </a:ext>
            </a:extLst>
          </p:cNvPr>
          <p:cNvSpPr txBox="1"/>
          <p:nvPr/>
        </p:nvSpPr>
        <p:spPr>
          <a:xfrm>
            <a:off x="5004048" y="5445224"/>
            <a:ext cx="352839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COTRIM Nouvelle Aquitaine</a:t>
            </a:r>
          </a:p>
          <a:p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                      Le 4 juin 2018</a:t>
            </a:r>
          </a:p>
          <a:p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                      Dr C. ABADIE</a:t>
            </a:r>
          </a:p>
        </p:txBody>
      </p:sp>
    </p:spTree>
    <p:extLst>
      <p:ext uri="{BB962C8B-B14F-4D97-AF65-F5344CB8AC3E}">
        <p14:creationId xmlns:p14="http://schemas.microsoft.com/office/powerpoint/2010/main" val="1472747233"/>
      </p:ext>
    </p:extLst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16570" y="106197"/>
            <a:ext cx="8927430" cy="391109"/>
          </a:xfrm>
        </p:spPr>
        <p:txBody>
          <a:bodyPr/>
          <a:lstStyle/>
          <a:p>
            <a:r>
              <a:rPr lang="fr-FR" sz="2000" dirty="0"/>
              <a:t>Nouveau guide 2018 : Articulation phase d’analyse et concertation (Ch. 12)</a:t>
            </a:r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279145"/>
              </p:ext>
            </p:extLst>
          </p:nvPr>
        </p:nvGraphicFramePr>
        <p:xfrm>
          <a:off x="323528" y="927468"/>
          <a:ext cx="7992888" cy="484632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99644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9644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032448"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400" b="1" i="1" kern="1200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Modalités guide 2012</a:t>
                      </a:r>
                      <a:endParaRPr lang="fr-FR" sz="1400" b="1" kern="1200" dirty="0">
                        <a:solidFill>
                          <a:srgbClr val="000000"/>
                        </a:solidFill>
                        <a:effectLst/>
                        <a:highlight>
                          <a:srgbClr val="FFFF00"/>
                        </a:highlight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La phase de concertation a lieu </a:t>
                      </a:r>
                      <a:r>
                        <a:rPr lang="fr-FR" sz="13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au terme du contrôle de l’ensemble des séjours, ou après contrôle d’un champ donné</a:t>
                      </a: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selon la convenance des deux parties et le nombre total de dossiers contrôlés. </a:t>
                      </a:r>
                      <a:endParaRPr lang="fr-FR" sz="13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400" b="1" i="1" kern="1200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Nouvelles modalités</a:t>
                      </a:r>
                      <a:endParaRPr lang="fr-FR" sz="1400" b="1" kern="1200" dirty="0">
                        <a:solidFill>
                          <a:srgbClr val="000000"/>
                        </a:solidFill>
                        <a:effectLst/>
                        <a:highlight>
                          <a:srgbClr val="FFFF00"/>
                        </a:highlight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Il est proposé qu’une fois le 1</a:t>
                      </a:r>
                      <a:r>
                        <a:rPr lang="fr-FR" sz="1300" b="0" baseline="30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er</a:t>
                      </a: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champ de contrôle terminé, après harmonisation des avis, les fiches médicales de recueil et de concertation soient remises au médecin DIM. </a:t>
                      </a:r>
                      <a:r>
                        <a:rPr lang="fr-FR" sz="13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 médecin DIM dispose alors du temps nécessaire pour préparer la concertation de ce premier champ. 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Durant ce laps de temps les praticiens-conseils poursuivent leur analyse des séjours du 2</a:t>
                      </a:r>
                      <a:r>
                        <a:rPr lang="fr-FR" sz="1300" b="0" baseline="30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ème</a:t>
                      </a: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champ de contrôle. 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 l’issue du temps préalablement défini, le médecin responsable du contrôle et le médecin DIM engagent la phase de concertation du 1</a:t>
                      </a:r>
                      <a:r>
                        <a:rPr lang="fr-FR" sz="1300" b="0" baseline="300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er</a:t>
                      </a: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champ, et ainsi de suite pour les champs de contrôle suivants.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Pour </a:t>
                      </a:r>
                      <a:r>
                        <a:rPr lang="fr-FR" sz="13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 dernier champ de contrôle</a:t>
                      </a: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, qui </a:t>
                      </a:r>
                      <a:r>
                        <a:rPr lang="fr-FR" sz="13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concernera autant que faire se peut, une problématique simple </a:t>
                      </a: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à contrôler ou un faible nombre de séjours, deux situations peuvent s’envisager en accord avec le médecin DIM : </a:t>
                      </a:r>
                    </a:p>
                    <a:p>
                      <a:pPr marL="342900" lvl="0" indent="-342900" algn="just">
                        <a:spcBef>
                          <a:spcPts val="300"/>
                        </a:spcBef>
                        <a:spcAft>
                          <a:spcPts val="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une </a:t>
                      </a:r>
                      <a:r>
                        <a:rPr lang="fr-FR" sz="13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concertation du champ à distance </a:t>
                      </a: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 quelques jours,</a:t>
                      </a:r>
                    </a:p>
                    <a:p>
                      <a:pPr marL="342900" lvl="0" indent="-342900" algn="just">
                        <a:spcBef>
                          <a:spcPts val="300"/>
                        </a:spcBef>
                        <a:spcAft>
                          <a:spcPts val="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3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ou </a:t>
                      </a: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une concertation débutant </a:t>
                      </a:r>
                      <a:r>
                        <a:rPr lang="fr-FR" sz="13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ci-tôt </a:t>
                      </a:r>
                      <a:r>
                        <a:rPr lang="fr-FR" sz="13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l’harmonisation des dossiers réalisée par l’équipe de contrôle mais </a:t>
                      </a:r>
                      <a:r>
                        <a:rPr lang="fr-FR" sz="13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d’une durée adaptée.</a:t>
                      </a:r>
                      <a:endParaRPr lang="fr-FR" sz="1300" b="1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10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617493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16570" y="106197"/>
            <a:ext cx="8747918" cy="391109"/>
          </a:xfrm>
        </p:spPr>
        <p:txBody>
          <a:bodyPr/>
          <a:lstStyle/>
          <a:p>
            <a:r>
              <a:rPr lang="fr-FR" sz="2000" dirty="0"/>
              <a:t>Nouveau guide 2018 : Documents remis au DIM avant concertation (Ch. 12)</a:t>
            </a:r>
          </a:p>
        </p:txBody>
      </p:sp>
      <p:graphicFrame>
        <p:nvGraphicFramePr>
          <p:cNvPr id="6" name="Espace réservé du contenu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22700190"/>
              </p:ext>
            </p:extLst>
          </p:nvPr>
        </p:nvGraphicFramePr>
        <p:xfrm>
          <a:off x="611560" y="1196753"/>
          <a:ext cx="7776864" cy="394716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88843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8843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81642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600" b="1" i="1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</a:rPr>
                        <a:t>Modalités guide 2012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Le tableau comportant la liste des séjours 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avec modification de valorisation est remis au médecin responsable du DIM.</a:t>
                      </a: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600" b="1" i="1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</a:rPr>
                        <a:t>Nouvelles modalités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La concertation doit être effectuée dans une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symétrie d’information. </a:t>
                      </a:r>
                    </a:p>
                    <a:p>
                      <a:pPr algn="just">
                        <a:spcAft>
                          <a:spcPts val="30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C’est pourquoi, afin de permettre au médecin DIM de préparer au mieux la concertation,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 responsable du contrôle lui transmet pour chaque séjour contrôlé :</a:t>
                      </a:r>
                    </a:p>
                    <a:p>
                      <a:pPr marL="342900" lvl="0" indent="-342900" algn="just">
                        <a:spcAft>
                          <a:spcPts val="3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la fiche médicale de recueil 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rappelant le codage initial de l’établissement et précisant le recodage des praticiens conseils, par séjour et par RUM</a:t>
                      </a:r>
                    </a:p>
                    <a:p>
                      <a:pPr marL="342900" lvl="0" indent="-342900" algn="just">
                        <a:spcAft>
                          <a:spcPts val="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la fiche médicale de concertation 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par séjour motivant s’il y a lieu le recodage des praticiens conseils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 tableau de la liste des séjours avec modification de valorisation est remis au médecin responsable du DIM.</a:t>
                      </a: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11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63202292"/>
      </p:ext>
    </p:extLst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16570" y="106197"/>
            <a:ext cx="8675910" cy="391109"/>
          </a:xfrm>
        </p:spPr>
        <p:txBody>
          <a:bodyPr/>
          <a:lstStyle/>
          <a:p>
            <a:r>
              <a:rPr lang="fr-FR" sz="2000" dirty="0"/>
              <a:t>Nouveau guide 2018 </a:t>
            </a:r>
            <a:r>
              <a:rPr lang="fr-FR" sz="2200" dirty="0"/>
              <a:t>: partie médicale de la fiche argumentaire (Ch. 12)</a:t>
            </a:r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33467156"/>
              </p:ext>
            </p:extLst>
          </p:nvPr>
        </p:nvGraphicFramePr>
        <p:xfrm>
          <a:off x="594085" y="1556792"/>
          <a:ext cx="7920880" cy="309634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9604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4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96344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600" b="1" i="1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</a:rPr>
                        <a:t>Modalités guide 2012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Lors du contradictoire,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une fiche argumentaire doit être établie.</a:t>
                      </a:r>
                    </a:p>
                    <a:p>
                      <a:pPr marL="285750" indent="-285750" algn="just">
                        <a:spcAft>
                          <a:spcPts val="0"/>
                        </a:spcAft>
                        <a:buFont typeface="Wingdings" panose="05000000000000000000" pitchFamily="2" charset="2"/>
                        <a:buChar char="§"/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Cette fiche comprend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une partie destinée au praticien-conseil 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dans laquelle sont consignés toutes les informations notamment la liste des documents contrôlés et photocopiés et les arguments justifiant de la modification de codage.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marL="285750" indent="-285750" algn="just">
                        <a:spcAft>
                          <a:spcPts val="0"/>
                        </a:spcAft>
                        <a:buFont typeface="Wingdings" panose="05000000000000000000" pitchFamily="2" charset="2"/>
                        <a:buChar char="§"/>
                      </a:pP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Une seconde partie est réservée au médecin DIM.</a:t>
                      </a:r>
                    </a:p>
                  </a:txBody>
                  <a:tcPr marL="68580" marR="68580" marT="0" marB="0"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600" b="1" i="1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</a:rPr>
                        <a:t>Nouvelles modalités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Cette partie est la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fiche médicale de concertation où le praticien-conseil 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 exposé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une synthèse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des arguments médicaux et/ou administratifs du recodage.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 parallèle,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lors de la concertation, le médecin DIM peut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, s’il le juge nécessaire,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rédiger ses arguments 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médicaux et/ou administratifs justifiant sa position.</a:t>
                      </a: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12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82792"/>
      </p:ext>
    </p:extLst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2000" dirty="0"/>
              <a:t>Nouveau guide 2018 : Pièces conservées après concertation (Ch. 12)</a:t>
            </a:r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29589924"/>
              </p:ext>
            </p:extLst>
          </p:nvPr>
        </p:nvGraphicFramePr>
        <p:xfrm>
          <a:off x="899592" y="1340768"/>
          <a:ext cx="7344816" cy="374441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67240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7240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44416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600" b="1" i="1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</a:rPr>
                        <a:t>Modalités guide 2012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Pour tous les séjours contrôlés le médecin DIM conserve un double des parties médicale et administrative de la fiche de concertation et a minima la liste des pièces du dossier patient photocopiées ou numérisées.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Pour tous les séjours contrôlés le médecin en charge du contrôle conserve </a:t>
                      </a:r>
                      <a:r>
                        <a:rPr lang="fr-FR" sz="1400" b="0" i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les parties 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médicale et administrative de la fiche de concertation et les pièces des dossiers patients qui auraient été photocopiées ou numérisées.</a:t>
                      </a: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600" b="1" i="1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</a:rPr>
                        <a:t>Nouvelles modalités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Pour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tous les séjours contrôlés 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 médecin DIM conserve un double de la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fiche médicale de recueil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, un double des parties médicale et administrative de la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fiche de concertation 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et a minima la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liste des pièces du dossier patient 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photocopiées ou numérisées.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Pour tous les séjours contrôlés le médecin en charge du contrôle conserve la </a:t>
                      </a:r>
                      <a:r>
                        <a:rPr lang="fr-FR" sz="1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fiche médicale de recueil</a:t>
                      </a:r>
                      <a:r>
                        <a:rPr lang="fr-FR" sz="14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, les parties médicale et administrative de la fiche de concertation et les pièces des dossiers patients qui auraient été photocopiées ou numérisées.</a:t>
                      </a:r>
                      <a:endParaRPr lang="fr-FR" sz="14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13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87593941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2000" dirty="0"/>
              <a:t>Nouveau guide 2018 : Le rapport de contrôle (Ch. 13)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14</a:t>
            </a:fld>
            <a:endParaRPr lang="fr-FR" dirty="0">
              <a:solidFill>
                <a:srgbClr val="898989"/>
              </a:solidFill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788F3CB3-569B-4509-9C05-AC13FD8443CE}"/>
              </a:ext>
            </a:extLst>
          </p:cNvPr>
          <p:cNvSpPr/>
          <p:nvPr/>
        </p:nvSpPr>
        <p:spPr>
          <a:xfrm>
            <a:off x="216570" y="908720"/>
            <a:ext cx="8459886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>
                <a:solidFill>
                  <a:srgbClr val="000000"/>
                </a:solidFill>
                <a:latin typeface="Calibri" panose="020F0502020204030204" pitchFamily="34" charset="0"/>
              </a:rPr>
              <a:t>Dans les suites du contrôle sur site, le médecin-conseil responsable du contrôle adresse </a:t>
            </a:r>
            <a:r>
              <a:rPr lang="fr-FR" sz="2000" b="1" dirty="0">
                <a:solidFill>
                  <a:srgbClr val="000000"/>
                </a:solidFill>
                <a:latin typeface="Calibri" panose="020F0502020204030204" pitchFamily="34" charset="0"/>
              </a:rPr>
              <a:t>au Directeur </a:t>
            </a:r>
            <a:r>
              <a:rPr lang="fr-FR" sz="2000" dirty="0">
                <a:solidFill>
                  <a:srgbClr val="000000"/>
                </a:solidFill>
                <a:latin typeface="Calibri" panose="020F0502020204030204" pitchFamily="34" charset="0"/>
              </a:rPr>
              <a:t>de l'établissement, avec copie au médecin responsable DIM, </a:t>
            </a:r>
            <a:r>
              <a:rPr lang="fr-FR" sz="2000" b="1" dirty="0">
                <a:solidFill>
                  <a:srgbClr val="000000"/>
                </a:solidFill>
                <a:latin typeface="Calibri" panose="020F0502020204030204" pitchFamily="34" charset="0"/>
              </a:rPr>
              <a:t>un exemplaire papier daté et signé </a:t>
            </a:r>
            <a:r>
              <a:rPr lang="fr-FR" sz="2000" dirty="0">
                <a:solidFill>
                  <a:srgbClr val="000000"/>
                </a:solidFill>
                <a:latin typeface="Calibri" panose="020F0502020204030204" pitchFamily="34" charset="0"/>
              </a:rPr>
              <a:t>du rapport par voie postale en </a:t>
            </a:r>
            <a:r>
              <a:rPr lang="fr-FR" sz="2000" b="1" dirty="0">
                <a:solidFill>
                  <a:srgbClr val="000000"/>
                </a:solidFill>
                <a:latin typeface="Calibri" panose="020F0502020204030204" pitchFamily="34" charset="0"/>
              </a:rPr>
              <a:t>lettre recommandée avec accusé réception</a:t>
            </a:r>
            <a:r>
              <a:rPr lang="fr-FR" sz="2000" dirty="0">
                <a:solidFill>
                  <a:srgbClr val="000000"/>
                </a:solidFill>
                <a:latin typeface="Calibri" panose="020F0502020204030204" pitchFamily="34" charset="0"/>
              </a:rPr>
              <a:t>. </a:t>
            </a:r>
          </a:p>
          <a:p>
            <a:r>
              <a:rPr lang="fr-FR" sz="2000" dirty="0">
                <a:solidFill>
                  <a:srgbClr val="000000"/>
                </a:solidFill>
                <a:highlight>
                  <a:srgbClr val="C0C0C0"/>
                </a:highlight>
                <a:latin typeface="Calibri" panose="020F0502020204030204" pitchFamily="34" charset="0"/>
              </a:rPr>
              <a:t>Le rapport doit également </a:t>
            </a:r>
            <a:r>
              <a:rPr lang="fr-FR" sz="2000" b="1" dirty="0">
                <a:solidFill>
                  <a:srgbClr val="000000"/>
                </a:solidFill>
                <a:highlight>
                  <a:srgbClr val="C0C0C0"/>
                </a:highlight>
                <a:latin typeface="Calibri" panose="020F0502020204030204" pitchFamily="34" charset="0"/>
              </a:rPr>
              <a:t>être envoyé sous format Excel +/- Word</a:t>
            </a:r>
            <a:r>
              <a:rPr lang="fr-FR" sz="2000" dirty="0">
                <a:solidFill>
                  <a:srgbClr val="000000"/>
                </a:solidFill>
                <a:highlight>
                  <a:srgbClr val="C0C0C0"/>
                </a:highlight>
                <a:latin typeface="Calibri" panose="020F0502020204030204" pitchFamily="34" charset="0"/>
              </a:rPr>
              <a:t>. </a:t>
            </a:r>
            <a:endParaRPr lang="fr-FR" sz="2000" dirty="0">
              <a:highlight>
                <a:srgbClr val="C0C0C0"/>
              </a:highlight>
            </a:endParaRPr>
          </a:p>
        </p:txBody>
      </p:sp>
      <p:sp>
        <p:nvSpPr>
          <p:cNvPr id="9" name="Espace réservé du contenu 8">
            <a:extLst>
              <a:ext uri="{FF2B5EF4-FFF2-40B4-BE49-F238E27FC236}">
                <a16:creationId xmlns:a16="http://schemas.microsoft.com/office/drawing/2014/main" id="{08685D4F-CE0C-4B32-9FF3-588A982ACF1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16570" y="2984639"/>
            <a:ext cx="8229600" cy="2774608"/>
          </a:xfrm>
        </p:spPr>
        <p:txBody>
          <a:bodyPr/>
          <a:lstStyle/>
          <a:p>
            <a:pPr marL="0" indent="0">
              <a:buNone/>
            </a:pPr>
            <a:r>
              <a:rPr lang="fr-FR" sz="2000" b="0" dirty="0">
                <a:solidFill>
                  <a:srgbClr val="000000"/>
                </a:solidFill>
              </a:rPr>
              <a:t>A date de réception l’établissement dispose de </a:t>
            </a:r>
            <a:r>
              <a:rPr lang="fr-FR" sz="2000" dirty="0">
                <a:solidFill>
                  <a:srgbClr val="000000"/>
                </a:solidFill>
              </a:rPr>
              <a:t>30 jours pour produire des observations écrites</a:t>
            </a:r>
            <a:r>
              <a:rPr lang="fr-FR" sz="2000" b="0" dirty="0">
                <a:solidFill>
                  <a:srgbClr val="000000"/>
                </a:solidFill>
              </a:rPr>
              <a:t>. </a:t>
            </a:r>
          </a:p>
          <a:p>
            <a:pPr marL="0" indent="0">
              <a:buNone/>
            </a:pPr>
            <a:r>
              <a:rPr lang="fr-FR" sz="2000" b="0" dirty="0">
                <a:solidFill>
                  <a:srgbClr val="000000"/>
                </a:solidFill>
                <a:highlight>
                  <a:srgbClr val="C0C0C0"/>
                </a:highlight>
              </a:rPr>
              <a:t>En périodes estivale ou de fin d’année, le médecin-conseil responsable du contrôle devra veiller lors de l’envoi du rapport à ce </a:t>
            </a:r>
            <a:r>
              <a:rPr lang="fr-FR" sz="2000" dirty="0">
                <a:solidFill>
                  <a:srgbClr val="000000"/>
                </a:solidFill>
                <a:highlight>
                  <a:srgbClr val="C0C0C0"/>
                </a:highlight>
              </a:rPr>
              <a:t>que l’établissement dispose du temps suffisant </a:t>
            </a:r>
            <a:r>
              <a:rPr lang="fr-FR" sz="2000" b="0" dirty="0">
                <a:solidFill>
                  <a:srgbClr val="000000"/>
                </a:solidFill>
                <a:highlight>
                  <a:srgbClr val="C0C0C0"/>
                </a:highlight>
              </a:rPr>
              <a:t>pour produire ses observations, compte-tenu de ce délai contraint de trente jours réglementaire. </a:t>
            </a:r>
            <a:endParaRPr lang="fr-FR" sz="2000" dirty="0">
              <a:highlight>
                <a:srgbClr val="C0C0C0"/>
              </a:highlight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A114C052-729C-4927-8DD7-4AF4E9DFCD99}"/>
              </a:ext>
            </a:extLst>
          </p:cNvPr>
          <p:cNvSpPr/>
          <p:nvPr/>
        </p:nvSpPr>
        <p:spPr>
          <a:xfrm>
            <a:off x="323528" y="5550711"/>
            <a:ext cx="7992888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>
                <a:solidFill>
                  <a:srgbClr val="000000"/>
                </a:solidFill>
                <a:highlight>
                  <a:srgbClr val="C0C0C0"/>
                </a:highlight>
                <a:latin typeface="Calibri" panose="020F0502020204030204" pitchFamily="34" charset="0"/>
              </a:rPr>
              <a:t>S’il est membre de l’UCR, le médecin-conseil responsable du contrôle </a:t>
            </a:r>
            <a:r>
              <a:rPr lang="fr-FR" sz="2000" b="1" dirty="0">
                <a:solidFill>
                  <a:srgbClr val="000000"/>
                </a:solidFill>
                <a:highlight>
                  <a:srgbClr val="C0C0C0"/>
                </a:highlight>
                <a:latin typeface="Calibri" panose="020F0502020204030204" pitchFamily="34" charset="0"/>
              </a:rPr>
              <a:t>ne participe pas </a:t>
            </a:r>
            <a:r>
              <a:rPr lang="fr-FR" sz="2000" dirty="0">
                <a:solidFill>
                  <a:srgbClr val="000000"/>
                </a:solidFill>
                <a:highlight>
                  <a:srgbClr val="C0C0C0"/>
                </a:highlight>
                <a:latin typeface="Calibri" panose="020F0502020204030204" pitchFamily="34" charset="0"/>
              </a:rPr>
              <a:t>aux délibérations concernant l’établissement. </a:t>
            </a:r>
          </a:p>
        </p:txBody>
      </p:sp>
    </p:spTree>
    <p:extLst>
      <p:ext uri="{BB962C8B-B14F-4D97-AF65-F5344CB8AC3E}">
        <p14:creationId xmlns:p14="http://schemas.microsoft.com/office/powerpoint/2010/main" val="816495154"/>
      </p:ext>
    </p:extLst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16570" y="106197"/>
            <a:ext cx="8675910" cy="391109"/>
          </a:xfrm>
        </p:spPr>
        <p:txBody>
          <a:bodyPr/>
          <a:lstStyle/>
          <a:p>
            <a:r>
              <a:rPr lang="fr-FR" dirty="0"/>
              <a:t>Nouveau guide 2018 : Obstacle à contrôle (Ch. 15)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15</a:t>
            </a:fld>
            <a:endParaRPr lang="fr-FR" dirty="0">
              <a:solidFill>
                <a:srgbClr val="898989"/>
              </a:solidFill>
            </a:endParaRPr>
          </a:p>
        </p:txBody>
      </p:sp>
      <p:sp>
        <p:nvSpPr>
          <p:cNvPr id="5" name="Rectangle 4"/>
          <p:cNvSpPr/>
          <p:nvPr/>
        </p:nvSpPr>
        <p:spPr bwMode="auto">
          <a:xfrm>
            <a:off x="2483768" y="620688"/>
            <a:ext cx="360040" cy="144016"/>
          </a:xfrm>
          <a:prstGeom prst="rect">
            <a:avLst/>
          </a:prstGeom>
          <a:solidFill>
            <a:schemeClr val="bg1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5000" b="1" i="0" u="none" strike="noStrike" cap="none" normalizeH="0" baseline="0">
              <a:ln>
                <a:noFill/>
              </a:ln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charset="0"/>
            </a:endParaRPr>
          </a:p>
        </p:txBody>
      </p:sp>
      <p:sp>
        <p:nvSpPr>
          <p:cNvPr id="6" name="Rectangle 5"/>
          <p:cNvSpPr/>
          <p:nvPr/>
        </p:nvSpPr>
        <p:spPr bwMode="auto">
          <a:xfrm>
            <a:off x="2123728" y="2348880"/>
            <a:ext cx="360040" cy="288032"/>
          </a:xfrm>
          <a:prstGeom prst="rect">
            <a:avLst/>
          </a:prstGeom>
          <a:solidFill>
            <a:schemeClr val="bg1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5000" b="1" i="0" u="none" strike="noStrike" cap="none" normalizeH="0" baseline="0">
              <a:ln>
                <a:noFill/>
              </a:ln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ED084E9A-7784-4281-8213-3F694A8EB701}"/>
              </a:ext>
            </a:extLst>
          </p:cNvPr>
          <p:cNvSpPr/>
          <p:nvPr/>
        </p:nvSpPr>
        <p:spPr>
          <a:xfrm>
            <a:off x="536314" y="749234"/>
            <a:ext cx="8352928" cy="60016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		Obstacles à la réalisation du contrôle </a:t>
            </a:r>
          </a:p>
          <a:p>
            <a:endParaRPr lang="fr-FR" sz="12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Pourraient être considérés comme obstacles à la réalisation du contrôle : </a:t>
            </a:r>
          </a:p>
          <a:p>
            <a:r>
              <a:rPr lang="fr-FR" sz="1200" dirty="0">
                <a:solidFill>
                  <a:srgbClr val="000000"/>
                </a:solidFill>
                <a:latin typeface="Wingdings" panose="05000000000000000000" pitchFamily="2" charset="2"/>
              </a:rPr>
              <a:t>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l’absence de désignation de médecin responsable DIM </a:t>
            </a:r>
          </a:p>
          <a:p>
            <a:r>
              <a:rPr lang="fr-FR" sz="1200" dirty="0">
                <a:solidFill>
                  <a:srgbClr val="000000"/>
                </a:solidFill>
                <a:latin typeface="Wingdings" panose="05000000000000000000" pitchFamily="2" charset="2"/>
              </a:rPr>
              <a:t>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le report répété sans justification de la date de début de contrôle sur site </a:t>
            </a:r>
          </a:p>
          <a:p>
            <a:r>
              <a:rPr lang="fr-FR" sz="1200" dirty="0">
                <a:solidFill>
                  <a:srgbClr val="000000"/>
                </a:solidFill>
                <a:latin typeface="Wingdings" panose="05000000000000000000" pitchFamily="2" charset="2"/>
              </a:rPr>
              <a:t> </a:t>
            </a:r>
            <a:r>
              <a:rPr lang="fr-FR" sz="1200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une non-présentation répétée des dossiers des patients pour les séjours contrôlés </a:t>
            </a:r>
          </a:p>
          <a:p>
            <a:r>
              <a:rPr lang="fr-FR" sz="1200" dirty="0">
                <a:solidFill>
                  <a:srgbClr val="000000"/>
                </a:solidFill>
                <a:latin typeface="Wingdings" panose="05000000000000000000" pitchFamily="2" charset="2"/>
              </a:rPr>
              <a:t>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l’absence de mise à la disposition d'un local dédié et adapté au contrôle </a:t>
            </a:r>
          </a:p>
          <a:p>
            <a:r>
              <a:rPr lang="fr-FR" sz="1200" dirty="0">
                <a:solidFill>
                  <a:srgbClr val="000000"/>
                </a:solidFill>
                <a:latin typeface="Wingdings" panose="05000000000000000000" pitchFamily="2" charset="2"/>
              </a:rPr>
              <a:t>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tout empêchement à la réalisation de copies des éléments médicaux et/ou administratifs </a:t>
            </a:r>
          </a:p>
          <a:p>
            <a:r>
              <a:rPr lang="fr-FR" sz="1200" dirty="0">
                <a:solidFill>
                  <a:srgbClr val="000000"/>
                </a:solidFill>
                <a:latin typeface="Wingdings" panose="05000000000000000000" pitchFamily="2" charset="2"/>
              </a:rPr>
              <a:t>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toute entrave au bon déroulé des phases d’analyse et de concertation </a:t>
            </a:r>
          </a:p>
          <a:p>
            <a:endParaRPr lang="fr-FR" sz="12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endParaRPr lang="fr-FR" sz="12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		Démarches à suivre en situation d’obstacle au contrôle </a:t>
            </a:r>
          </a:p>
          <a:p>
            <a:endParaRPr lang="fr-FR" sz="12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r>
              <a:rPr lang="fr-FR" sz="1200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Le médecin responsable du contrôle et le médecin DIM consignent dans un </a:t>
            </a:r>
            <a:r>
              <a:rPr lang="fr-FR" sz="1200" b="1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procès-verbal d’incident, </a:t>
            </a:r>
            <a:r>
              <a:rPr lang="fr-FR" sz="1200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daté et signé, les faits ou situations qu’ils transmettent au pôle contentieux de la </a:t>
            </a:r>
            <a:r>
              <a:rPr lang="fr-FR" sz="1200" b="1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DRSM e</a:t>
            </a:r>
            <a:r>
              <a:rPr lang="fr-FR" sz="1200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t à la </a:t>
            </a:r>
            <a:r>
              <a:rPr lang="fr-FR" sz="1200" b="1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Direction de l’établissement</a:t>
            </a:r>
            <a:r>
              <a:rPr lang="fr-FR" sz="1200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.   </a:t>
            </a:r>
          </a:p>
          <a:p>
            <a:endParaRPr lang="fr-FR" sz="12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r>
              <a:rPr lang="fr-FR" sz="1200" dirty="0">
                <a:solidFill>
                  <a:srgbClr val="000000"/>
                </a:solidFill>
                <a:highlight>
                  <a:srgbClr val="C0C0C0"/>
                </a:highlight>
                <a:latin typeface="Calibri" panose="020F0502020204030204" pitchFamily="34" charset="0"/>
              </a:rPr>
              <a:t>De même que les médecins DIM peuvent prévenir leur Fédération Hospitalière, dans un parallélisme des formes, les médecins-conseils peuvent faire de même avec la DACCRF, via leur DRSM.  </a:t>
            </a:r>
          </a:p>
          <a:p>
            <a:r>
              <a:rPr lang="fr-FR" sz="1200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Avant d’alerter l’UCR, </a:t>
            </a:r>
            <a:r>
              <a:rPr lang="fr-FR" sz="1200" b="1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le DRSM et le Directeur </a:t>
            </a:r>
            <a:r>
              <a:rPr lang="fr-FR" sz="1200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de l’établissement tentent de trouver </a:t>
            </a:r>
            <a:r>
              <a:rPr lang="fr-FR" sz="1200" b="1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une solution amiable</a:t>
            </a:r>
            <a:r>
              <a:rPr lang="fr-FR" sz="1200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. </a:t>
            </a:r>
          </a:p>
          <a:p>
            <a:endParaRPr lang="fr-FR" sz="1200" dirty="0">
              <a:solidFill>
                <a:srgbClr val="000000"/>
              </a:solidFill>
              <a:highlight>
                <a:srgbClr val="FFFF00"/>
              </a:highlight>
              <a:latin typeface="Calibri" panose="020F0502020204030204" pitchFamily="34" charset="0"/>
            </a:endParaRPr>
          </a:p>
          <a:p>
            <a:r>
              <a:rPr lang="fr-FR" sz="1200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En cas d’échec,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sur la base du PV il appartient alors à l’UCR de vérifier qu’il s’agit bien d’un </a:t>
            </a:r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obstacle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conduisant à une </a:t>
            </a:r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interruption de tout ou partie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du contrôle, et non d’un simple incident. L’UCR tente une première </a:t>
            </a:r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conciliation téléphonique ou par courrier électronique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avec la direction de l’établissement. </a:t>
            </a:r>
          </a:p>
          <a:p>
            <a:endParaRPr lang="fr-FR" sz="12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En cas d’obstacle persistant l’UCR contacte </a:t>
            </a:r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le Directeur de la DRSM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qui par </a:t>
            </a:r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courrier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informe la direction de l’établissement </a:t>
            </a:r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des faits constatés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et le prévient des </a:t>
            </a:r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risques encourus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au regard des textes réglementaires, avec </a:t>
            </a:r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copie du PV d’incident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. </a:t>
            </a:r>
          </a:p>
          <a:p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En l’absence de résolution, l’UCR </a:t>
            </a:r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engage la procédure d’obstacle à contrôle,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informe le DGARS et lui transmet le PV d’incident ainsi que les doubles des courriers envoyés à la direction de l’établissement. </a:t>
            </a:r>
          </a:p>
          <a:p>
            <a:endParaRPr lang="fr-FR" sz="12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Le DGARS adresse à l'établissement, par tout moyen permettant de déterminer la date de réception, une </a:t>
            </a:r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mise en demeure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de mettre fin à cet obstacle ou de prendre les mesures qui s'imposent dans un </a:t>
            </a:r>
            <a:r>
              <a:rPr lang="fr-FR" sz="1200" b="1" dirty="0">
                <a:solidFill>
                  <a:srgbClr val="000000"/>
                </a:solidFill>
                <a:latin typeface="Calibri" panose="020F0502020204030204" pitchFamily="34" charset="0"/>
              </a:rPr>
              <a:t>délai de quinze jours </a:t>
            </a:r>
            <a:r>
              <a:rPr lang="fr-FR" sz="1200" dirty="0">
                <a:solidFill>
                  <a:srgbClr val="000000"/>
                </a:solidFill>
                <a:latin typeface="Calibri" panose="020F0502020204030204" pitchFamily="34" charset="0"/>
              </a:rPr>
              <a:t>et en informe la commission de contrôle</a:t>
            </a:r>
            <a:r>
              <a:rPr lang="fr-FR" sz="1100" dirty="0">
                <a:solidFill>
                  <a:srgbClr val="000000"/>
                </a:solidFill>
                <a:latin typeface="Calibri" panose="020F0502020204030204" pitchFamily="34" charset="0"/>
              </a:rPr>
              <a:t>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22498869"/>
      </p:ext>
    </p:extLst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Contrôle T2A : Demandes des Fédérations non résolues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67544" y="1556792"/>
            <a:ext cx="8280920" cy="5544616"/>
          </a:xfrm>
        </p:spPr>
        <p:txBody>
          <a:bodyPr/>
          <a:lstStyle/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2200" dirty="0">
                <a:solidFill>
                  <a:srgbClr val="000000"/>
                </a:solidFill>
              </a:rPr>
              <a:t>Confier les contrôles T2A à une </a:t>
            </a:r>
            <a:r>
              <a:rPr lang="fr-FR" sz="2200" dirty="0"/>
              <a:t>instance neutre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2200" dirty="0">
                <a:solidFill>
                  <a:srgbClr val="000000"/>
                </a:solidFill>
              </a:rPr>
              <a:t>Créer des équipes de contrôles composées </a:t>
            </a:r>
            <a:r>
              <a:rPr lang="fr-FR" sz="2200" dirty="0"/>
              <a:t>d’experts médicaux DIM indépendants </a:t>
            </a:r>
            <a:r>
              <a:rPr lang="fr-FR" sz="2200" dirty="0">
                <a:solidFill>
                  <a:srgbClr val="000000"/>
                </a:solidFill>
              </a:rPr>
              <a:t>associés aux </a:t>
            </a:r>
            <a:r>
              <a:rPr lang="fr-FR" sz="2200" dirty="0"/>
              <a:t>praticiens-conseils</a:t>
            </a:r>
            <a:r>
              <a:rPr lang="fr-FR" sz="2200" dirty="0">
                <a:solidFill>
                  <a:srgbClr val="000000"/>
                </a:solidFill>
              </a:rPr>
              <a:t> et aux </a:t>
            </a:r>
            <a:r>
              <a:rPr lang="fr-FR" sz="2200" dirty="0"/>
              <a:t>médecins ARS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2200" dirty="0">
                <a:solidFill>
                  <a:srgbClr val="000000"/>
                </a:solidFill>
              </a:rPr>
              <a:t>Créer une </a:t>
            </a:r>
            <a:r>
              <a:rPr lang="fr-FR" sz="2200" dirty="0"/>
              <a:t>commission de premier recours indépendante</a:t>
            </a:r>
            <a:r>
              <a:rPr lang="fr-FR" sz="2200" dirty="0">
                <a:solidFill>
                  <a:srgbClr val="000000"/>
                </a:solidFill>
              </a:rPr>
              <a:t> de l’UCR</a:t>
            </a:r>
          </a:p>
          <a:p>
            <a:pPr lvl="0">
              <a:spcAft>
                <a:spcPts val="1500"/>
              </a:spcAft>
              <a:buFont typeface="Wingdings" panose="05000000000000000000" pitchFamily="2" charset="2"/>
              <a:buChar char="ü"/>
            </a:pPr>
            <a:r>
              <a:rPr lang="fr-FR" sz="2200" dirty="0">
                <a:solidFill>
                  <a:srgbClr val="000000"/>
                </a:solidFill>
              </a:rPr>
              <a:t>Créer une </a:t>
            </a:r>
            <a:r>
              <a:rPr lang="fr-FR" sz="2200" dirty="0"/>
              <a:t>commission nationale d’appel </a:t>
            </a:r>
            <a:r>
              <a:rPr lang="fr-FR" sz="2200" dirty="0">
                <a:solidFill>
                  <a:srgbClr val="000000"/>
                </a:solidFill>
              </a:rPr>
              <a:t>composée d’experts indépendants</a:t>
            </a:r>
          </a:p>
          <a:p>
            <a:pPr lvl="0">
              <a:spcAft>
                <a:spcPts val="1000"/>
              </a:spcAft>
              <a:buFont typeface="Symbol" panose="05050102010706020507" pitchFamily="18" charset="2"/>
              <a:buChar char="Þ"/>
            </a:pPr>
            <a:r>
              <a:rPr lang="fr-FR" sz="2200" dirty="0"/>
              <a:t>Ce sont des modifications règlementaires de la compétence de l’Etat (inscription dans le prochain PLFSS…?)</a:t>
            </a:r>
          </a:p>
          <a:p>
            <a:pPr lvl="0">
              <a:spcAft>
                <a:spcPts val="1000"/>
              </a:spcAft>
              <a:buFont typeface="Symbol" panose="05050102010706020507" pitchFamily="18" charset="2"/>
              <a:buChar char="Þ"/>
            </a:pPr>
            <a:endParaRPr lang="fr-FR" sz="2200" dirty="0"/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 dirty="0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16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010013"/>
      </p:ext>
    </p:extLst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Pour terminer….Les priorités nationales 2018…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23528" y="848683"/>
            <a:ext cx="8280920" cy="5544616"/>
          </a:xfrm>
        </p:spPr>
        <p:txBody>
          <a:bodyPr/>
          <a:lstStyle/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Les activités non prises en charge par l’Assurance Maladie (mais ayant fait l’objet d’une facturation à l’AM) </a:t>
            </a:r>
            <a:br>
              <a:rPr lang="fr-FR" sz="1800" dirty="0"/>
            </a:br>
            <a:r>
              <a:rPr lang="fr-FR" sz="1800" b="0" dirty="0">
                <a:solidFill>
                  <a:srgbClr val="000000"/>
                </a:solidFill>
              </a:rPr>
              <a:t>Essais cliniques, notamment de phase I et interventions dites « de confort » pour les actes mentionnés comme non remboursables à la CCAM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Le codage du diagnostic principal ou de certains actes CCAM </a:t>
            </a:r>
            <a:r>
              <a:rPr lang="fr-FR" sz="1800" dirty="0" err="1"/>
              <a:t>classants</a:t>
            </a:r>
            <a:r>
              <a:rPr lang="fr-FR" sz="1800" dirty="0">
                <a:solidFill>
                  <a:srgbClr val="000000"/>
                </a:solidFill>
              </a:rPr>
              <a:t> </a:t>
            </a:r>
            <a:br>
              <a:rPr lang="fr-FR" sz="1800" dirty="0">
                <a:solidFill>
                  <a:srgbClr val="000000"/>
                </a:solidFill>
              </a:rPr>
            </a:br>
            <a:r>
              <a:rPr lang="fr-FR" sz="1800" b="0" dirty="0">
                <a:solidFill>
                  <a:srgbClr val="000000"/>
                </a:solidFill>
              </a:rPr>
              <a:t>Non-respect des règles de codage des diagnostics principaux ou des actes </a:t>
            </a:r>
            <a:r>
              <a:rPr lang="fr-FR" sz="1800" b="0" dirty="0" err="1">
                <a:solidFill>
                  <a:srgbClr val="000000"/>
                </a:solidFill>
              </a:rPr>
              <a:t>classants</a:t>
            </a:r>
            <a:r>
              <a:rPr lang="fr-FR" sz="1800" b="0" dirty="0">
                <a:solidFill>
                  <a:srgbClr val="000000"/>
                </a:solidFill>
              </a:rPr>
              <a:t> ayant pour effet de classer le séjour dans un GHS mieux valorisé 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Les séjours avec comorbidités </a:t>
            </a:r>
            <a:br>
              <a:rPr lang="fr-FR" sz="1800" dirty="0">
                <a:solidFill>
                  <a:srgbClr val="000000"/>
                </a:solidFill>
              </a:rPr>
            </a:br>
            <a:r>
              <a:rPr lang="fr-FR" sz="1800" b="0" dirty="0">
                <a:solidFill>
                  <a:srgbClr val="000000"/>
                </a:solidFill>
              </a:rPr>
              <a:t>La</a:t>
            </a:r>
            <a:r>
              <a:rPr lang="fr-FR" sz="1800" dirty="0">
                <a:solidFill>
                  <a:srgbClr val="000000"/>
                </a:solidFill>
              </a:rPr>
              <a:t> </a:t>
            </a:r>
            <a:r>
              <a:rPr lang="fr-FR" sz="1800" b="0" dirty="0">
                <a:solidFill>
                  <a:srgbClr val="000000"/>
                </a:solidFill>
              </a:rPr>
              <a:t>priorité nationale de contrôle porte sur l’ensemble des CMA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Les actes et consultations externes facturés en HDJ, à l’exclusion des GHM en «M» et en « Z » </a:t>
            </a:r>
            <a:br>
              <a:rPr lang="fr-FR" sz="1800" dirty="0">
                <a:solidFill>
                  <a:srgbClr val="000000"/>
                </a:solidFill>
              </a:rPr>
            </a:br>
            <a:r>
              <a:rPr lang="fr-FR" sz="1800" b="0" dirty="0">
                <a:solidFill>
                  <a:srgbClr val="000000"/>
                </a:solidFill>
              </a:rPr>
              <a:t>La priorité nationale de contrôle concernant les actes et consultations externes facturés en HDJ ne porte que sur les prises en charge chirurgicales ou interventionnelles (GHM en C ou en K) réalisées sans nuitée.</a:t>
            </a:r>
            <a:br>
              <a:rPr lang="fr-FR" sz="1800" b="0" dirty="0">
                <a:solidFill>
                  <a:srgbClr val="000000"/>
                </a:solidFill>
              </a:rPr>
            </a:br>
            <a:r>
              <a:rPr lang="fr-FR" sz="1800" b="0" u="sng" dirty="0">
                <a:solidFill>
                  <a:srgbClr val="000000"/>
                </a:solidFill>
              </a:rPr>
              <a:t>Les hôpitaux de jour dits « médicaux », à savoir des prises en charge sans nuitée donnant lieu à un groupage en GHM en « M » ou en « Z » font l’objet d’un moratoire sur les contrôles portant sur l’activité 2017. </a:t>
            </a:r>
            <a:br>
              <a:rPr lang="fr-FR" sz="1800" b="0" u="sng" dirty="0">
                <a:solidFill>
                  <a:srgbClr val="000000"/>
                </a:solidFill>
              </a:rPr>
            </a:br>
            <a:endParaRPr lang="fr-FR" sz="1800" b="0" u="sng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 dirty="0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17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74681397"/>
      </p:ext>
    </p:extLst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Pour terminer….Les priorités nationales 2018…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23528" y="1412776"/>
            <a:ext cx="8280920" cy="5544616"/>
          </a:xfrm>
        </p:spPr>
        <p:txBody>
          <a:bodyPr/>
          <a:lstStyle/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Les prestations inter établissements </a:t>
            </a:r>
            <a:br>
              <a:rPr lang="fr-FR" sz="1800" dirty="0"/>
            </a:br>
            <a:r>
              <a:rPr lang="fr-FR" sz="1800" b="0" dirty="0">
                <a:solidFill>
                  <a:srgbClr val="000000"/>
                </a:solidFill>
              </a:rPr>
              <a:t>La priorité nationale est de contrôler les séjours facturés à l’assurance Maladie par les établissements prestataires hors exceptions au régime des prestations inter-établissements (transferts HAD vers MCO et certaines séances) et hors séjours réalisés dans le cadre des prestations </a:t>
            </a:r>
            <a:r>
              <a:rPr lang="fr-FR" sz="1800" b="0" dirty="0" err="1">
                <a:solidFill>
                  <a:srgbClr val="000000"/>
                </a:solidFill>
              </a:rPr>
              <a:t>inter-activités</a:t>
            </a:r>
            <a:r>
              <a:rPr lang="fr-FR" sz="1800" b="0" dirty="0">
                <a:solidFill>
                  <a:srgbClr val="000000"/>
                </a:solidFill>
              </a:rPr>
              <a:t>. 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Le contrôle de structures HAD </a:t>
            </a:r>
            <a:br>
              <a:rPr lang="fr-FR" sz="1800" dirty="0"/>
            </a:br>
            <a:r>
              <a:rPr lang="fr-FR" sz="1800" b="0" dirty="0">
                <a:solidFill>
                  <a:srgbClr val="000000"/>
                </a:solidFill>
              </a:rPr>
              <a:t>Les contrôles seront menés sur la base des atypies en matière de séquences HAD et de combinaisons entre modes de prise en charge et diagnostics. 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LAMDA dans les établissements ex-DG </a:t>
            </a:r>
            <a:r>
              <a:rPr lang="fr-FR" sz="1800" b="0" dirty="0">
                <a:solidFill>
                  <a:srgbClr val="000000"/>
                </a:solidFill>
              </a:rPr>
              <a:t>. </a:t>
            </a:r>
            <a:br>
              <a:rPr lang="fr-FR" sz="1800" b="0" dirty="0">
                <a:solidFill>
                  <a:srgbClr val="000000"/>
                </a:solidFill>
              </a:rPr>
            </a:br>
            <a:endParaRPr lang="fr-FR" sz="1800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 dirty="0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18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6933687"/>
      </p:ext>
    </p:extLst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Nouveau guide 2018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19</a:t>
            </a:fld>
            <a:endParaRPr lang="fr-FR" dirty="0">
              <a:solidFill>
                <a:srgbClr val="898989"/>
              </a:solidFill>
            </a:endParaRP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462D28C1-016F-44A4-BF89-0FC3049BF2A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i="1" dirty="0"/>
          </a:p>
          <a:p>
            <a:pPr marL="0" indent="0">
              <a:buNone/>
            </a:pPr>
            <a:r>
              <a:rPr lang="fr-FR" dirty="0"/>
              <a:t>			</a:t>
            </a:r>
            <a:r>
              <a:rPr lang="fr-FR" sz="3200" i="1" dirty="0"/>
              <a:t>	Merci de votre attention</a:t>
            </a:r>
          </a:p>
        </p:txBody>
      </p:sp>
    </p:spTree>
    <p:extLst>
      <p:ext uri="{BB962C8B-B14F-4D97-AF65-F5344CB8AC3E}">
        <p14:creationId xmlns:p14="http://schemas.microsoft.com/office/powerpoint/2010/main" val="346648408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55C3A3E-F97C-49AE-AC99-C8AECE0555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Nouveau guide 2018 / Préambule (1)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3DB8611-2556-42A5-A167-3EB69931863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762000"/>
            <a:ext cx="8686800" cy="4882903"/>
          </a:xfrm>
        </p:spPr>
        <p:txBody>
          <a:bodyPr/>
          <a:lstStyle/>
          <a:p>
            <a:pPr lvl="1"/>
            <a:endParaRPr lang="fr-FR" dirty="0"/>
          </a:p>
          <a:p>
            <a:pPr lvl="1"/>
            <a:r>
              <a:rPr lang="fr-FR" dirty="0"/>
              <a:t>La T2A est un système déclaratif, impliquant un contrôle du </a:t>
            </a:r>
            <a:r>
              <a:rPr lang="fr-FR" dirty="0">
                <a:solidFill>
                  <a:srgbClr val="666699"/>
                </a:solidFill>
              </a:rPr>
              <a:t>respect des règles de codage et des règles de législation de la SS </a:t>
            </a:r>
            <a:r>
              <a:rPr lang="fr-FR" dirty="0"/>
              <a:t>impactant cette facturation</a:t>
            </a:r>
          </a:p>
          <a:p>
            <a:pPr lvl="1"/>
            <a:endParaRPr lang="fr-FR" dirty="0"/>
          </a:p>
          <a:p>
            <a:pPr lvl="1"/>
            <a:r>
              <a:rPr lang="fr-FR" dirty="0"/>
              <a:t>C’est un </a:t>
            </a:r>
            <a:r>
              <a:rPr lang="fr-FR" dirty="0">
                <a:solidFill>
                  <a:srgbClr val="666699"/>
                </a:solidFill>
              </a:rPr>
              <a:t>contrôle de régularité et de sincérité de la facturation</a:t>
            </a:r>
          </a:p>
          <a:p>
            <a:pPr lvl="1"/>
            <a:endParaRPr lang="fr-FR" dirty="0"/>
          </a:p>
          <a:p>
            <a:pPr lvl="1"/>
            <a:r>
              <a:rPr lang="fr-FR" dirty="0"/>
              <a:t>Ce n’est </a:t>
            </a:r>
            <a:r>
              <a:rPr lang="fr-FR" dirty="0">
                <a:solidFill>
                  <a:srgbClr val="666699"/>
                </a:solidFill>
              </a:rPr>
              <a:t>pas un audit de la qualité </a:t>
            </a:r>
            <a:r>
              <a:rPr lang="fr-FR" dirty="0"/>
              <a:t>du codage </a:t>
            </a:r>
            <a:r>
              <a:rPr lang="fr-FR" dirty="0">
                <a:solidFill>
                  <a:srgbClr val="666699"/>
                </a:solidFill>
              </a:rPr>
              <a:t>ni un contrôle de la pertinence</a:t>
            </a:r>
            <a:r>
              <a:rPr lang="fr-FR" dirty="0"/>
              <a:t> des soins</a:t>
            </a:r>
          </a:p>
          <a:p>
            <a:pPr lvl="1"/>
            <a:endParaRPr lang="fr-FR" dirty="0"/>
          </a:p>
          <a:p>
            <a:pPr lvl="1"/>
            <a:r>
              <a:rPr lang="fr-FR" dirty="0"/>
              <a:t>Les établissements sont </a:t>
            </a:r>
            <a:r>
              <a:rPr lang="fr-FR" dirty="0">
                <a:solidFill>
                  <a:srgbClr val="666699"/>
                </a:solidFill>
              </a:rPr>
              <a:t>ciblés sur des atypies statistiques</a:t>
            </a:r>
            <a:r>
              <a:rPr lang="fr-FR" dirty="0"/>
              <a:t> pouvant être le reflet d’irrégularités de codage ou de facturation à l’origine d’un </a:t>
            </a:r>
            <a:r>
              <a:rPr lang="fr-FR" dirty="0">
                <a:solidFill>
                  <a:srgbClr val="666699"/>
                </a:solidFill>
              </a:rPr>
              <a:t>préjudice</a:t>
            </a:r>
            <a:r>
              <a:rPr lang="fr-FR" dirty="0"/>
              <a:t> pour l’AM</a:t>
            </a:r>
          </a:p>
          <a:p>
            <a:pPr lvl="1"/>
            <a:endParaRPr lang="fr-FR" dirty="0"/>
          </a:p>
          <a:p>
            <a:pPr lvl="1"/>
            <a:r>
              <a:rPr lang="fr-FR" dirty="0"/>
              <a:t>Les </a:t>
            </a:r>
            <a:r>
              <a:rPr lang="fr-FR" dirty="0">
                <a:solidFill>
                  <a:srgbClr val="666699"/>
                </a:solidFill>
              </a:rPr>
              <a:t>sous facturations sont prises en compte </a:t>
            </a:r>
            <a:r>
              <a:rPr lang="fr-FR" dirty="0"/>
              <a:t>depuis 2011</a:t>
            </a:r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EE6A07BA-1532-4906-A51F-DF4D2DFE91E4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2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6391409"/>
      </p:ext>
    </p:extLst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55C3A3E-F97C-49AE-AC99-C8AECE0555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Nouveau guide 2018 / Préambule (2)</a:t>
            </a:r>
            <a:br>
              <a:rPr lang="fr-FR" dirty="0"/>
            </a:b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3DB8611-2556-42A5-A167-3EB69931863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-108520" y="497306"/>
            <a:ext cx="8928992" cy="4882903"/>
          </a:xfrm>
        </p:spPr>
        <p:txBody>
          <a:bodyPr/>
          <a:lstStyle/>
          <a:p>
            <a:pPr lvl="1"/>
            <a:endParaRPr lang="fr-FR" dirty="0"/>
          </a:p>
          <a:p>
            <a:pPr lvl="1"/>
            <a:r>
              <a:rPr lang="fr-FR" dirty="0">
                <a:solidFill>
                  <a:srgbClr val="666699"/>
                </a:solidFill>
              </a:rPr>
              <a:t>Objectifs affichés : Simplifier et fluidifier </a:t>
            </a:r>
            <a:r>
              <a:rPr lang="fr-FR" dirty="0"/>
              <a:t>les rapports entre les établissements et l’AM en proposant une </a:t>
            </a:r>
            <a:r>
              <a:rPr lang="fr-FR" dirty="0">
                <a:solidFill>
                  <a:srgbClr val="666699"/>
                </a:solidFill>
              </a:rPr>
              <a:t>nouvelle organisation </a:t>
            </a:r>
            <a:r>
              <a:rPr lang="fr-FR" dirty="0"/>
              <a:t>des contrôles sur site</a:t>
            </a:r>
          </a:p>
          <a:p>
            <a:pPr lvl="1"/>
            <a:endParaRPr lang="fr-FR" sz="1000" dirty="0"/>
          </a:p>
          <a:p>
            <a:pPr lvl="1"/>
            <a:r>
              <a:rPr lang="fr-FR" dirty="0"/>
              <a:t>Les contrôles concernent les champs </a:t>
            </a:r>
            <a:r>
              <a:rPr lang="fr-FR" dirty="0">
                <a:solidFill>
                  <a:srgbClr val="666699"/>
                </a:solidFill>
              </a:rPr>
              <a:t>MCO + HAD</a:t>
            </a:r>
          </a:p>
          <a:p>
            <a:pPr marL="457200" lvl="1" indent="0">
              <a:buNone/>
            </a:pPr>
            <a:r>
              <a:rPr lang="fr-FR" dirty="0"/>
              <a:t>     Les activités externes ne sont pas concernées sauf le</a:t>
            </a:r>
            <a:r>
              <a:rPr lang="fr-FR" dirty="0">
                <a:solidFill>
                  <a:srgbClr val="666699"/>
                </a:solidFill>
              </a:rPr>
              <a:t> FPI</a:t>
            </a:r>
          </a:p>
          <a:p>
            <a:pPr lvl="1"/>
            <a:endParaRPr lang="fr-FR" sz="1000" dirty="0"/>
          </a:p>
          <a:p>
            <a:pPr lvl="1"/>
            <a:r>
              <a:rPr lang="fr-FR" dirty="0"/>
              <a:t>3 vagues d’expérimentation T2A 2014, 2015, 2016</a:t>
            </a:r>
          </a:p>
          <a:p>
            <a:pPr lvl="1"/>
            <a:endParaRPr lang="fr-FR" sz="1000" dirty="0"/>
          </a:p>
          <a:p>
            <a:pPr lvl="1"/>
            <a:r>
              <a:rPr lang="fr-FR" dirty="0"/>
              <a:t>En cas de </a:t>
            </a:r>
            <a:r>
              <a:rPr lang="fr-FR" dirty="0">
                <a:solidFill>
                  <a:srgbClr val="666699"/>
                </a:solidFill>
              </a:rPr>
              <a:t>refus formalisé </a:t>
            </a:r>
            <a:r>
              <a:rPr lang="fr-FR" dirty="0"/>
              <a:t>de ces nouvelles modalités </a:t>
            </a:r>
            <a:r>
              <a:rPr lang="fr-FR" dirty="0">
                <a:solidFill>
                  <a:srgbClr val="666699"/>
                </a:solidFill>
              </a:rPr>
              <a:t>par la Direction de l’établissement, l’AM appliquera les modalités antérieures de contrôles sur site</a:t>
            </a:r>
            <a:r>
              <a:rPr lang="fr-FR" dirty="0"/>
              <a:t>, conformément au guide de septembre 2012</a:t>
            </a:r>
          </a:p>
          <a:p>
            <a:pPr lvl="1"/>
            <a:endParaRPr lang="fr-FR" sz="1000" dirty="0"/>
          </a:p>
          <a:p>
            <a:pPr lvl="1"/>
            <a:r>
              <a:rPr lang="fr-FR" dirty="0">
                <a:solidFill>
                  <a:srgbClr val="666699"/>
                </a:solidFill>
              </a:rPr>
              <a:t>Dernière version du</a:t>
            </a:r>
            <a:r>
              <a:rPr lang="fr-FR" u="sng" dirty="0">
                <a:solidFill>
                  <a:srgbClr val="666699"/>
                </a:solidFill>
              </a:rPr>
              <a:t> 17/04/2018 </a:t>
            </a:r>
            <a:r>
              <a:rPr lang="fr-FR" dirty="0">
                <a:solidFill>
                  <a:srgbClr val="666699"/>
                </a:solidFill>
              </a:rPr>
              <a:t>=&gt;  </a:t>
            </a:r>
            <a:r>
              <a:rPr lang="fr-FR" dirty="0"/>
              <a:t>mise à jour du guide de 2012, </a:t>
            </a:r>
            <a:r>
              <a:rPr lang="fr-FR" dirty="0">
                <a:solidFill>
                  <a:srgbClr val="666699"/>
                </a:solidFill>
              </a:rPr>
              <a:t>fruit d’une concertation </a:t>
            </a:r>
          </a:p>
          <a:p>
            <a:pPr lvl="2"/>
            <a:r>
              <a:rPr lang="fr-FR" dirty="0"/>
              <a:t>Entre l’Etat et l’Assurance Maladie</a:t>
            </a:r>
          </a:p>
          <a:p>
            <a:pPr lvl="2"/>
            <a:r>
              <a:rPr lang="fr-FR" dirty="0"/>
              <a:t>Entre l’Etat , l’Assurance Maladie et les Fédérations Hospitalières</a:t>
            </a:r>
          </a:p>
          <a:p>
            <a:pPr lvl="1"/>
            <a:endParaRPr lang="fr-FR" dirty="0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EE6A07BA-1532-4906-A51F-DF4D2DFE91E4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3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5291113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Les demandes des Fédérations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23528" y="1235398"/>
            <a:ext cx="8424936" cy="4968552"/>
          </a:xfrm>
        </p:spPr>
        <p:txBody>
          <a:bodyPr/>
          <a:lstStyle/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2200" dirty="0">
                <a:solidFill>
                  <a:srgbClr val="000000"/>
                </a:solidFill>
              </a:rPr>
              <a:t>le besoin de disposer d’un </a:t>
            </a:r>
            <a:r>
              <a:rPr lang="fr-FR" sz="2200" dirty="0"/>
              <a:t>interlocuteur face à des difficultés ponctuelles</a:t>
            </a:r>
            <a:r>
              <a:rPr lang="fr-FR" sz="2200" dirty="0">
                <a:solidFill>
                  <a:srgbClr val="000000"/>
                </a:solidFill>
              </a:rPr>
              <a:t> lors de contrôles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2200" dirty="0">
                <a:solidFill>
                  <a:srgbClr val="000000"/>
                </a:solidFill>
              </a:rPr>
              <a:t>le souhait d’une </a:t>
            </a:r>
            <a:r>
              <a:rPr lang="fr-FR" sz="2200" dirty="0"/>
              <a:t>communication du programme de contrôle </a:t>
            </a:r>
            <a:r>
              <a:rPr lang="fr-FR" sz="2200" dirty="0">
                <a:solidFill>
                  <a:srgbClr val="000000"/>
                </a:solidFill>
              </a:rPr>
              <a:t>par le DGARS auprès des Fédérations régionales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2200" dirty="0">
                <a:solidFill>
                  <a:srgbClr val="000000"/>
                </a:solidFill>
              </a:rPr>
              <a:t>la volonté de </a:t>
            </a:r>
            <a:r>
              <a:rPr lang="fr-FR" sz="2200" dirty="0"/>
              <a:t>laisser le choix à l’établissement de participer ou non </a:t>
            </a:r>
            <a:r>
              <a:rPr lang="fr-FR" sz="2200" dirty="0">
                <a:solidFill>
                  <a:srgbClr val="000000"/>
                </a:solidFill>
              </a:rPr>
              <a:t>aux nouvelles modalités de contrôle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2200" dirty="0">
                <a:solidFill>
                  <a:srgbClr val="000000"/>
                </a:solidFill>
              </a:rPr>
              <a:t>la nécessité d’apporter des </a:t>
            </a:r>
            <a:r>
              <a:rPr lang="fr-FR" sz="2200" dirty="0"/>
              <a:t>précisions sur la phase de préparation </a:t>
            </a:r>
            <a:r>
              <a:rPr lang="fr-FR" sz="2200" dirty="0">
                <a:solidFill>
                  <a:srgbClr val="000000"/>
                </a:solidFill>
              </a:rPr>
              <a:t>notamment en ce qui concerne les </a:t>
            </a:r>
            <a:r>
              <a:rPr lang="fr-FR" sz="2200" dirty="0"/>
              <a:t>délais</a:t>
            </a:r>
          </a:p>
          <a:p>
            <a:pPr lvl="0">
              <a:buFont typeface="Wingdings" panose="05000000000000000000" pitchFamily="2" charset="2"/>
              <a:buChar char="ü"/>
            </a:pPr>
            <a:r>
              <a:rPr lang="fr-FR" sz="2200" dirty="0">
                <a:solidFill>
                  <a:srgbClr val="000000"/>
                </a:solidFill>
              </a:rPr>
              <a:t>la nécessité d’apporter des </a:t>
            </a:r>
            <a:r>
              <a:rPr lang="fr-FR" sz="2200" dirty="0"/>
              <a:t>modifications sur la rédaction de la partie « obstacle à contrôle »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4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62044070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Nouveau guide 2018 : Les points modifiés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5</a:t>
            </a:fld>
            <a:endParaRPr lang="fr-FR" dirty="0">
              <a:solidFill>
                <a:srgbClr val="898989"/>
              </a:solidFill>
            </a:endParaRPr>
          </a:p>
        </p:txBody>
      </p:sp>
      <p:sp>
        <p:nvSpPr>
          <p:cNvPr id="5" name="Espace réservé du contenu 2"/>
          <p:cNvSpPr>
            <a:spLocks noGrp="1"/>
          </p:cNvSpPr>
          <p:nvPr>
            <p:ph idx="1"/>
          </p:nvPr>
        </p:nvSpPr>
        <p:spPr>
          <a:xfrm>
            <a:off x="216570" y="1104997"/>
            <a:ext cx="8435280" cy="5331296"/>
          </a:xfrm>
        </p:spPr>
        <p:txBody>
          <a:bodyPr/>
          <a:lstStyle/>
          <a:p>
            <a:pPr>
              <a:spcAft>
                <a:spcPts val="0"/>
              </a:spcAft>
              <a:buFont typeface="Wingdings" panose="05000000000000000000" pitchFamily="2" charset="2"/>
              <a:buChar char="ü"/>
            </a:pPr>
            <a:r>
              <a:rPr lang="fr-FR" sz="2200" dirty="0"/>
              <a:t>Choix laissé à la Direction de l’établissement de participer ou non</a:t>
            </a:r>
            <a:r>
              <a:rPr lang="fr-FR" sz="2200" dirty="0">
                <a:solidFill>
                  <a:srgbClr val="000000"/>
                </a:solidFill>
              </a:rPr>
              <a:t> aux nouvelles modalités de contrôle </a:t>
            </a:r>
            <a:r>
              <a:rPr lang="fr-FR" sz="2200" dirty="0"/>
              <a:t>: </a:t>
            </a:r>
            <a:r>
              <a:rPr lang="fr-FR" sz="2200" dirty="0">
                <a:solidFill>
                  <a:srgbClr val="000000"/>
                </a:solidFill>
              </a:rPr>
              <a:t>procédure basée sur le </a:t>
            </a:r>
            <a:r>
              <a:rPr lang="fr-FR" sz="2200" dirty="0"/>
              <a:t>volontariat</a:t>
            </a:r>
          </a:p>
          <a:p>
            <a:pPr lvl="1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dirty="0">
                <a:solidFill>
                  <a:srgbClr val="000000"/>
                </a:solidFill>
              </a:rPr>
              <a:t>demande d’un </a:t>
            </a:r>
            <a:r>
              <a:rPr lang="fr-FR" u="sng" dirty="0">
                <a:solidFill>
                  <a:srgbClr val="000000"/>
                </a:solidFill>
              </a:rPr>
              <a:t>refus formalisé </a:t>
            </a:r>
          </a:p>
          <a:p>
            <a:pPr lvl="1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2200" dirty="0">
                <a:solidFill>
                  <a:srgbClr val="000000"/>
                </a:solidFill>
              </a:rPr>
              <a:t>Présentation du programme régional de contrôle aux Fédérations régionales </a:t>
            </a:r>
            <a:r>
              <a:rPr lang="fr-FR" sz="2200" dirty="0"/>
              <a:t>: « Le DGARS peut décider de présenter… »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sz="2200" dirty="0"/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2200" dirty="0"/>
              <a:t>Possibilité d’une rencontre préalable sur site </a:t>
            </a:r>
            <a:r>
              <a:rPr lang="fr-FR" sz="2200" dirty="0">
                <a:solidFill>
                  <a:srgbClr val="000000"/>
                </a:solidFill>
              </a:rPr>
              <a:t>entre le médecin  DIM et le médecin responsable du contrôle pour remise du fichier</a:t>
            </a: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/>
          </a:p>
          <a:p>
            <a:pPr marL="0" lvl="0" indent="0">
              <a:spcAft>
                <a:spcPts val="0"/>
              </a:spcAft>
              <a:buNone/>
            </a:pPr>
            <a:endParaRPr lang="fr-FR" dirty="0"/>
          </a:p>
          <a:p>
            <a:pPr marL="0" lvl="0" indent="0">
              <a:spcAft>
                <a:spcPts val="1000"/>
              </a:spcAft>
              <a:buNone/>
            </a:pPr>
            <a:endParaRPr lang="fr-FR" sz="2600" dirty="0"/>
          </a:p>
        </p:txBody>
      </p:sp>
    </p:spTree>
    <p:extLst>
      <p:ext uri="{BB962C8B-B14F-4D97-AF65-F5344CB8AC3E}">
        <p14:creationId xmlns:p14="http://schemas.microsoft.com/office/powerpoint/2010/main" val="849015492"/>
      </p:ext>
    </p:extLst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07504" y="106197"/>
            <a:ext cx="9036496" cy="391109"/>
          </a:xfrm>
        </p:spPr>
        <p:txBody>
          <a:bodyPr/>
          <a:lstStyle/>
          <a:p>
            <a:r>
              <a:rPr lang="fr-FR" dirty="0"/>
              <a:t>Nouveau guide 2018 : Echanges avec les établissements (Ch.9)</a:t>
            </a:r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996158"/>
              </p:ext>
            </p:extLst>
          </p:nvPr>
        </p:nvGraphicFramePr>
        <p:xfrm>
          <a:off x="251520" y="523986"/>
          <a:ext cx="8568952" cy="61595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8447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28447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5688632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endParaRPr lang="fr-FR" sz="1150" b="1" i="1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1" i="1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</a:rPr>
                        <a:t>Modalités guide 2012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La date de début de contrôle est fixée dans un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délai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compatible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avec la mise à disposition des dossiers des patients dont les séjours auront été tirés au sort.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Ce délai, fixé dans une fourchette indicative de 2 à 4 semaines, sera modulable en fonction des contraintes particulières de l’établissement et de l’équipe de contrôle.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 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endParaRPr lang="fr-FR" sz="115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Lors de ce premier contact avec l’établissement, il est nécessaire, de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convenir de quelques aspects pratiques 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tels que la salle où les contrôleurs seront installés, les modalités de mise à disposition des dossiers, informatique ou papier et selon quel classement.</a:t>
                      </a:r>
                      <a:endParaRPr lang="fr-FR" sz="115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Times New Roman"/>
                        <a:cs typeface="Times New Roman"/>
                      </a:endParaRPr>
                    </a:p>
                  </a:txBody>
                  <a:tcPr marL="40148" marR="40148" marT="0" marB="0"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endParaRPr lang="fr-FR" sz="1150" b="1" i="1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1" i="1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</a:rPr>
                        <a:t>Nouvelles modalités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La date de début de contrôle est fixée dans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un délai compatible 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avec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 nombre de séjours 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à contrôler et la mise à disposition des pièces des dossiers des patients correspondant aux séjours sélectionnés pour être contrôlés.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Ce délai laissé à l’établissement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doit permettre à l’équipe du DIM de préparer, pour chaque séjour contrôlé, les éléments des dossiers patients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justifiant la facturation, ou du moins un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nombre de dossiers suffisant pour permettre le démarrage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du contrôle sur site.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highlight>
                            <a:srgbClr val="C0C0C0"/>
                          </a:highlight>
                          <a:latin typeface="Calibri" panose="020F0502020204030204" pitchFamily="34" charset="0"/>
                        </a:rPr>
                        <a:t>Ce délai concerté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highlight>
                            <a:srgbClr val="C0C0C0"/>
                          </a:highlight>
                          <a:latin typeface="Calibri" panose="020F0502020204030204" pitchFamily="34" charset="0"/>
                        </a:rPr>
                        <a:t>ne pourra être inférieur à 3 semaines. 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highlight>
                            <a:srgbClr val="C0C0C0"/>
                          </a:highlight>
                          <a:latin typeface="Calibri" panose="020F0502020204030204" pitchFamily="34" charset="0"/>
                        </a:rPr>
                        <a:t>Les délais doivent tenir compte des périodes estivales ou de fin d’année,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Dès les séjours ciblés à contrôler connus de l’établissement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, il est préconisé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que le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médecin responsable du contrôle et le médecin DIM se rencontrent 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sur site pour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déterminer ensemble les informations nécessaires et suffisantes, et leur support,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attendues par l’équipe de contrôle pour un séjour type de chaque champ de contrôle permettant de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justifier le codage et la facturation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(DP, comorbidités, actes </a:t>
                      </a:r>
                      <a:r>
                        <a:rPr lang="fr-FR" sz="1150" b="0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classants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…)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Pour une problématique récurrente,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 médecin responsable du contrôle peut proposer au médecin DIM d’examiner conjointement un dossier du champ contrôlé 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afin de préciser les éléments attendus pour justifier la facturation.(…) 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150" b="0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 En cas d’impossibilité de rencontre avant le début du contrôle, le </a:t>
                      </a:r>
                      <a:r>
                        <a:rPr lang="fr-FR" sz="1150" b="1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contact téléphonique</a:t>
                      </a:r>
                      <a:r>
                        <a:rPr lang="fr-FR" sz="1150" b="0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 est aussi l’occasion de convenir </a:t>
                      </a:r>
                      <a:r>
                        <a:rPr lang="fr-FR" sz="1150" b="1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des pièces du dossier nécessaires et suffisantes </a:t>
                      </a:r>
                      <a:r>
                        <a:rPr lang="fr-FR" sz="1150" b="0" kern="12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pour l’analyse des séjours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</a:t>
                      </a:r>
                      <a:r>
                        <a:rPr lang="fr-FR" sz="115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Les modalités de mise à disposition des éléments du séjour sont à définir en accord avec le médecin DIM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en fonction du ou des supports du dossier patient ; Accès direct au dossier informatique, photocopie, « post </a:t>
                      </a:r>
                      <a:r>
                        <a:rPr lang="fr-FR" sz="1150" b="0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it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»… </a:t>
                      </a:r>
                      <a:r>
                        <a:rPr lang="fr-FR" sz="1150" b="0" dirty="0">
                          <a:solidFill>
                            <a:srgbClr val="000000"/>
                          </a:solidFill>
                          <a:effectLst/>
                          <a:highlight>
                            <a:srgbClr val="C0C0C0"/>
                          </a:highlight>
                          <a:latin typeface="Calibri" panose="020F0502020204030204" pitchFamily="34" charset="0"/>
                        </a:rPr>
                        <a:t>De même, les conditions (qui et comment) de numérisation des pièces du dossier patient doivent être anticipées et définies d’un commun accord lors de la rencontre préalable.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150" b="0" kern="1200" dirty="0">
                          <a:solidFill>
                            <a:srgbClr val="000000"/>
                          </a:solidFill>
                          <a:effectLst/>
                          <a:highlight>
                            <a:srgbClr val="C0C0C0"/>
                          </a:highlight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Les parties informatisées du dossier peuvent être </a:t>
                      </a:r>
                      <a:r>
                        <a:rPr lang="fr-FR" sz="1150" b="1" kern="1200" dirty="0">
                          <a:solidFill>
                            <a:srgbClr val="000000"/>
                          </a:solidFill>
                          <a:effectLst/>
                          <a:highlight>
                            <a:srgbClr val="C0C0C0"/>
                          </a:highlight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numérisées sur clé USB cryptée ou disque  dur crypté.</a:t>
                      </a:r>
                    </a:p>
                  </a:txBody>
                  <a:tcPr marL="40148" marR="40148"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 dirty="0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6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84763694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07504" y="106197"/>
            <a:ext cx="9036496" cy="391109"/>
          </a:xfrm>
        </p:spPr>
        <p:txBody>
          <a:bodyPr/>
          <a:lstStyle/>
          <a:p>
            <a:r>
              <a:rPr lang="fr-FR" dirty="0"/>
              <a:t>Nouveau guide 2018 : Echanges avec les établissements (Ch.9)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 dirty="0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7</a:t>
            </a:fld>
            <a:endParaRPr lang="fr-FR" dirty="0">
              <a:solidFill>
                <a:srgbClr val="898989"/>
              </a:solidFill>
            </a:endParaRP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559FB292-BE45-4C0A-8C25-C1D0E164763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95536" y="1321047"/>
            <a:ext cx="8229600" cy="4882903"/>
          </a:xfrm>
        </p:spPr>
        <p:txBody>
          <a:bodyPr/>
          <a:lstStyle/>
          <a:p>
            <a:pPr>
              <a:spcAft>
                <a:spcPts val="0"/>
              </a:spcAft>
              <a:buFont typeface="Wingdings" panose="05000000000000000000" pitchFamily="2" charset="2"/>
              <a:buChar char="ü"/>
            </a:pPr>
            <a:r>
              <a:rPr lang="fr-FR" sz="2200" dirty="0"/>
              <a:t>Une information préalable, </a:t>
            </a:r>
            <a:r>
              <a:rPr lang="fr-FR" sz="2200" dirty="0">
                <a:solidFill>
                  <a:srgbClr val="000000"/>
                </a:solidFill>
              </a:rPr>
              <a:t>par le personnel compétent de l’établissement, est délivrée à l’équipe de contrôle afin d’accéder, dans le dossier informatique, aux éléments probants du séjour</a:t>
            </a:r>
            <a:endParaRPr lang="fr-FR" sz="2200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2200" dirty="0">
                <a:solidFill>
                  <a:srgbClr val="000000"/>
                </a:solidFill>
              </a:rPr>
              <a:t>Le système informatique de l’établissement </a:t>
            </a:r>
            <a:r>
              <a:rPr lang="fr-FR" sz="2200" dirty="0"/>
              <a:t>doit permettre l’impression ou la numérisation</a:t>
            </a:r>
            <a:r>
              <a:rPr lang="fr-FR" sz="2200" dirty="0">
                <a:solidFill>
                  <a:srgbClr val="000000"/>
                </a:solidFill>
              </a:rPr>
              <a:t> des documents du dossier informatique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407215800"/>
      </p:ext>
    </p:extLst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Nouveau guide 2018 : Contrôle sur site (Ch.11)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8</a:t>
            </a:fld>
            <a:endParaRPr lang="fr-FR" dirty="0">
              <a:solidFill>
                <a:srgbClr val="898989"/>
              </a:solidFill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B193D41-ECC1-4883-B5B7-A6D9082B21E7}"/>
              </a:ext>
            </a:extLst>
          </p:cNvPr>
          <p:cNvSpPr/>
          <p:nvPr/>
        </p:nvSpPr>
        <p:spPr>
          <a:xfrm>
            <a:off x="539552" y="980728"/>
            <a:ext cx="7632848" cy="24622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Le contrôle T2A est un contrôle de la </a:t>
            </a:r>
            <a:r>
              <a:rPr lang="fr-FR" sz="1400" b="1" dirty="0">
                <a:solidFill>
                  <a:srgbClr val="000000"/>
                </a:solidFill>
                <a:latin typeface="Calibri" panose="020F0502020204030204" pitchFamily="34" charset="0"/>
              </a:rPr>
              <a:t>régularité et de la sincérité de la facturation</a:t>
            </a:r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. </a:t>
            </a:r>
          </a:p>
          <a:p>
            <a:endParaRPr lang="fr-FR" sz="14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Le médecin responsable du contrôle et son équipe vont s'assurer que les informations nécessaires et suffisantes à la facturation transmises par l'établissement sont </a:t>
            </a:r>
            <a:r>
              <a:rPr lang="fr-FR" sz="1400" b="1" dirty="0">
                <a:solidFill>
                  <a:srgbClr val="000000"/>
                </a:solidFill>
                <a:latin typeface="Calibri" panose="020F0502020204030204" pitchFamily="34" charset="0"/>
              </a:rPr>
              <a:t>conformes </a:t>
            </a:r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aux éléments contenus dans le dossier patient.</a:t>
            </a:r>
          </a:p>
          <a:p>
            <a:endParaRPr lang="fr-FR" sz="14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 </a:t>
            </a:r>
            <a:r>
              <a:rPr lang="fr-FR" sz="1400" b="1" i="1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Modalités guide 2012 </a:t>
            </a:r>
            <a:r>
              <a:rPr lang="fr-FR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				</a:t>
            </a:r>
            <a:r>
              <a:rPr lang="fr-FR" sz="1400" b="1" i="1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Nouvelles Modalités</a:t>
            </a:r>
            <a:endParaRPr lang="fr-FR" sz="1400" dirty="0">
              <a:solidFill>
                <a:srgbClr val="000000"/>
              </a:solidFill>
              <a:highlight>
                <a:srgbClr val="FFFF00"/>
              </a:highlight>
              <a:latin typeface="Calibri" panose="020F0502020204030204" pitchFamily="34" charset="0"/>
            </a:endParaRPr>
          </a:p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Le médecin responsable DIM met disposition des 		Le médecin DIM et son équipe colligent </a:t>
            </a:r>
          </a:p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équipes de contrôles les dossiers médicaux et 		les éléments des dossiers des patients </a:t>
            </a:r>
          </a:p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administratifs des séjours à contrôler. 			permettant de justifier la facturation 						des séjours contrôlés 	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2E165D19-F2D1-4AE0-B164-23FB0866B839}"/>
              </a:ext>
            </a:extLst>
          </p:cNvPr>
          <p:cNvSpPr/>
          <p:nvPr/>
        </p:nvSpPr>
        <p:spPr>
          <a:xfrm>
            <a:off x="595418" y="3583748"/>
            <a:ext cx="783461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Seuls les éléments impactant </a:t>
            </a:r>
            <a:r>
              <a:rPr lang="fr-FR" sz="1400" b="1" dirty="0">
                <a:solidFill>
                  <a:srgbClr val="000000"/>
                </a:solidFill>
                <a:latin typeface="Calibri" panose="020F0502020204030204" pitchFamily="34" charset="0"/>
              </a:rPr>
              <a:t>le financement du séjour </a:t>
            </a:r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sont </a:t>
            </a:r>
            <a:r>
              <a:rPr lang="fr-FR" sz="1400" b="1" dirty="0">
                <a:solidFill>
                  <a:srgbClr val="000000"/>
                </a:solidFill>
                <a:latin typeface="Calibri" panose="020F0502020204030204" pitchFamily="34" charset="0"/>
              </a:rPr>
              <a:t>contrôlés et de fait recodés</a:t>
            </a:r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, puis </a:t>
            </a:r>
            <a:r>
              <a:rPr lang="fr-FR" sz="1400" b="1" dirty="0">
                <a:solidFill>
                  <a:srgbClr val="000000"/>
                </a:solidFill>
                <a:latin typeface="Calibri" panose="020F0502020204030204" pitchFamily="34" charset="0"/>
              </a:rPr>
              <a:t>saisis dans OGC</a:t>
            </a:r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, le </a:t>
            </a:r>
            <a:r>
              <a:rPr lang="fr-FR" sz="1400" dirty="0">
                <a:solidFill>
                  <a:srgbClr val="000000"/>
                </a:solidFill>
                <a:highlight>
                  <a:srgbClr val="C0C0C0"/>
                </a:highlight>
                <a:latin typeface="Calibri" panose="020F0502020204030204" pitchFamily="34" charset="0"/>
              </a:rPr>
              <a:t>recodage ou non des DAS de niveau 1 ou des actes CCAM non </a:t>
            </a:r>
            <a:r>
              <a:rPr lang="fr-FR" sz="1400" dirty="0" err="1">
                <a:solidFill>
                  <a:srgbClr val="000000"/>
                </a:solidFill>
                <a:highlight>
                  <a:srgbClr val="C0C0C0"/>
                </a:highlight>
                <a:latin typeface="Calibri" panose="020F0502020204030204" pitchFamily="34" charset="0"/>
              </a:rPr>
              <a:t>classants</a:t>
            </a:r>
            <a:r>
              <a:rPr lang="fr-FR" sz="1400" dirty="0">
                <a:solidFill>
                  <a:srgbClr val="000000"/>
                </a:solidFill>
                <a:highlight>
                  <a:srgbClr val="C0C0C0"/>
                </a:highlight>
                <a:latin typeface="Calibri" panose="020F0502020204030204" pitchFamily="34" charset="0"/>
              </a:rPr>
              <a:t> ne modifient pas le GHS. </a:t>
            </a:r>
            <a:endParaRPr lang="fr-FR" sz="1400" dirty="0">
              <a:highlight>
                <a:srgbClr val="C0C0C0"/>
              </a:highlight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014D588C-6275-48AF-9429-B3ED1BBFFA1C}"/>
              </a:ext>
            </a:extLst>
          </p:cNvPr>
          <p:cNvSpPr/>
          <p:nvPr/>
        </p:nvSpPr>
        <p:spPr>
          <a:xfrm>
            <a:off x="595418" y="4322359"/>
            <a:ext cx="7906618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1400" b="1" i="1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Modalités guide 2012</a:t>
            </a:r>
            <a:r>
              <a:rPr lang="fr-FR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				</a:t>
            </a:r>
            <a:r>
              <a:rPr lang="fr-FR" sz="1400" b="1" i="1" dirty="0">
                <a:solidFill>
                  <a:srgbClr val="000000"/>
                </a:solidFill>
                <a:highlight>
                  <a:srgbClr val="FFFF00"/>
                </a:highlight>
                <a:latin typeface="Calibri" panose="020F0502020204030204" pitchFamily="34" charset="0"/>
              </a:rPr>
              <a:t>Nouvelles modalités </a:t>
            </a:r>
            <a:endParaRPr lang="fr-FR" sz="1400" dirty="0">
              <a:solidFill>
                <a:srgbClr val="000000"/>
              </a:solidFill>
              <a:highlight>
                <a:srgbClr val="FFFF00"/>
              </a:highlight>
              <a:latin typeface="Calibri" panose="020F0502020204030204" pitchFamily="34" charset="0"/>
            </a:endParaRPr>
          </a:p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Dans chacun des dossiers mis à sa disposition, 		Les informations nécessaires et suffisantes</a:t>
            </a:r>
          </a:p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l’équipe médicale chargée du contrôle recherchera 	à la facturation du séjour contrôlé </a:t>
            </a:r>
          </a:p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les documents correspondant au(x) séjour(s) 		sont recherchées dans les documents </a:t>
            </a:r>
          </a:p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ciblé(s) : observations médicales, comptes-rendus, 	papiers ou informatiques </a:t>
            </a:r>
            <a:r>
              <a:rPr lang="fr-FR" sz="1400" b="1" dirty="0">
                <a:solidFill>
                  <a:srgbClr val="000000"/>
                </a:solidFill>
                <a:latin typeface="Calibri" panose="020F0502020204030204" pitchFamily="34" charset="0"/>
              </a:rPr>
              <a:t>jugés pertinents </a:t>
            </a:r>
            <a:endParaRPr lang="fr-FR" sz="14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éléments du dossier infirmier, documents administratifs… 	</a:t>
            </a:r>
            <a:r>
              <a:rPr lang="fr-FR" sz="1400" b="1" dirty="0">
                <a:solidFill>
                  <a:srgbClr val="000000"/>
                </a:solidFill>
                <a:latin typeface="Calibri" panose="020F0502020204030204" pitchFamily="34" charset="0"/>
              </a:rPr>
              <a:t>et remis par le médecin DIM </a:t>
            </a:r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: observations </a:t>
            </a:r>
            <a:endParaRPr lang="fr-FR" sz="1400" dirty="0">
              <a:solidFill>
                <a:srgbClr val="000000"/>
              </a:solidFill>
              <a:highlight>
                <a:srgbClr val="FFFF00"/>
              </a:highlight>
              <a:latin typeface="Calibri" panose="020F0502020204030204" pitchFamily="34" charset="0"/>
            </a:endParaRPr>
          </a:p>
          <a:p>
            <a:r>
              <a:rPr lang="fr-FR" sz="1400" dirty="0">
                <a:solidFill>
                  <a:srgbClr val="000000"/>
                </a:solidFill>
                <a:latin typeface="Calibri" panose="020F0502020204030204" pitchFamily="34" charset="0"/>
              </a:rPr>
              <a:t>					médicales, comptes-rendus, éléments du 					dossier infirmier, documents 						administratifs… 	</a:t>
            </a:r>
          </a:p>
        </p:txBody>
      </p:sp>
    </p:spTree>
    <p:extLst>
      <p:ext uri="{BB962C8B-B14F-4D97-AF65-F5344CB8AC3E}">
        <p14:creationId xmlns:p14="http://schemas.microsoft.com/office/powerpoint/2010/main" val="2546601766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07504" y="106197"/>
            <a:ext cx="9145016" cy="391109"/>
          </a:xfrm>
        </p:spPr>
        <p:txBody>
          <a:bodyPr/>
          <a:lstStyle/>
          <a:p>
            <a:r>
              <a:rPr lang="fr-FR" sz="2000" dirty="0"/>
              <a:t>Nouveau guide 2018 </a:t>
            </a:r>
            <a:r>
              <a:rPr lang="fr-FR" sz="2200" dirty="0"/>
              <a:t>: Constitution de fiches en vue de concertation (Ch.11)</a:t>
            </a:r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2170320"/>
              </p:ext>
            </p:extLst>
          </p:nvPr>
        </p:nvGraphicFramePr>
        <p:xfrm>
          <a:off x="251520" y="796634"/>
          <a:ext cx="8568952" cy="540731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8447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28447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5407316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300" b="1" i="1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</a:rPr>
                        <a:t>Modalités guide 2012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2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 praticien-conseil </a:t>
                      </a:r>
                      <a:r>
                        <a:rPr lang="fr-FR" sz="12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peut constituer </a:t>
                      </a:r>
                      <a:r>
                        <a:rPr lang="fr-FR" sz="12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une fiche de recueil des éléments nécessaires au contrôle. 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2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 document n’a pas vocation à être diffusé</a:t>
                      </a:r>
                      <a:r>
                        <a:rPr lang="fr-FR" sz="12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, il permet aux praticiens-conseils de vérifier à tout moment le respect des référentiels et facilite également la saisie des données dans le logiciel de contrôle par les agents administratifs de l’équipe participant au contrôle.</a:t>
                      </a:r>
                      <a:endParaRPr lang="fr-FR" sz="12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663" marR="44663" marT="0" marB="0"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fr-FR" sz="1300" b="1" i="1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</a:rPr>
                        <a:t>Nouvelles modalités</a:t>
                      </a: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fr-FR" sz="12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 praticien-conseil </a:t>
                      </a:r>
                      <a:r>
                        <a:rPr lang="fr-FR" sz="12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doit constituer</a:t>
                      </a:r>
                      <a:r>
                        <a:rPr lang="fr-FR" sz="12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:</a:t>
                      </a:r>
                    </a:p>
                    <a:p>
                      <a:pPr marL="342900" lvl="0" indent="-342900" algn="just">
                        <a:spcAft>
                          <a:spcPts val="2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2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une fiche médicale de recueil </a:t>
                      </a:r>
                      <a:r>
                        <a:rPr lang="fr-FR" sz="12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 codage par séjour et par RUM, où en parallèle du codage de l’établissement il reporte son recodage (cf. modèle en annexe §20-2).</a:t>
                      </a:r>
                    </a:p>
                    <a:p>
                      <a:pPr marL="342900" lvl="0" indent="-342900" algn="just">
                        <a:spcAft>
                          <a:spcPts val="3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2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une fiche médicale de concertation </a:t>
                      </a:r>
                      <a:r>
                        <a:rPr lang="fr-FR" sz="12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par séjour permettant l’exposé de l’argumentation en cas de recodage </a:t>
                      </a:r>
                    </a:p>
                    <a:p>
                      <a:pPr marL="453390" algn="just">
                        <a:spcAft>
                          <a:spcPts val="300"/>
                        </a:spcAft>
                      </a:pPr>
                      <a:r>
                        <a:rPr lang="fr-FR" sz="12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(cf. modèle en annexe §20-3).</a:t>
                      </a:r>
                    </a:p>
                    <a:p>
                      <a:pPr algn="just">
                        <a:spcAft>
                          <a:spcPts val="200"/>
                        </a:spcAft>
                      </a:pPr>
                      <a:r>
                        <a:rPr lang="fr-FR" sz="12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Chaque fiche médicale de recueil comprend :</a:t>
                      </a:r>
                    </a:p>
                    <a:p>
                      <a:pPr marL="342900" lvl="0" indent="-342900" algn="just">
                        <a:spcAft>
                          <a:spcPts val="2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1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date de début de contrôle</a:t>
                      </a:r>
                      <a:r>
                        <a:rPr lang="fr-FR" sz="1100" b="0" baseline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; </a:t>
                      </a:r>
                      <a:r>
                        <a:rPr lang="fr-FR" sz="11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identification de l’établissement, FINESS d’inscription dans e-PMSI et raison sociale</a:t>
                      </a:r>
                    </a:p>
                    <a:p>
                      <a:pPr marL="342900" lvl="0" indent="-342900" algn="just">
                        <a:spcAft>
                          <a:spcPts val="2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1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libellé du champ de contrôle et le n° OGC du séjour contrôlé</a:t>
                      </a:r>
                    </a:p>
                    <a:p>
                      <a:pPr marL="342900" lvl="0" indent="-342900" algn="just">
                        <a:spcAft>
                          <a:spcPts val="2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1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données administratives du séjour, dont les dates d’entrée et de sortie et le nombre de RUM, codage initial et recodage</a:t>
                      </a:r>
                    </a:p>
                    <a:p>
                      <a:pPr marL="342900" lvl="0" indent="-342900" algn="just">
                        <a:spcAft>
                          <a:spcPts val="2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1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données administratives du RUM, dont la durée de séjour, l’IGS II, les suppléments et autorisation, codage initial et recodage</a:t>
                      </a:r>
                    </a:p>
                    <a:p>
                      <a:pPr marL="342900" lvl="0" indent="-342900" algn="just">
                        <a:spcAft>
                          <a:spcPts val="2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pour l’hospitalisation conventionnelle </a:t>
                      </a:r>
                      <a:r>
                        <a:rPr lang="fr-FR" sz="11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les codes CIM10 de DP +/-DR, et de toutes les CMA de niveau supérieur ou égal à 2;  les actes CCAM </a:t>
                      </a:r>
                      <a:r>
                        <a:rPr lang="fr-FR" sz="1100" b="0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classants</a:t>
                      </a:r>
                      <a:r>
                        <a:rPr lang="fr-FR" sz="11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du RUM, </a:t>
                      </a:r>
                      <a:r>
                        <a:rPr lang="fr-FR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codage initial et recodage</a:t>
                      </a:r>
                    </a:p>
                    <a:p>
                      <a:pPr marL="342900" lvl="0" indent="-342900" algn="just">
                        <a:spcAft>
                          <a:spcPts val="2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pour l’HDJ </a:t>
                      </a:r>
                      <a:r>
                        <a:rPr lang="fr-FR" sz="11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tous les codes CIM10, tous les actes CCAM du RUM, </a:t>
                      </a:r>
                      <a:r>
                        <a:rPr lang="fr-FR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codage initial et recodage</a:t>
                      </a:r>
                    </a:p>
                    <a:p>
                      <a:pPr marL="342900" lvl="0" indent="-342900" algn="just">
                        <a:spcAft>
                          <a:spcPts val="2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GHM et les GHS de l’établissement et après recodage avant concertation</a:t>
                      </a:r>
                    </a:p>
                    <a:p>
                      <a:pPr marL="342900" lvl="0" indent="-342900" algn="just">
                        <a:spcAft>
                          <a:spcPts val="2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 cas de GHS injustifié, les éventuels forfaits accordés, SE, ATU, FFM(</a:t>
                      </a:r>
                      <a:r>
                        <a:rPr lang="fr-FR" sz="11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…)</a:t>
                      </a:r>
                    </a:p>
                    <a:p>
                      <a:pPr marL="342900" lvl="0" indent="-342900" algn="just">
                        <a:spcAft>
                          <a:spcPts val="20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mention de l’accord ou du désaccord du médecin DIM</a:t>
                      </a:r>
                    </a:p>
                    <a:p>
                      <a:pPr marL="342900" lvl="0" indent="-342900" algn="just">
                        <a:spcAft>
                          <a:spcPts val="0"/>
                        </a:spcAft>
                        <a:buClr>
                          <a:srgbClr val="666699"/>
                        </a:buClr>
                        <a:buSzPts val="1000"/>
                        <a:buFont typeface="Wingdings"/>
                        <a:buChar char=""/>
                      </a:pPr>
                      <a:r>
                        <a:rPr lang="fr-FR" sz="1100" b="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nom du praticien-conseil ayant codé le séjour</a:t>
                      </a:r>
                      <a:endParaRPr lang="fr-FR" sz="1100" b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663" marR="44663"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9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2423959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CNAMTS_DIAPORAMA">
  <a:themeElements>
    <a:clrScheme name="">
      <a:dk1>
        <a:srgbClr val="FFFFFF"/>
      </a:dk1>
      <a:lt1>
        <a:srgbClr val="FFFFFF"/>
      </a:lt1>
      <a:dk2>
        <a:srgbClr val="FFFFFF"/>
      </a:dk2>
      <a:lt2>
        <a:srgbClr val="000099"/>
      </a:lt2>
      <a:accent1>
        <a:srgbClr val="3366CC"/>
      </a:accent1>
      <a:accent2>
        <a:srgbClr val="CC0000"/>
      </a:accent2>
      <a:accent3>
        <a:srgbClr val="FFFFFF"/>
      </a:accent3>
      <a:accent4>
        <a:srgbClr val="DADADA"/>
      </a:accent4>
      <a:accent5>
        <a:srgbClr val="ADB8E2"/>
      </a:accent5>
      <a:accent6>
        <a:srgbClr val="B90000"/>
      </a:accent6>
      <a:hlink>
        <a:srgbClr val="666699"/>
      </a:hlink>
      <a:folHlink>
        <a:srgbClr val="990000"/>
      </a:folHlink>
    </a:clrScheme>
    <a:fontScheme name="CNAMTS_DIAPORAMA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fr-FR" sz="5000" b="1" i="0" u="none" strike="noStrike" cap="none" normalizeH="0" baseline="0" smtClean="0">
            <a:ln>
              <a:noFill/>
            </a:ln>
            <a:solidFill>
              <a:schemeClr val="bg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fr-FR" sz="5000" b="1" i="0" u="none" strike="noStrike" cap="none" normalizeH="0" baseline="0" smtClean="0">
            <a:ln>
              <a:noFill/>
            </a:ln>
            <a:solidFill>
              <a:schemeClr val="bg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Arial" charset="0"/>
          </a:defRPr>
        </a:defPPr>
      </a:lstStyle>
    </a:lnDef>
  </a:objectDefaults>
  <a:extraClrSchemeLst>
    <a:extraClrScheme>
      <a:clrScheme name="CNAMTS_DIAPORAM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13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DDDDDD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14">
        <a:dk1>
          <a:srgbClr val="FFFFFF"/>
        </a:dk1>
        <a:lt1>
          <a:srgbClr val="FFFFFF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DDDDDD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15">
        <a:dk1>
          <a:srgbClr val="FFFFFF"/>
        </a:dk1>
        <a:lt1>
          <a:srgbClr val="FFFFFF"/>
        </a:lt1>
        <a:dk2>
          <a:srgbClr val="CCFFFF"/>
        </a:dk2>
        <a:lt2>
          <a:srgbClr val="000099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DDDDDD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16">
        <a:dk1>
          <a:srgbClr val="FFFFFF"/>
        </a:dk1>
        <a:lt1>
          <a:srgbClr val="FFFFFF"/>
        </a:lt1>
        <a:dk2>
          <a:srgbClr val="FFFFFF"/>
        </a:dk2>
        <a:lt2>
          <a:srgbClr val="333333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DDDDDD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TM03090430[[fn=Bande de couleurs]]</Template>
  <TotalTime>5449</TotalTime>
  <Words>1451</Words>
  <Application>Microsoft Office PowerPoint</Application>
  <PresentationFormat>Affichage à l'écran (4:3)</PresentationFormat>
  <Paragraphs>239</Paragraphs>
  <Slides>19</Slides>
  <Notes>2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19</vt:i4>
      </vt:variant>
    </vt:vector>
  </HeadingPairs>
  <TitlesOfParts>
    <vt:vector size="25" baseType="lpstr">
      <vt:lpstr>Arial</vt:lpstr>
      <vt:lpstr>Calibri</vt:lpstr>
      <vt:lpstr>Symbol</vt:lpstr>
      <vt:lpstr>Times New Roman</vt:lpstr>
      <vt:lpstr>Wingdings</vt:lpstr>
      <vt:lpstr>CNAMTS_DIAPORAMA</vt:lpstr>
      <vt:lpstr>Présentation PowerPoint</vt:lpstr>
      <vt:lpstr>Nouveau guide 2018 / Préambule (1)</vt:lpstr>
      <vt:lpstr>Nouveau guide 2018 / Préambule (2) </vt:lpstr>
      <vt:lpstr>Les demandes des Fédérations</vt:lpstr>
      <vt:lpstr>Nouveau guide 2018 : Les points modifiés</vt:lpstr>
      <vt:lpstr>Nouveau guide 2018 : Echanges avec les établissements (Ch.9)</vt:lpstr>
      <vt:lpstr>Nouveau guide 2018 : Echanges avec les établissements (Ch.9)</vt:lpstr>
      <vt:lpstr>Nouveau guide 2018 : Contrôle sur site (Ch.11)</vt:lpstr>
      <vt:lpstr>Nouveau guide 2018 : Constitution de fiches en vue de concertation (Ch.11)</vt:lpstr>
      <vt:lpstr>Nouveau guide 2018 : Articulation phase d’analyse et concertation (Ch. 12)</vt:lpstr>
      <vt:lpstr>Nouveau guide 2018 : Documents remis au DIM avant concertation (Ch. 12)</vt:lpstr>
      <vt:lpstr>Nouveau guide 2018 : partie médicale de la fiche argumentaire (Ch. 12)</vt:lpstr>
      <vt:lpstr>Nouveau guide 2018 : Pièces conservées après concertation (Ch. 12)</vt:lpstr>
      <vt:lpstr>Nouveau guide 2018 : Le rapport de contrôle (Ch. 13)</vt:lpstr>
      <vt:lpstr>Nouveau guide 2018 : Obstacle à contrôle (Ch. 15)</vt:lpstr>
      <vt:lpstr>Contrôle T2A : Demandes des Fédérations non résolues</vt:lpstr>
      <vt:lpstr>Pour terminer….Les priorités nationales 2018…</vt:lpstr>
      <vt:lpstr>Pour terminer….Les priorités nationales 2018…</vt:lpstr>
      <vt:lpstr>Nouveau guide 2018</vt:lpstr>
    </vt:vector>
  </TitlesOfParts>
  <Company>CNAMTS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 pourcentage de séjours en anomalie est stable</dc:title>
  <dc:creator>BARDOU-09163</dc:creator>
  <cp:lastModifiedBy>Corinne Abadie</cp:lastModifiedBy>
  <cp:revision>566</cp:revision>
  <cp:lastPrinted>2017-11-09T08:50:44Z</cp:lastPrinted>
  <dcterms:created xsi:type="dcterms:W3CDTF">2015-04-07T13:07:18Z</dcterms:created>
  <dcterms:modified xsi:type="dcterms:W3CDTF">2018-06-03T21:28:43Z</dcterms:modified>
</cp:coreProperties>
</file>

<file path=docProps/thumbnail.jpeg>
</file>