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1"/>
  </p:notesMasterIdLst>
  <p:handoutMasterIdLst>
    <p:handoutMasterId r:id="rId62"/>
  </p:handoutMasterIdLst>
  <p:sldIdLst>
    <p:sldId id="256" r:id="rId2"/>
    <p:sldId id="477" r:id="rId3"/>
    <p:sldId id="579" r:id="rId4"/>
    <p:sldId id="615" r:id="rId5"/>
    <p:sldId id="617" r:id="rId6"/>
    <p:sldId id="683" r:id="rId7"/>
    <p:sldId id="618" r:id="rId8"/>
    <p:sldId id="619" r:id="rId9"/>
    <p:sldId id="620" r:id="rId10"/>
    <p:sldId id="621" r:id="rId11"/>
    <p:sldId id="684" r:id="rId12"/>
    <p:sldId id="685" r:id="rId13"/>
    <p:sldId id="686" r:id="rId14"/>
    <p:sldId id="688" r:id="rId15"/>
    <p:sldId id="586" r:id="rId16"/>
    <p:sldId id="622" r:id="rId17"/>
    <p:sldId id="623" r:id="rId18"/>
    <p:sldId id="624" r:id="rId19"/>
    <p:sldId id="541" r:id="rId20"/>
    <p:sldId id="587" r:id="rId21"/>
    <p:sldId id="630" r:id="rId22"/>
    <p:sldId id="625" r:id="rId23"/>
    <p:sldId id="631" r:id="rId24"/>
    <p:sldId id="632" r:id="rId25"/>
    <p:sldId id="633" r:id="rId26"/>
    <p:sldId id="635" r:id="rId27"/>
    <p:sldId id="636" r:id="rId28"/>
    <p:sldId id="637" r:id="rId29"/>
    <p:sldId id="638" r:id="rId30"/>
    <p:sldId id="639" r:id="rId31"/>
    <p:sldId id="640" r:id="rId32"/>
    <p:sldId id="641" r:id="rId33"/>
    <p:sldId id="642" r:id="rId34"/>
    <p:sldId id="643" r:id="rId35"/>
    <p:sldId id="644" r:id="rId36"/>
    <p:sldId id="645" r:id="rId37"/>
    <p:sldId id="646" r:id="rId38"/>
    <p:sldId id="647" r:id="rId39"/>
    <p:sldId id="648" r:id="rId40"/>
    <p:sldId id="649" r:id="rId41"/>
    <p:sldId id="650" r:id="rId42"/>
    <p:sldId id="651" r:id="rId43"/>
    <p:sldId id="652" r:id="rId44"/>
    <p:sldId id="653" r:id="rId45"/>
    <p:sldId id="654" r:id="rId46"/>
    <p:sldId id="655" r:id="rId47"/>
    <p:sldId id="656" r:id="rId48"/>
    <p:sldId id="657" r:id="rId49"/>
    <p:sldId id="658" r:id="rId50"/>
    <p:sldId id="663" r:id="rId51"/>
    <p:sldId id="664" r:id="rId52"/>
    <p:sldId id="666" r:id="rId53"/>
    <p:sldId id="667" r:id="rId54"/>
    <p:sldId id="668" r:id="rId55"/>
    <p:sldId id="670" r:id="rId56"/>
    <p:sldId id="588" r:id="rId57"/>
    <p:sldId id="594" r:id="rId58"/>
    <p:sldId id="595" r:id="rId59"/>
    <p:sldId id="548" r:id="rId60"/>
  </p:sldIdLst>
  <p:sldSz cx="9144000" cy="6858000" type="screen4x3"/>
  <p:notesSz cx="6789738"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3990"/>
    <a:srgbClr val="2FA17C"/>
    <a:srgbClr val="31B5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C4B1156A-380E-4F78-BDF5-A606A8083BF9}" styleName="Style moyen 4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522" autoAdjust="0"/>
  </p:normalViewPr>
  <p:slideViewPr>
    <p:cSldViewPr showGuides="1">
      <p:cViewPr varScale="1">
        <p:scale>
          <a:sx n="108" d="100"/>
          <a:sy n="108" d="100"/>
        </p:scale>
        <p:origin x="-1068" y="-78"/>
      </p:cViewPr>
      <p:guideLst>
        <p:guide orient="horz" pos="2160"/>
        <p:guide pos="2880"/>
      </p:guideLst>
    </p:cSldViewPr>
  </p:slideViewPr>
  <p:notesTextViewPr>
    <p:cViewPr>
      <p:scale>
        <a:sx n="1" d="1"/>
        <a:sy n="1" d="1"/>
      </p:scale>
      <p:origin x="0" y="0"/>
    </p:cViewPr>
  </p:notesTextViewPr>
  <p:sorterViewPr>
    <p:cViewPr>
      <p:scale>
        <a:sx n="100" d="100"/>
        <a:sy n="100" d="100"/>
      </p:scale>
      <p:origin x="0" y="6355"/>
    </p:cViewPr>
  </p:sorterViewPr>
  <p:notesViewPr>
    <p:cSldViewPr>
      <p:cViewPr varScale="1">
        <p:scale>
          <a:sx n="60" d="100"/>
          <a:sy n="60" d="100"/>
        </p:scale>
        <p:origin x="-3235" y="-86"/>
      </p:cViewPr>
      <p:guideLst>
        <p:guide orient="horz" pos="3128"/>
        <p:guide pos="213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1638"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6513" y="0"/>
            <a:ext cx="2941637" cy="496888"/>
          </a:xfrm>
          <a:prstGeom prst="rect">
            <a:avLst/>
          </a:prstGeom>
        </p:spPr>
        <p:txBody>
          <a:bodyPr vert="horz" lIns="91440" tIns="45720" rIns="91440" bIns="45720" rtlCol="0"/>
          <a:lstStyle>
            <a:lvl1pPr algn="r">
              <a:defRPr sz="1200"/>
            </a:lvl1pPr>
          </a:lstStyle>
          <a:p>
            <a:fld id="{C2FDDDA2-21BB-44D1-B1E5-875CA531AE2C}" type="datetimeFigureOut">
              <a:rPr lang="fr-FR" smtClean="0"/>
              <a:t>09/03/2018</a:t>
            </a:fld>
            <a:endParaRPr lang="fr-FR"/>
          </a:p>
        </p:txBody>
      </p:sp>
      <p:sp>
        <p:nvSpPr>
          <p:cNvPr id="4" name="Espace réservé du pied de page 3"/>
          <p:cNvSpPr>
            <a:spLocks noGrp="1"/>
          </p:cNvSpPr>
          <p:nvPr>
            <p:ph type="ftr" sz="quarter" idx="2"/>
          </p:nvPr>
        </p:nvSpPr>
        <p:spPr>
          <a:xfrm>
            <a:off x="0" y="9431338"/>
            <a:ext cx="2941638" cy="4968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6513" y="9431338"/>
            <a:ext cx="2941637" cy="496887"/>
          </a:xfrm>
          <a:prstGeom prst="rect">
            <a:avLst/>
          </a:prstGeom>
        </p:spPr>
        <p:txBody>
          <a:bodyPr vert="horz" lIns="91440" tIns="45720" rIns="91440" bIns="45720" rtlCol="0" anchor="b"/>
          <a:lstStyle>
            <a:lvl1pPr algn="r">
              <a:defRPr sz="1200"/>
            </a:lvl1pPr>
          </a:lstStyle>
          <a:p>
            <a:fld id="{0C1F1357-4E1F-470A-9487-2EA44BD120D4}" type="slidenum">
              <a:rPr lang="fr-FR" smtClean="0"/>
              <a:t>‹N°›</a:t>
            </a:fld>
            <a:endParaRPr lang="fr-FR"/>
          </a:p>
        </p:txBody>
      </p:sp>
    </p:spTree>
    <p:extLst>
      <p:ext uri="{BB962C8B-B14F-4D97-AF65-F5344CB8AC3E}">
        <p14:creationId xmlns:p14="http://schemas.microsoft.com/office/powerpoint/2010/main" val="1667923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2220" cy="49649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5947" y="0"/>
            <a:ext cx="2942220" cy="496491"/>
          </a:xfrm>
          <a:prstGeom prst="rect">
            <a:avLst/>
          </a:prstGeom>
        </p:spPr>
        <p:txBody>
          <a:bodyPr vert="horz" lIns="91440" tIns="45720" rIns="91440" bIns="45720" rtlCol="0"/>
          <a:lstStyle>
            <a:lvl1pPr algn="r">
              <a:defRPr sz="1200"/>
            </a:lvl1pPr>
          </a:lstStyle>
          <a:p>
            <a:fld id="{BA609244-20F4-497E-ACD2-BC4FE28EF092}" type="datetimeFigureOut">
              <a:rPr lang="fr-FR" smtClean="0"/>
              <a:t>09/03/2018</a:t>
            </a:fld>
            <a:endParaRPr lang="fr-FR"/>
          </a:p>
        </p:txBody>
      </p:sp>
      <p:sp>
        <p:nvSpPr>
          <p:cNvPr id="4" name="Espace réservé de l'image des diapositives 3"/>
          <p:cNvSpPr>
            <a:spLocks noGrp="1" noRot="1" noChangeAspect="1"/>
          </p:cNvSpPr>
          <p:nvPr>
            <p:ph type="sldImg" idx="2"/>
          </p:nvPr>
        </p:nvSpPr>
        <p:spPr>
          <a:xfrm>
            <a:off x="912813" y="744538"/>
            <a:ext cx="4964112" cy="372427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8974" y="4716661"/>
            <a:ext cx="5431790" cy="4468416"/>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31599"/>
            <a:ext cx="2942220" cy="49649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5947" y="9431599"/>
            <a:ext cx="2942220" cy="496491"/>
          </a:xfrm>
          <a:prstGeom prst="rect">
            <a:avLst/>
          </a:prstGeom>
        </p:spPr>
        <p:txBody>
          <a:bodyPr vert="horz" lIns="91440" tIns="45720" rIns="91440" bIns="45720" rtlCol="0" anchor="b"/>
          <a:lstStyle>
            <a:lvl1pPr algn="r">
              <a:defRPr sz="1200"/>
            </a:lvl1pPr>
          </a:lstStyle>
          <a:p>
            <a:fld id="{4ACAA3C1-4D37-4E84-8AB4-54E6B0C6A72D}" type="slidenum">
              <a:rPr lang="fr-FR" smtClean="0"/>
              <a:t>‹N°›</a:t>
            </a:fld>
            <a:endParaRPr lang="fr-FR"/>
          </a:p>
        </p:txBody>
      </p:sp>
    </p:spTree>
    <p:extLst>
      <p:ext uri="{BB962C8B-B14F-4D97-AF65-F5344CB8AC3E}">
        <p14:creationId xmlns:p14="http://schemas.microsoft.com/office/powerpoint/2010/main" val="13807147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olidarites-sante.gouv.fr/systeme-de-sante-et-medico-social/strategie-nationale-de-sante/article/la-strategie-nationale-de-sante-2018-2022"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1</a:t>
            </a:fld>
            <a:endParaRPr lang="fr-FR"/>
          </a:p>
        </p:txBody>
      </p:sp>
    </p:spTree>
    <p:extLst>
      <p:ext uri="{BB962C8B-B14F-4D97-AF65-F5344CB8AC3E}">
        <p14:creationId xmlns:p14="http://schemas.microsoft.com/office/powerpoint/2010/main" val="8206659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15</a:t>
            </a:fld>
            <a:endParaRPr lang="fr-FR"/>
          </a:p>
        </p:txBody>
      </p:sp>
    </p:spTree>
    <p:extLst>
      <p:ext uri="{BB962C8B-B14F-4D97-AF65-F5344CB8AC3E}">
        <p14:creationId xmlns:p14="http://schemas.microsoft.com/office/powerpoint/2010/main" val="1159085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pPr/>
              <a:t>19</a:t>
            </a:fld>
            <a:endParaRPr lang="fr-FR"/>
          </a:p>
        </p:txBody>
      </p:sp>
    </p:spTree>
    <p:extLst>
      <p:ext uri="{BB962C8B-B14F-4D97-AF65-F5344CB8AC3E}">
        <p14:creationId xmlns:p14="http://schemas.microsoft.com/office/powerpoint/2010/main" val="15283353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20</a:t>
            </a:fld>
            <a:endParaRPr lang="fr-FR"/>
          </a:p>
        </p:txBody>
      </p:sp>
    </p:spTree>
    <p:extLst>
      <p:ext uri="{BB962C8B-B14F-4D97-AF65-F5344CB8AC3E}">
        <p14:creationId xmlns:p14="http://schemas.microsoft.com/office/powerpoint/2010/main" val="2560617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21</a:t>
            </a:fld>
            <a:endParaRPr lang="fr-FR"/>
          </a:p>
        </p:txBody>
      </p:sp>
    </p:spTree>
    <p:extLst>
      <p:ext uri="{BB962C8B-B14F-4D97-AF65-F5344CB8AC3E}">
        <p14:creationId xmlns:p14="http://schemas.microsoft.com/office/powerpoint/2010/main" val="10005907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56</a:t>
            </a:fld>
            <a:endParaRPr lang="fr-FR"/>
          </a:p>
        </p:txBody>
      </p:sp>
    </p:spTree>
    <p:extLst>
      <p:ext uri="{BB962C8B-B14F-4D97-AF65-F5344CB8AC3E}">
        <p14:creationId xmlns:p14="http://schemas.microsoft.com/office/powerpoint/2010/main" val="24244076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57</a:t>
            </a:fld>
            <a:endParaRPr lang="fr-FR"/>
          </a:p>
        </p:txBody>
      </p:sp>
    </p:spTree>
    <p:extLst>
      <p:ext uri="{BB962C8B-B14F-4D97-AF65-F5344CB8AC3E}">
        <p14:creationId xmlns:p14="http://schemas.microsoft.com/office/powerpoint/2010/main" val="11222795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pPr/>
              <a:t>58</a:t>
            </a:fld>
            <a:endParaRPr lang="fr-FR"/>
          </a:p>
        </p:txBody>
      </p:sp>
    </p:spTree>
    <p:extLst>
      <p:ext uri="{BB962C8B-B14F-4D97-AF65-F5344CB8AC3E}">
        <p14:creationId xmlns:p14="http://schemas.microsoft.com/office/powerpoint/2010/main" val="38335799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59</a:t>
            </a:fld>
            <a:endParaRPr lang="fr-FR"/>
          </a:p>
        </p:txBody>
      </p:sp>
    </p:spTree>
    <p:extLst>
      <p:ext uri="{BB962C8B-B14F-4D97-AF65-F5344CB8AC3E}">
        <p14:creationId xmlns:p14="http://schemas.microsoft.com/office/powerpoint/2010/main" val="600168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2</a:t>
            </a:fld>
            <a:endParaRPr lang="fr-FR"/>
          </a:p>
        </p:txBody>
      </p:sp>
    </p:spTree>
    <p:extLst>
      <p:ext uri="{BB962C8B-B14F-4D97-AF65-F5344CB8AC3E}">
        <p14:creationId xmlns:p14="http://schemas.microsoft.com/office/powerpoint/2010/main" val="2825072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3</a:t>
            </a:fld>
            <a:endParaRPr lang="fr-FR"/>
          </a:p>
        </p:txBody>
      </p:sp>
    </p:spTree>
    <p:extLst>
      <p:ext uri="{BB962C8B-B14F-4D97-AF65-F5344CB8AC3E}">
        <p14:creationId xmlns:p14="http://schemas.microsoft.com/office/powerpoint/2010/main" val="3707155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4</a:t>
            </a:fld>
            <a:endParaRPr lang="fr-FR"/>
          </a:p>
        </p:txBody>
      </p:sp>
    </p:spTree>
    <p:extLst>
      <p:ext uri="{BB962C8B-B14F-4D97-AF65-F5344CB8AC3E}">
        <p14:creationId xmlns:p14="http://schemas.microsoft.com/office/powerpoint/2010/main" val="2825072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Lien vers la SNS, texte complet : </a:t>
            </a:r>
            <a:r>
              <a:rPr lang="fr-FR" sz="1200" b="1" dirty="0" smtClean="0">
                <a:hlinkClick r:id="rId3"/>
              </a:rPr>
              <a:t>http://solidarites-sante.gouv.fr/systeme-de-sante-et-medico-social/strategie-nationale-de-sante/article/la-strategie-nationale-de-sante-2018-2022</a:t>
            </a:r>
            <a:r>
              <a:rPr lang="fr-FR" sz="1200" b="1" dirty="0" smtClean="0"/>
              <a:t> </a:t>
            </a:r>
          </a:p>
          <a:p>
            <a:r>
              <a:rPr lang="fr-FR" dirty="0" smtClean="0"/>
              <a:t> </a:t>
            </a:r>
            <a:endParaRPr lang="fr-FR" dirty="0"/>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5</a:t>
            </a:fld>
            <a:endParaRPr lang="fr-FR"/>
          </a:p>
        </p:txBody>
      </p:sp>
    </p:spTree>
    <p:extLst>
      <p:ext uri="{BB962C8B-B14F-4D97-AF65-F5344CB8AC3E}">
        <p14:creationId xmlns:p14="http://schemas.microsoft.com/office/powerpoint/2010/main" val="3604337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6</a:t>
            </a:fld>
            <a:endParaRPr lang="fr-FR"/>
          </a:p>
        </p:txBody>
      </p:sp>
    </p:spTree>
    <p:extLst>
      <p:ext uri="{BB962C8B-B14F-4D97-AF65-F5344CB8AC3E}">
        <p14:creationId xmlns:p14="http://schemas.microsoft.com/office/powerpoint/2010/main" val="3707155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11</a:t>
            </a:fld>
            <a:endParaRPr lang="fr-FR"/>
          </a:p>
        </p:txBody>
      </p:sp>
    </p:spTree>
    <p:extLst>
      <p:ext uri="{BB962C8B-B14F-4D97-AF65-F5344CB8AC3E}">
        <p14:creationId xmlns:p14="http://schemas.microsoft.com/office/powerpoint/2010/main" val="1018635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t>13</a:t>
            </a:fld>
            <a:endParaRPr lang="fr-FR"/>
          </a:p>
        </p:txBody>
      </p:sp>
    </p:spTree>
    <p:extLst>
      <p:ext uri="{BB962C8B-B14F-4D97-AF65-F5344CB8AC3E}">
        <p14:creationId xmlns:p14="http://schemas.microsoft.com/office/powerpoint/2010/main" val="32935551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4ACAA3C1-4D37-4E84-8AB4-54E6B0C6A72D}" type="slidenum">
              <a:rPr lang="fr-FR" smtClean="0">
                <a:solidFill>
                  <a:prstClr val="black"/>
                </a:solidFill>
              </a:rPr>
              <a:pPr/>
              <a:t>14</a:t>
            </a:fld>
            <a:endParaRPr lang="fr-FR">
              <a:solidFill>
                <a:prstClr val="black"/>
              </a:solidFill>
            </a:endParaRPr>
          </a:p>
        </p:txBody>
      </p:sp>
    </p:spTree>
    <p:extLst>
      <p:ext uri="{BB962C8B-B14F-4D97-AF65-F5344CB8AC3E}">
        <p14:creationId xmlns:p14="http://schemas.microsoft.com/office/powerpoint/2010/main" val="3293555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12576" y="1750504"/>
            <a:ext cx="6192688" cy="3334680"/>
          </a:xfrm>
          <a:prstGeom prst="roundRect">
            <a:avLst/>
          </a:prstGeom>
          <a:solidFill>
            <a:srgbClr val="2FA17C"/>
          </a:solidFill>
          <a:ln w="57150">
            <a:solidFill>
              <a:srgbClr val="31B564"/>
            </a:solidFill>
          </a:ln>
          <a:effectLst>
            <a:softEdge rad="12700"/>
          </a:effectLst>
        </p:spPr>
        <p:txBody>
          <a:bodyPr/>
          <a:lstStyle>
            <a:lvl1pPr marL="623888" indent="0">
              <a:defRPr cap="small" baseline="0">
                <a:solidFill>
                  <a:schemeClr val="bg1"/>
                </a:solidFill>
                <a:latin typeface="Microsoft PhagsPa" panose="020B0502040204020203" pitchFamily="34" charset="0"/>
              </a:defRPr>
            </a:lvl1pPr>
          </a:lstStyle>
          <a:p>
            <a:r>
              <a:rPr lang="fr-FR" dirty="0" smtClean="0"/>
              <a:t>Modifiez le style du titre</a:t>
            </a:r>
            <a:endParaRPr lang="fr-FR" dirty="0"/>
          </a:p>
        </p:txBody>
      </p:sp>
    </p:spTree>
    <p:extLst>
      <p:ext uri="{BB962C8B-B14F-4D97-AF65-F5344CB8AC3E}">
        <p14:creationId xmlns:p14="http://schemas.microsoft.com/office/powerpoint/2010/main" val="16717978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Espace réservé du contenu 2"/>
          <p:cNvSpPr>
            <a:spLocks noGrp="1"/>
          </p:cNvSpPr>
          <p:nvPr>
            <p:ph idx="1"/>
          </p:nvPr>
        </p:nvSpPr>
        <p:spPr>
          <a:xfrm>
            <a:off x="457200" y="1600201"/>
            <a:ext cx="8229600" cy="532800"/>
          </a:xfrm>
        </p:spPr>
        <p:txBody>
          <a:bodyPr/>
          <a:lstStyle>
            <a:lvl1pPr>
              <a:defRPr>
                <a:latin typeface="Microsoft PhagsPa" panose="020B0502040204020203" pitchFamily="34" charset="0"/>
              </a:defRPr>
            </a:lvl1pPr>
            <a:lvl2pPr>
              <a:defRPr>
                <a:latin typeface="Microsoft PhagsPa" panose="020B0502040204020203" pitchFamily="34" charset="0"/>
              </a:defRPr>
            </a:lvl2pPr>
            <a:lvl3pPr>
              <a:defRPr>
                <a:latin typeface="Microsoft PhagsPa" panose="020B0502040204020203" pitchFamily="34" charset="0"/>
              </a:defRPr>
            </a:lvl3pPr>
            <a:lvl4pPr>
              <a:defRPr>
                <a:latin typeface="Microsoft PhagsPa" panose="020B0502040204020203" pitchFamily="34" charset="0"/>
              </a:defRPr>
            </a:lvl4pPr>
            <a:lvl5pPr>
              <a:defRPr>
                <a:latin typeface="Microsoft PhagsPa" panose="020B0502040204020203" pitchFamily="34"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9" name="Espace réservé de la date 3"/>
          <p:cNvSpPr>
            <a:spLocks noGrp="1"/>
          </p:cNvSpPr>
          <p:nvPr>
            <p:ph type="dt" sz="half" idx="10"/>
          </p:nvPr>
        </p:nvSpPr>
        <p:spPr>
          <a:xfrm>
            <a:off x="3491880" y="6458325"/>
            <a:ext cx="2133600" cy="365125"/>
          </a:xfrm>
          <a:prstGeom prst="rect">
            <a:avLst/>
          </a:prstGeom>
        </p:spPr>
        <p:txBody>
          <a:bodyPr/>
          <a:lstStyle>
            <a:lvl1pPr algn="ctr">
              <a:defRPr sz="1400">
                <a:solidFill>
                  <a:srgbClr val="2FA17C"/>
                </a:solidFill>
                <a:latin typeface="Microsoft PhagsPa" panose="020B0502040204020203" pitchFamily="34" charset="0"/>
              </a:defRPr>
            </a:lvl1pPr>
          </a:lstStyle>
          <a:p>
            <a:endParaRPr lang="fr-FR" dirty="0"/>
          </a:p>
        </p:txBody>
      </p:sp>
      <p:sp>
        <p:nvSpPr>
          <p:cNvPr id="8" name="Espace réservé du texte 15"/>
          <p:cNvSpPr>
            <a:spLocks noGrp="1"/>
          </p:cNvSpPr>
          <p:nvPr>
            <p:ph type="body" sz="quarter" idx="11"/>
          </p:nvPr>
        </p:nvSpPr>
        <p:spPr>
          <a:xfrm>
            <a:off x="468313" y="2132856"/>
            <a:ext cx="8424862" cy="3888532"/>
          </a:xfrm>
        </p:spPr>
        <p:txBody>
          <a:bodyPr anchor="ctr">
            <a:normAutofit/>
          </a:bodyPr>
          <a:lstStyle>
            <a:lvl1pPr>
              <a:defRPr sz="1600">
                <a:solidFill>
                  <a:schemeClr val="tx1"/>
                </a:solidFill>
              </a:defRPr>
            </a:lvl1pPr>
          </a:lstStyle>
          <a:p>
            <a:pPr lvl="0"/>
            <a:endParaRPr lang="fr-FR" dirty="0"/>
          </a:p>
        </p:txBody>
      </p:sp>
    </p:spTree>
    <p:extLst>
      <p:ext uri="{BB962C8B-B14F-4D97-AF65-F5344CB8AC3E}">
        <p14:creationId xmlns:p14="http://schemas.microsoft.com/office/powerpoint/2010/main" val="118061478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Titre seul">
    <p:spTree>
      <p:nvGrpSpPr>
        <p:cNvPr id="1" name=""/>
        <p:cNvGrpSpPr/>
        <p:nvPr/>
      </p:nvGrpSpPr>
      <p:grpSpPr>
        <a:xfrm>
          <a:off x="0" y="0"/>
          <a:ext cx="0" cy="0"/>
          <a:chOff x="0" y="0"/>
          <a:chExt cx="0" cy="0"/>
        </a:xfrm>
      </p:grpSpPr>
      <p:sp>
        <p:nvSpPr>
          <p:cNvPr id="2" name="Titre 1"/>
          <p:cNvSpPr>
            <a:spLocks noGrp="1"/>
          </p:cNvSpPr>
          <p:nvPr>
            <p:ph type="title"/>
          </p:nvPr>
        </p:nvSpPr>
        <p:spPr>
          <a:xfrm>
            <a:off x="1619672" y="2708920"/>
            <a:ext cx="7272808" cy="1440160"/>
          </a:xfrm>
        </p:spPr>
        <p:txBody>
          <a:bodyPr/>
          <a:lstStyle>
            <a:lvl1pPr algn="ctr">
              <a:defRPr/>
            </a:lvl1pPr>
          </a:lstStyle>
          <a:p>
            <a:r>
              <a:rPr lang="fr-FR" dirty="0" smtClean="0"/>
              <a:t>Modifiez le style du titre</a:t>
            </a:r>
            <a:endParaRPr lang="fr-FR" dirty="0"/>
          </a:p>
        </p:txBody>
      </p:sp>
      <p:sp>
        <p:nvSpPr>
          <p:cNvPr id="6" name="Espace réservé de la date 3"/>
          <p:cNvSpPr>
            <a:spLocks noGrp="1"/>
          </p:cNvSpPr>
          <p:nvPr>
            <p:ph type="dt" sz="half" idx="10"/>
          </p:nvPr>
        </p:nvSpPr>
        <p:spPr>
          <a:xfrm>
            <a:off x="3491880" y="6458325"/>
            <a:ext cx="2133600" cy="365125"/>
          </a:xfrm>
          <a:prstGeom prst="rect">
            <a:avLst/>
          </a:prstGeom>
        </p:spPr>
        <p:txBody>
          <a:bodyPr/>
          <a:lstStyle>
            <a:lvl1pPr algn="ctr">
              <a:defRPr sz="1400">
                <a:solidFill>
                  <a:srgbClr val="2FA17C"/>
                </a:solidFill>
                <a:latin typeface="Microsoft PhagsPa" panose="020B0502040204020203" pitchFamily="34" charset="0"/>
              </a:defRPr>
            </a:lvl1pPr>
          </a:lstStyle>
          <a:p>
            <a:endParaRPr lang="fr-FR" dirty="0"/>
          </a:p>
        </p:txBody>
      </p:sp>
      <p:sp>
        <p:nvSpPr>
          <p:cNvPr id="10" name="Espace réservé du texte 9"/>
          <p:cNvSpPr>
            <a:spLocks noGrp="1"/>
          </p:cNvSpPr>
          <p:nvPr>
            <p:ph type="body" sz="quarter" idx="11"/>
          </p:nvPr>
        </p:nvSpPr>
        <p:spPr>
          <a:xfrm>
            <a:off x="250825" y="2708275"/>
            <a:ext cx="1368425" cy="1441450"/>
          </a:xfrm>
        </p:spPr>
        <p:txBody>
          <a:bodyPr anchor="ctr">
            <a:normAutofit/>
          </a:bodyPr>
          <a:lstStyle>
            <a:lvl1pPr algn="ctr">
              <a:defRPr sz="4400">
                <a:solidFill>
                  <a:srgbClr val="2B3990"/>
                </a:solidFill>
              </a:defRPr>
            </a:lvl1pPr>
          </a:lstStyle>
          <a:p>
            <a:pPr lvl="0"/>
            <a:endParaRPr lang="fr-FR" dirty="0"/>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13239" y="404664"/>
            <a:ext cx="1930910" cy="2160000"/>
          </a:xfrm>
          <a:prstGeom prst="rect">
            <a:avLst/>
          </a:prstGeom>
        </p:spPr>
      </p:pic>
    </p:spTree>
    <p:extLst>
      <p:ext uri="{BB962C8B-B14F-4D97-AF65-F5344CB8AC3E}">
        <p14:creationId xmlns:p14="http://schemas.microsoft.com/office/powerpoint/2010/main" val="105649079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Espace réservé du contenu 2"/>
          <p:cNvSpPr>
            <a:spLocks noGrp="1"/>
          </p:cNvSpPr>
          <p:nvPr>
            <p:ph idx="1"/>
          </p:nvPr>
        </p:nvSpPr>
        <p:spPr>
          <a:xfrm>
            <a:off x="457200" y="1600201"/>
            <a:ext cx="8229600" cy="532800"/>
          </a:xfrm>
        </p:spPr>
        <p:txBody>
          <a:bodyPr/>
          <a:lstStyle>
            <a:lvl1pPr>
              <a:defRPr>
                <a:latin typeface="Microsoft PhagsPa" panose="020B0502040204020203" pitchFamily="34" charset="0"/>
              </a:defRPr>
            </a:lvl1pPr>
            <a:lvl2pPr>
              <a:defRPr>
                <a:latin typeface="Microsoft PhagsPa" panose="020B0502040204020203" pitchFamily="34" charset="0"/>
              </a:defRPr>
            </a:lvl2pPr>
            <a:lvl3pPr>
              <a:defRPr>
                <a:latin typeface="Microsoft PhagsPa" panose="020B0502040204020203" pitchFamily="34" charset="0"/>
              </a:defRPr>
            </a:lvl3pPr>
            <a:lvl4pPr>
              <a:defRPr>
                <a:latin typeface="Microsoft PhagsPa" panose="020B0502040204020203" pitchFamily="34" charset="0"/>
              </a:defRPr>
            </a:lvl4pPr>
            <a:lvl5pPr>
              <a:defRPr>
                <a:latin typeface="Microsoft PhagsPa" panose="020B0502040204020203" pitchFamily="34"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9" name="Espace réservé de la date 3"/>
          <p:cNvSpPr>
            <a:spLocks noGrp="1"/>
          </p:cNvSpPr>
          <p:nvPr>
            <p:ph type="dt" sz="half" idx="10"/>
          </p:nvPr>
        </p:nvSpPr>
        <p:spPr>
          <a:xfrm>
            <a:off x="3491880" y="6458325"/>
            <a:ext cx="2133600" cy="365125"/>
          </a:xfrm>
          <a:prstGeom prst="rect">
            <a:avLst/>
          </a:prstGeom>
        </p:spPr>
        <p:txBody>
          <a:bodyPr/>
          <a:lstStyle>
            <a:lvl1pPr algn="ctr">
              <a:defRPr sz="1400">
                <a:solidFill>
                  <a:srgbClr val="2FA17C"/>
                </a:solidFill>
                <a:latin typeface="Microsoft PhagsPa" panose="020B0502040204020203" pitchFamily="34" charset="0"/>
              </a:defRPr>
            </a:lvl1pPr>
          </a:lstStyle>
          <a:p>
            <a:endParaRPr lang="fr-FR" dirty="0"/>
          </a:p>
        </p:txBody>
      </p:sp>
      <p:sp>
        <p:nvSpPr>
          <p:cNvPr id="7" name="Espace réservé du texte 15"/>
          <p:cNvSpPr>
            <a:spLocks noGrp="1"/>
          </p:cNvSpPr>
          <p:nvPr>
            <p:ph type="body" sz="quarter" idx="11"/>
          </p:nvPr>
        </p:nvSpPr>
        <p:spPr>
          <a:xfrm>
            <a:off x="468313" y="2132856"/>
            <a:ext cx="8424862" cy="3888532"/>
          </a:xfrm>
        </p:spPr>
        <p:txBody>
          <a:bodyPr anchor="ctr">
            <a:normAutofit/>
          </a:bodyPr>
          <a:lstStyle>
            <a:lvl1pPr>
              <a:defRPr sz="1600">
                <a:solidFill>
                  <a:schemeClr val="tx1"/>
                </a:solidFill>
              </a:defRPr>
            </a:lvl1pPr>
          </a:lstStyle>
          <a:p>
            <a:pPr lvl="0"/>
            <a:endParaRPr lang="fr-FR" dirty="0"/>
          </a:p>
        </p:txBody>
      </p:sp>
    </p:spTree>
    <p:extLst>
      <p:ext uri="{BB962C8B-B14F-4D97-AF65-F5344CB8AC3E}">
        <p14:creationId xmlns:p14="http://schemas.microsoft.com/office/powerpoint/2010/main" val="219986393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Espace réservé de la date 3"/>
          <p:cNvSpPr>
            <a:spLocks noGrp="1"/>
          </p:cNvSpPr>
          <p:nvPr>
            <p:ph type="dt" sz="half" idx="10"/>
          </p:nvPr>
        </p:nvSpPr>
        <p:spPr>
          <a:xfrm>
            <a:off x="3491880" y="6458325"/>
            <a:ext cx="2133600" cy="365125"/>
          </a:xfrm>
          <a:prstGeom prst="rect">
            <a:avLst/>
          </a:prstGeom>
        </p:spPr>
        <p:txBody>
          <a:bodyPr/>
          <a:lstStyle>
            <a:lvl1pPr algn="ctr">
              <a:defRPr sz="1400">
                <a:solidFill>
                  <a:srgbClr val="2FA17C"/>
                </a:solidFill>
                <a:latin typeface="Microsoft PhagsPa" panose="020B0502040204020203" pitchFamily="34" charset="0"/>
              </a:defRPr>
            </a:lvl1pPr>
          </a:lstStyle>
          <a:p>
            <a:endParaRPr lang="fr-FR" dirty="0"/>
          </a:p>
        </p:txBody>
      </p:sp>
    </p:spTree>
    <p:extLst>
      <p:ext uri="{BB962C8B-B14F-4D97-AF65-F5344CB8AC3E}">
        <p14:creationId xmlns:p14="http://schemas.microsoft.com/office/powerpoint/2010/main" val="274762903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Espace réservé du contenu 2"/>
          <p:cNvSpPr>
            <a:spLocks noGrp="1"/>
          </p:cNvSpPr>
          <p:nvPr>
            <p:ph idx="1"/>
          </p:nvPr>
        </p:nvSpPr>
        <p:spPr>
          <a:xfrm>
            <a:off x="457200" y="1600201"/>
            <a:ext cx="8435280" cy="532655"/>
          </a:xfrm>
        </p:spPr>
        <p:txBody>
          <a:bodyPr/>
          <a:lstStyle>
            <a:lvl1pPr>
              <a:defRPr>
                <a:latin typeface="Microsoft PhagsPa" panose="020B0502040204020203" pitchFamily="34" charset="0"/>
              </a:defRPr>
            </a:lvl1pPr>
            <a:lvl2pPr>
              <a:defRPr>
                <a:latin typeface="Microsoft PhagsPa" panose="020B0502040204020203" pitchFamily="34" charset="0"/>
              </a:defRPr>
            </a:lvl2pPr>
            <a:lvl3pPr>
              <a:defRPr>
                <a:latin typeface="Microsoft PhagsPa" panose="020B0502040204020203" pitchFamily="34" charset="0"/>
              </a:defRPr>
            </a:lvl3pPr>
            <a:lvl4pPr>
              <a:defRPr>
                <a:latin typeface="Microsoft PhagsPa" panose="020B0502040204020203" pitchFamily="34" charset="0"/>
              </a:defRPr>
            </a:lvl4pPr>
            <a:lvl5pPr>
              <a:defRPr>
                <a:latin typeface="Microsoft PhagsPa" panose="020B0502040204020203" pitchFamily="34"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10"/>
          </p:nvPr>
        </p:nvSpPr>
        <p:spPr>
          <a:xfrm>
            <a:off x="3491880" y="6458325"/>
            <a:ext cx="2133600" cy="365125"/>
          </a:xfrm>
          <a:prstGeom prst="rect">
            <a:avLst/>
          </a:prstGeom>
        </p:spPr>
        <p:txBody>
          <a:bodyPr/>
          <a:lstStyle>
            <a:lvl1pPr algn="ctr">
              <a:defRPr sz="1400">
                <a:solidFill>
                  <a:srgbClr val="2FA17C"/>
                </a:solidFill>
                <a:latin typeface="Microsoft PhagsPa" panose="020B0502040204020203" pitchFamily="34" charset="0"/>
              </a:defRPr>
            </a:lvl1pPr>
          </a:lstStyle>
          <a:p>
            <a:endParaRPr lang="fr-FR" dirty="0"/>
          </a:p>
        </p:txBody>
      </p:sp>
      <p:sp>
        <p:nvSpPr>
          <p:cNvPr id="16" name="Espace réservé du texte 15"/>
          <p:cNvSpPr>
            <a:spLocks noGrp="1"/>
          </p:cNvSpPr>
          <p:nvPr>
            <p:ph type="body" sz="quarter" idx="11"/>
          </p:nvPr>
        </p:nvSpPr>
        <p:spPr>
          <a:xfrm>
            <a:off x="468313" y="2132856"/>
            <a:ext cx="8424862" cy="3888532"/>
          </a:xfrm>
        </p:spPr>
        <p:txBody>
          <a:bodyPr anchor="ctr">
            <a:normAutofit/>
          </a:bodyPr>
          <a:lstStyle>
            <a:lvl1pPr>
              <a:defRPr sz="1600">
                <a:solidFill>
                  <a:schemeClr val="tx1"/>
                </a:solidFill>
              </a:defRPr>
            </a:lvl1pPr>
          </a:lstStyle>
          <a:p>
            <a:pPr lvl="0"/>
            <a:endParaRPr lang="fr-FR" dirty="0"/>
          </a:p>
        </p:txBody>
      </p:sp>
    </p:spTree>
    <p:extLst>
      <p:ext uri="{BB962C8B-B14F-4D97-AF65-F5344CB8AC3E}">
        <p14:creationId xmlns:p14="http://schemas.microsoft.com/office/powerpoint/2010/main" val="162223193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619672" y="2708920"/>
            <a:ext cx="7272808" cy="1440160"/>
          </a:xfrm>
        </p:spPr>
        <p:txBody>
          <a:bodyPr/>
          <a:lstStyle>
            <a:lvl1pPr algn="ctr">
              <a:defRPr/>
            </a:lvl1pPr>
          </a:lstStyle>
          <a:p>
            <a:r>
              <a:rPr lang="fr-FR" dirty="0" smtClean="0"/>
              <a:t>Modifiez le style du titre</a:t>
            </a:r>
            <a:endParaRPr lang="fr-FR" dirty="0"/>
          </a:p>
        </p:txBody>
      </p:sp>
      <p:sp>
        <p:nvSpPr>
          <p:cNvPr id="6" name="Espace réservé de la date 3"/>
          <p:cNvSpPr>
            <a:spLocks noGrp="1"/>
          </p:cNvSpPr>
          <p:nvPr>
            <p:ph type="dt" sz="half" idx="10"/>
          </p:nvPr>
        </p:nvSpPr>
        <p:spPr>
          <a:xfrm>
            <a:off x="3491880" y="6458325"/>
            <a:ext cx="2133600" cy="365125"/>
          </a:xfrm>
          <a:prstGeom prst="rect">
            <a:avLst/>
          </a:prstGeom>
        </p:spPr>
        <p:txBody>
          <a:bodyPr/>
          <a:lstStyle>
            <a:lvl1pPr algn="ctr">
              <a:defRPr sz="1400">
                <a:solidFill>
                  <a:srgbClr val="2FA17C"/>
                </a:solidFill>
                <a:latin typeface="Microsoft PhagsPa" panose="020B0502040204020203" pitchFamily="34" charset="0"/>
              </a:defRPr>
            </a:lvl1pPr>
          </a:lstStyle>
          <a:p>
            <a:endParaRPr lang="fr-FR" dirty="0"/>
          </a:p>
        </p:txBody>
      </p:sp>
      <p:sp>
        <p:nvSpPr>
          <p:cNvPr id="10" name="Espace réservé du texte 9"/>
          <p:cNvSpPr>
            <a:spLocks noGrp="1"/>
          </p:cNvSpPr>
          <p:nvPr>
            <p:ph type="body" sz="quarter" idx="11"/>
          </p:nvPr>
        </p:nvSpPr>
        <p:spPr>
          <a:xfrm>
            <a:off x="250825" y="2708275"/>
            <a:ext cx="1368425" cy="1441450"/>
          </a:xfrm>
        </p:spPr>
        <p:txBody>
          <a:bodyPr anchor="ctr">
            <a:normAutofit/>
          </a:bodyPr>
          <a:lstStyle>
            <a:lvl1pPr algn="ctr">
              <a:defRPr sz="4400">
                <a:solidFill>
                  <a:srgbClr val="2B3990"/>
                </a:solidFill>
              </a:defRPr>
            </a:lvl1pPr>
          </a:lstStyle>
          <a:p>
            <a:pPr lvl="0"/>
            <a:endParaRPr lang="fr-FR" dirty="0"/>
          </a:p>
        </p:txBody>
      </p: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468419" y="396663"/>
            <a:ext cx="2207162" cy="2160000"/>
          </a:xfrm>
          <a:prstGeom prst="rect">
            <a:avLst/>
          </a:prstGeom>
        </p:spPr>
      </p:pic>
    </p:spTree>
    <p:extLst>
      <p:ext uri="{BB962C8B-B14F-4D97-AF65-F5344CB8AC3E}">
        <p14:creationId xmlns:p14="http://schemas.microsoft.com/office/powerpoint/2010/main" val="16415578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Espace réservé du contenu 2"/>
          <p:cNvSpPr>
            <a:spLocks noGrp="1"/>
          </p:cNvSpPr>
          <p:nvPr>
            <p:ph idx="1"/>
          </p:nvPr>
        </p:nvSpPr>
        <p:spPr>
          <a:xfrm>
            <a:off x="457200" y="1600201"/>
            <a:ext cx="8229600" cy="532800"/>
          </a:xfrm>
        </p:spPr>
        <p:txBody>
          <a:bodyPr/>
          <a:lstStyle>
            <a:lvl1pPr>
              <a:defRPr>
                <a:latin typeface="Microsoft PhagsPa" panose="020B0502040204020203" pitchFamily="34" charset="0"/>
              </a:defRPr>
            </a:lvl1pPr>
            <a:lvl2pPr>
              <a:defRPr>
                <a:latin typeface="Microsoft PhagsPa" panose="020B0502040204020203" pitchFamily="34" charset="0"/>
              </a:defRPr>
            </a:lvl2pPr>
            <a:lvl3pPr>
              <a:defRPr>
                <a:latin typeface="Microsoft PhagsPa" panose="020B0502040204020203" pitchFamily="34" charset="0"/>
              </a:defRPr>
            </a:lvl3pPr>
            <a:lvl4pPr>
              <a:defRPr>
                <a:latin typeface="Microsoft PhagsPa" panose="020B0502040204020203" pitchFamily="34" charset="0"/>
              </a:defRPr>
            </a:lvl4pPr>
            <a:lvl5pPr>
              <a:defRPr>
                <a:latin typeface="Microsoft PhagsPa" panose="020B0502040204020203" pitchFamily="34"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8" name="Espace réservé de la date 3"/>
          <p:cNvSpPr>
            <a:spLocks noGrp="1"/>
          </p:cNvSpPr>
          <p:nvPr>
            <p:ph type="dt" sz="half" idx="10"/>
          </p:nvPr>
        </p:nvSpPr>
        <p:spPr>
          <a:xfrm>
            <a:off x="3491880" y="6458325"/>
            <a:ext cx="2133600" cy="365125"/>
          </a:xfrm>
          <a:prstGeom prst="rect">
            <a:avLst/>
          </a:prstGeom>
        </p:spPr>
        <p:txBody>
          <a:bodyPr/>
          <a:lstStyle>
            <a:lvl1pPr algn="ctr">
              <a:defRPr sz="1400">
                <a:solidFill>
                  <a:srgbClr val="2FA17C"/>
                </a:solidFill>
                <a:latin typeface="Microsoft PhagsPa" panose="020B0502040204020203" pitchFamily="34" charset="0"/>
              </a:defRPr>
            </a:lvl1pPr>
          </a:lstStyle>
          <a:p>
            <a:endParaRPr lang="fr-FR" dirty="0"/>
          </a:p>
        </p:txBody>
      </p:sp>
      <p:sp>
        <p:nvSpPr>
          <p:cNvPr id="10" name="Espace réservé du texte 15"/>
          <p:cNvSpPr>
            <a:spLocks noGrp="1"/>
          </p:cNvSpPr>
          <p:nvPr>
            <p:ph type="body" sz="quarter" idx="11"/>
          </p:nvPr>
        </p:nvSpPr>
        <p:spPr>
          <a:xfrm>
            <a:off x="468313" y="2132856"/>
            <a:ext cx="8424862" cy="3888532"/>
          </a:xfrm>
        </p:spPr>
        <p:txBody>
          <a:bodyPr anchor="ctr">
            <a:normAutofit/>
          </a:bodyPr>
          <a:lstStyle>
            <a:lvl1pPr>
              <a:defRPr sz="1600">
                <a:solidFill>
                  <a:schemeClr val="tx1"/>
                </a:solidFill>
              </a:defRPr>
            </a:lvl1pPr>
          </a:lstStyle>
          <a:p>
            <a:pPr lvl="0"/>
            <a:endParaRPr lang="fr-FR" dirty="0"/>
          </a:p>
        </p:txBody>
      </p:sp>
    </p:spTree>
    <p:extLst>
      <p:ext uri="{BB962C8B-B14F-4D97-AF65-F5344CB8AC3E}">
        <p14:creationId xmlns:p14="http://schemas.microsoft.com/office/powerpoint/2010/main" val="256194510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2" name="Titre 1"/>
          <p:cNvSpPr>
            <a:spLocks noGrp="1"/>
          </p:cNvSpPr>
          <p:nvPr>
            <p:ph type="title"/>
          </p:nvPr>
        </p:nvSpPr>
        <p:spPr>
          <a:xfrm>
            <a:off x="1619672" y="2708920"/>
            <a:ext cx="7272808" cy="1440160"/>
          </a:xfrm>
        </p:spPr>
        <p:txBody>
          <a:bodyPr/>
          <a:lstStyle>
            <a:lvl1pPr algn="ctr">
              <a:defRPr/>
            </a:lvl1pPr>
          </a:lstStyle>
          <a:p>
            <a:r>
              <a:rPr lang="fr-FR" dirty="0" smtClean="0"/>
              <a:t>Modifiez le style du titre</a:t>
            </a:r>
            <a:endParaRPr lang="fr-FR" dirty="0"/>
          </a:p>
        </p:txBody>
      </p:sp>
      <p:sp>
        <p:nvSpPr>
          <p:cNvPr id="6" name="Espace réservé de la date 3"/>
          <p:cNvSpPr>
            <a:spLocks noGrp="1"/>
          </p:cNvSpPr>
          <p:nvPr>
            <p:ph type="dt" sz="half" idx="10"/>
          </p:nvPr>
        </p:nvSpPr>
        <p:spPr>
          <a:xfrm>
            <a:off x="3491880" y="6458325"/>
            <a:ext cx="2133600" cy="365125"/>
          </a:xfrm>
          <a:prstGeom prst="rect">
            <a:avLst/>
          </a:prstGeom>
        </p:spPr>
        <p:txBody>
          <a:bodyPr/>
          <a:lstStyle>
            <a:lvl1pPr algn="ctr">
              <a:defRPr sz="1400">
                <a:solidFill>
                  <a:srgbClr val="2FA17C"/>
                </a:solidFill>
                <a:latin typeface="Microsoft PhagsPa" panose="020B0502040204020203" pitchFamily="34" charset="0"/>
              </a:defRPr>
            </a:lvl1pPr>
          </a:lstStyle>
          <a:p>
            <a:endParaRPr lang="fr-FR" dirty="0"/>
          </a:p>
        </p:txBody>
      </p:sp>
      <p:sp>
        <p:nvSpPr>
          <p:cNvPr id="10" name="Espace réservé du texte 9"/>
          <p:cNvSpPr>
            <a:spLocks noGrp="1"/>
          </p:cNvSpPr>
          <p:nvPr>
            <p:ph type="body" sz="quarter" idx="11"/>
          </p:nvPr>
        </p:nvSpPr>
        <p:spPr>
          <a:xfrm>
            <a:off x="250825" y="2708275"/>
            <a:ext cx="1368425" cy="1441450"/>
          </a:xfrm>
        </p:spPr>
        <p:txBody>
          <a:bodyPr anchor="ctr">
            <a:normAutofit/>
          </a:bodyPr>
          <a:lstStyle>
            <a:lvl1pPr algn="ctr">
              <a:defRPr sz="4400">
                <a:solidFill>
                  <a:srgbClr val="2B3990"/>
                </a:solidFill>
              </a:defRPr>
            </a:lvl1pPr>
          </a:lstStyle>
          <a:p>
            <a:pPr lvl="0"/>
            <a:endParaRPr lang="fr-FR" dirty="0"/>
          </a:p>
        </p:txBody>
      </p:sp>
      <p:pic>
        <p:nvPicPr>
          <p:cNvPr id="7" name="Ima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96353" y="404664"/>
            <a:ext cx="2351291" cy="2160000"/>
          </a:xfrm>
          <a:prstGeom prst="rect">
            <a:avLst/>
          </a:prstGeom>
        </p:spPr>
      </p:pic>
    </p:spTree>
    <p:extLst>
      <p:ext uri="{BB962C8B-B14F-4D97-AF65-F5344CB8AC3E}">
        <p14:creationId xmlns:p14="http://schemas.microsoft.com/office/powerpoint/2010/main" val="41036182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Espace réservé du contenu 2"/>
          <p:cNvSpPr>
            <a:spLocks noGrp="1"/>
          </p:cNvSpPr>
          <p:nvPr>
            <p:ph idx="1"/>
          </p:nvPr>
        </p:nvSpPr>
        <p:spPr>
          <a:xfrm>
            <a:off x="457200" y="1600201"/>
            <a:ext cx="8229600" cy="532655"/>
          </a:xfrm>
        </p:spPr>
        <p:txBody>
          <a:bodyPr/>
          <a:lstStyle>
            <a:lvl1pPr>
              <a:defRPr>
                <a:latin typeface="Microsoft PhagsPa" panose="020B0502040204020203" pitchFamily="34" charset="0"/>
              </a:defRPr>
            </a:lvl1pPr>
            <a:lvl2pPr>
              <a:defRPr>
                <a:latin typeface="Microsoft PhagsPa" panose="020B0502040204020203" pitchFamily="34" charset="0"/>
              </a:defRPr>
            </a:lvl2pPr>
            <a:lvl3pPr>
              <a:defRPr>
                <a:latin typeface="Microsoft PhagsPa" panose="020B0502040204020203" pitchFamily="34" charset="0"/>
              </a:defRPr>
            </a:lvl3pPr>
            <a:lvl4pPr>
              <a:defRPr>
                <a:latin typeface="Microsoft PhagsPa" panose="020B0502040204020203" pitchFamily="34" charset="0"/>
              </a:defRPr>
            </a:lvl4pPr>
            <a:lvl5pPr>
              <a:defRPr>
                <a:latin typeface="Microsoft PhagsPa" panose="020B0502040204020203" pitchFamily="34"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9" name="Espace réservé de la date 3"/>
          <p:cNvSpPr>
            <a:spLocks noGrp="1"/>
          </p:cNvSpPr>
          <p:nvPr>
            <p:ph type="dt" sz="half" idx="10"/>
          </p:nvPr>
        </p:nvSpPr>
        <p:spPr>
          <a:xfrm>
            <a:off x="3491880" y="6458325"/>
            <a:ext cx="2133600" cy="365125"/>
          </a:xfrm>
          <a:prstGeom prst="rect">
            <a:avLst/>
          </a:prstGeom>
        </p:spPr>
        <p:txBody>
          <a:bodyPr/>
          <a:lstStyle>
            <a:lvl1pPr algn="ctr">
              <a:defRPr sz="1400">
                <a:solidFill>
                  <a:srgbClr val="2FA17C"/>
                </a:solidFill>
                <a:latin typeface="Microsoft PhagsPa" panose="020B0502040204020203" pitchFamily="34" charset="0"/>
              </a:defRPr>
            </a:lvl1pPr>
          </a:lstStyle>
          <a:p>
            <a:endParaRPr lang="fr-FR" dirty="0"/>
          </a:p>
        </p:txBody>
      </p:sp>
      <p:sp>
        <p:nvSpPr>
          <p:cNvPr id="11" name="Espace réservé du texte 15"/>
          <p:cNvSpPr>
            <a:spLocks noGrp="1"/>
          </p:cNvSpPr>
          <p:nvPr>
            <p:ph type="body" sz="quarter" idx="11"/>
          </p:nvPr>
        </p:nvSpPr>
        <p:spPr>
          <a:xfrm>
            <a:off x="468313" y="2132856"/>
            <a:ext cx="8424862" cy="3888532"/>
          </a:xfrm>
        </p:spPr>
        <p:txBody>
          <a:bodyPr anchor="ctr">
            <a:normAutofit/>
          </a:bodyPr>
          <a:lstStyle>
            <a:lvl1pPr>
              <a:defRPr sz="1600">
                <a:solidFill>
                  <a:schemeClr val="tx1"/>
                </a:solidFill>
              </a:defRPr>
            </a:lvl1pPr>
          </a:lstStyle>
          <a:p>
            <a:pPr lvl="0"/>
            <a:endParaRPr lang="fr-FR" dirty="0"/>
          </a:p>
        </p:txBody>
      </p:sp>
    </p:spTree>
    <p:extLst>
      <p:ext uri="{BB962C8B-B14F-4D97-AF65-F5344CB8AC3E}">
        <p14:creationId xmlns:p14="http://schemas.microsoft.com/office/powerpoint/2010/main" val="6441263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re seul">
    <p:spTree>
      <p:nvGrpSpPr>
        <p:cNvPr id="1" name=""/>
        <p:cNvGrpSpPr/>
        <p:nvPr/>
      </p:nvGrpSpPr>
      <p:grpSpPr>
        <a:xfrm>
          <a:off x="0" y="0"/>
          <a:ext cx="0" cy="0"/>
          <a:chOff x="0" y="0"/>
          <a:chExt cx="0" cy="0"/>
        </a:xfrm>
      </p:grpSpPr>
      <p:sp>
        <p:nvSpPr>
          <p:cNvPr id="2" name="Titre 1"/>
          <p:cNvSpPr>
            <a:spLocks noGrp="1"/>
          </p:cNvSpPr>
          <p:nvPr>
            <p:ph type="title"/>
          </p:nvPr>
        </p:nvSpPr>
        <p:spPr>
          <a:xfrm>
            <a:off x="1619672" y="2708920"/>
            <a:ext cx="7272808" cy="1440160"/>
          </a:xfrm>
        </p:spPr>
        <p:txBody>
          <a:bodyPr/>
          <a:lstStyle>
            <a:lvl1pPr algn="ctr">
              <a:defRPr/>
            </a:lvl1pPr>
          </a:lstStyle>
          <a:p>
            <a:r>
              <a:rPr lang="fr-FR" dirty="0" smtClean="0"/>
              <a:t>Modifiez le style du titre</a:t>
            </a:r>
            <a:endParaRPr lang="fr-FR" dirty="0"/>
          </a:p>
        </p:txBody>
      </p:sp>
      <p:sp>
        <p:nvSpPr>
          <p:cNvPr id="6" name="Espace réservé de la date 3"/>
          <p:cNvSpPr>
            <a:spLocks noGrp="1"/>
          </p:cNvSpPr>
          <p:nvPr>
            <p:ph type="dt" sz="half" idx="10"/>
          </p:nvPr>
        </p:nvSpPr>
        <p:spPr>
          <a:xfrm>
            <a:off x="3491880" y="6458325"/>
            <a:ext cx="2133600" cy="365125"/>
          </a:xfrm>
          <a:prstGeom prst="rect">
            <a:avLst/>
          </a:prstGeom>
        </p:spPr>
        <p:txBody>
          <a:bodyPr/>
          <a:lstStyle>
            <a:lvl1pPr algn="ctr">
              <a:defRPr sz="1400">
                <a:solidFill>
                  <a:srgbClr val="2FA17C"/>
                </a:solidFill>
                <a:latin typeface="Microsoft PhagsPa" panose="020B0502040204020203" pitchFamily="34" charset="0"/>
              </a:defRPr>
            </a:lvl1pPr>
          </a:lstStyle>
          <a:p>
            <a:endParaRPr lang="fr-FR" dirty="0"/>
          </a:p>
        </p:txBody>
      </p:sp>
      <p:sp>
        <p:nvSpPr>
          <p:cNvPr id="10" name="Espace réservé du texte 9"/>
          <p:cNvSpPr>
            <a:spLocks noGrp="1"/>
          </p:cNvSpPr>
          <p:nvPr>
            <p:ph type="body" sz="quarter" idx="11"/>
          </p:nvPr>
        </p:nvSpPr>
        <p:spPr>
          <a:xfrm>
            <a:off x="250825" y="2708275"/>
            <a:ext cx="1368425" cy="1441450"/>
          </a:xfrm>
        </p:spPr>
        <p:txBody>
          <a:bodyPr anchor="ctr">
            <a:normAutofit/>
          </a:bodyPr>
          <a:lstStyle>
            <a:lvl1pPr algn="ctr">
              <a:defRPr sz="4400">
                <a:solidFill>
                  <a:srgbClr val="2B3990"/>
                </a:solidFill>
              </a:defRPr>
            </a:lvl1pPr>
          </a:lstStyle>
          <a:p>
            <a:pPr lvl="0"/>
            <a:endParaRPr lang="fr-FR" dirty="0"/>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444126" y="404664"/>
            <a:ext cx="2255747" cy="2160000"/>
          </a:xfrm>
          <a:prstGeom prst="rect">
            <a:avLst/>
          </a:prstGeom>
        </p:spPr>
      </p:pic>
    </p:spTree>
    <p:extLst>
      <p:ext uri="{BB962C8B-B14F-4D97-AF65-F5344CB8AC3E}">
        <p14:creationId xmlns:p14="http://schemas.microsoft.com/office/powerpoint/2010/main" val="8060820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Modifiez le style du titre</a:t>
            </a:r>
            <a:endParaRPr lang="fr-FR" dirty="0"/>
          </a:p>
        </p:txBody>
      </p:sp>
      <p:sp>
        <p:nvSpPr>
          <p:cNvPr id="3" name="Espace réservé du contenu 2"/>
          <p:cNvSpPr>
            <a:spLocks noGrp="1"/>
          </p:cNvSpPr>
          <p:nvPr>
            <p:ph idx="1"/>
          </p:nvPr>
        </p:nvSpPr>
        <p:spPr>
          <a:xfrm>
            <a:off x="457200" y="1600201"/>
            <a:ext cx="8229600" cy="532800"/>
          </a:xfrm>
        </p:spPr>
        <p:txBody>
          <a:bodyPr/>
          <a:lstStyle>
            <a:lvl1pPr>
              <a:defRPr>
                <a:latin typeface="Microsoft PhagsPa" panose="020B0502040204020203" pitchFamily="34" charset="0"/>
              </a:defRPr>
            </a:lvl1pPr>
            <a:lvl2pPr>
              <a:defRPr>
                <a:latin typeface="Microsoft PhagsPa" panose="020B0502040204020203" pitchFamily="34" charset="0"/>
              </a:defRPr>
            </a:lvl2pPr>
            <a:lvl3pPr>
              <a:defRPr>
                <a:latin typeface="Microsoft PhagsPa" panose="020B0502040204020203" pitchFamily="34" charset="0"/>
              </a:defRPr>
            </a:lvl3pPr>
            <a:lvl4pPr>
              <a:defRPr>
                <a:latin typeface="Microsoft PhagsPa" panose="020B0502040204020203" pitchFamily="34" charset="0"/>
              </a:defRPr>
            </a:lvl4pPr>
            <a:lvl5pPr>
              <a:defRPr>
                <a:latin typeface="Microsoft PhagsPa" panose="020B0502040204020203" pitchFamily="34" charset="0"/>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niveau3</a:t>
            </a:r>
            <a:endParaRPr lang="fr-FR" dirty="0"/>
          </a:p>
        </p:txBody>
      </p:sp>
      <p:sp>
        <p:nvSpPr>
          <p:cNvPr id="9" name="Espace réservé de la date 3"/>
          <p:cNvSpPr>
            <a:spLocks noGrp="1"/>
          </p:cNvSpPr>
          <p:nvPr>
            <p:ph type="dt" sz="half" idx="10"/>
          </p:nvPr>
        </p:nvSpPr>
        <p:spPr>
          <a:xfrm>
            <a:off x="3491880" y="6458325"/>
            <a:ext cx="2133600" cy="365125"/>
          </a:xfrm>
          <a:prstGeom prst="rect">
            <a:avLst/>
          </a:prstGeom>
        </p:spPr>
        <p:txBody>
          <a:bodyPr/>
          <a:lstStyle>
            <a:lvl1pPr algn="ctr">
              <a:defRPr sz="1400">
                <a:solidFill>
                  <a:srgbClr val="2FA17C"/>
                </a:solidFill>
                <a:latin typeface="Microsoft PhagsPa" panose="020B0502040204020203" pitchFamily="34" charset="0"/>
              </a:defRPr>
            </a:lvl1pPr>
          </a:lstStyle>
          <a:p>
            <a:endParaRPr lang="fr-FR" dirty="0"/>
          </a:p>
        </p:txBody>
      </p:sp>
      <p:sp>
        <p:nvSpPr>
          <p:cNvPr id="11" name="Espace réservé du texte 15"/>
          <p:cNvSpPr>
            <a:spLocks noGrp="1"/>
          </p:cNvSpPr>
          <p:nvPr>
            <p:ph type="body" sz="quarter" idx="11"/>
          </p:nvPr>
        </p:nvSpPr>
        <p:spPr>
          <a:xfrm>
            <a:off x="468313" y="2132856"/>
            <a:ext cx="8424862" cy="3888532"/>
          </a:xfrm>
        </p:spPr>
        <p:txBody>
          <a:bodyPr anchor="ctr">
            <a:normAutofit/>
          </a:bodyPr>
          <a:lstStyle>
            <a:lvl1pPr>
              <a:defRPr sz="1600">
                <a:solidFill>
                  <a:schemeClr val="tx1"/>
                </a:solidFill>
              </a:defRPr>
            </a:lvl1pPr>
          </a:lstStyle>
          <a:p>
            <a:pPr lvl="0"/>
            <a:endParaRPr lang="fr-FR" dirty="0"/>
          </a:p>
        </p:txBody>
      </p:sp>
    </p:spTree>
    <p:extLst>
      <p:ext uri="{BB962C8B-B14F-4D97-AF65-F5344CB8AC3E}">
        <p14:creationId xmlns:p14="http://schemas.microsoft.com/office/powerpoint/2010/main" val="393381606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re seul">
    <p:spTree>
      <p:nvGrpSpPr>
        <p:cNvPr id="1" name=""/>
        <p:cNvGrpSpPr/>
        <p:nvPr/>
      </p:nvGrpSpPr>
      <p:grpSpPr>
        <a:xfrm>
          <a:off x="0" y="0"/>
          <a:ext cx="0" cy="0"/>
          <a:chOff x="0" y="0"/>
          <a:chExt cx="0" cy="0"/>
        </a:xfrm>
      </p:grpSpPr>
      <p:sp>
        <p:nvSpPr>
          <p:cNvPr id="2" name="Titre 1"/>
          <p:cNvSpPr>
            <a:spLocks noGrp="1"/>
          </p:cNvSpPr>
          <p:nvPr>
            <p:ph type="title"/>
          </p:nvPr>
        </p:nvSpPr>
        <p:spPr>
          <a:xfrm>
            <a:off x="1619672" y="2708920"/>
            <a:ext cx="7272808" cy="1440160"/>
          </a:xfrm>
        </p:spPr>
        <p:txBody>
          <a:bodyPr/>
          <a:lstStyle>
            <a:lvl1pPr algn="ctr">
              <a:defRPr/>
            </a:lvl1pPr>
          </a:lstStyle>
          <a:p>
            <a:r>
              <a:rPr lang="fr-FR" dirty="0" smtClean="0"/>
              <a:t>Modifiez le style du titre</a:t>
            </a:r>
            <a:endParaRPr lang="fr-FR" dirty="0"/>
          </a:p>
        </p:txBody>
      </p:sp>
      <p:sp>
        <p:nvSpPr>
          <p:cNvPr id="6" name="Espace réservé de la date 3"/>
          <p:cNvSpPr>
            <a:spLocks noGrp="1"/>
          </p:cNvSpPr>
          <p:nvPr>
            <p:ph type="dt" sz="half" idx="10"/>
          </p:nvPr>
        </p:nvSpPr>
        <p:spPr>
          <a:xfrm>
            <a:off x="3491880" y="6458325"/>
            <a:ext cx="2133600" cy="365125"/>
          </a:xfrm>
          <a:prstGeom prst="rect">
            <a:avLst/>
          </a:prstGeom>
        </p:spPr>
        <p:txBody>
          <a:bodyPr/>
          <a:lstStyle>
            <a:lvl1pPr algn="ctr">
              <a:defRPr sz="1400">
                <a:solidFill>
                  <a:srgbClr val="2FA17C"/>
                </a:solidFill>
                <a:latin typeface="Microsoft PhagsPa" panose="020B0502040204020203" pitchFamily="34" charset="0"/>
              </a:defRPr>
            </a:lvl1pPr>
          </a:lstStyle>
          <a:p>
            <a:endParaRPr lang="fr-FR" dirty="0"/>
          </a:p>
        </p:txBody>
      </p:sp>
      <p:sp>
        <p:nvSpPr>
          <p:cNvPr id="10" name="Espace réservé du texte 9"/>
          <p:cNvSpPr>
            <a:spLocks noGrp="1"/>
          </p:cNvSpPr>
          <p:nvPr>
            <p:ph type="body" sz="quarter" idx="11"/>
          </p:nvPr>
        </p:nvSpPr>
        <p:spPr>
          <a:xfrm>
            <a:off x="250825" y="2708275"/>
            <a:ext cx="1368425" cy="1441450"/>
          </a:xfrm>
        </p:spPr>
        <p:txBody>
          <a:bodyPr anchor="ctr">
            <a:normAutofit/>
          </a:bodyPr>
          <a:lstStyle>
            <a:lvl1pPr algn="ctr">
              <a:defRPr sz="4400">
                <a:solidFill>
                  <a:srgbClr val="2B3990"/>
                </a:solidFill>
              </a:defRPr>
            </a:lvl1pPr>
          </a:lstStyle>
          <a:p>
            <a:pPr lvl="0"/>
            <a:endParaRPr lang="fr-FR" dirty="0"/>
          </a:p>
        </p:txBody>
      </p:sp>
      <p:pic>
        <p:nvPicPr>
          <p:cNvPr id="7" name="Imag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06448" y="404664"/>
            <a:ext cx="2131104" cy="2160000"/>
          </a:xfrm>
          <a:prstGeom prst="rect">
            <a:avLst/>
          </a:prstGeom>
        </p:spPr>
      </p:pic>
    </p:spTree>
    <p:extLst>
      <p:ext uri="{BB962C8B-B14F-4D97-AF65-F5344CB8AC3E}">
        <p14:creationId xmlns:p14="http://schemas.microsoft.com/office/powerpoint/2010/main" val="6471922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dirty="0" smtClean="0"/>
              <a:t>Modifiez le style du titre</a:t>
            </a:r>
            <a:endParaRPr lang="fr-FR" dirty="0"/>
          </a:p>
        </p:txBody>
      </p:sp>
      <p:sp>
        <p:nvSpPr>
          <p:cNvPr id="3" name="Espace réservé du texte 2"/>
          <p:cNvSpPr>
            <a:spLocks noGrp="1"/>
          </p:cNvSpPr>
          <p:nvPr>
            <p:ph type="body" idx="1"/>
          </p:nvPr>
        </p:nvSpPr>
        <p:spPr>
          <a:xfrm>
            <a:off x="457200" y="1600201"/>
            <a:ext cx="8229600" cy="2404864"/>
          </a:xfrm>
          <a:prstGeom prst="rect">
            <a:avLst/>
          </a:prstGeom>
        </p:spPr>
        <p:txBody>
          <a:bodyPr vert="horz" lIns="91440" tIns="45720" rIns="91440" bIns="45720" rtlCol="0">
            <a:normAutofit/>
          </a:bodyPr>
          <a:lstStyle/>
          <a:p>
            <a:pPr lvl="0"/>
            <a:r>
              <a:rPr lang="fr-FR" dirty="0" smtClean="0"/>
              <a:t>Modifiez les styles du texte du masque</a:t>
            </a:r>
          </a:p>
          <a:p>
            <a:pPr marL="457200" marR="0" lvl="1" indent="0" algn="l" defTabSz="914400" rtl="0" eaLnBrk="1" fontAlgn="auto" latinLnBrk="0" hangingPunct="1">
              <a:lnSpc>
                <a:spcPct val="100000"/>
              </a:lnSpc>
              <a:spcBef>
                <a:spcPct val="20000"/>
              </a:spcBef>
              <a:spcAft>
                <a:spcPts val="0"/>
              </a:spcAft>
              <a:buClrTx/>
              <a:buSzTx/>
              <a:buFont typeface="+mj-lt"/>
              <a:buNone/>
              <a:tabLst/>
              <a:defRPr/>
            </a:pPr>
            <a:r>
              <a:rPr lang="fr-FR" dirty="0" smtClean="0"/>
              <a:t>Modifiez les styles du texte du masque</a:t>
            </a:r>
          </a:p>
          <a:p>
            <a:pPr marL="914400" marR="0" lvl="2" indent="0" algn="l" defTabSz="914400" rtl="0" eaLnBrk="1" fontAlgn="auto" latinLnBrk="0" hangingPunct="1">
              <a:lnSpc>
                <a:spcPct val="100000"/>
              </a:lnSpc>
              <a:spcBef>
                <a:spcPct val="20000"/>
              </a:spcBef>
              <a:spcAft>
                <a:spcPts val="0"/>
              </a:spcAft>
              <a:buClrTx/>
              <a:buSzTx/>
              <a:buFont typeface="+mj-lt"/>
              <a:buNone/>
              <a:tabLst/>
              <a:defRPr/>
            </a:pPr>
            <a:r>
              <a:rPr lang="fr-FR" dirty="0" smtClean="0"/>
              <a:t>Modifiez les styles du texte du masque</a:t>
            </a:r>
          </a:p>
          <a:p>
            <a:pPr marL="1371600" marR="0" lvl="3" indent="0" algn="l" defTabSz="914400" rtl="0" eaLnBrk="1" fontAlgn="auto" latinLnBrk="0" hangingPunct="1">
              <a:lnSpc>
                <a:spcPct val="100000"/>
              </a:lnSpc>
              <a:spcBef>
                <a:spcPct val="20000"/>
              </a:spcBef>
              <a:spcAft>
                <a:spcPts val="0"/>
              </a:spcAft>
              <a:buClrTx/>
              <a:buSzTx/>
              <a:buFont typeface="+mj-lt"/>
              <a:buNone/>
              <a:tabLst/>
              <a:defRPr/>
            </a:pPr>
            <a:r>
              <a:rPr lang="fr-FR" dirty="0" smtClean="0"/>
              <a:t>Modifiez les styles du texte du masque</a:t>
            </a:r>
          </a:p>
          <a:p>
            <a:pPr marL="1828800" marR="0" lvl="4" indent="0" algn="l" defTabSz="914400" rtl="0" eaLnBrk="1" fontAlgn="auto" latinLnBrk="0" hangingPunct="1">
              <a:lnSpc>
                <a:spcPct val="100000"/>
              </a:lnSpc>
              <a:spcBef>
                <a:spcPct val="20000"/>
              </a:spcBef>
              <a:spcAft>
                <a:spcPts val="0"/>
              </a:spcAft>
              <a:buClrTx/>
              <a:buSzTx/>
              <a:buFont typeface="+mj-lt"/>
              <a:buNone/>
              <a:tabLst/>
              <a:defRPr/>
            </a:pPr>
            <a:r>
              <a:rPr lang="fr-FR" dirty="0" smtClean="0"/>
              <a:t>Modifiez les styles du texte du masque</a:t>
            </a:r>
          </a:p>
        </p:txBody>
      </p:sp>
      <p:pic>
        <p:nvPicPr>
          <p:cNvPr id="7" name="Image 6"/>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5496" y="6021288"/>
            <a:ext cx="1488618" cy="1206640"/>
          </a:xfrm>
          <a:prstGeom prst="rect">
            <a:avLst/>
          </a:prstGeom>
        </p:spPr>
      </p:pic>
      <p:pic>
        <p:nvPicPr>
          <p:cNvPr id="4" name="Image 3"/>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7380312" y="6237312"/>
            <a:ext cx="1554112" cy="485066"/>
          </a:xfrm>
          <a:prstGeom prst="rect">
            <a:avLst/>
          </a:prstGeom>
        </p:spPr>
      </p:pic>
    </p:spTree>
    <p:extLst>
      <p:ext uri="{BB962C8B-B14F-4D97-AF65-F5344CB8AC3E}">
        <p14:creationId xmlns:p14="http://schemas.microsoft.com/office/powerpoint/2010/main" val="1764919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60" r:id="rId4"/>
    <p:sldLayoutId id="2147483665" r:id="rId5"/>
    <p:sldLayoutId id="2147483661" r:id="rId6"/>
    <p:sldLayoutId id="2147483666" r:id="rId7"/>
    <p:sldLayoutId id="2147483662" r:id="rId8"/>
    <p:sldLayoutId id="2147483667" r:id="rId9"/>
    <p:sldLayoutId id="2147483663" r:id="rId10"/>
    <p:sldLayoutId id="2147483668" r:id="rId11"/>
    <p:sldLayoutId id="2147483664" r:id="rId12"/>
    <p:sldLayoutId id="2147483655" r:id="rId13"/>
  </p:sldLayoutIdLst>
  <p:timing>
    <p:tnLst>
      <p:par>
        <p:cTn id="1" dur="indefinite" restart="never" nodeType="tmRoot"/>
      </p:par>
    </p:tnLst>
  </p:timing>
  <p:hf hdr="0" ftr="0"/>
  <p:txStyles>
    <p:title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p:titleStyle>
    <p:bodyStyle>
      <a:lvl1pPr marL="0" marR="0" indent="0" algn="l" defTabSz="914400" rtl="0" eaLnBrk="1" fontAlgn="auto" latinLnBrk="0" hangingPunct="1">
        <a:lnSpc>
          <a:spcPct val="100000"/>
        </a:lnSpc>
        <a:spcBef>
          <a:spcPct val="20000"/>
        </a:spcBef>
        <a:spcAft>
          <a:spcPts val="0"/>
        </a:spcAft>
        <a:buClrTx/>
        <a:buSzTx/>
        <a:buFont typeface="+mj-lt"/>
        <a:buNone/>
        <a:tabLst/>
        <a:defRPr sz="3200" kern="1200">
          <a:solidFill>
            <a:srgbClr val="2FA17C"/>
          </a:solidFill>
          <a:latin typeface="Microsoft PhagsPa" panose="020B0502040204020203" pitchFamily="34" charset="0"/>
          <a:ea typeface="+mn-ea"/>
          <a:cs typeface="+mn-cs"/>
        </a:defRPr>
      </a:lvl1pPr>
      <a:lvl2pPr marL="457200" indent="0" algn="l" defTabSz="914400" rtl="0" eaLnBrk="1" latinLnBrk="0" hangingPunct="1">
        <a:spcBef>
          <a:spcPct val="20000"/>
        </a:spcBef>
        <a:buFont typeface="+mj-lt"/>
        <a:buNone/>
        <a:defRPr sz="2800" kern="1200">
          <a:solidFill>
            <a:srgbClr val="31B564"/>
          </a:solidFill>
          <a:latin typeface="Microsoft PhagsPa" panose="020B0502040204020203" pitchFamily="34" charset="0"/>
          <a:ea typeface="+mn-ea"/>
          <a:cs typeface="+mn-cs"/>
        </a:defRPr>
      </a:lvl2pPr>
      <a:lvl3pPr marL="914400" indent="0" algn="l" defTabSz="914400" rtl="0" eaLnBrk="1" latinLnBrk="0" hangingPunct="1">
        <a:spcBef>
          <a:spcPct val="20000"/>
        </a:spcBef>
        <a:buFont typeface="Arial" panose="020B0604020202020204" pitchFamily="34" charset="0"/>
        <a:buNone/>
        <a:defRPr sz="2400" kern="1200">
          <a:solidFill>
            <a:srgbClr val="2B3990"/>
          </a:solidFill>
          <a:latin typeface="Microsoft PhagsPa" panose="020B0502040204020203" pitchFamily="34" charset="0"/>
          <a:ea typeface="+mn-ea"/>
          <a:cs typeface="+mn-cs"/>
        </a:defRPr>
      </a:lvl3pPr>
      <a:lvl4pPr marL="1371600" indent="0" algn="l" defTabSz="914400" rtl="0" eaLnBrk="1" latinLnBrk="0" hangingPunct="1">
        <a:spcBef>
          <a:spcPct val="20000"/>
        </a:spcBef>
        <a:buFont typeface="Arial" panose="020B0604020202020204" pitchFamily="34" charset="0"/>
        <a:buNone/>
        <a:defRPr sz="2000" i="1" kern="1200">
          <a:solidFill>
            <a:schemeClr val="tx1"/>
          </a:solidFill>
          <a:latin typeface="Microsoft PhagsPa" panose="020B0502040204020203" pitchFamily="34" charset="0"/>
          <a:ea typeface="+mn-ea"/>
          <a:cs typeface="+mn-cs"/>
        </a:defRPr>
      </a:lvl4pPr>
      <a:lvl5pPr marL="1828800" indent="0" algn="l" defTabSz="914400" rtl="0" eaLnBrk="1" latinLnBrk="0" hangingPunct="1">
        <a:spcBef>
          <a:spcPct val="20000"/>
        </a:spcBef>
        <a:buFont typeface="Arial" panose="020B0604020202020204" pitchFamily="34" charset="0"/>
        <a:buNone/>
        <a:defRPr sz="2000" i="1" kern="1200">
          <a:solidFill>
            <a:schemeClr val="tx1">
              <a:lumMod val="65000"/>
              <a:lumOff val="35000"/>
            </a:schemeClr>
          </a:solidFill>
          <a:latin typeface="Microsoft PhagsPa" panose="020B05020402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www.nouvelle-aquitaine.ars.sante.fr/consultation-sur-le-projet-regional-de-sante-nouvelle-aquitaine"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hyperlink" Target="../../../../11_COMMUNICATION/MISE%20EN%20FORME%20PRS/4%20pages%20consultation/16%2002%202018%20consultation-4p-ars3_VS.pdf"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8600" y="476672"/>
            <a:ext cx="7560840" cy="4968552"/>
          </a:xfrm>
        </p:spPr>
        <p:txBody>
          <a:bodyPr>
            <a:normAutofit fontScale="90000"/>
          </a:bodyPr>
          <a:lstStyle/>
          <a:p>
            <a:pPr algn="ctr"/>
            <a:r>
              <a:rPr lang="fr-FR" b="1" dirty="0" smtClean="0"/>
              <a:t/>
            </a:r>
            <a:br>
              <a:rPr lang="fr-FR" b="1" dirty="0" smtClean="0"/>
            </a:br>
            <a:r>
              <a:rPr lang="fr-FR" b="1" dirty="0" smtClean="0"/>
              <a:t/>
            </a:r>
            <a:br>
              <a:rPr lang="fr-FR" b="1" dirty="0" smtClean="0"/>
            </a:br>
            <a:r>
              <a:rPr lang="fr-FR" sz="4000" b="1" dirty="0" smtClean="0"/>
              <a:t>PRS Nouvelle-Aquitaine</a:t>
            </a:r>
            <a:r>
              <a:rPr lang="fr-FR" sz="4000" dirty="0" smtClean="0"/>
              <a:t/>
            </a:r>
            <a:br>
              <a:rPr lang="fr-FR" sz="4000" dirty="0" smtClean="0"/>
            </a:br>
            <a:r>
              <a:rPr lang="fr-FR" sz="4000" b="1" dirty="0" smtClean="0"/>
              <a:t>Actualité</a:t>
            </a:r>
            <a:r>
              <a:rPr lang="fr-FR" sz="4000" b="1" dirty="0" smtClean="0"/>
              <a:t/>
            </a:r>
            <a:br>
              <a:rPr lang="fr-FR" sz="4000" b="1" dirty="0" smtClean="0"/>
            </a:br>
            <a:r>
              <a:rPr lang="fr-FR" sz="3200" b="1" dirty="0" smtClean="0"/>
              <a:t/>
            </a:r>
            <a:br>
              <a:rPr lang="fr-FR" sz="3200" b="1" dirty="0" smtClean="0"/>
            </a:br>
            <a:r>
              <a:rPr lang="fr-FR" sz="2700" b="1" dirty="0" smtClean="0"/>
              <a:t>13 mars 2018</a:t>
            </a:r>
            <a:br>
              <a:rPr lang="fr-FR" sz="2700" b="1" dirty="0" smtClean="0"/>
            </a:br>
            <a:r>
              <a:rPr lang="fr-FR" sz="2700" b="1" dirty="0" smtClean="0"/>
              <a:t>COTRIM Nouvelle-Aquitaine</a:t>
            </a:r>
            <a:br>
              <a:rPr lang="fr-FR" sz="2700" b="1" dirty="0" smtClean="0"/>
            </a:br>
            <a:r>
              <a:rPr lang="fr-FR" sz="2700" b="1" dirty="0" smtClean="0"/>
              <a:t>Réunion plénière</a:t>
            </a:r>
            <a:r>
              <a:rPr lang="fr-FR" sz="4000" b="1" dirty="0" smtClean="0"/>
              <a:t/>
            </a:r>
            <a:br>
              <a:rPr lang="fr-FR" sz="4000" b="1" dirty="0" smtClean="0"/>
            </a:br>
            <a:r>
              <a:rPr lang="fr-FR" sz="3200" b="1" dirty="0" smtClean="0"/>
              <a:t/>
            </a:r>
            <a:br>
              <a:rPr lang="fr-FR" sz="3200" b="1" dirty="0" smtClean="0"/>
            </a:br>
            <a:endParaRPr lang="fr-FR" b="1" dirty="0"/>
          </a:p>
        </p:txBody>
      </p:sp>
    </p:spTree>
    <p:extLst>
      <p:ext uri="{BB962C8B-B14F-4D97-AF65-F5344CB8AC3E}">
        <p14:creationId xmlns:p14="http://schemas.microsoft.com/office/powerpoint/2010/main" val="31141834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455165" y="-27384"/>
            <a:ext cx="7416824"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itre 1"/>
          <p:cNvSpPr txBox="1">
            <a:spLocks/>
          </p:cNvSpPr>
          <p:nvPr/>
        </p:nvSpPr>
        <p:spPr>
          <a:xfrm>
            <a:off x="395536" y="197768"/>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SNS et PRS : </a:t>
            </a:r>
            <a:r>
              <a:rPr lang="fr-FR" sz="2800" b="1" dirty="0" smtClean="0">
                <a:solidFill>
                  <a:schemeClr val="bg1"/>
                </a:solidFill>
              </a:rPr>
              <a:t>Cohérence, vue globale</a:t>
            </a:r>
            <a:endParaRPr lang="fr-FR" sz="2800" dirty="0">
              <a:solidFill>
                <a:schemeClr val="bg1"/>
              </a:solidFill>
            </a:endParaRPr>
          </a:p>
        </p:txBody>
      </p:sp>
      <p:sp>
        <p:nvSpPr>
          <p:cNvPr id="2" name="Espace réservé de la date 1"/>
          <p:cNvSpPr>
            <a:spLocks noGrp="1"/>
          </p:cNvSpPr>
          <p:nvPr>
            <p:ph type="dt" sz="half" idx="10"/>
          </p:nvPr>
        </p:nvSpPr>
        <p:spPr/>
        <p:txBody>
          <a:bodyPr/>
          <a:lstStyle/>
          <a:p>
            <a:r>
              <a:rPr lang="fr-FR" dirty="0" smtClean="0"/>
              <a:t>4</a:t>
            </a:r>
            <a:endParaRPr lang="fr-FR" dirty="0"/>
          </a:p>
        </p:txBody>
      </p:sp>
      <p:graphicFrame>
        <p:nvGraphicFramePr>
          <p:cNvPr id="6" name="Tableau 5"/>
          <p:cNvGraphicFramePr>
            <a:graphicFrameLocks noGrp="1"/>
          </p:cNvGraphicFramePr>
          <p:nvPr>
            <p:extLst>
              <p:ext uri="{D42A27DB-BD31-4B8C-83A1-F6EECF244321}">
                <p14:modId xmlns:p14="http://schemas.microsoft.com/office/powerpoint/2010/main" val="2974085737"/>
              </p:ext>
            </p:extLst>
          </p:nvPr>
        </p:nvGraphicFramePr>
        <p:xfrm>
          <a:off x="107504" y="1772816"/>
          <a:ext cx="2736304" cy="4632960"/>
        </p:xfrm>
        <a:graphic>
          <a:graphicData uri="http://schemas.openxmlformats.org/drawingml/2006/table">
            <a:tbl>
              <a:tblPr firstRow="1" bandRow="1">
                <a:tableStyleId>{5C22544A-7EE6-4342-B048-85BDC9FD1C3A}</a:tableStyleId>
              </a:tblPr>
              <a:tblGrid>
                <a:gridCol w="2736304"/>
              </a:tblGrid>
              <a:tr h="304289">
                <a:tc>
                  <a:txBody>
                    <a:bodyPr/>
                    <a:lstStyle/>
                    <a:p>
                      <a:r>
                        <a:rPr lang="fr-FR" sz="1800" dirty="0" smtClean="0"/>
                        <a:t>4 axes SNS</a:t>
                      </a:r>
                      <a:endParaRPr lang="fr-FR" sz="1800" dirty="0"/>
                    </a:p>
                  </a:txBody>
                  <a:tcPr/>
                </a:tc>
              </a:tr>
              <a:tr h="837210">
                <a:tc>
                  <a:txBody>
                    <a:bodyPr/>
                    <a:lstStyle/>
                    <a:p>
                      <a:r>
                        <a:rPr lang="fr-FR" sz="1600" b="1" dirty="0" smtClean="0"/>
                        <a:t>Mettre en place une politique de promotion</a:t>
                      </a:r>
                      <a:r>
                        <a:rPr lang="fr-FR" sz="1600" b="1" baseline="0" dirty="0" smtClean="0"/>
                        <a:t> d</a:t>
                      </a:r>
                      <a:r>
                        <a:rPr lang="fr-FR" sz="1600" b="1" dirty="0" smtClean="0"/>
                        <a:t>e la santé, incluant la prévention, dans tous les milieux et tout au long</a:t>
                      </a:r>
                      <a:r>
                        <a:rPr lang="fr-FR" sz="1600" b="1" baseline="0" dirty="0" smtClean="0"/>
                        <a:t> d</a:t>
                      </a:r>
                      <a:r>
                        <a:rPr lang="fr-FR" sz="1600" b="1" dirty="0" smtClean="0"/>
                        <a:t>e la vie</a:t>
                      </a:r>
                    </a:p>
                  </a:txBody>
                  <a:tcPr/>
                </a:tc>
              </a:tr>
              <a:tr h="450805">
                <a:tc>
                  <a:txBody>
                    <a:bodyPr/>
                    <a:lstStyle/>
                    <a:p>
                      <a:r>
                        <a:rPr lang="fr-FR" sz="1600" b="1" dirty="0" smtClean="0"/>
                        <a:t>Lutter contre les inégalités sociales et territoriales d’accès à la sante</a:t>
                      </a:r>
                    </a:p>
                  </a:txBody>
                  <a:tcPr/>
                </a:tc>
              </a:tr>
              <a:tr h="644008">
                <a:tc>
                  <a:txBody>
                    <a:bodyPr/>
                    <a:lstStyle/>
                    <a:p>
                      <a:r>
                        <a:rPr lang="fr-FR" sz="1600" b="1" dirty="0" smtClean="0"/>
                        <a:t>Garantir la qualité, la sécurité et la pertinence des</a:t>
                      </a:r>
                      <a:r>
                        <a:rPr lang="fr-FR" sz="1600" b="1" baseline="0" dirty="0" smtClean="0"/>
                        <a:t> p</a:t>
                      </a:r>
                      <a:r>
                        <a:rPr lang="fr-FR" sz="1600" b="1" dirty="0" smtClean="0"/>
                        <a:t>rises en charge a chaque étape du parcours de santé</a:t>
                      </a:r>
                    </a:p>
                  </a:txBody>
                  <a:tcPr/>
                </a:tc>
              </a:tr>
              <a:tr h="644008">
                <a:tc>
                  <a:txBody>
                    <a:bodyPr/>
                    <a:lstStyle/>
                    <a:p>
                      <a:r>
                        <a:rPr lang="fr-FR" sz="1600" b="1" dirty="0" smtClean="0"/>
                        <a:t>Innover pour transformer notre système de sante</a:t>
                      </a:r>
                      <a:r>
                        <a:rPr lang="fr-FR" sz="1600" b="1" baseline="0" dirty="0" smtClean="0"/>
                        <a:t> e</a:t>
                      </a:r>
                      <a:r>
                        <a:rPr lang="fr-FR" sz="1600" b="1" dirty="0" smtClean="0"/>
                        <a:t>n réaffirmant la place des usagers</a:t>
                      </a:r>
                    </a:p>
                  </a:txBody>
                  <a:tcPr/>
                </a:tc>
              </a:tr>
            </a:tbl>
          </a:graphicData>
        </a:graphic>
      </p:graphicFrame>
      <p:graphicFrame>
        <p:nvGraphicFramePr>
          <p:cNvPr id="3" name="Tableau 2"/>
          <p:cNvGraphicFramePr>
            <a:graphicFrameLocks noGrp="1"/>
          </p:cNvGraphicFramePr>
          <p:nvPr>
            <p:extLst>
              <p:ext uri="{D42A27DB-BD31-4B8C-83A1-F6EECF244321}">
                <p14:modId xmlns:p14="http://schemas.microsoft.com/office/powerpoint/2010/main" val="3392673685"/>
              </p:ext>
            </p:extLst>
          </p:nvPr>
        </p:nvGraphicFramePr>
        <p:xfrm>
          <a:off x="2987824" y="1772816"/>
          <a:ext cx="2808312" cy="4998720"/>
        </p:xfrm>
        <a:graphic>
          <a:graphicData uri="http://schemas.openxmlformats.org/drawingml/2006/table">
            <a:tbl>
              <a:tblPr firstRow="1" bandRow="1">
                <a:tableStyleId>{F5AB1C69-6EDB-4FF4-983F-18BD219EF322}</a:tableStyleId>
              </a:tblPr>
              <a:tblGrid>
                <a:gridCol w="2808312"/>
              </a:tblGrid>
              <a:tr h="370840">
                <a:tc>
                  <a:txBody>
                    <a:bodyPr/>
                    <a:lstStyle/>
                    <a:p>
                      <a:r>
                        <a:rPr lang="fr-FR" sz="1800" dirty="0" smtClean="0"/>
                        <a:t>5 orientations stratégiques PRS (COS)</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t>Amplifier les actions sur les déterminants de santé et la promotion de la santé</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t>Promouvoir un accès équitable à la santé sur les territoires</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t>Renforcer la coordination des acteurs et améliorer les parcours de santé </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t>Renforcer la démocratie sanitaire et la place du citoyen, acteur de sa santé et du système de santé</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t>Soutenir et amplifier l’innovation au service de la qualité et de l’efficience du système de santé.</a:t>
                      </a:r>
                    </a:p>
                  </a:txBody>
                  <a:tcPr/>
                </a:tc>
              </a:tr>
            </a:tbl>
          </a:graphicData>
        </a:graphic>
      </p:graphicFrame>
      <p:graphicFrame>
        <p:nvGraphicFramePr>
          <p:cNvPr id="11" name="Tableau 10"/>
          <p:cNvGraphicFramePr>
            <a:graphicFrameLocks noGrp="1"/>
          </p:cNvGraphicFramePr>
          <p:nvPr>
            <p:extLst>
              <p:ext uri="{D42A27DB-BD31-4B8C-83A1-F6EECF244321}">
                <p14:modId xmlns:p14="http://schemas.microsoft.com/office/powerpoint/2010/main" val="3580091992"/>
              </p:ext>
            </p:extLst>
          </p:nvPr>
        </p:nvGraphicFramePr>
        <p:xfrm>
          <a:off x="5940152" y="1772816"/>
          <a:ext cx="3024336" cy="2907912"/>
        </p:xfrm>
        <a:graphic>
          <a:graphicData uri="http://schemas.openxmlformats.org/drawingml/2006/table">
            <a:tbl>
              <a:tblPr firstRow="1" bandRow="1">
                <a:tableStyleId>{5C22544A-7EE6-4342-B048-85BDC9FD1C3A}</a:tableStyleId>
              </a:tblPr>
              <a:tblGrid>
                <a:gridCol w="3024336"/>
              </a:tblGrid>
              <a:tr h="374144">
                <a:tc>
                  <a:txBody>
                    <a:bodyPr/>
                    <a:lstStyle/>
                    <a:p>
                      <a:r>
                        <a:rPr lang="fr-FR" sz="1800" dirty="0" smtClean="0"/>
                        <a:t>3 axes opérationnels (SRS)</a:t>
                      </a:r>
                      <a:endParaRPr lang="fr-FR" sz="1800" dirty="0"/>
                    </a:p>
                  </a:txBody>
                  <a:tcPr/>
                </a:tc>
              </a:tr>
              <a:tr h="83721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dirty="0" smtClean="0">
                          <a:effectLst/>
                        </a:rPr>
                        <a:t>Renforcer l’action sur les déterminants de santé pour prévenir les atteintes évitables à la santé</a:t>
                      </a:r>
                      <a:endParaRPr lang="fr-FR" sz="1600" dirty="0" smtClean="0">
                        <a:solidFill>
                          <a:schemeClr val="tx1"/>
                        </a:solidFill>
                      </a:endParaRPr>
                    </a:p>
                  </a:txBody>
                  <a:tcPr/>
                </a:tc>
              </a:tr>
              <a:tr h="4508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dirty="0" smtClean="0">
                          <a:effectLst/>
                        </a:rPr>
                        <a:t>Organiser un système de santé de qualité, accessible à tous dans une logique de parcours de santé</a:t>
                      </a:r>
                      <a:endParaRPr lang="fr-FR" sz="1400" dirty="0" smtClean="0">
                        <a:solidFill>
                          <a:schemeClr val="tx1"/>
                        </a:solidFill>
                      </a:endParaRPr>
                    </a:p>
                  </a:txBody>
                  <a:tcPr/>
                </a:tc>
              </a:tr>
              <a:tr h="6440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dirty="0" smtClean="0">
                          <a:effectLst/>
                        </a:rPr>
                        <a:t>Garantir la qualité,</a:t>
                      </a:r>
                      <a:r>
                        <a:rPr lang="fr-FR" sz="1600" kern="1200" baseline="0" dirty="0" smtClean="0">
                          <a:effectLst/>
                        </a:rPr>
                        <a:t> la sécurité et la </a:t>
                      </a:r>
                      <a:r>
                        <a:rPr lang="fr-FR" sz="1600" kern="1200" dirty="0" smtClean="0">
                          <a:effectLst/>
                        </a:rPr>
                        <a:t>pertinence des prises en charges</a:t>
                      </a:r>
                      <a:endParaRPr lang="fr-FR" sz="1600" b="1" kern="1200" dirty="0" smtClean="0">
                        <a:solidFill>
                          <a:schemeClr val="dk1"/>
                        </a:solidFill>
                        <a:effectLst/>
                        <a:latin typeface="+mn-lt"/>
                        <a:ea typeface="+mn-ea"/>
                        <a:cs typeface="+mn-cs"/>
                      </a:endParaRPr>
                    </a:p>
                  </a:txBody>
                  <a:tcPr/>
                </a:tc>
              </a:tr>
            </a:tbl>
          </a:graphicData>
        </a:graphic>
      </p:graphicFrame>
      <p:pic>
        <p:nvPicPr>
          <p:cNvPr id="12" name="Imag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1366" y="4838714"/>
            <a:ext cx="1419634" cy="1066392"/>
          </a:xfrm>
          <a:prstGeom prst="rect">
            <a:avLst/>
          </a:prstGeom>
        </p:spPr>
      </p:pic>
      <p:sp>
        <p:nvSpPr>
          <p:cNvPr id="13" name="Rectangle 12"/>
          <p:cNvSpPr/>
          <p:nvPr/>
        </p:nvSpPr>
        <p:spPr>
          <a:xfrm>
            <a:off x="6228184" y="5695259"/>
            <a:ext cx="2915816" cy="1169551"/>
          </a:xfrm>
          <a:prstGeom prst="rect">
            <a:avLst/>
          </a:prstGeom>
          <a:solidFill>
            <a:schemeClr val="accent3">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r>
              <a:rPr lang="fr-FR" sz="1400" b="1" dirty="0" smtClean="0">
                <a:solidFill>
                  <a:srgbClr val="2B3990"/>
                </a:solidFill>
              </a:rPr>
              <a:t>Ambition du PRS : </a:t>
            </a:r>
            <a:r>
              <a:rPr lang="fr-FR" sz="1400" b="1" i="1" dirty="0" smtClean="0">
                <a:solidFill>
                  <a:srgbClr val="2B3990"/>
                </a:solidFill>
              </a:rPr>
              <a:t>Amplifier </a:t>
            </a:r>
            <a:r>
              <a:rPr lang="fr-FR" sz="1400" b="1" i="1" dirty="0">
                <a:solidFill>
                  <a:srgbClr val="2B3990"/>
                </a:solidFill>
              </a:rPr>
              <a:t>la transformation du système de santé pour garantir la qualité des réponses aux besoins et l’accessibilité globale au système de santé</a:t>
            </a:r>
          </a:p>
        </p:txBody>
      </p:sp>
      <p:pic>
        <p:nvPicPr>
          <p:cNvPr id="14" name="Imag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766021">
            <a:off x="8097509" y="4698108"/>
            <a:ext cx="530247" cy="599860"/>
          </a:xfrm>
          <a:prstGeom prst="rect">
            <a:avLst/>
          </a:prstGeom>
        </p:spPr>
      </p:pic>
    </p:spTree>
    <p:extLst>
      <p:ext uri="{BB962C8B-B14F-4D97-AF65-F5344CB8AC3E}">
        <p14:creationId xmlns:p14="http://schemas.microsoft.com/office/powerpoint/2010/main" val="16023573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468560" y="-60496"/>
            <a:ext cx="7416824"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itre 1"/>
          <p:cNvSpPr txBox="1">
            <a:spLocks/>
          </p:cNvSpPr>
          <p:nvPr/>
        </p:nvSpPr>
        <p:spPr>
          <a:xfrm>
            <a:off x="-180528" y="13184"/>
            <a:ext cx="8229600" cy="1471600"/>
          </a:xfrm>
          <a:prstGeom prst="rect">
            <a:avLst/>
          </a:prstGeom>
        </p:spPr>
        <p:txBody>
          <a:bodyPr vert="horz" lIns="91440" tIns="45720" rIns="91440" bIns="45720" rtlCol="0" anchor="ctr">
            <a:normAutofit lnSpcReduction="10000"/>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endParaRPr lang="fr-FR" sz="2000" b="1" dirty="0" smtClean="0">
              <a:solidFill>
                <a:schemeClr val="bg1"/>
              </a:solidFill>
            </a:endParaRPr>
          </a:p>
          <a:p>
            <a:r>
              <a:rPr lang="fr-FR" sz="2800" b="1" dirty="0" smtClean="0">
                <a:solidFill>
                  <a:schemeClr val="bg1"/>
                </a:solidFill>
              </a:rPr>
              <a:t>    </a:t>
            </a:r>
            <a:r>
              <a:rPr lang="fr-FR" sz="3200" b="1" dirty="0" smtClean="0">
                <a:solidFill>
                  <a:schemeClr val="bg1"/>
                </a:solidFill>
              </a:rPr>
              <a:t>Consultation </a:t>
            </a:r>
            <a:r>
              <a:rPr lang="fr-FR" sz="2800" b="1" dirty="0" smtClean="0">
                <a:solidFill>
                  <a:schemeClr val="bg1"/>
                </a:solidFill>
              </a:rPr>
              <a:t>– cadre général </a:t>
            </a:r>
            <a:endParaRPr lang="fr-FR" sz="3200" b="1" dirty="0" smtClean="0">
              <a:solidFill>
                <a:schemeClr val="bg1"/>
              </a:solidFill>
            </a:endParaRPr>
          </a:p>
          <a:p>
            <a:r>
              <a:rPr lang="fr-FR" sz="2000" b="1" dirty="0">
                <a:solidFill>
                  <a:schemeClr val="bg1"/>
                </a:solidFill>
              </a:rPr>
              <a:t/>
            </a:r>
            <a:br>
              <a:rPr lang="fr-FR" sz="2000" b="1" dirty="0">
                <a:solidFill>
                  <a:schemeClr val="bg1"/>
                </a:solidFill>
              </a:rPr>
            </a:br>
            <a:endParaRPr lang="fr-FR" sz="2000" dirty="0">
              <a:solidFill>
                <a:schemeClr val="bg1"/>
              </a:solidFill>
            </a:endParaRPr>
          </a:p>
        </p:txBody>
      </p:sp>
      <p:sp>
        <p:nvSpPr>
          <p:cNvPr id="2" name="Rectangle 1"/>
          <p:cNvSpPr/>
          <p:nvPr/>
        </p:nvSpPr>
        <p:spPr>
          <a:xfrm>
            <a:off x="337248" y="1776279"/>
            <a:ext cx="8208912" cy="4893647"/>
          </a:xfrm>
          <a:prstGeom prst="rect">
            <a:avLst/>
          </a:prstGeom>
        </p:spPr>
        <p:txBody>
          <a:bodyPr wrap="square">
            <a:spAutoFit/>
          </a:bodyPr>
          <a:lstStyle/>
          <a:p>
            <a:r>
              <a:rPr lang="fr-FR" dirty="0" smtClean="0">
                <a:solidFill>
                  <a:schemeClr val="tx2"/>
                </a:solidFill>
              </a:rPr>
              <a:t>Les </a:t>
            </a:r>
            <a:r>
              <a:rPr lang="fr-FR" dirty="0">
                <a:solidFill>
                  <a:schemeClr val="tx2"/>
                </a:solidFill>
              </a:rPr>
              <a:t>autorités consultées dans leur champ de compétences respectives sont :</a:t>
            </a:r>
          </a:p>
          <a:p>
            <a:pPr marL="285750" indent="-285750">
              <a:buFontTx/>
              <a:buChar char="-"/>
            </a:pPr>
            <a:r>
              <a:rPr lang="fr-FR" dirty="0" smtClean="0">
                <a:solidFill>
                  <a:schemeClr val="tx2"/>
                </a:solidFill>
              </a:rPr>
              <a:t>la </a:t>
            </a:r>
            <a:r>
              <a:rPr lang="fr-FR" b="1" dirty="0">
                <a:solidFill>
                  <a:schemeClr val="tx2"/>
                </a:solidFill>
              </a:rPr>
              <a:t>conférence régionale de la santé et de l’autonomie </a:t>
            </a:r>
            <a:r>
              <a:rPr lang="fr-FR" dirty="0">
                <a:solidFill>
                  <a:schemeClr val="tx2"/>
                </a:solidFill>
              </a:rPr>
              <a:t>; </a:t>
            </a:r>
            <a:endParaRPr lang="fr-FR" dirty="0" smtClean="0">
              <a:solidFill>
                <a:schemeClr val="tx2"/>
              </a:solidFill>
            </a:endParaRPr>
          </a:p>
          <a:p>
            <a:pPr marL="285750" indent="-285750">
              <a:buFontTx/>
              <a:buChar char="-"/>
            </a:pPr>
            <a:r>
              <a:rPr lang="fr-FR" dirty="0" smtClean="0">
                <a:solidFill>
                  <a:schemeClr val="tx2"/>
                </a:solidFill>
              </a:rPr>
              <a:t>le </a:t>
            </a:r>
            <a:r>
              <a:rPr lang="fr-FR" b="1" dirty="0">
                <a:solidFill>
                  <a:schemeClr val="tx2"/>
                </a:solidFill>
              </a:rPr>
              <a:t>préfet de région </a:t>
            </a:r>
            <a:r>
              <a:rPr lang="fr-FR" dirty="0">
                <a:solidFill>
                  <a:schemeClr val="tx2"/>
                </a:solidFill>
              </a:rPr>
              <a:t>;</a:t>
            </a:r>
          </a:p>
          <a:p>
            <a:r>
              <a:rPr lang="fr-FR" dirty="0" smtClean="0">
                <a:solidFill>
                  <a:schemeClr val="tx2"/>
                </a:solidFill>
              </a:rPr>
              <a:t>- </a:t>
            </a:r>
            <a:r>
              <a:rPr lang="fr-FR" dirty="0">
                <a:solidFill>
                  <a:schemeClr val="tx2"/>
                </a:solidFill>
              </a:rPr>
              <a:t>les </a:t>
            </a:r>
            <a:r>
              <a:rPr lang="fr-FR" b="1" dirty="0">
                <a:solidFill>
                  <a:schemeClr val="tx2"/>
                </a:solidFill>
              </a:rPr>
              <a:t>conseils départementaux de la citoyenneté et de l’autonomie </a:t>
            </a:r>
            <a:r>
              <a:rPr lang="fr-FR" dirty="0">
                <a:solidFill>
                  <a:schemeClr val="tx2"/>
                </a:solidFill>
              </a:rPr>
              <a:t>;</a:t>
            </a:r>
          </a:p>
          <a:p>
            <a:r>
              <a:rPr lang="fr-FR" dirty="0" smtClean="0">
                <a:solidFill>
                  <a:schemeClr val="tx2"/>
                </a:solidFill>
              </a:rPr>
              <a:t>- </a:t>
            </a:r>
            <a:r>
              <a:rPr lang="fr-FR" dirty="0">
                <a:solidFill>
                  <a:schemeClr val="tx2"/>
                </a:solidFill>
              </a:rPr>
              <a:t>les </a:t>
            </a:r>
            <a:r>
              <a:rPr lang="fr-FR" b="1" dirty="0">
                <a:solidFill>
                  <a:schemeClr val="tx2"/>
                </a:solidFill>
              </a:rPr>
              <a:t>collectivités territoriales</a:t>
            </a:r>
            <a:r>
              <a:rPr lang="fr-FR" dirty="0">
                <a:solidFill>
                  <a:schemeClr val="tx2"/>
                </a:solidFill>
              </a:rPr>
              <a:t> de la région ;</a:t>
            </a:r>
          </a:p>
          <a:p>
            <a:r>
              <a:rPr lang="fr-FR" dirty="0" smtClean="0">
                <a:solidFill>
                  <a:schemeClr val="tx2"/>
                </a:solidFill>
              </a:rPr>
              <a:t>- le </a:t>
            </a:r>
            <a:r>
              <a:rPr lang="fr-FR" b="1" dirty="0">
                <a:solidFill>
                  <a:schemeClr val="tx2"/>
                </a:solidFill>
              </a:rPr>
              <a:t>conseil de surveillance</a:t>
            </a:r>
            <a:r>
              <a:rPr lang="fr-FR" dirty="0">
                <a:solidFill>
                  <a:schemeClr val="tx2"/>
                </a:solidFill>
              </a:rPr>
              <a:t> de l’agence régionale de santé donne un avis sur le projet régional de </a:t>
            </a:r>
            <a:r>
              <a:rPr lang="fr-FR" dirty="0" smtClean="0">
                <a:solidFill>
                  <a:schemeClr val="tx2"/>
                </a:solidFill>
              </a:rPr>
              <a:t>santé</a:t>
            </a:r>
          </a:p>
          <a:p>
            <a:r>
              <a:rPr lang="fr-FR" i="1" dirty="0">
                <a:solidFill>
                  <a:schemeClr val="tx2"/>
                </a:solidFill>
              </a:rPr>
              <a:t>Conformément à l’article  R. 1434-1. du Code de la santé publique, le projet régional de santé est arrêté par le directeur général de l’agence régionale de santé après avis de ces </a:t>
            </a:r>
            <a:r>
              <a:rPr lang="fr-FR" i="1" dirty="0" smtClean="0">
                <a:solidFill>
                  <a:schemeClr val="tx2"/>
                </a:solidFill>
              </a:rPr>
              <a:t>autorités ou instances,</a:t>
            </a:r>
            <a:endParaRPr lang="fr-FR" dirty="0">
              <a:solidFill>
                <a:schemeClr val="tx2"/>
              </a:solidFill>
            </a:endParaRPr>
          </a:p>
          <a:p>
            <a:endParaRPr lang="fr-FR" dirty="0">
              <a:solidFill>
                <a:schemeClr val="tx2"/>
              </a:solidFill>
            </a:endParaRPr>
          </a:p>
          <a:p>
            <a:r>
              <a:rPr lang="fr-FR" sz="2000" b="1" dirty="0" smtClean="0">
                <a:solidFill>
                  <a:srgbClr val="2FA17C"/>
                </a:solidFill>
              </a:rPr>
              <a:t>Les conseils </a:t>
            </a:r>
            <a:r>
              <a:rPr lang="fr-FR" sz="2000" b="1" dirty="0">
                <a:solidFill>
                  <a:srgbClr val="2FA17C"/>
                </a:solidFill>
              </a:rPr>
              <a:t>territoriaux de santé </a:t>
            </a:r>
            <a:r>
              <a:rPr lang="fr-FR" sz="2000" b="1" dirty="0" smtClean="0">
                <a:solidFill>
                  <a:srgbClr val="2FA17C"/>
                </a:solidFill>
              </a:rPr>
              <a:t>sont également </a:t>
            </a:r>
            <a:r>
              <a:rPr lang="fr-FR" sz="2000" b="1" dirty="0">
                <a:solidFill>
                  <a:srgbClr val="2FA17C"/>
                </a:solidFill>
              </a:rPr>
              <a:t>consultés, afin de poursuivre l’association des territoires à l’élaboration puis à la mise en œuvre du PRS. </a:t>
            </a:r>
          </a:p>
          <a:p>
            <a:r>
              <a:rPr lang="fr-FR" dirty="0">
                <a:solidFill>
                  <a:schemeClr val="tx2"/>
                </a:solidFill>
              </a:rPr>
              <a:t> </a:t>
            </a:r>
            <a:r>
              <a:rPr lang="fr-FR" b="1" dirty="0">
                <a:solidFill>
                  <a:schemeClr val="tx2"/>
                </a:solidFill>
              </a:rPr>
              <a:t> </a:t>
            </a:r>
            <a:endParaRPr lang="fr-FR" dirty="0">
              <a:solidFill>
                <a:schemeClr val="tx2"/>
              </a:solidFill>
            </a:endParaRPr>
          </a:p>
          <a:p>
            <a:r>
              <a:rPr lang="fr-FR" dirty="0" smtClean="0">
                <a:solidFill>
                  <a:schemeClr val="tx2"/>
                </a:solidFill>
              </a:rPr>
              <a:t>La </a:t>
            </a:r>
            <a:r>
              <a:rPr lang="fr-FR" dirty="0">
                <a:solidFill>
                  <a:schemeClr val="tx2"/>
                </a:solidFill>
              </a:rPr>
              <a:t>consultation porte sur les </a:t>
            </a:r>
            <a:r>
              <a:rPr lang="fr-FR" b="1" dirty="0">
                <a:solidFill>
                  <a:schemeClr val="tx2"/>
                </a:solidFill>
              </a:rPr>
              <a:t>trois documents constitutifs </a:t>
            </a:r>
            <a:r>
              <a:rPr lang="fr-FR" dirty="0">
                <a:solidFill>
                  <a:schemeClr val="tx2"/>
                </a:solidFill>
              </a:rPr>
              <a:t>du PRS : le COS, le SRS, le </a:t>
            </a:r>
            <a:r>
              <a:rPr lang="fr-FR" dirty="0" smtClean="0">
                <a:solidFill>
                  <a:schemeClr val="tx2"/>
                </a:solidFill>
              </a:rPr>
              <a:t>PRAPS.</a:t>
            </a:r>
            <a:r>
              <a:rPr lang="fr-FR" dirty="0">
                <a:solidFill>
                  <a:schemeClr val="tx2"/>
                </a:solidFill>
              </a:rPr>
              <a:t> </a:t>
            </a:r>
            <a:r>
              <a:rPr lang="fr-FR" dirty="0" smtClean="0">
                <a:solidFill>
                  <a:schemeClr val="tx2"/>
                </a:solidFill>
              </a:rPr>
              <a:t>Le </a:t>
            </a:r>
            <a:r>
              <a:rPr lang="fr-FR" dirty="0">
                <a:solidFill>
                  <a:schemeClr val="tx2"/>
                </a:solidFill>
              </a:rPr>
              <a:t>délai pour rendre l’avis est de </a:t>
            </a:r>
            <a:r>
              <a:rPr lang="fr-FR" b="1" dirty="0">
                <a:solidFill>
                  <a:schemeClr val="tx2"/>
                </a:solidFill>
              </a:rPr>
              <a:t>trois mois.</a:t>
            </a:r>
            <a:r>
              <a:rPr lang="fr-FR" dirty="0">
                <a:solidFill>
                  <a:schemeClr val="tx2"/>
                </a:solidFill>
              </a:rPr>
              <a:t> </a:t>
            </a:r>
          </a:p>
        </p:txBody>
      </p:sp>
    </p:spTree>
    <p:extLst>
      <p:ext uri="{BB962C8B-B14F-4D97-AF65-F5344CB8AC3E}">
        <p14:creationId xmlns:p14="http://schemas.microsoft.com/office/powerpoint/2010/main" val="313362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40568" y="-27384"/>
            <a:ext cx="7416824" cy="1512168"/>
          </a:xfrm>
        </p:spPr>
        <p:txBody>
          <a:bodyPr>
            <a:normAutofit/>
          </a:bodyPr>
          <a:lstStyle/>
          <a:p>
            <a:pPr marL="1071563" defTabSz="1076325">
              <a:spcAft>
                <a:spcPts val="600"/>
              </a:spcAft>
            </a:pPr>
            <a:r>
              <a:rPr lang="fr-FR" sz="3200" b="1" dirty="0"/>
              <a:t>Consultation </a:t>
            </a:r>
            <a:r>
              <a:rPr lang="fr-FR" sz="2800" b="1" dirty="0" smtClean="0"/>
              <a:t>– Calendrier</a:t>
            </a:r>
            <a:endParaRPr lang="fr-FR" sz="3200" dirty="0"/>
          </a:p>
        </p:txBody>
      </p:sp>
      <p:sp>
        <p:nvSpPr>
          <p:cNvPr id="3" name="ZoneTexte 2"/>
          <p:cNvSpPr txBox="1"/>
          <p:nvPr/>
        </p:nvSpPr>
        <p:spPr>
          <a:xfrm>
            <a:off x="223714" y="1988840"/>
            <a:ext cx="8280920" cy="2246769"/>
          </a:xfrm>
          <a:prstGeom prst="rect">
            <a:avLst/>
          </a:prstGeom>
          <a:noFill/>
        </p:spPr>
        <p:txBody>
          <a:bodyPr wrap="square" rtlCol="0">
            <a:spAutoFit/>
          </a:bodyPr>
          <a:lstStyle/>
          <a:p>
            <a:endParaRPr lang="fr-FR" sz="2400" b="1" dirty="0">
              <a:solidFill>
                <a:srgbClr val="2FA17C"/>
              </a:solidFill>
            </a:endParaRPr>
          </a:p>
          <a:p>
            <a:endParaRPr lang="fr-FR" sz="2400" b="1" dirty="0" smtClean="0">
              <a:solidFill>
                <a:srgbClr val="2FA17C"/>
              </a:solidFill>
            </a:endParaRPr>
          </a:p>
          <a:p>
            <a:endParaRPr lang="fr-FR" sz="2400" b="1" dirty="0" smtClean="0">
              <a:solidFill>
                <a:srgbClr val="2FA17C"/>
              </a:solidFill>
            </a:endParaRPr>
          </a:p>
          <a:p>
            <a:endParaRPr lang="fr-FR" sz="2800" b="1" dirty="0" smtClean="0">
              <a:solidFill>
                <a:srgbClr val="2FA17C"/>
              </a:solidFill>
            </a:endParaRPr>
          </a:p>
          <a:p>
            <a:endParaRPr lang="fr-FR" sz="2000" b="1" dirty="0">
              <a:solidFill>
                <a:srgbClr val="2B3990"/>
              </a:solidFill>
            </a:endParaRPr>
          </a:p>
          <a:p>
            <a:endParaRPr lang="fr-FR" sz="2000" b="1" dirty="0" smtClean="0">
              <a:solidFill>
                <a:srgbClr val="2B3990"/>
              </a:solidFill>
            </a:endParaRPr>
          </a:p>
        </p:txBody>
      </p:sp>
      <p:graphicFrame>
        <p:nvGraphicFramePr>
          <p:cNvPr id="6" name="Tableau 5"/>
          <p:cNvGraphicFramePr>
            <a:graphicFrameLocks noGrp="1"/>
          </p:cNvGraphicFramePr>
          <p:nvPr>
            <p:extLst>
              <p:ext uri="{D42A27DB-BD31-4B8C-83A1-F6EECF244321}">
                <p14:modId xmlns:p14="http://schemas.microsoft.com/office/powerpoint/2010/main" val="1436861244"/>
              </p:ext>
            </p:extLst>
          </p:nvPr>
        </p:nvGraphicFramePr>
        <p:xfrm>
          <a:off x="611560" y="2492896"/>
          <a:ext cx="7560840" cy="2214109"/>
        </p:xfrm>
        <a:graphic>
          <a:graphicData uri="http://schemas.openxmlformats.org/drawingml/2006/table">
            <a:tbl>
              <a:tblPr firstRow="1" bandRow="1">
                <a:tableStyleId>{C083E6E3-FA7D-4D7B-A595-EF9225AFEA82}</a:tableStyleId>
              </a:tblPr>
              <a:tblGrid>
                <a:gridCol w="2533786"/>
                <a:gridCol w="5027054"/>
              </a:tblGrid>
              <a:tr h="1800200">
                <a:tc>
                  <a:txBody>
                    <a:bodyPr/>
                    <a:lstStyle/>
                    <a:p>
                      <a:r>
                        <a:rPr lang="fr-FR" b="1" dirty="0" smtClean="0"/>
                        <a:t>2 mars – 1</a:t>
                      </a:r>
                      <a:r>
                        <a:rPr lang="fr-FR" b="1" baseline="30000" dirty="0" smtClean="0"/>
                        <a:t>er</a:t>
                      </a:r>
                      <a:r>
                        <a:rPr lang="fr-FR" b="1" dirty="0" smtClean="0"/>
                        <a:t> juin</a:t>
                      </a:r>
                      <a:r>
                        <a:rPr lang="fr-FR" b="1" baseline="0" dirty="0" smtClean="0"/>
                        <a:t> 2018</a:t>
                      </a:r>
                      <a:endParaRPr lang="fr-FR" b="1" dirty="0"/>
                    </a:p>
                  </a:txBody>
                  <a:tcPr/>
                </a:tc>
                <a:tc>
                  <a:txBody>
                    <a:bodyPr/>
                    <a:lstStyle/>
                    <a:p>
                      <a:r>
                        <a:rPr lang="fr-FR" b="1" dirty="0" smtClean="0"/>
                        <a:t>Lancement de la consultation légale pour</a:t>
                      </a:r>
                      <a:r>
                        <a:rPr lang="fr-FR" b="1" baseline="0" dirty="0" smtClean="0"/>
                        <a:t> 3 mois</a:t>
                      </a:r>
                    </a:p>
                    <a:p>
                      <a:pPr marL="285750" indent="-285750">
                        <a:buFontTx/>
                        <a:buChar char="-"/>
                      </a:pPr>
                      <a:r>
                        <a:rPr lang="fr-FR" sz="1400" b="1" baseline="0" dirty="0" smtClean="0"/>
                        <a:t>CRSA</a:t>
                      </a:r>
                    </a:p>
                    <a:p>
                      <a:pPr marL="285750" indent="-285750">
                        <a:buFontTx/>
                        <a:buChar char="-"/>
                      </a:pPr>
                      <a:r>
                        <a:rPr lang="fr-FR" sz="1400" b="1" baseline="0" dirty="0" smtClean="0"/>
                        <a:t>Préfet de région</a:t>
                      </a:r>
                    </a:p>
                    <a:p>
                      <a:pPr marL="285750" indent="-285750">
                        <a:buFontTx/>
                        <a:buChar char="-"/>
                      </a:pPr>
                      <a:r>
                        <a:rPr lang="fr-FR" sz="1400" b="1" baseline="0" dirty="0" smtClean="0"/>
                        <a:t>Collectivités territoriales </a:t>
                      </a:r>
                    </a:p>
                    <a:p>
                      <a:pPr marL="285750" indent="-285750">
                        <a:buFontTx/>
                        <a:buChar char="-"/>
                      </a:pPr>
                      <a:r>
                        <a:rPr lang="fr-FR" sz="1400" b="1" baseline="0" dirty="0" smtClean="0"/>
                        <a:t>CDCA</a:t>
                      </a:r>
                    </a:p>
                    <a:p>
                      <a:pPr marL="285750" indent="-285750">
                        <a:buFontTx/>
                        <a:buChar char="-"/>
                      </a:pPr>
                      <a:r>
                        <a:rPr lang="fr-FR" sz="1400" b="1" baseline="0" dirty="0" smtClean="0"/>
                        <a:t>Conseil de surveillance de l’ARS</a:t>
                      </a:r>
                    </a:p>
                    <a:p>
                      <a:pPr marL="285750" indent="-285750">
                        <a:buFontTx/>
                        <a:buChar char="-"/>
                      </a:pPr>
                      <a:r>
                        <a:rPr lang="fr-FR" sz="1400" b="1" baseline="0" dirty="0" smtClean="0"/>
                        <a:t>CTS</a:t>
                      </a:r>
                    </a:p>
                  </a:txBody>
                  <a:tcPr/>
                </a:tc>
              </a:tr>
              <a:tr h="413909">
                <a:tc>
                  <a:txBody>
                    <a:bodyPr/>
                    <a:lstStyle/>
                    <a:p>
                      <a:r>
                        <a:rPr lang="fr-FR" b="1" smtClean="0"/>
                        <a:t>Juin 2018</a:t>
                      </a:r>
                      <a:endParaRPr lang="fr-FR" b="1" dirty="0"/>
                    </a:p>
                  </a:txBody>
                  <a:tcPr/>
                </a:tc>
                <a:tc>
                  <a:txBody>
                    <a:bodyPr/>
                    <a:lstStyle/>
                    <a:p>
                      <a:r>
                        <a:rPr lang="fr-FR" b="1" dirty="0" smtClean="0"/>
                        <a:t>Ajustement PRS et publication</a:t>
                      </a:r>
                      <a:endParaRPr lang="fr-FR" b="1" dirty="0"/>
                    </a:p>
                  </a:txBody>
                  <a:tcPr/>
                </a:tc>
              </a:tr>
            </a:tbl>
          </a:graphicData>
        </a:graphic>
      </p:graphicFrame>
    </p:spTree>
    <p:extLst>
      <p:ext uri="{BB962C8B-B14F-4D97-AF65-F5344CB8AC3E}">
        <p14:creationId xmlns:p14="http://schemas.microsoft.com/office/powerpoint/2010/main" val="41313552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95936" y="2259261"/>
            <a:ext cx="4752528" cy="3816424"/>
          </a:xfrm>
        </p:spPr>
        <p:txBody>
          <a:bodyPr>
            <a:noAutofit/>
          </a:bodyPr>
          <a:lstStyle/>
          <a:p>
            <a:pPr marL="285750" indent="-285750">
              <a:spcBef>
                <a:spcPts val="0"/>
              </a:spcBef>
              <a:buFontTx/>
              <a:buChar char="-"/>
            </a:pPr>
            <a:r>
              <a:rPr lang="fr-FR" sz="2000" b="1" dirty="0" smtClean="0">
                <a:solidFill>
                  <a:schemeClr val="tx2"/>
                </a:solidFill>
                <a:latin typeface="+mn-lt"/>
                <a:ea typeface="Linux Biolinum G" panose="02000503000000000000" pitchFamily="2" charset="0"/>
                <a:cs typeface="Linux Biolinum G" panose="02000503000000000000" pitchFamily="2" charset="0"/>
              </a:rPr>
              <a:t>Publication du PRS au RAA le 2 mars, pour 3 mois </a:t>
            </a:r>
          </a:p>
          <a:p>
            <a:pPr marL="285750" indent="-285750">
              <a:spcBef>
                <a:spcPts val="0"/>
              </a:spcBef>
              <a:buFontTx/>
              <a:buChar char="-"/>
            </a:pPr>
            <a:r>
              <a:rPr lang="fr-FR" sz="2000" b="1" dirty="0" smtClean="0">
                <a:solidFill>
                  <a:schemeClr val="tx2"/>
                </a:solidFill>
                <a:latin typeface="+mn-lt"/>
                <a:ea typeface="Linux Biolinum G" panose="02000503000000000000" pitchFamily="2" charset="0"/>
                <a:cs typeface="Linux Biolinum G" panose="02000503000000000000" pitchFamily="2" charset="0"/>
              </a:rPr>
              <a:t>Mise en ligne des documents sur le site de l’Agence </a:t>
            </a:r>
            <a:r>
              <a:rPr lang="fr-FR" u="sng" dirty="0">
                <a:latin typeface="+mn-lt"/>
                <a:hlinkClick r:id="rId3"/>
              </a:rPr>
              <a:t>https://www.nouvelle-aquitaine.ars.sante.fr/consultation-sur-le-projet-regional-de-sante-nouvelle-aquitaine</a:t>
            </a:r>
            <a:endParaRPr lang="fr-FR" b="1" dirty="0" smtClean="0">
              <a:solidFill>
                <a:schemeClr val="tx2"/>
              </a:solidFill>
              <a:latin typeface="+mn-lt"/>
              <a:ea typeface="Linux Biolinum G" panose="02000503000000000000" pitchFamily="2" charset="0"/>
              <a:cs typeface="Linux Biolinum G" panose="02000503000000000000" pitchFamily="2" charset="0"/>
            </a:endParaRPr>
          </a:p>
          <a:p>
            <a:pPr marL="285750" indent="-285750">
              <a:spcBef>
                <a:spcPts val="0"/>
              </a:spcBef>
              <a:buFontTx/>
              <a:buChar char="-"/>
            </a:pPr>
            <a:r>
              <a:rPr lang="fr-FR" sz="2000" b="1" dirty="0">
                <a:solidFill>
                  <a:schemeClr val="tx2"/>
                </a:solidFill>
                <a:latin typeface="+mn-lt"/>
              </a:rPr>
              <a:t>Une plaquette de communication rappelant les grandes lignes du PRS NA et les principes de la consultation</a:t>
            </a:r>
          </a:p>
          <a:p>
            <a:pPr marL="285750" indent="-285750">
              <a:spcBef>
                <a:spcPts val="0"/>
              </a:spcBef>
              <a:buFontTx/>
              <a:buChar char="-"/>
            </a:pPr>
            <a:r>
              <a:rPr lang="fr-FR" sz="2000" b="1" dirty="0" smtClean="0">
                <a:solidFill>
                  <a:schemeClr val="tx2"/>
                </a:solidFill>
                <a:latin typeface="+mn-lt"/>
              </a:rPr>
              <a:t>Courrier / courriel d’accompagnement </a:t>
            </a:r>
            <a:r>
              <a:rPr lang="fr-FR" sz="2000" b="1" dirty="0">
                <a:solidFill>
                  <a:schemeClr val="tx2"/>
                </a:solidFill>
                <a:latin typeface="+mn-lt"/>
              </a:rPr>
              <a:t>du DG ARS </a:t>
            </a:r>
            <a:r>
              <a:rPr lang="fr-FR" sz="2000" b="1" dirty="0" smtClean="0">
                <a:solidFill>
                  <a:schemeClr val="tx2"/>
                </a:solidFill>
                <a:latin typeface="+mn-lt"/>
              </a:rPr>
              <a:t>aux autorités et instances consultées </a:t>
            </a:r>
          </a:p>
          <a:p>
            <a:pPr lvl="1">
              <a:spcBef>
                <a:spcPts val="0"/>
              </a:spcBef>
            </a:pPr>
            <a:endParaRPr lang="fr-FR" sz="1800" i="1" dirty="0" smtClean="0">
              <a:solidFill>
                <a:srgbClr val="2FA17C"/>
              </a:solidFill>
              <a:latin typeface="+mn-lt"/>
            </a:endParaRPr>
          </a:p>
          <a:p>
            <a:pPr marL="800100" lvl="1" indent="-342900">
              <a:spcBef>
                <a:spcPts val="0"/>
              </a:spcBef>
              <a:buFontTx/>
              <a:buChar char="-"/>
            </a:pPr>
            <a:endParaRPr lang="fr-FR" sz="1800" dirty="0" smtClean="0">
              <a:solidFill>
                <a:srgbClr val="2B3990"/>
              </a:solidFill>
              <a:latin typeface="+mn-lt"/>
            </a:endParaRPr>
          </a:p>
        </p:txBody>
      </p:sp>
      <p:sp>
        <p:nvSpPr>
          <p:cNvPr id="6" name="Rectangle à coins arrondis 5"/>
          <p:cNvSpPr/>
          <p:nvPr/>
        </p:nvSpPr>
        <p:spPr>
          <a:xfrm>
            <a:off x="-468560" y="-27384"/>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395536" y="116632"/>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a:solidFill>
                  <a:schemeClr val="bg1"/>
                </a:solidFill>
              </a:rPr>
              <a:t>Consultation </a:t>
            </a:r>
            <a:r>
              <a:rPr lang="fr-FR" sz="2800" b="1" dirty="0" smtClean="0">
                <a:solidFill>
                  <a:schemeClr val="bg1"/>
                </a:solidFill>
              </a:rPr>
              <a:t>– Modalités pratiques</a:t>
            </a:r>
            <a:endParaRPr lang="fr-FR" sz="4000" dirty="0">
              <a:solidFill>
                <a:schemeClr val="bg1"/>
              </a:solidFill>
            </a:endParaRPr>
          </a:p>
        </p:txBody>
      </p:sp>
      <p:pic>
        <p:nvPicPr>
          <p:cNvPr id="1026" name="Picture 2">
            <a:hlinkClick r:id="rId4" action="ppaction://hlinkfil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279" y="1844824"/>
            <a:ext cx="3286536" cy="4645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12504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468560" y="-27384"/>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7" name="Titre 1"/>
          <p:cNvSpPr txBox="1">
            <a:spLocks/>
          </p:cNvSpPr>
          <p:nvPr/>
        </p:nvSpPr>
        <p:spPr>
          <a:xfrm>
            <a:off x="395536" y="116632"/>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a:solidFill>
                  <a:prstClr val="white"/>
                </a:solidFill>
              </a:rPr>
              <a:t>Consultation </a:t>
            </a:r>
            <a:r>
              <a:rPr lang="fr-FR" sz="2800" b="1" dirty="0" smtClean="0">
                <a:solidFill>
                  <a:prstClr val="white"/>
                </a:solidFill>
              </a:rPr>
              <a:t>– Modalités pratiques</a:t>
            </a:r>
            <a:endParaRPr lang="fr-FR" sz="4000" dirty="0">
              <a:solidFill>
                <a:prstClr val="white"/>
              </a:solidFill>
            </a:endParaRPr>
          </a:p>
        </p:txBody>
      </p:sp>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9776" t="40817" r="30508" b="11461"/>
          <a:stretch/>
        </p:blipFill>
        <p:spPr bwMode="auto">
          <a:xfrm>
            <a:off x="1043608" y="1556792"/>
            <a:ext cx="6355533" cy="4772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799970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8600" y="476672"/>
            <a:ext cx="7560840" cy="4968552"/>
          </a:xfrm>
        </p:spPr>
        <p:txBody>
          <a:bodyPr>
            <a:noAutofit/>
          </a:bodyPr>
          <a:lstStyle/>
          <a:p>
            <a:pPr algn="ctr"/>
            <a:r>
              <a:rPr lang="fr-FR" b="1" dirty="0" smtClean="0"/>
              <a:t/>
            </a:r>
            <a:br>
              <a:rPr lang="fr-FR" b="1" dirty="0" smtClean="0"/>
            </a:br>
            <a:r>
              <a:rPr lang="fr-FR" b="1" dirty="0" smtClean="0"/>
              <a:t/>
            </a:r>
            <a:br>
              <a:rPr lang="fr-FR" b="1" dirty="0" smtClean="0"/>
            </a:br>
            <a:r>
              <a:rPr lang="fr-FR" sz="4000" b="1" dirty="0" smtClean="0"/>
              <a:t>PRS Nouvelle-Aquitaine</a:t>
            </a:r>
            <a:r>
              <a:rPr lang="fr-FR" sz="4000" dirty="0" smtClean="0"/>
              <a:t/>
            </a:r>
            <a:br>
              <a:rPr lang="fr-FR" sz="4000" dirty="0" smtClean="0"/>
            </a:br>
            <a:r>
              <a:rPr lang="fr-FR" sz="4000" b="1" dirty="0"/>
              <a:t>Consultation</a:t>
            </a:r>
            <a:r>
              <a:rPr lang="fr-FR" sz="3200" b="1" dirty="0" smtClean="0"/>
              <a:t/>
            </a:r>
            <a:br>
              <a:rPr lang="fr-FR" sz="3200" b="1" dirty="0" smtClean="0"/>
            </a:br>
            <a:r>
              <a:rPr lang="fr-FR" sz="3200" b="1" dirty="0" smtClean="0"/>
              <a:t/>
            </a:r>
            <a:br>
              <a:rPr lang="fr-FR" sz="3200" b="1" dirty="0" smtClean="0"/>
            </a:br>
            <a:r>
              <a:rPr lang="fr-FR" sz="3200" b="1" dirty="0" smtClean="0"/>
              <a:t>Cadre </a:t>
            </a:r>
            <a:r>
              <a:rPr lang="fr-FR" sz="3200" b="1" dirty="0"/>
              <a:t>d’orientation stratégique (COS</a:t>
            </a:r>
            <a:r>
              <a:rPr lang="fr-FR" sz="3200" b="1" dirty="0" smtClean="0"/>
              <a:t>)</a:t>
            </a:r>
            <a:r>
              <a:rPr lang="fr-FR" sz="3200" b="1" dirty="0">
                <a:solidFill>
                  <a:srgbClr val="2B3990"/>
                </a:solidFill>
              </a:rPr>
              <a:t/>
            </a:r>
            <a:br>
              <a:rPr lang="fr-FR" sz="3200" b="1" dirty="0">
                <a:solidFill>
                  <a:srgbClr val="2B3990"/>
                </a:solidFill>
              </a:rPr>
            </a:br>
            <a:r>
              <a:rPr lang="fr-FR" sz="3200" b="1" dirty="0">
                <a:solidFill>
                  <a:srgbClr val="2B3990"/>
                </a:solidFill>
              </a:rPr>
              <a:t/>
            </a:r>
            <a:br>
              <a:rPr lang="fr-FR" sz="3200" b="1" dirty="0">
                <a:solidFill>
                  <a:srgbClr val="2B3990"/>
                </a:solidFill>
              </a:rPr>
            </a:br>
            <a:r>
              <a:rPr lang="fr-FR" sz="3200" dirty="0"/>
              <a:t/>
            </a:r>
            <a:br>
              <a:rPr lang="fr-FR" sz="3200" dirty="0"/>
            </a:br>
            <a:endParaRPr lang="fr-FR" sz="3600" b="1" dirty="0"/>
          </a:p>
        </p:txBody>
      </p:sp>
    </p:spTree>
    <p:extLst>
      <p:ext uri="{BB962C8B-B14F-4D97-AF65-F5344CB8AC3E}">
        <p14:creationId xmlns:p14="http://schemas.microsoft.com/office/powerpoint/2010/main" val="42709626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36" y="1463055"/>
            <a:ext cx="8424862" cy="1821929"/>
          </a:xfrm>
        </p:spPr>
        <p:txBody>
          <a:bodyPr>
            <a:noAutofit/>
          </a:bodyPr>
          <a:lstStyle/>
          <a:p>
            <a:pPr>
              <a:spcBef>
                <a:spcPts val="0"/>
              </a:spcBef>
            </a:pPr>
            <a:endParaRPr lang="fr-FR" sz="2800" b="1" dirty="0" smtClean="0">
              <a:solidFill>
                <a:srgbClr val="2FA17C"/>
              </a:solidFill>
              <a:latin typeface="+mn-lt"/>
            </a:endParaRPr>
          </a:p>
          <a:p>
            <a:pPr>
              <a:spcBef>
                <a:spcPts val="0"/>
              </a:spcBef>
            </a:pPr>
            <a:endParaRPr lang="fr-FR" sz="1800" b="1" dirty="0">
              <a:solidFill>
                <a:srgbClr val="000066"/>
              </a:solidFill>
              <a:latin typeface="+mn-lt"/>
            </a:endParaRPr>
          </a:p>
          <a:p>
            <a:pPr marL="285750" lvl="0" indent="-285750">
              <a:spcBef>
                <a:spcPts val="0"/>
              </a:spcBef>
              <a:buFont typeface="Arial" panose="020B0604020202020204" pitchFamily="34" charset="0"/>
              <a:buChar char="•"/>
            </a:pPr>
            <a:endParaRPr lang="fr-FR" sz="1800" b="1" dirty="0" smtClean="0">
              <a:solidFill>
                <a:schemeClr val="tx2"/>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27384"/>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395536" y="116632"/>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COS</a:t>
            </a:r>
            <a:endParaRPr lang="fr-FR" sz="3600" dirty="0">
              <a:solidFill>
                <a:schemeClr val="bg1"/>
              </a:solidFill>
            </a:endParaRPr>
          </a:p>
        </p:txBody>
      </p:sp>
      <p:sp>
        <p:nvSpPr>
          <p:cNvPr id="10" name="Rectangle 9"/>
          <p:cNvSpPr/>
          <p:nvPr/>
        </p:nvSpPr>
        <p:spPr>
          <a:xfrm>
            <a:off x="395536" y="1772816"/>
            <a:ext cx="8597560" cy="5509200"/>
          </a:xfrm>
          <a:prstGeom prst="rect">
            <a:avLst/>
          </a:prstGeom>
        </p:spPr>
        <p:txBody>
          <a:bodyPr wrap="square">
            <a:spAutoFit/>
          </a:bodyPr>
          <a:lstStyle/>
          <a:p>
            <a:r>
              <a:rPr lang="fr-FR" sz="2400" b="1" dirty="0" smtClean="0">
                <a:solidFill>
                  <a:srgbClr val="2FA17C"/>
                </a:solidFill>
              </a:rPr>
              <a:t>Un document </a:t>
            </a:r>
            <a:r>
              <a:rPr lang="fr-FR" sz="2400" b="1" dirty="0">
                <a:solidFill>
                  <a:srgbClr val="2FA17C"/>
                </a:solidFill>
              </a:rPr>
              <a:t>intégrateur qui fixe la vision partagée du système de santé à 10 ans </a:t>
            </a:r>
            <a:r>
              <a:rPr lang="fr-FR" sz="2000" dirty="0">
                <a:solidFill>
                  <a:schemeClr val="tx2"/>
                </a:solidFill>
              </a:rPr>
              <a:t>en </a:t>
            </a:r>
            <a:r>
              <a:rPr lang="fr-FR" sz="2000" dirty="0" smtClean="0">
                <a:solidFill>
                  <a:schemeClr val="tx2"/>
                </a:solidFill>
              </a:rPr>
              <a:t>Nouvelle- Aquitaine </a:t>
            </a:r>
            <a:r>
              <a:rPr lang="fr-FR" sz="2000" dirty="0">
                <a:solidFill>
                  <a:schemeClr val="tx2"/>
                </a:solidFill>
              </a:rPr>
              <a:t>et pose le cap de la politique régionale de </a:t>
            </a:r>
            <a:r>
              <a:rPr lang="fr-FR" sz="2000" dirty="0" smtClean="0">
                <a:solidFill>
                  <a:schemeClr val="tx2"/>
                </a:solidFill>
              </a:rPr>
              <a:t>santé</a:t>
            </a:r>
          </a:p>
          <a:p>
            <a:endParaRPr lang="fr-FR" sz="2400" b="1" dirty="0" smtClean="0">
              <a:solidFill>
                <a:srgbClr val="2FA17C"/>
              </a:solidFill>
            </a:endParaRPr>
          </a:p>
          <a:p>
            <a:r>
              <a:rPr lang="fr-FR" sz="2400" b="1" dirty="0" smtClean="0">
                <a:solidFill>
                  <a:srgbClr val="2FA17C"/>
                </a:solidFill>
              </a:rPr>
              <a:t>Qui porte l’ambition </a:t>
            </a:r>
            <a:r>
              <a:rPr lang="fr-FR" sz="2400" b="1" dirty="0">
                <a:solidFill>
                  <a:srgbClr val="2FA17C"/>
                </a:solidFill>
              </a:rPr>
              <a:t>de suivi et d’évaluation du PRS </a:t>
            </a:r>
            <a:endParaRPr lang="fr-FR" sz="2400" b="1" dirty="0" smtClean="0">
              <a:solidFill>
                <a:srgbClr val="2FA17C"/>
              </a:solidFill>
            </a:endParaRPr>
          </a:p>
          <a:p>
            <a:r>
              <a:rPr lang="fr-FR" sz="2000" dirty="0" smtClean="0">
                <a:solidFill>
                  <a:schemeClr val="tx2"/>
                </a:solidFill>
                <a:cs typeface="Arial"/>
              </a:rPr>
              <a:t>►</a:t>
            </a:r>
            <a:r>
              <a:rPr lang="fr-FR" sz="2000" dirty="0">
                <a:solidFill>
                  <a:schemeClr val="tx2"/>
                </a:solidFill>
              </a:rPr>
              <a:t>Pour chaque orientation stratégique, un nombre limité de </a:t>
            </a:r>
            <a:r>
              <a:rPr lang="fr-FR" sz="2000" b="1" dirty="0">
                <a:solidFill>
                  <a:schemeClr val="tx2"/>
                </a:solidFill>
              </a:rPr>
              <a:t>résultats attendus à 10 ans, </a:t>
            </a:r>
            <a:r>
              <a:rPr lang="fr-FR" sz="2000" dirty="0">
                <a:solidFill>
                  <a:schemeClr val="tx2"/>
                </a:solidFill>
              </a:rPr>
              <a:t>dont l’atteinte sera concrètement mesurée par des </a:t>
            </a:r>
            <a:r>
              <a:rPr lang="fr-FR" sz="2000" b="1" dirty="0">
                <a:solidFill>
                  <a:schemeClr val="tx2"/>
                </a:solidFill>
              </a:rPr>
              <a:t>indicateurs traceurs de la politique régionale de </a:t>
            </a:r>
            <a:r>
              <a:rPr lang="fr-FR" sz="2000" b="1" dirty="0" smtClean="0">
                <a:solidFill>
                  <a:schemeClr val="tx2"/>
                </a:solidFill>
              </a:rPr>
              <a:t>santé</a:t>
            </a:r>
            <a:endParaRPr lang="fr-FR" sz="2000" dirty="0" smtClean="0">
              <a:solidFill>
                <a:schemeClr val="tx2"/>
              </a:solidFill>
            </a:endParaRPr>
          </a:p>
          <a:p>
            <a:endParaRPr lang="fr-FR" sz="2400" dirty="0">
              <a:solidFill>
                <a:schemeClr val="tx2"/>
              </a:solidFill>
            </a:endParaRPr>
          </a:p>
          <a:p>
            <a:r>
              <a:rPr lang="fr-FR" sz="2400" b="1" dirty="0" smtClean="0">
                <a:solidFill>
                  <a:srgbClr val="2FA17C"/>
                </a:solidFill>
              </a:rPr>
              <a:t>Une méthode d’élaboration participative</a:t>
            </a:r>
          </a:p>
          <a:p>
            <a:pPr marL="558800" indent="-285750">
              <a:buFont typeface="Arial" panose="020B0604020202020204" pitchFamily="34" charset="0"/>
              <a:buChar char="•"/>
            </a:pPr>
            <a:r>
              <a:rPr lang="fr-FR" sz="2000" b="1" dirty="0" smtClean="0">
                <a:solidFill>
                  <a:schemeClr val="tx2"/>
                </a:solidFill>
              </a:rPr>
              <a:t>2 </a:t>
            </a:r>
            <a:r>
              <a:rPr lang="fr-FR" sz="2000" b="1" dirty="0">
                <a:solidFill>
                  <a:schemeClr val="tx2"/>
                </a:solidFill>
              </a:rPr>
              <a:t>journées de réflexion </a:t>
            </a:r>
            <a:r>
              <a:rPr lang="fr-FR" sz="2000" b="1" dirty="0" smtClean="0">
                <a:solidFill>
                  <a:schemeClr val="tx2"/>
                </a:solidFill>
              </a:rPr>
              <a:t>PRS </a:t>
            </a:r>
            <a:r>
              <a:rPr lang="fr-FR" sz="2000" dirty="0" smtClean="0">
                <a:solidFill>
                  <a:schemeClr val="tx2"/>
                </a:solidFill>
              </a:rPr>
              <a:t>les </a:t>
            </a:r>
            <a:r>
              <a:rPr lang="fr-FR" sz="2000" dirty="0">
                <a:solidFill>
                  <a:schemeClr val="tx2"/>
                </a:solidFill>
              </a:rPr>
              <a:t>9 mars et 27 juin 2017 </a:t>
            </a:r>
            <a:r>
              <a:rPr lang="fr-FR" sz="2000" b="1" dirty="0" smtClean="0">
                <a:solidFill>
                  <a:schemeClr val="tx2"/>
                </a:solidFill>
              </a:rPr>
              <a:t>associant les présidents de CTS </a:t>
            </a:r>
            <a:r>
              <a:rPr lang="fr-FR" sz="2000" dirty="0" smtClean="0">
                <a:solidFill>
                  <a:schemeClr val="tx2"/>
                </a:solidFill>
              </a:rPr>
              <a:t>qui </a:t>
            </a:r>
            <a:r>
              <a:rPr lang="fr-FR" sz="2000" dirty="0">
                <a:solidFill>
                  <a:schemeClr val="tx2"/>
                </a:solidFill>
              </a:rPr>
              <a:t>ont permis de </a:t>
            </a:r>
            <a:r>
              <a:rPr lang="fr-FR" sz="2000" dirty="0" smtClean="0">
                <a:solidFill>
                  <a:schemeClr val="tx2"/>
                </a:solidFill>
              </a:rPr>
              <a:t>valider et décliner </a:t>
            </a:r>
            <a:r>
              <a:rPr lang="fr-FR" sz="2000" dirty="0">
                <a:solidFill>
                  <a:schemeClr val="tx2"/>
                </a:solidFill>
              </a:rPr>
              <a:t>les 5 orientations stratégiques</a:t>
            </a:r>
          </a:p>
          <a:p>
            <a:pPr marL="558800" indent="-285750">
              <a:buFont typeface="Arial" panose="020B0604020202020204" pitchFamily="34" charset="0"/>
              <a:buChar char="•"/>
            </a:pPr>
            <a:r>
              <a:rPr lang="fr-FR" sz="2000" b="1" dirty="0">
                <a:solidFill>
                  <a:schemeClr val="tx2"/>
                </a:solidFill>
              </a:rPr>
              <a:t>Travaux en </a:t>
            </a:r>
            <a:r>
              <a:rPr lang="fr-FR" sz="2000" b="1" dirty="0" smtClean="0">
                <a:solidFill>
                  <a:schemeClr val="tx2"/>
                </a:solidFill>
              </a:rPr>
              <a:t>comité de pilotage PRS depuis </a:t>
            </a:r>
            <a:r>
              <a:rPr lang="fr-FR" sz="2000" b="1" dirty="0">
                <a:solidFill>
                  <a:schemeClr val="tx2"/>
                </a:solidFill>
              </a:rPr>
              <a:t>février </a:t>
            </a:r>
            <a:r>
              <a:rPr lang="fr-FR" sz="2000" b="1" dirty="0" smtClean="0">
                <a:solidFill>
                  <a:schemeClr val="tx2"/>
                </a:solidFill>
              </a:rPr>
              <a:t>2017 </a:t>
            </a:r>
            <a:endParaRPr lang="fr-FR" sz="2000" dirty="0">
              <a:solidFill>
                <a:schemeClr val="tx2"/>
              </a:solidFill>
            </a:endParaRPr>
          </a:p>
          <a:p>
            <a:pPr marL="285750" indent="-285750">
              <a:buFontTx/>
              <a:buChar char="-"/>
            </a:pPr>
            <a:endParaRPr lang="fr-FR" sz="2400" dirty="0" smtClean="0">
              <a:solidFill>
                <a:schemeClr val="tx2"/>
              </a:solidFill>
            </a:endParaRPr>
          </a:p>
          <a:p>
            <a:pPr marL="285750" indent="-285750">
              <a:buFontTx/>
              <a:buChar char="-"/>
            </a:pPr>
            <a:endParaRPr lang="fr-FR" sz="2400" dirty="0">
              <a:solidFill>
                <a:schemeClr val="tx2"/>
              </a:solidFill>
            </a:endParaRPr>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87192" y="0"/>
            <a:ext cx="1324752" cy="1872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13663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539552" y="2348880"/>
            <a:ext cx="8424862" cy="3816424"/>
          </a:xfrm>
        </p:spPr>
        <p:txBody>
          <a:bodyPr>
            <a:noAutofit/>
          </a:bodyPr>
          <a:lstStyle/>
          <a:p>
            <a:pPr>
              <a:spcBef>
                <a:spcPts val="0"/>
              </a:spcBef>
            </a:pPr>
            <a:r>
              <a:rPr lang="fr-FR" sz="2400" b="1" dirty="0" smtClean="0">
                <a:solidFill>
                  <a:srgbClr val="2FA17C"/>
                </a:solidFill>
                <a:latin typeface="+mn-lt"/>
              </a:rPr>
              <a:t>Une finalité </a:t>
            </a:r>
          </a:p>
          <a:p>
            <a:pPr>
              <a:spcBef>
                <a:spcPts val="0"/>
              </a:spcBef>
            </a:pPr>
            <a:r>
              <a:rPr lang="fr-FR" sz="1800" b="1" dirty="0">
                <a:solidFill>
                  <a:srgbClr val="2B3990"/>
                </a:solidFill>
                <a:latin typeface="+mn-lt"/>
              </a:rPr>
              <a:t>	</a:t>
            </a:r>
            <a:r>
              <a:rPr lang="fr-FR" sz="1800" b="1" dirty="0" smtClean="0">
                <a:solidFill>
                  <a:srgbClr val="2B3990"/>
                </a:solidFill>
                <a:latin typeface="+mn-lt"/>
              </a:rPr>
              <a:t>Améliorer </a:t>
            </a:r>
            <a:r>
              <a:rPr lang="fr-FR" sz="1800" b="1" dirty="0">
                <a:solidFill>
                  <a:srgbClr val="2B3990"/>
                </a:solidFill>
                <a:latin typeface="+mn-lt"/>
              </a:rPr>
              <a:t>l’état de santé de </a:t>
            </a:r>
            <a:r>
              <a:rPr lang="fr-FR" sz="1800" b="1" dirty="0" smtClean="0">
                <a:solidFill>
                  <a:srgbClr val="2B3990"/>
                </a:solidFill>
                <a:latin typeface="+mn-lt"/>
              </a:rPr>
              <a:t>toutes et de tous </a:t>
            </a:r>
            <a:r>
              <a:rPr lang="fr-FR" sz="1800" b="1" dirty="0">
                <a:solidFill>
                  <a:srgbClr val="2B3990"/>
                </a:solidFill>
                <a:latin typeface="+mn-lt"/>
              </a:rPr>
              <a:t>en </a:t>
            </a:r>
            <a:r>
              <a:rPr lang="fr-FR" sz="1800" b="1" dirty="0" smtClean="0">
                <a:solidFill>
                  <a:srgbClr val="2B3990"/>
                </a:solidFill>
                <a:latin typeface="+mn-lt"/>
              </a:rPr>
              <a:t>Nouvelle-Aquitaine</a:t>
            </a:r>
          </a:p>
          <a:p>
            <a:pPr>
              <a:spcBef>
                <a:spcPts val="0"/>
              </a:spcBef>
            </a:pPr>
            <a:endParaRPr lang="fr-FR" sz="1800" dirty="0" smtClean="0">
              <a:solidFill>
                <a:srgbClr val="2B3990"/>
              </a:solidFill>
              <a:latin typeface="+mn-lt"/>
            </a:endParaRPr>
          </a:p>
          <a:p>
            <a:pPr marL="0" lvl="1">
              <a:spcBef>
                <a:spcPts val="0"/>
              </a:spcBef>
            </a:pPr>
            <a:r>
              <a:rPr lang="fr-FR" sz="2400" b="1" dirty="0" smtClean="0">
                <a:solidFill>
                  <a:srgbClr val="2FA17C"/>
                </a:solidFill>
                <a:latin typeface="+mn-lt"/>
              </a:rPr>
              <a:t>Une ambition</a:t>
            </a:r>
          </a:p>
          <a:p>
            <a:pPr>
              <a:spcBef>
                <a:spcPts val="0"/>
              </a:spcBef>
            </a:pPr>
            <a:r>
              <a:rPr lang="fr-FR" sz="1800" b="1" dirty="0" smtClean="0">
                <a:solidFill>
                  <a:srgbClr val="2B3990"/>
                </a:solidFill>
                <a:latin typeface="+mn-lt"/>
              </a:rPr>
              <a:t>Amplifier la transformation du système de santé pour garantir la qualité des réponses aux besoins et l’accessibilité globale au système de santé. </a:t>
            </a:r>
          </a:p>
          <a:p>
            <a:pPr>
              <a:spcBef>
                <a:spcPts val="0"/>
              </a:spcBef>
            </a:pPr>
            <a:r>
              <a:rPr lang="fr-FR" i="1" dirty="0" smtClean="0">
                <a:solidFill>
                  <a:srgbClr val="2B3990"/>
                </a:solidFill>
                <a:latin typeface="+mn-lt"/>
              </a:rPr>
              <a:t>	Notre système de santé fortement orienté vers le soin, au détriment de la promotion et 	de la prévention en santé, doit évoluer pour s’adapter aux défis du vieillissement, des 	maladies chroniques et aux enjeux démographiques pour la population comme pour les 	professionnels. Il doit aussi mieux prendre en compte la demande des citoyens d’une  	prise en charge plus individualisée plus participative et mieux coordonnée.</a:t>
            </a:r>
          </a:p>
          <a:p>
            <a:pPr>
              <a:spcBef>
                <a:spcPts val="0"/>
              </a:spcBef>
            </a:pPr>
            <a:endParaRPr lang="fr-FR" i="1" dirty="0">
              <a:solidFill>
                <a:srgbClr val="2B3990"/>
              </a:solidFill>
              <a:latin typeface="+mn-lt"/>
            </a:endParaRPr>
          </a:p>
          <a:p>
            <a:pPr>
              <a:spcBef>
                <a:spcPts val="0"/>
              </a:spcBef>
            </a:pPr>
            <a:r>
              <a:rPr lang="fr-FR" sz="2400" b="1" dirty="0" smtClean="0">
                <a:solidFill>
                  <a:srgbClr val="2FA17C"/>
                </a:solidFill>
                <a:latin typeface="+mn-lt"/>
              </a:rPr>
              <a:t>Deux enjeux transversaux</a:t>
            </a:r>
          </a:p>
          <a:p>
            <a:pPr marL="800100" lvl="1" indent="-342900">
              <a:spcBef>
                <a:spcPts val="0"/>
              </a:spcBef>
              <a:buFontTx/>
              <a:buChar char="-"/>
            </a:pPr>
            <a:r>
              <a:rPr lang="fr-FR" sz="1800" b="1" dirty="0" smtClean="0">
                <a:solidFill>
                  <a:srgbClr val="2B3990"/>
                </a:solidFill>
                <a:latin typeface="+mn-lt"/>
              </a:rPr>
              <a:t>Prévenir </a:t>
            </a:r>
            <a:r>
              <a:rPr lang="fr-FR" sz="1800" b="1" dirty="0">
                <a:solidFill>
                  <a:srgbClr val="2B3990"/>
                </a:solidFill>
                <a:latin typeface="+mn-lt"/>
              </a:rPr>
              <a:t>les atteintes </a:t>
            </a:r>
            <a:r>
              <a:rPr lang="fr-FR" sz="1800" b="1" dirty="0" smtClean="0">
                <a:solidFill>
                  <a:srgbClr val="2B3990"/>
                </a:solidFill>
                <a:latin typeface="+mn-lt"/>
              </a:rPr>
              <a:t>évitables </a:t>
            </a:r>
            <a:r>
              <a:rPr lang="fr-FR" sz="1800" b="1" dirty="0">
                <a:solidFill>
                  <a:srgbClr val="2B3990"/>
                </a:solidFill>
                <a:latin typeface="+mn-lt"/>
              </a:rPr>
              <a:t>à la </a:t>
            </a:r>
            <a:r>
              <a:rPr lang="fr-FR" sz="1800" b="1" dirty="0" smtClean="0">
                <a:solidFill>
                  <a:srgbClr val="2B3990"/>
                </a:solidFill>
                <a:latin typeface="+mn-lt"/>
              </a:rPr>
              <a:t>santé</a:t>
            </a:r>
          </a:p>
          <a:p>
            <a:pPr marL="800100" lvl="1" indent="-342900">
              <a:spcBef>
                <a:spcPts val="0"/>
              </a:spcBef>
              <a:buFontTx/>
              <a:buChar char="-"/>
            </a:pPr>
            <a:r>
              <a:rPr lang="fr-FR" sz="1800" b="1" dirty="0" smtClean="0">
                <a:solidFill>
                  <a:srgbClr val="2B3990"/>
                </a:solidFill>
                <a:latin typeface="+mn-lt"/>
              </a:rPr>
              <a:t>Améliorer </a:t>
            </a:r>
            <a:r>
              <a:rPr lang="fr-FR" sz="1800" b="1" dirty="0">
                <a:solidFill>
                  <a:srgbClr val="2B3990"/>
                </a:solidFill>
                <a:latin typeface="+mn-lt"/>
              </a:rPr>
              <a:t>les parcours de santé sur les territoires pour mieux répondre </a:t>
            </a:r>
            <a:r>
              <a:rPr lang="fr-FR" sz="1800" b="1" dirty="0" smtClean="0">
                <a:solidFill>
                  <a:srgbClr val="2B3990"/>
                </a:solidFill>
                <a:latin typeface="+mn-lt"/>
              </a:rPr>
              <a:t>aux changements </a:t>
            </a:r>
            <a:r>
              <a:rPr lang="fr-FR" sz="1800" b="1" dirty="0">
                <a:solidFill>
                  <a:srgbClr val="2B3990"/>
                </a:solidFill>
                <a:latin typeface="+mn-lt"/>
              </a:rPr>
              <a:t>sociodémographiques et aux nouvelles aspirations de </a:t>
            </a:r>
            <a:r>
              <a:rPr lang="fr-FR" sz="1800" b="1" dirty="0" smtClean="0">
                <a:solidFill>
                  <a:srgbClr val="2B3990"/>
                </a:solidFill>
                <a:latin typeface="+mn-lt"/>
              </a:rPr>
              <a:t>nos concitoyens</a:t>
            </a:r>
          </a:p>
          <a:p>
            <a:pPr lvl="1">
              <a:spcBef>
                <a:spcPts val="0"/>
              </a:spcBef>
            </a:pPr>
            <a:endParaRPr lang="fr-FR" sz="1800" i="1" dirty="0" smtClean="0">
              <a:solidFill>
                <a:srgbClr val="2FA17C"/>
              </a:solidFill>
              <a:latin typeface="+mn-lt"/>
            </a:endParaRPr>
          </a:p>
          <a:p>
            <a:pPr marL="800100" lvl="1" indent="-342900">
              <a:spcBef>
                <a:spcPts val="0"/>
              </a:spcBef>
              <a:buFontTx/>
              <a:buChar char="-"/>
            </a:pPr>
            <a:endParaRPr lang="fr-FR" sz="1800" dirty="0" smtClean="0">
              <a:solidFill>
                <a:srgbClr val="2B3990"/>
              </a:solidFill>
              <a:latin typeface="+mn-lt"/>
            </a:endParaRPr>
          </a:p>
        </p:txBody>
      </p:sp>
      <p:sp>
        <p:nvSpPr>
          <p:cNvPr id="6" name="Rectangle à coins arrondis 5"/>
          <p:cNvSpPr/>
          <p:nvPr/>
        </p:nvSpPr>
        <p:spPr>
          <a:xfrm>
            <a:off x="-468560" y="-27384"/>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395536" y="116632"/>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COS</a:t>
            </a:r>
            <a:endParaRPr lang="fr-FR" sz="4000" dirty="0">
              <a:solidFill>
                <a:schemeClr val="bg1"/>
              </a:solidFill>
            </a:endParaRPr>
          </a:p>
        </p:txBody>
      </p:sp>
    </p:spTree>
    <p:extLst>
      <p:ext uri="{BB962C8B-B14F-4D97-AF65-F5344CB8AC3E}">
        <p14:creationId xmlns:p14="http://schemas.microsoft.com/office/powerpoint/2010/main" val="16518864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297905" y="1988840"/>
            <a:ext cx="8424862" cy="3312368"/>
          </a:xfrm>
        </p:spPr>
        <p:txBody>
          <a:bodyPr>
            <a:noAutofit/>
          </a:bodyPr>
          <a:lstStyle/>
          <a:p>
            <a:pPr>
              <a:spcBef>
                <a:spcPts val="0"/>
              </a:spcBef>
            </a:pPr>
            <a:endParaRPr lang="fr-FR" sz="2000" dirty="0" smtClean="0">
              <a:solidFill>
                <a:srgbClr val="2B3990"/>
              </a:solidFill>
              <a:latin typeface="+mn-lt"/>
            </a:endParaRPr>
          </a:p>
          <a:p>
            <a:pPr>
              <a:spcBef>
                <a:spcPts val="0"/>
              </a:spcBef>
            </a:pPr>
            <a:r>
              <a:rPr lang="fr-FR" sz="2800" b="1" dirty="0" smtClean="0">
                <a:solidFill>
                  <a:srgbClr val="2FA17C"/>
                </a:solidFill>
                <a:latin typeface="+mn-lt"/>
              </a:rPr>
              <a:t>Cinq orientations stratégiques</a:t>
            </a:r>
            <a:endParaRPr lang="fr-FR" sz="1800" b="1" dirty="0">
              <a:solidFill>
                <a:srgbClr val="000066"/>
              </a:solidFill>
              <a:latin typeface="+mn-lt"/>
            </a:endParaRPr>
          </a:p>
          <a:p>
            <a:pPr marL="285750" lvl="0" indent="-285750">
              <a:spcBef>
                <a:spcPts val="0"/>
              </a:spcBef>
              <a:buFont typeface="Arial" panose="020B0604020202020204" pitchFamily="34" charset="0"/>
              <a:buChar char="•"/>
            </a:pPr>
            <a:r>
              <a:rPr lang="fr-FR" sz="2000" b="1" dirty="0" smtClean="0">
                <a:solidFill>
                  <a:schemeClr val="tx2"/>
                </a:solidFill>
                <a:latin typeface="+mn-lt"/>
              </a:rPr>
              <a:t>Amplifier </a:t>
            </a:r>
            <a:r>
              <a:rPr lang="fr-FR" sz="2000" b="1" dirty="0">
                <a:solidFill>
                  <a:schemeClr val="tx2"/>
                </a:solidFill>
                <a:latin typeface="+mn-lt"/>
              </a:rPr>
              <a:t>les actions sur les déterminants de santé et la promotion de la </a:t>
            </a:r>
            <a:r>
              <a:rPr lang="fr-FR" sz="2000" b="1" dirty="0" smtClean="0">
                <a:solidFill>
                  <a:schemeClr val="tx2"/>
                </a:solidFill>
                <a:latin typeface="+mn-lt"/>
              </a:rPr>
              <a:t>santé</a:t>
            </a:r>
            <a:endParaRPr lang="fr-FR" sz="2000" b="1" i="1" dirty="0">
              <a:solidFill>
                <a:schemeClr val="tx2"/>
              </a:solidFill>
              <a:latin typeface="+mn-lt"/>
            </a:endParaRPr>
          </a:p>
          <a:p>
            <a:pPr marL="285750" lvl="0" indent="-285750">
              <a:spcBef>
                <a:spcPts val="0"/>
              </a:spcBef>
              <a:buFont typeface="Arial" panose="020B0604020202020204" pitchFamily="34" charset="0"/>
              <a:buChar char="•"/>
            </a:pPr>
            <a:r>
              <a:rPr lang="fr-FR" sz="2000" b="1" dirty="0" smtClean="0">
                <a:solidFill>
                  <a:schemeClr val="tx2"/>
                </a:solidFill>
                <a:latin typeface="+mn-lt"/>
              </a:rPr>
              <a:t>Promouvoir </a:t>
            </a:r>
            <a:r>
              <a:rPr lang="fr-FR" sz="2000" b="1" dirty="0">
                <a:solidFill>
                  <a:schemeClr val="tx2"/>
                </a:solidFill>
                <a:latin typeface="+mn-lt"/>
              </a:rPr>
              <a:t>un accès équitable à la santé sur les </a:t>
            </a:r>
            <a:r>
              <a:rPr lang="fr-FR" sz="2000" b="1" dirty="0" smtClean="0">
                <a:solidFill>
                  <a:schemeClr val="tx2"/>
                </a:solidFill>
                <a:latin typeface="+mn-lt"/>
              </a:rPr>
              <a:t>territoires</a:t>
            </a:r>
            <a:endParaRPr lang="fr-FR" sz="2000" b="1" dirty="0">
              <a:solidFill>
                <a:schemeClr val="tx2"/>
              </a:solidFill>
              <a:latin typeface="+mn-lt"/>
            </a:endParaRPr>
          </a:p>
          <a:p>
            <a:pPr marL="285750" lvl="0" indent="-285750">
              <a:spcBef>
                <a:spcPts val="0"/>
              </a:spcBef>
              <a:buFont typeface="Arial" panose="020B0604020202020204" pitchFamily="34" charset="0"/>
              <a:buChar char="•"/>
            </a:pPr>
            <a:r>
              <a:rPr lang="fr-FR" sz="2000" b="1" dirty="0">
                <a:solidFill>
                  <a:schemeClr val="tx2"/>
                </a:solidFill>
                <a:latin typeface="+mn-lt"/>
              </a:rPr>
              <a:t>Renforcer la coordination des acteurs et améliorer les parcours de santé </a:t>
            </a:r>
          </a:p>
          <a:p>
            <a:pPr marL="285750" lvl="0" indent="-285750">
              <a:spcBef>
                <a:spcPts val="0"/>
              </a:spcBef>
              <a:buFont typeface="Arial" panose="020B0604020202020204" pitchFamily="34" charset="0"/>
              <a:buChar char="•"/>
            </a:pPr>
            <a:r>
              <a:rPr lang="fr-FR" sz="2000" b="1" dirty="0">
                <a:solidFill>
                  <a:schemeClr val="tx2"/>
                </a:solidFill>
                <a:latin typeface="+mn-lt"/>
              </a:rPr>
              <a:t>Renforcer la démocratie sanitaire et la place du citoyen, acteur de sa santé et du système de </a:t>
            </a:r>
            <a:r>
              <a:rPr lang="fr-FR" sz="2000" b="1" dirty="0" smtClean="0">
                <a:solidFill>
                  <a:schemeClr val="tx2"/>
                </a:solidFill>
                <a:latin typeface="+mn-lt"/>
              </a:rPr>
              <a:t>santé</a:t>
            </a:r>
            <a:endParaRPr lang="fr-FR" sz="2000" b="1" dirty="0">
              <a:solidFill>
                <a:schemeClr val="tx2"/>
              </a:solidFill>
              <a:latin typeface="+mn-lt"/>
            </a:endParaRPr>
          </a:p>
          <a:p>
            <a:pPr marL="285750" lvl="0" indent="-285750">
              <a:spcBef>
                <a:spcPts val="0"/>
              </a:spcBef>
              <a:buFont typeface="Arial" panose="020B0604020202020204" pitchFamily="34" charset="0"/>
              <a:buChar char="•"/>
            </a:pPr>
            <a:r>
              <a:rPr lang="fr-FR" sz="2000" b="1" dirty="0" smtClean="0">
                <a:solidFill>
                  <a:schemeClr val="tx2"/>
                </a:solidFill>
                <a:latin typeface="+mn-lt"/>
              </a:rPr>
              <a:t>Soutenir </a:t>
            </a:r>
            <a:r>
              <a:rPr lang="fr-FR" sz="2000" b="1" dirty="0">
                <a:solidFill>
                  <a:schemeClr val="tx2"/>
                </a:solidFill>
                <a:latin typeface="+mn-lt"/>
              </a:rPr>
              <a:t>et amplifier l’innovation au service de la qualité et de l’efficience du système de santé </a:t>
            </a:r>
            <a:endParaRPr lang="fr-FR" sz="2000" b="1" dirty="0" smtClean="0">
              <a:solidFill>
                <a:schemeClr val="tx2"/>
              </a:solidFill>
              <a:latin typeface="+mn-lt"/>
            </a:endParaRPr>
          </a:p>
          <a:p>
            <a:pPr lvl="0">
              <a:spcBef>
                <a:spcPts val="0"/>
              </a:spcBef>
            </a:pPr>
            <a:endParaRPr lang="fr-FR" sz="700" b="1" dirty="0">
              <a:solidFill>
                <a:srgbClr val="2FA17C"/>
              </a:solidFill>
              <a:latin typeface="+mn-lt"/>
            </a:endParaRPr>
          </a:p>
          <a:p>
            <a:pPr lvl="0">
              <a:spcBef>
                <a:spcPts val="0"/>
              </a:spcBef>
            </a:pPr>
            <a:r>
              <a:rPr lang="fr-FR" sz="2800" b="1" dirty="0" smtClean="0">
                <a:solidFill>
                  <a:srgbClr val="2FA17C"/>
                </a:solidFill>
                <a:latin typeface="+mn-lt"/>
              </a:rPr>
              <a:t>Déclinées</a:t>
            </a:r>
          </a:p>
          <a:p>
            <a:pPr marL="342900" lvl="0" indent="-342900">
              <a:spcBef>
                <a:spcPts val="0"/>
              </a:spcBef>
              <a:buFont typeface="Arial" panose="020B0604020202020204" pitchFamily="34" charset="0"/>
              <a:buChar char="•"/>
            </a:pPr>
            <a:r>
              <a:rPr lang="fr-FR" sz="2000" b="1" dirty="0" smtClean="0">
                <a:solidFill>
                  <a:srgbClr val="2B3990"/>
                </a:solidFill>
                <a:latin typeface="+mn-lt"/>
              </a:rPr>
              <a:t>en </a:t>
            </a:r>
            <a:r>
              <a:rPr lang="fr-FR" sz="2400" b="1" dirty="0" smtClean="0">
                <a:solidFill>
                  <a:srgbClr val="2B3990"/>
                </a:solidFill>
                <a:latin typeface="+mn-lt"/>
              </a:rPr>
              <a:t>objectifs stratégiques</a:t>
            </a:r>
          </a:p>
          <a:p>
            <a:pPr marL="342900" lvl="0" indent="-342900">
              <a:spcBef>
                <a:spcPts val="0"/>
              </a:spcBef>
              <a:buFont typeface="Arial" panose="020B0604020202020204" pitchFamily="34" charset="0"/>
              <a:buChar char="•"/>
            </a:pPr>
            <a:r>
              <a:rPr lang="fr-FR" sz="2000" b="1" dirty="0">
                <a:solidFill>
                  <a:srgbClr val="2B3990"/>
                </a:solidFill>
                <a:latin typeface="+mn-lt"/>
              </a:rPr>
              <a:t>e</a:t>
            </a:r>
            <a:r>
              <a:rPr lang="fr-FR" sz="2000" b="1" dirty="0" smtClean="0">
                <a:solidFill>
                  <a:srgbClr val="2B3990"/>
                </a:solidFill>
                <a:latin typeface="+mn-lt"/>
              </a:rPr>
              <a:t>n </a:t>
            </a:r>
            <a:r>
              <a:rPr lang="fr-FR" sz="2400" b="1" dirty="0" smtClean="0">
                <a:solidFill>
                  <a:srgbClr val="2B3990"/>
                </a:solidFill>
                <a:latin typeface="+mn-lt"/>
              </a:rPr>
              <a:t>résultats </a:t>
            </a:r>
            <a:r>
              <a:rPr lang="fr-FR" sz="2400" b="1" dirty="0">
                <a:solidFill>
                  <a:srgbClr val="2B3990"/>
                </a:solidFill>
                <a:latin typeface="+mn-lt"/>
              </a:rPr>
              <a:t>à atteindre </a:t>
            </a:r>
            <a:r>
              <a:rPr lang="fr-FR" sz="2000" b="1" dirty="0">
                <a:solidFill>
                  <a:srgbClr val="2B3990"/>
                </a:solidFill>
                <a:latin typeface="+mn-lt"/>
              </a:rPr>
              <a:t>et </a:t>
            </a:r>
            <a:r>
              <a:rPr lang="fr-FR" sz="2400" b="1" dirty="0">
                <a:solidFill>
                  <a:srgbClr val="2B3990"/>
                </a:solidFill>
                <a:latin typeface="+mn-lt"/>
              </a:rPr>
              <a:t>indicateurs traceurs </a:t>
            </a:r>
            <a:r>
              <a:rPr lang="fr-FR" sz="2000" b="1" dirty="0">
                <a:solidFill>
                  <a:srgbClr val="2B3990"/>
                </a:solidFill>
                <a:latin typeface="+mn-lt"/>
              </a:rPr>
              <a:t>de la politique </a:t>
            </a:r>
            <a:r>
              <a:rPr lang="fr-FR" sz="2000" b="1" dirty="0" smtClean="0">
                <a:solidFill>
                  <a:srgbClr val="2B3990"/>
                </a:solidFill>
                <a:latin typeface="+mn-lt"/>
              </a:rPr>
              <a:t>régionale </a:t>
            </a:r>
            <a:endParaRPr lang="fr-FR" sz="2000" b="1" dirty="0">
              <a:solidFill>
                <a:srgbClr val="2B3990"/>
              </a:solidFill>
              <a:latin typeface="+mn-lt"/>
            </a:endParaRPr>
          </a:p>
        </p:txBody>
      </p:sp>
      <p:sp>
        <p:nvSpPr>
          <p:cNvPr id="6" name="Rectangle à coins arrondis 5"/>
          <p:cNvSpPr/>
          <p:nvPr/>
        </p:nvSpPr>
        <p:spPr>
          <a:xfrm>
            <a:off x="-468560" y="-27384"/>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395536" y="116632"/>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COS</a:t>
            </a:r>
            <a:endParaRPr lang="fr-FR" sz="4000" dirty="0">
              <a:solidFill>
                <a:schemeClr val="bg1"/>
              </a:solidFill>
            </a:endParaRPr>
          </a:p>
        </p:txBody>
      </p:sp>
    </p:spTree>
    <p:extLst>
      <p:ext uri="{BB962C8B-B14F-4D97-AF65-F5344CB8AC3E}">
        <p14:creationId xmlns:p14="http://schemas.microsoft.com/office/powerpoint/2010/main" val="36859764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à coins arrondis 5"/>
          <p:cNvSpPr/>
          <p:nvPr/>
        </p:nvSpPr>
        <p:spPr>
          <a:xfrm>
            <a:off x="-460523" y="-27384"/>
            <a:ext cx="7416824"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14375"/>
            <a:endParaRPr lang="fr-FR" sz="2800" b="1" dirty="0" smtClean="0">
              <a:solidFill>
                <a:schemeClr val="bg1"/>
              </a:solidFill>
            </a:endParaRPr>
          </a:p>
          <a:p>
            <a:pPr marL="714375"/>
            <a:endParaRPr lang="fr-FR" sz="2800" b="1" dirty="0" smtClean="0">
              <a:solidFill>
                <a:schemeClr val="bg1"/>
              </a:solidFill>
            </a:endParaRPr>
          </a:p>
          <a:p>
            <a:pPr marL="714375"/>
            <a:r>
              <a:rPr lang="fr-FR" sz="3200" b="1" dirty="0" smtClean="0">
                <a:solidFill>
                  <a:schemeClr val="bg1"/>
                </a:solidFill>
                <a:latin typeface="Microsoft PhagsPa" panose="020B0502040204020203" pitchFamily="34" charset="0"/>
              </a:rPr>
              <a:t>COS</a:t>
            </a:r>
            <a:r>
              <a:rPr lang="fr-FR" sz="2800" b="1" dirty="0" smtClean="0">
                <a:solidFill>
                  <a:schemeClr val="bg1"/>
                </a:solidFill>
                <a:latin typeface="Microsoft PhagsPa" panose="020B0502040204020203" pitchFamily="34" charset="0"/>
              </a:rPr>
              <a:t> - </a:t>
            </a:r>
            <a:r>
              <a:rPr lang="fr-FR" sz="2000" b="1" dirty="0" smtClean="0">
                <a:solidFill>
                  <a:schemeClr val="bg1"/>
                </a:solidFill>
                <a:latin typeface="Microsoft PhagsPa" panose="020B0502040204020203" pitchFamily="34" charset="0"/>
              </a:rPr>
              <a:t>STRATÉGIE GLOBALE SUIVI ET ÉVALUATION PRS</a:t>
            </a:r>
            <a:endParaRPr lang="fr-FR" sz="2000" dirty="0" smtClean="0">
              <a:solidFill>
                <a:schemeClr val="bg1"/>
              </a:solidFill>
              <a:latin typeface="Microsoft PhagsPa" panose="020B0502040204020203" pitchFamily="34" charset="0"/>
            </a:endParaRPr>
          </a:p>
          <a:p>
            <a:pPr marL="714375"/>
            <a:r>
              <a:rPr lang="fr-FR" sz="2800" b="1" dirty="0" smtClean="0"/>
              <a:t/>
            </a:r>
            <a:br>
              <a:rPr lang="fr-FR" sz="2800" b="1" dirty="0" smtClean="0"/>
            </a:br>
            <a:endParaRPr lang="fr-FR" sz="2800" b="1" cap="small" dirty="0">
              <a:solidFill>
                <a:schemeClr val="bg1"/>
              </a:solidFill>
              <a:latin typeface="Microsoft PhagsPa" panose="020B0502040204020203" pitchFamily="34" charset="0"/>
              <a:ea typeface="+mj-ea"/>
              <a:cs typeface="+mj-cs"/>
            </a:endParaRPr>
          </a:p>
        </p:txBody>
      </p:sp>
      <p:sp>
        <p:nvSpPr>
          <p:cNvPr id="7" name="Titre 1"/>
          <p:cNvSpPr txBox="1">
            <a:spLocks/>
          </p:cNvSpPr>
          <p:nvPr/>
        </p:nvSpPr>
        <p:spPr>
          <a:xfrm>
            <a:off x="395536" y="116632"/>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endParaRPr lang="fr-FR" sz="2400" dirty="0">
              <a:solidFill>
                <a:prstClr val="white"/>
              </a:solidFill>
            </a:endParaRPr>
          </a:p>
        </p:txBody>
      </p:sp>
      <p:sp>
        <p:nvSpPr>
          <p:cNvPr id="8" name="Rectangle à coins arrondis 7"/>
          <p:cNvSpPr/>
          <p:nvPr/>
        </p:nvSpPr>
        <p:spPr>
          <a:xfrm>
            <a:off x="1782160" y="1863834"/>
            <a:ext cx="3631946" cy="291850"/>
          </a:xfrm>
          <a:prstGeom prst="roundRect">
            <a:avLst/>
          </a:prstGeom>
          <a:ln w="38100">
            <a:solidFill>
              <a:srgbClr val="2FA17C"/>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fr-FR" b="1" dirty="0" smtClean="0">
                <a:solidFill>
                  <a:schemeClr val="tx1"/>
                </a:solidFill>
              </a:rPr>
              <a:t>Résultats attendus à 5 et 10 ans</a:t>
            </a:r>
            <a:endParaRPr lang="fr-FR" b="1" dirty="0">
              <a:solidFill>
                <a:schemeClr val="tx1"/>
              </a:solidFill>
            </a:endParaRPr>
          </a:p>
        </p:txBody>
      </p:sp>
      <p:sp>
        <p:nvSpPr>
          <p:cNvPr id="10" name="Rectangle à coins arrondis 9"/>
          <p:cNvSpPr/>
          <p:nvPr/>
        </p:nvSpPr>
        <p:spPr>
          <a:xfrm>
            <a:off x="2614467" y="2542972"/>
            <a:ext cx="1967332" cy="926976"/>
          </a:xfrm>
          <a:prstGeom prst="roundRect">
            <a:avLst/>
          </a:prstGeom>
          <a:ln w="38100">
            <a:solidFill>
              <a:srgbClr val="2FA17C"/>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fr-FR" b="1" dirty="0" smtClean="0"/>
              <a:t>Orientations stratégiques </a:t>
            </a:r>
          </a:p>
        </p:txBody>
      </p:sp>
      <p:sp>
        <p:nvSpPr>
          <p:cNvPr id="41" name="Rectangle à coins arrondis 40"/>
          <p:cNvSpPr/>
          <p:nvPr/>
        </p:nvSpPr>
        <p:spPr>
          <a:xfrm>
            <a:off x="2139881" y="4129854"/>
            <a:ext cx="2997747" cy="461606"/>
          </a:xfrm>
          <a:prstGeom prst="roundRect">
            <a:avLst/>
          </a:prstGeom>
          <a:ln w="38100">
            <a:solidFill>
              <a:schemeClr val="accent2"/>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fr-FR" sz="1600" b="1" dirty="0" smtClean="0">
                <a:solidFill>
                  <a:schemeClr val="tx1"/>
                </a:solidFill>
              </a:rPr>
              <a:t>Résultats </a:t>
            </a:r>
            <a:r>
              <a:rPr lang="fr-FR" sz="1600" b="1" dirty="0">
                <a:solidFill>
                  <a:schemeClr val="tx1"/>
                </a:solidFill>
              </a:rPr>
              <a:t> </a:t>
            </a:r>
            <a:r>
              <a:rPr lang="fr-FR" sz="1600" b="1" dirty="0" smtClean="0">
                <a:solidFill>
                  <a:schemeClr val="tx1"/>
                </a:solidFill>
              </a:rPr>
              <a:t>attendus spécifiques</a:t>
            </a:r>
            <a:endParaRPr lang="fr-FR" sz="1600" b="1" dirty="0">
              <a:solidFill>
                <a:schemeClr val="tx1"/>
              </a:solidFill>
            </a:endParaRPr>
          </a:p>
        </p:txBody>
      </p:sp>
      <p:sp>
        <p:nvSpPr>
          <p:cNvPr id="83" name="Rectangle à coins arrondis 82"/>
          <p:cNvSpPr/>
          <p:nvPr/>
        </p:nvSpPr>
        <p:spPr>
          <a:xfrm>
            <a:off x="2511089" y="4865959"/>
            <a:ext cx="2255334" cy="338489"/>
          </a:xfrm>
          <a:prstGeom prst="roundRect">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r>
              <a:rPr lang="fr-FR" sz="1600" b="1" dirty="0" smtClean="0"/>
              <a:t>Objectifs spécifiques</a:t>
            </a:r>
            <a:endParaRPr lang="fr-FR" sz="1600" b="1" dirty="0"/>
          </a:p>
        </p:txBody>
      </p:sp>
      <p:sp>
        <p:nvSpPr>
          <p:cNvPr id="85" name="Rectangle à coins arrondis 84"/>
          <p:cNvSpPr/>
          <p:nvPr/>
        </p:nvSpPr>
        <p:spPr>
          <a:xfrm>
            <a:off x="2685236" y="5602607"/>
            <a:ext cx="1907039" cy="715738"/>
          </a:xfrm>
          <a:prstGeom prst="roundRect">
            <a:avLst/>
          </a:prstGeom>
          <a:ln w="38100">
            <a:solidFill>
              <a:schemeClr val="accent2"/>
            </a:solidFill>
          </a:ln>
        </p:spPr>
        <p:style>
          <a:lnRef idx="2">
            <a:schemeClr val="accent3"/>
          </a:lnRef>
          <a:fillRef idx="1">
            <a:schemeClr val="lt1"/>
          </a:fillRef>
          <a:effectRef idx="0">
            <a:schemeClr val="accent3"/>
          </a:effectRef>
          <a:fontRef idx="minor">
            <a:schemeClr val="dk1"/>
          </a:fontRef>
        </p:style>
        <p:txBody>
          <a:bodyPr rtlCol="0" anchor="ctr"/>
          <a:lstStyle/>
          <a:p>
            <a:endParaRPr lang="fr-FR" sz="1400" b="1" dirty="0" smtClean="0">
              <a:solidFill>
                <a:schemeClr val="tx1"/>
              </a:solidFill>
            </a:endParaRPr>
          </a:p>
          <a:p>
            <a:pPr algn="ctr"/>
            <a:r>
              <a:rPr lang="fr-FR" sz="1400" b="1" dirty="0" smtClean="0">
                <a:solidFill>
                  <a:schemeClr val="tx1"/>
                </a:solidFill>
              </a:rPr>
              <a:t>Modalités de mise en œuvre (leviers, actions, </a:t>
            </a:r>
            <a:r>
              <a:rPr lang="fr-FR" sz="1400" b="1" dirty="0" err="1" smtClean="0">
                <a:solidFill>
                  <a:schemeClr val="tx1"/>
                </a:solidFill>
              </a:rPr>
              <a:t>etc</a:t>
            </a:r>
            <a:r>
              <a:rPr lang="fr-FR" sz="1400" b="1" dirty="0" smtClean="0">
                <a:solidFill>
                  <a:schemeClr val="tx1"/>
                </a:solidFill>
              </a:rPr>
              <a:t>)</a:t>
            </a:r>
          </a:p>
          <a:p>
            <a:endParaRPr lang="fr-FR" sz="1400" b="1" dirty="0">
              <a:solidFill>
                <a:schemeClr val="tx1"/>
              </a:solidFill>
            </a:endParaRPr>
          </a:p>
        </p:txBody>
      </p:sp>
      <p:sp>
        <p:nvSpPr>
          <p:cNvPr id="27" name="Rectangle à coins arrondis 26"/>
          <p:cNvSpPr/>
          <p:nvPr/>
        </p:nvSpPr>
        <p:spPr>
          <a:xfrm>
            <a:off x="5868144" y="5139550"/>
            <a:ext cx="1377830" cy="856835"/>
          </a:xfrm>
          <a:prstGeom prst="roundRect">
            <a:avLst/>
          </a:prstGeom>
          <a:ln>
            <a:solidFill>
              <a:schemeClr val="tx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fr-FR" sz="1400" b="1" dirty="0" smtClean="0">
                <a:solidFill>
                  <a:schemeClr val="tx1"/>
                </a:solidFill>
              </a:rPr>
              <a:t>Indicateurs </a:t>
            </a:r>
          </a:p>
          <a:p>
            <a:pPr algn="ctr"/>
            <a:r>
              <a:rPr lang="fr-FR" sz="1400" b="1" dirty="0" smtClean="0">
                <a:solidFill>
                  <a:schemeClr val="tx1"/>
                </a:solidFill>
              </a:rPr>
              <a:t>de processus</a:t>
            </a:r>
            <a:endParaRPr lang="fr-FR" sz="1400" b="1" dirty="0">
              <a:solidFill>
                <a:schemeClr val="tx1"/>
              </a:solidFill>
            </a:endParaRPr>
          </a:p>
        </p:txBody>
      </p:sp>
      <p:sp>
        <p:nvSpPr>
          <p:cNvPr id="28" name="Rectangle 27"/>
          <p:cNvSpPr/>
          <p:nvPr/>
        </p:nvSpPr>
        <p:spPr>
          <a:xfrm>
            <a:off x="519207" y="2349328"/>
            <a:ext cx="1072799" cy="523220"/>
          </a:xfrm>
          <a:prstGeom prst="rect">
            <a:avLst/>
          </a:prstGeom>
        </p:spPr>
        <p:txBody>
          <a:bodyPr wrap="square">
            <a:spAutoFit/>
          </a:bodyPr>
          <a:lstStyle/>
          <a:p>
            <a:pPr algn="ctr"/>
            <a:r>
              <a:rPr lang="fr-FR" sz="2800" b="1" dirty="0">
                <a:solidFill>
                  <a:srgbClr val="2FA17C"/>
                </a:solidFill>
              </a:rPr>
              <a:t>COS</a:t>
            </a:r>
          </a:p>
        </p:txBody>
      </p:sp>
      <p:cxnSp>
        <p:nvCxnSpPr>
          <p:cNvPr id="46" name="Connecteur droit avec flèche 45"/>
          <p:cNvCxnSpPr/>
          <p:nvPr/>
        </p:nvCxnSpPr>
        <p:spPr>
          <a:xfrm flipH="1">
            <a:off x="5044702" y="5256155"/>
            <a:ext cx="55409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5" name="Flèche droite 4"/>
          <p:cNvSpPr/>
          <p:nvPr/>
        </p:nvSpPr>
        <p:spPr>
          <a:xfrm rot="16200000">
            <a:off x="3482850" y="5029570"/>
            <a:ext cx="311812" cy="7649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4" name="Rectangle 13"/>
          <p:cNvSpPr/>
          <p:nvPr/>
        </p:nvSpPr>
        <p:spPr>
          <a:xfrm>
            <a:off x="636592" y="4645377"/>
            <a:ext cx="838027" cy="523220"/>
          </a:xfrm>
          <a:prstGeom prst="rect">
            <a:avLst/>
          </a:prstGeom>
        </p:spPr>
        <p:txBody>
          <a:bodyPr wrap="square">
            <a:spAutoFit/>
          </a:bodyPr>
          <a:lstStyle/>
          <a:p>
            <a:pPr algn="ctr"/>
            <a:r>
              <a:rPr lang="fr-FR" sz="2800" b="1" dirty="0" smtClean="0">
                <a:solidFill>
                  <a:schemeClr val="accent2"/>
                </a:solidFill>
              </a:rPr>
              <a:t>SRS</a:t>
            </a:r>
            <a:endParaRPr lang="fr-FR" sz="2800" b="1" dirty="0">
              <a:solidFill>
                <a:schemeClr val="accent2"/>
              </a:solidFill>
            </a:endParaRPr>
          </a:p>
        </p:txBody>
      </p:sp>
      <p:sp>
        <p:nvSpPr>
          <p:cNvPr id="50" name="Flèche droite 49"/>
          <p:cNvSpPr/>
          <p:nvPr/>
        </p:nvSpPr>
        <p:spPr>
          <a:xfrm rot="16200000">
            <a:off x="3391684" y="3369541"/>
            <a:ext cx="394316" cy="7649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6" name="Connecteur droit 15"/>
          <p:cNvCxnSpPr>
            <a:stCxn id="83" idx="0"/>
            <a:endCxn id="41" idx="2"/>
          </p:cNvCxnSpPr>
          <p:nvPr/>
        </p:nvCxnSpPr>
        <p:spPr>
          <a:xfrm flipH="1" flipV="1">
            <a:off x="3638755" y="4591460"/>
            <a:ext cx="1" cy="274499"/>
          </a:xfrm>
          <a:prstGeom prst="line">
            <a:avLst/>
          </a:prstGeom>
        </p:spPr>
        <p:style>
          <a:lnRef idx="3">
            <a:schemeClr val="accent2"/>
          </a:lnRef>
          <a:fillRef idx="0">
            <a:schemeClr val="accent2"/>
          </a:fillRef>
          <a:effectRef idx="2">
            <a:schemeClr val="accent2"/>
          </a:effectRef>
          <a:fontRef idx="minor">
            <a:schemeClr val="tx1"/>
          </a:fontRef>
        </p:style>
      </p:cxnSp>
      <p:cxnSp>
        <p:nvCxnSpPr>
          <p:cNvPr id="57" name="Connecteur droit 56"/>
          <p:cNvCxnSpPr>
            <a:stCxn id="10" idx="0"/>
            <a:endCxn id="8" idx="2"/>
          </p:cNvCxnSpPr>
          <p:nvPr/>
        </p:nvCxnSpPr>
        <p:spPr>
          <a:xfrm flipV="1">
            <a:off x="3598133" y="2155684"/>
            <a:ext cx="0" cy="387288"/>
          </a:xfrm>
          <a:prstGeom prst="line">
            <a:avLst/>
          </a:prstGeom>
          <a:ln>
            <a:solidFill>
              <a:srgbClr val="2FA17C"/>
            </a:solidFill>
          </a:ln>
        </p:spPr>
        <p:style>
          <a:lnRef idx="3">
            <a:schemeClr val="accent2"/>
          </a:lnRef>
          <a:fillRef idx="0">
            <a:schemeClr val="accent2"/>
          </a:fillRef>
          <a:effectRef idx="2">
            <a:schemeClr val="accent2"/>
          </a:effectRef>
          <a:fontRef idx="minor">
            <a:schemeClr val="tx1"/>
          </a:fontRef>
        </p:style>
      </p:cxnSp>
      <p:sp>
        <p:nvSpPr>
          <p:cNvPr id="66" name="Rectangle à coins arrondis 65"/>
          <p:cNvSpPr/>
          <p:nvPr/>
        </p:nvSpPr>
        <p:spPr>
          <a:xfrm>
            <a:off x="6156176" y="1888334"/>
            <a:ext cx="1233429" cy="984214"/>
          </a:xfrm>
          <a:prstGeom prst="round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1600" b="1" dirty="0" smtClean="0">
                <a:solidFill>
                  <a:schemeClr val="tx1"/>
                </a:solidFill>
              </a:rPr>
              <a:t>Indicateurs </a:t>
            </a:r>
          </a:p>
          <a:p>
            <a:pPr algn="ctr"/>
            <a:r>
              <a:rPr lang="fr-FR" sz="1600" b="1" dirty="0" smtClean="0">
                <a:solidFill>
                  <a:schemeClr val="tx1"/>
                </a:solidFill>
              </a:rPr>
              <a:t>traceurs</a:t>
            </a:r>
            <a:endParaRPr lang="fr-FR" sz="1600" b="1" dirty="0">
              <a:solidFill>
                <a:schemeClr val="tx1"/>
              </a:solidFill>
            </a:endParaRPr>
          </a:p>
        </p:txBody>
      </p:sp>
      <p:sp>
        <p:nvSpPr>
          <p:cNvPr id="68" name="Rectangle à coins arrondis 67"/>
          <p:cNvSpPr/>
          <p:nvPr/>
        </p:nvSpPr>
        <p:spPr>
          <a:xfrm>
            <a:off x="5868144" y="3899799"/>
            <a:ext cx="1612636" cy="976910"/>
          </a:xfrm>
          <a:prstGeom prst="roundRect">
            <a:avLst/>
          </a:prstGeom>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1400" b="1" dirty="0" smtClean="0">
                <a:solidFill>
                  <a:schemeClr val="tx1"/>
                </a:solidFill>
              </a:rPr>
              <a:t>Indicateurs </a:t>
            </a:r>
          </a:p>
          <a:p>
            <a:pPr algn="ctr"/>
            <a:r>
              <a:rPr lang="fr-FR" sz="1400" b="1" dirty="0" smtClean="0">
                <a:solidFill>
                  <a:schemeClr val="tx1"/>
                </a:solidFill>
              </a:rPr>
              <a:t>De résultats</a:t>
            </a:r>
            <a:endParaRPr lang="fr-FR" sz="1400" b="1" dirty="0">
              <a:solidFill>
                <a:schemeClr val="tx1"/>
              </a:solidFill>
            </a:endParaRPr>
          </a:p>
        </p:txBody>
      </p:sp>
      <p:cxnSp>
        <p:nvCxnSpPr>
          <p:cNvPr id="119" name="Connecteur droit avec flèche 118"/>
          <p:cNvCxnSpPr/>
          <p:nvPr/>
        </p:nvCxnSpPr>
        <p:spPr>
          <a:xfrm flipH="1">
            <a:off x="5017351" y="2532749"/>
            <a:ext cx="995385" cy="0"/>
          </a:xfrm>
          <a:prstGeom prst="straightConnector1">
            <a:avLst/>
          </a:prstGeom>
          <a:ln>
            <a:solidFill>
              <a:srgbClr val="2FA17C"/>
            </a:solidFill>
            <a:tailEnd type="arrow"/>
          </a:ln>
        </p:spPr>
        <p:style>
          <a:lnRef idx="3">
            <a:schemeClr val="accent2"/>
          </a:lnRef>
          <a:fillRef idx="0">
            <a:schemeClr val="accent2"/>
          </a:fillRef>
          <a:effectRef idx="2">
            <a:schemeClr val="accent2"/>
          </a:effectRef>
          <a:fontRef idx="minor">
            <a:schemeClr val="tx1"/>
          </a:fontRef>
        </p:style>
      </p:cxnSp>
      <p:cxnSp>
        <p:nvCxnSpPr>
          <p:cNvPr id="125" name="Connecteur droit avec flèche 124"/>
          <p:cNvCxnSpPr/>
          <p:nvPr/>
        </p:nvCxnSpPr>
        <p:spPr>
          <a:xfrm flipH="1">
            <a:off x="5321747" y="4360657"/>
            <a:ext cx="386594"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26" name="Connecteur droit avec flèche 125"/>
          <p:cNvCxnSpPr/>
          <p:nvPr/>
        </p:nvCxnSpPr>
        <p:spPr>
          <a:xfrm flipV="1">
            <a:off x="6537263" y="3068915"/>
            <a:ext cx="0" cy="548413"/>
          </a:xfrm>
          <a:prstGeom prst="straightConnector1">
            <a:avLst/>
          </a:prstGeom>
          <a:ln>
            <a:solidFill>
              <a:srgbClr val="2FA17C"/>
            </a:solidFill>
            <a:tailEnd type="arrow"/>
          </a:ln>
        </p:spPr>
        <p:style>
          <a:lnRef idx="3">
            <a:schemeClr val="accent2"/>
          </a:lnRef>
          <a:fillRef idx="0">
            <a:schemeClr val="accent2"/>
          </a:fillRef>
          <a:effectRef idx="2">
            <a:schemeClr val="accent2"/>
          </a:effectRef>
          <a:fontRef idx="minor">
            <a:schemeClr val="tx1"/>
          </a:fontRef>
        </p:style>
      </p:cxnSp>
      <p:sp>
        <p:nvSpPr>
          <p:cNvPr id="13" name="Accolade fermante 12"/>
          <p:cNvSpPr/>
          <p:nvPr/>
        </p:nvSpPr>
        <p:spPr>
          <a:xfrm>
            <a:off x="7680506" y="3705135"/>
            <a:ext cx="216024" cy="2343148"/>
          </a:xfrm>
          <a:prstGeom prst="rightBrace">
            <a:avLst/>
          </a:prstGeom>
          <a:ln w="28575">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9" name="Accolade fermante 28"/>
          <p:cNvSpPr/>
          <p:nvPr/>
        </p:nvSpPr>
        <p:spPr>
          <a:xfrm>
            <a:off x="7582674" y="1879014"/>
            <a:ext cx="216024" cy="1268000"/>
          </a:xfrm>
          <a:prstGeom prst="rightBrace">
            <a:avLst/>
          </a:prstGeom>
          <a:ln w="28575">
            <a:solidFill>
              <a:srgbClr val="2FA17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5" name="ZoneTexte 14"/>
          <p:cNvSpPr txBox="1"/>
          <p:nvPr/>
        </p:nvSpPr>
        <p:spPr>
          <a:xfrm>
            <a:off x="7896530" y="2349328"/>
            <a:ext cx="1247470" cy="369332"/>
          </a:xfrm>
          <a:prstGeom prst="rect">
            <a:avLst/>
          </a:prstGeom>
          <a:noFill/>
        </p:spPr>
        <p:txBody>
          <a:bodyPr wrap="square" rtlCol="0">
            <a:spAutoFit/>
          </a:bodyPr>
          <a:lstStyle/>
          <a:p>
            <a:r>
              <a:rPr lang="fr-FR" b="1" dirty="0"/>
              <a:t>É</a:t>
            </a:r>
            <a:r>
              <a:rPr lang="fr-FR" b="1" dirty="0" smtClean="0"/>
              <a:t>valuation</a:t>
            </a:r>
            <a:endParaRPr lang="fr-FR" b="1" dirty="0"/>
          </a:p>
        </p:txBody>
      </p:sp>
      <p:sp>
        <p:nvSpPr>
          <p:cNvPr id="31" name="ZoneTexte 30"/>
          <p:cNvSpPr txBox="1"/>
          <p:nvPr/>
        </p:nvSpPr>
        <p:spPr>
          <a:xfrm>
            <a:off x="8146733" y="4701058"/>
            <a:ext cx="747063" cy="369332"/>
          </a:xfrm>
          <a:prstGeom prst="rect">
            <a:avLst/>
          </a:prstGeom>
          <a:noFill/>
        </p:spPr>
        <p:txBody>
          <a:bodyPr wrap="square" rtlCol="0">
            <a:spAutoFit/>
          </a:bodyPr>
          <a:lstStyle/>
          <a:p>
            <a:r>
              <a:rPr lang="fr-FR" b="1" dirty="0" smtClean="0"/>
              <a:t>Suivi</a:t>
            </a:r>
            <a:endParaRPr lang="fr-FR" b="1" dirty="0"/>
          </a:p>
        </p:txBody>
      </p:sp>
      <p:sp>
        <p:nvSpPr>
          <p:cNvPr id="2" name="Espace réservé de la date 1"/>
          <p:cNvSpPr>
            <a:spLocks noGrp="1"/>
          </p:cNvSpPr>
          <p:nvPr>
            <p:ph type="dt" sz="half" idx="10"/>
          </p:nvPr>
        </p:nvSpPr>
        <p:spPr/>
        <p:txBody>
          <a:bodyPr/>
          <a:lstStyle/>
          <a:p>
            <a:r>
              <a:rPr lang="fr-FR" dirty="0" smtClean="0"/>
              <a:t>15</a:t>
            </a:r>
            <a:endParaRPr lang="fr-FR" dirty="0"/>
          </a:p>
        </p:txBody>
      </p:sp>
    </p:spTree>
    <p:extLst>
      <p:ext uri="{BB962C8B-B14F-4D97-AF65-F5344CB8AC3E}">
        <p14:creationId xmlns:p14="http://schemas.microsoft.com/office/powerpoint/2010/main" val="26982290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468560" y="-27384"/>
            <a:ext cx="7416824"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itre 1"/>
          <p:cNvSpPr txBox="1">
            <a:spLocks/>
          </p:cNvSpPr>
          <p:nvPr/>
        </p:nvSpPr>
        <p:spPr>
          <a:xfrm>
            <a:off x="395536" y="197768"/>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Sommaire</a:t>
            </a:r>
            <a:endParaRPr lang="fr-FR" sz="3200" dirty="0">
              <a:solidFill>
                <a:schemeClr val="bg1"/>
              </a:solidFill>
            </a:endParaRPr>
          </a:p>
        </p:txBody>
      </p:sp>
      <p:sp>
        <p:nvSpPr>
          <p:cNvPr id="3" name="Rectangle 2"/>
          <p:cNvSpPr/>
          <p:nvPr/>
        </p:nvSpPr>
        <p:spPr>
          <a:xfrm>
            <a:off x="251520" y="2060848"/>
            <a:ext cx="8661648" cy="4708981"/>
          </a:xfrm>
          <a:prstGeom prst="rect">
            <a:avLst/>
          </a:prstGeom>
        </p:spPr>
        <p:txBody>
          <a:bodyPr wrap="square">
            <a:spAutoFit/>
          </a:bodyPr>
          <a:lstStyle/>
          <a:p>
            <a:pPr marL="457200" indent="-457200">
              <a:buFont typeface="Arial" panose="020B0604020202020204" pitchFamily="34" charset="0"/>
              <a:buChar char="•"/>
            </a:pPr>
            <a:r>
              <a:rPr lang="fr-FR" sz="2800" b="1" dirty="0" smtClean="0">
                <a:solidFill>
                  <a:srgbClr val="2B3990"/>
                </a:solidFill>
              </a:rPr>
              <a:t>Stratégie Nationale de Santé et </a:t>
            </a:r>
            <a:r>
              <a:rPr lang="fr-FR" sz="2800" b="1" dirty="0" smtClean="0">
                <a:solidFill>
                  <a:srgbClr val="2B3990"/>
                </a:solidFill>
              </a:rPr>
              <a:t>PRS</a:t>
            </a:r>
          </a:p>
          <a:p>
            <a:pPr marL="457200" indent="-457200">
              <a:buFont typeface="Arial" panose="020B0604020202020204" pitchFamily="34" charset="0"/>
              <a:buChar char="•"/>
            </a:pPr>
            <a:r>
              <a:rPr lang="fr-FR" sz="2800" b="1" dirty="0" smtClean="0">
                <a:solidFill>
                  <a:srgbClr val="2B3990"/>
                </a:solidFill>
              </a:rPr>
              <a:t>PRS : nouveau cadre, nouveaux enjeux, consultation et mise en œuvre </a:t>
            </a:r>
            <a:endParaRPr lang="fr-FR" sz="2800" b="1" dirty="0">
              <a:solidFill>
                <a:srgbClr val="2B3990"/>
              </a:solidFill>
            </a:endParaRPr>
          </a:p>
          <a:p>
            <a:pPr marL="457200" indent="-457200">
              <a:buFont typeface="Arial" panose="020B0604020202020204" pitchFamily="34" charset="0"/>
              <a:buChar char="•"/>
            </a:pPr>
            <a:r>
              <a:rPr lang="fr-FR" sz="2800" b="1" dirty="0" smtClean="0">
                <a:solidFill>
                  <a:srgbClr val="2B3990"/>
                </a:solidFill>
              </a:rPr>
              <a:t>Cadre </a:t>
            </a:r>
            <a:r>
              <a:rPr lang="fr-FR" sz="2800" b="1" dirty="0">
                <a:solidFill>
                  <a:srgbClr val="2B3990"/>
                </a:solidFill>
              </a:rPr>
              <a:t>d’orientation stratégique (COS) </a:t>
            </a:r>
            <a:endParaRPr lang="fr-FR" sz="2800" b="1" dirty="0" smtClean="0">
              <a:solidFill>
                <a:srgbClr val="2B3990"/>
              </a:solidFill>
            </a:endParaRPr>
          </a:p>
          <a:p>
            <a:pPr marL="457200" indent="-457200">
              <a:buFont typeface="Arial" panose="020B0604020202020204" pitchFamily="34" charset="0"/>
              <a:buChar char="•"/>
            </a:pPr>
            <a:r>
              <a:rPr lang="fr-FR" sz="2800" b="1" dirty="0" smtClean="0">
                <a:solidFill>
                  <a:srgbClr val="2B3990"/>
                </a:solidFill>
              </a:rPr>
              <a:t>Schéma </a:t>
            </a:r>
            <a:r>
              <a:rPr lang="fr-FR" sz="2800" b="1" dirty="0">
                <a:solidFill>
                  <a:srgbClr val="2B3990"/>
                </a:solidFill>
              </a:rPr>
              <a:t>régional de santé </a:t>
            </a:r>
            <a:r>
              <a:rPr lang="fr-FR" sz="2800" b="1" dirty="0" smtClean="0">
                <a:solidFill>
                  <a:srgbClr val="2B3990"/>
                </a:solidFill>
              </a:rPr>
              <a:t>(SRS) </a:t>
            </a:r>
          </a:p>
          <a:p>
            <a:pPr marL="457200" indent="-457200">
              <a:buFont typeface="Arial" panose="020B0604020202020204" pitchFamily="34" charset="0"/>
              <a:buChar char="•"/>
            </a:pPr>
            <a:r>
              <a:rPr lang="fr-FR" sz="2800" b="1" dirty="0" smtClean="0">
                <a:solidFill>
                  <a:srgbClr val="2B3990"/>
                </a:solidFill>
              </a:rPr>
              <a:t>Programme </a:t>
            </a:r>
            <a:r>
              <a:rPr lang="fr-FR" sz="2800" b="1" dirty="0">
                <a:solidFill>
                  <a:srgbClr val="2B3990"/>
                </a:solidFill>
              </a:rPr>
              <a:t>régional d’accès à la prévention et aux soins des personnes les plus démunies (PRAPS) </a:t>
            </a:r>
            <a:endParaRPr lang="fr-FR" sz="2800" b="1" dirty="0" smtClean="0">
              <a:solidFill>
                <a:srgbClr val="2B3990"/>
              </a:solidFill>
            </a:endParaRPr>
          </a:p>
          <a:p>
            <a:endParaRPr lang="fr-FR" sz="2400" b="1" dirty="0">
              <a:solidFill>
                <a:srgbClr val="2B3990"/>
              </a:solidFill>
            </a:endParaRPr>
          </a:p>
          <a:p>
            <a:pPr marL="361950" lvl="0"/>
            <a:endParaRPr lang="fr-FR" sz="2400" b="1" dirty="0" smtClean="0">
              <a:solidFill>
                <a:srgbClr val="2B3990"/>
              </a:solidFill>
            </a:endParaRPr>
          </a:p>
          <a:p>
            <a:pPr marL="361950" lvl="0"/>
            <a:endParaRPr lang="fr-FR" sz="2000" b="1" dirty="0">
              <a:solidFill>
                <a:srgbClr val="2B3990"/>
              </a:solidFill>
            </a:endParaRPr>
          </a:p>
          <a:p>
            <a:pPr lvl="0"/>
            <a:endParaRPr lang="fr-FR" b="1" dirty="0" smtClean="0">
              <a:solidFill>
                <a:srgbClr val="2B3990"/>
              </a:solidFill>
            </a:endParaRPr>
          </a:p>
          <a:p>
            <a:pPr lvl="0"/>
            <a:endParaRPr lang="fr-FR" dirty="0">
              <a:solidFill>
                <a:srgbClr val="2B3990"/>
              </a:solidFill>
            </a:endParaRPr>
          </a:p>
        </p:txBody>
      </p:sp>
      <p:sp>
        <p:nvSpPr>
          <p:cNvPr id="2" name="Espace réservé de la date 1"/>
          <p:cNvSpPr>
            <a:spLocks noGrp="1"/>
          </p:cNvSpPr>
          <p:nvPr>
            <p:ph type="dt" sz="half" idx="10"/>
          </p:nvPr>
        </p:nvSpPr>
        <p:spPr/>
        <p:txBody>
          <a:bodyPr/>
          <a:lstStyle/>
          <a:p>
            <a:r>
              <a:rPr lang="fr-FR" dirty="0"/>
              <a:t>2</a:t>
            </a:r>
          </a:p>
        </p:txBody>
      </p:sp>
    </p:spTree>
    <p:extLst>
      <p:ext uri="{BB962C8B-B14F-4D97-AF65-F5344CB8AC3E}">
        <p14:creationId xmlns:p14="http://schemas.microsoft.com/office/powerpoint/2010/main" val="22314381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8600" y="476672"/>
            <a:ext cx="7560840" cy="4968552"/>
          </a:xfrm>
        </p:spPr>
        <p:txBody>
          <a:bodyPr>
            <a:normAutofit fontScale="90000"/>
          </a:bodyPr>
          <a:lstStyle/>
          <a:p>
            <a:pPr algn="ctr"/>
            <a:r>
              <a:rPr lang="fr-FR" b="1" dirty="0" smtClean="0"/>
              <a:t/>
            </a:r>
            <a:br>
              <a:rPr lang="fr-FR" b="1" dirty="0" smtClean="0"/>
            </a:br>
            <a:r>
              <a:rPr lang="fr-FR" b="1" dirty="0" smtClean="0"/>
              <a:t/>
            </a:r>
            <a:br>
              <a:rPr lang="fr-FR" b="1" dirty="0" smtClean="0"/>
            </a:br>
            <a:r>
              <a:rPr lang="fr-FR" sz="4000" b="1" dirty="0" smtClean="0"/>
              <a:t>PRS Nouvelle-Aquitaine</a:t>
            </a:r>
            <a:r>
              <a:rPr lang="fr-FR" sz="4000" dirty="0" smtClean="0"/>
              <a:t/>
            </a:r>
            <a:br>
              <a:rPr lang="fr-FR" sz="4000" dirty="0" smtClean="0"/>
            </a:br>
            <a:r>
              <a:rPr lang="fr-FR" sz="4000" b="1" dirty="0"/>
              <a:t>Consultation</a:t>
            </a:r>
            <a:r>
              <a:rPr lang="fr-FR" sz="3200" b="1" dirty="0" smtClean="0"/>
              <a:t/>
            </a:r>
            <a:br>
              <a:rPr lang="fr-FR" sz="3200" b="1" dirty="0" smtClean="0"/>
            </a:br>
            <a:r>
              <a:rPr lang="fr-FR" sz="3200" b="1" dirty="0" smtClean="0"/>
              <a:t/>
            </a:r>
            <a:br>
              <a:rPr lang="fr-FR" sz="3200" b="1" dirty="0" smtClean="0"/>
            </a:br>
            <a:r>
              <a:rPr lang="fr-FR" sz="3200" b="1" dirty="0" smtClean="0"/>
              <a:t>Schéma </a:t>
            </a:r>
            <a:r>
              <a:rPr lang="fr-FR" sz="3200" b="1" dirty="0"/>
              <a:t>régional de </a:t>
            </a:r>
            <a:r>
              <a:rPr lang="fr-FR" sz="3200" b="1" dirty="0" smtClean="0"/>
              <a:t>santé</a:t>
            </a:r>
            <a:r>
              <a:rPr lang="fr-FR" sz="3200" b="1" dirty="0"/>
              <a:t/>
            </a:r>
            <a:br>
              <a:rPr lang="fr-FR" sz="3200" b="1" dirty="0"/>
            </a:br>
            <a:r>
              <a:rPr lang="fr-FR" sz="3200" b="1" dirty="0">
                <a:solidFill>
                  <a:srgbClr val="2B3990"/>
                </a:solidFill>
              </a:rPr>
              <a:t/>
            </a:r>
            <a:br>
              <a:rPr lang="fr-FR" sz="3200" b="1" dirty="0">
                <a:solidFill>
                  <a:srgbClr val="2B3990"/>
                </a:solidFill>
              </a:rPr>
            </a:br>
            <a:r>
              <a:rPr lang="fr-FR" sz="3200" dirty="0"/>
              <a:t/>
            </a:r>
            <a:br>
              <a:rPr lang="fr-FR" sz="3200" dirty="0"/>
            </a:br>
            <a:endParaRPr lang="fr-FR" sz="3600" b="1" dirty="0"/>
          </a:p>
        </p:txBody>
      </p:sp>
    </p:spTree>
    <p:extLst>
      <p:ext uri="{BB962C8B-B14F-4D97-AF65-F5344CB8AC3E}">
        <p14:creationId xmlns:p14="http://schemas.microsoft.com/office/powerpoint/2010/main" val="30639976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808" y="5328068"/>
            <a:ext cx="1941984" cy="1458768"/>
          </a:xfrm>
          <a:prstGeom prst="rect">
            <a:avLst/>
          </a:prstGeom>
        </p:spPr>
      </p:pic>
      <p:sp>
        <p:nvSpPr>
          <p:cNvPr id="2" name="Titre 1"/>
          <p:cNvSpPr>
            <a:spLocks noGrp="1"/>
          </p:cNvSpPr>
          <p:nvPr>
            <p:ph type="ctrTitle"/>
          </p:nvPr>
        </p:nvSpPr>
        <p:spPr>
          <a:xfrm>
            <a:off x="-540568" y="-27384"/>
            <a:ext cx="7416824" cy="1440160"/>
          </a:xfrm>
        </p:spPr>
        <p:txBody>
          <a:bodyPr>
            <a:normAutofit/>
          </a:bodyPr>
          <a:lstStyle/>
          <a:p>
            <a:pPr marL="714375" defTabSz="1076325">
              <a:spcAft>
                <a:spcPts val="600"/>
              </a:spcAft>
            </a:pPr>
            <a:r>
              <a:rPr lang="fr-FR" sz="3600" b="1" dirty="0"/>
              <a:t>SRS </a:t>
            </a:r>
            <a:r>
              <a:rPr lang="fr-FR" sz="4000" b="1" dirty="0"/>
              <a:t>–</a:t>
            </a:r>
            <a:r>
              <a:rPr lang="fr-FR" sz="3200" b="1" dirty="0"/>
              <a:t> Processus d’élaboration</a:t>
            </a:r>
            <a:endParaRPr lang="fr-FR" sz="2800" dirty="0"/>
          </a:p>
        </p:txBody>
      </p:sp>
      <p:sp>
        <p:nvSpPr>
          <p:cNvPr id="3" name="ZoneTexte 2"/>
          <p:cNvSpPr txBox="1"/>
          <p:nvPr/>
        </p:nvSpPr>
        <p:spPr>
          <a:xfrm>
            <a:off x="251520" y="1844824"/>
            <a:ext cx="8280920" cy="2246769"/>
          </a:xfrm>
          <a:prstGeom prst="rect">
            <a:avLst/>
          </a:prstGeom>
          <a:noFill/>
        </p:spPr>
        <p:txBody>
          <a:bodyPr wrap="square" rtlCol="0">
            <a:spAutoFit/>
          </a:bodyPr>
          <a:lstStyle/>
          <a:p>
            <a:r>
              <a:rPr lang="fr-FR" sz="2400" b="1" dirty="0" smtClean="0">
                <a:solidFill>
                  <a:srgbClr val="2FA17C"/>
                </a:solidFill>
              </a:rPr>
              <a:t>Des productions thématiques issues de la concertation,  </a:t>
            </a:r>
          </a:p>
          <a:p>
            <a:r>
              <a:rPr lang="fr-FR" sz="2400" b="1" dirty="0" smtClean="0">
                <a:solidFill>
                  <a:srgbClr val="2FA17C"/>
                </a:solidFill>
              </a:rPr>
              <a:t>vers le projet de schéma régional de santé (SRS)</a:t>
            </a:r>
          </a:p>
          <a:p>
            <a:endParaRPr lang="fr-FR" sz="2400" b="1" dirty="0" smtClean="0">
              <a:solidFill>
                <a:srgbClr val="2FA17C"/>
              </a:solidFill>
            </a:endParaRPr>
          </a:p>
          <a:p>
            <a:endParaRPr lang="fr-FR" sz="2800" b="1" dirty="0" smtClean="0">
              <a:solidFill>
                <a:srgbClr val="2FA17C"/>
              </a:solidFill>
            </a:endParaRPr>
          </a:p>
          <a:p>
            <a:endParaRPr lang="fr-FR" sz="2000" b="1" dirty="0">
              <a:solidFill>
                <a:srgbClr val="2B3990"/>
              </a:solidFill>
            </a:endParaRPr>
          </a:p>
          <a:p>
            <a:endParaRPr lang="fr-FR" sz="2000" b="1" dirty="0" smtClean="0">
              <a:solidFill>
                <a:srgbClr val="2B3990"/>
              </a:solidFill>
            </a:endParaRPr>
          </a:p>
        </p:txBody>
      </p:sp>
      <p:sp>
        <p:nvSpPr>
          <p:cNvPr id="5" name="Flèche droite 4"/>
          <p:cNvSpPr/>
          <p:nvPr/>
        </p:nvSpPr>
        <p:spPr>
          <a:xfrm>
            <a:off x="1763688" y="4276435"/>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Flèche droite 5"/>
          <p:cNvSpPr/>
          <p:nvPr/>
        </p:nvSpPr>
        <p:spPr>
          <a:xfrm>
            <a:off x="3921696" y="4276435"/>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251520" y="3206877"/>
            <a:ext cx="1512168" cy="1569660"/>
          </a:xfrm>
          <a:prstGeom prst="rect">
            <a:avLst/>
          </a:prstGeom>
          <a:solidFill>
            <a:schemeClr val="accent1">
              <a:lumMod val="20000"/>
              <a:lumOff val="80000"/>
            </a:schemeClr>
          </a:solidFill>
        </p:spPr>
        <p:txBody>
          <a:bodyPr wrap="square" rtlCol="0">
            <a:spAutoFit/>
          </a:bodyPr>
          <a:lstStyle/>
          <a:p>
            <a:pPr algn="ctr"/>
            <a:r>
              <a:rPr lang="fr-FR" sz="1600" b="1" u="sng" dirty="0" smtClean="0">
                <a:solidFill>
                  <a:schemeClr val="tx2"/>
                </a:solidFill>
              </a:rPr>
              <a:t>Juin 2017 </a:t>
            </a:r>
            <a:r>
              <a:rPr lang="fr-FR" sz="1600" b="1" dirty="0" smtClean="0">
                <a:solidFill>
                  <a:schemeClr val="tx2"/>
                </a:solidFill>
              </a:rPr>
              <a:t>Contenus thématiques </a:t>
            </a:r>
          </a:p>
          <a:p>
            <a:pPr algn="ctr"/>
            <a:r>
              <a:rPr lang="fr-FR" sz="1600" b="1" dirty="0" smtClean="0">
                <a:solidFill>
                  <a:schemeClr val="tx2"/>
                </a:solidFill>
              </a:rPr>
              <a:t>31 GT/ 94 réunions / 165 partenaires</a:t>
            </a:r>
          </a:p>
        </p:txBody>
      </p:sp>
      <p:sp>
        <p:nvSpPr>
          <p:cNvPr id="9" name="ZoneTexte 8"/>
          <p:cNvSpPr txBox="1"/>
          <p:nvPr/>
        </p:nvSpPr>
        <p:spPr>
          <a:xfrm>
            <a:off x="2365301" y="3206877"/>
            <a:ext cx="1556395" cy="1569660"/>
          </a:xfrm>
          <a:prstGeom prst="rect">
            <a:avLst/>
          </a:prstGeom>
          <a:solidFill>
            <a:schemeClr val="accent1">
              <a:lumMod val="40000"/>
              <a:lumOff val="60000"/>
            </a:schemeClr>
          </a:solidFill>
        </p:spPr>
        <p:txBody>
          <a:bodyPr wrap="square" rtlCol="0">
            <a:spAutoFit/>
          </a:bodyPr>
          <a:lstStyle/>
          <a:p>
            <a:pPr algn="ctr"/>
            <a:r>
              <a:rPr lang="fr-FR" sz="1600" b="1" u="sng" dirty="0" err="1" smtClean="0">
                <a:solidFill>
                  <a:schemeClr val="tx2"/>
                </a:solidFill>
              </a:rPr>
              <a:t>Juill.-Août</a:t>
            </a:r>
            <a:r>
              <a:rPr lang="fr-FR" sz="1600" b="1" u="sng" dirty="0" smtClean="0">
                <a:solidFill>
                  <a:schemeClr val="tx2"/>
                </a:solidFill>
              </a:rPr>
              <a:t> 2017</a:t>
            </a:r>
          </a:p>
          <a:p>
            <a:pPr algn="ctr"/>
            <a:r>
              <a:rPr lang="fr-FR" sz="1600" b="1" dirty="0" smtClean="0">
                <a:solidFill>
                  <a:schemeClr val="tx2"/>
                </a:solidFill>
              </a:rPr>
              <a:t>Relecture, modification, restructuration des contenus thématiques </a:t>
            </a:r>
            <a:endParaRPr lang="fr-FR" sz="1600" b="1" dirty="0">
              <a:solidFill>
                <a:schemeClr val="tx2"/>
              </a:solidFill>
            </a:endParaRPr>
          </a:p>
        </p:txBody>
      </p:sp>
      <p:sp>
        <p:nvSpPr>
          <p:cNvPr id="10" name="ZoneTexte 9"/>
          <p:cNvSpPr txBox="1"/>
          <p:nvPr/>
        </p:nvSpPr>
        <p:spPr>
          <a:xfrm>
            <a:off x="4572001" y="3206877"/>
            <a:ext cx="1531278" cy="1569660"/>
          </a:xfrm>
          <a:prstGeom prst="rect">
            <a:avLst/>
          </a:prstGeom>
          <a:solidFill>
            <a:schemeClr val="accent1">
              <a:lumMod val="60000"/>
              <a:lumOff val="40000"/>
            </a:schemeClr>
          </a:solidFill>
          <a:ln w="28575">
            <a:solidFill>
              <a:schemeClr val="tx2">
                <a:lumMod val="40000"/>
                <a:lumOff val="60000"/>
              </a:schemeClr>
            </a:solidFill>
          </a:ln>
        </p:spPr>
        <p:txBody>
          <a:bodyPr wrap="square" rtlCol="0">
            <a:spAutoFit/>
          </a:bodyPr>
          <a:lstStyle/>
          <a:p>
            <a:pPr algn="ctr"/>
            <a:r>
              <a:rPr lang="fr-FR" sz="1600" b="1" u="sng" dirty="0" smtClean="0">
                <a:solidFill>
                  <a:schemeClr val="tx2"/>
                </a:solidFill>
              </a:rPr>
              <a:t>Octobre 2017</a:t>
            </a:r>
          </a:p>
          <a:p>
            <a:pPr algn="ctr"/>
            <a:r>
              <a:rPr lang="fr-FR" sz="1600" b="1" dirty="0" smtClean="0">
                <a:solidFill>
                  <a:schemeClr val="tx2"/>
                </a:solidFill>
              </a:rPr>
              <a:t>Document  de travail </a:t>
            </a:r>
          </a:p>
          <a:p>
            <a:pPr algn="ctr"/>
            <a:r>
              <a:rPr lang="fr-FR" sz="1600" b="1" dirty="0" smtClean="0">
                <a:solidFill>
                  <a:schemeClr val="tx2"/>
                </a:solidFill>
              </a:rPr>
              <a:t>5 axes (OS) - 25 thèmes</a:t>
            </a:r>
          </a:p>
          <a:p>
            <a:endParaRPr lang="fr-FR" sz="1600" b="1" dirty="0" smtClean="0">
              <a:solidFill>
                <a:schemeClr val="tx2"/>
              </a:solidFill>
            </a:endParaRPr>
          </a:p>
        </p:txBody>
      </p:sp>
      <p:sp>
        <p:nvSpPr>
          <p:cNvPr id="11" name="ZoneTexte 10"/>
          <p:cNvSpPr txBox="1"/>
          <p:nvPr/>
        </p:nvSpPr>
        <p:spPr>
          <a:xfrm>
            <a:off x="6702084" y="3206877"/>
            <a:ext cx="2159778" cy="1477328"/>
          </a:xfrm>
          <a:prstGeom prst="rect">
            <a:avLst/>
          </a:prstGeom>
          <a:solidFill>
            <a:schemeClr val="accent3">
              <a:lumMod val="40000"/>
              <a:lumOff val="6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fr-FR" b="1" dirty="0" smtClean="0">
                <a:solidFill>
                  <a:schemeClr val="tx2"/>
                </a:solidFill>
              </a:rPr>
              <a:t>SRS transversal,  synthétique et engageant pour tous</a:t>
            </a:r>
          </a:p>
          <a:p>
            <a:pPr algn="ctr"/>
            <a:endParaRPr lang="fr-FR" b="1" dirty="0">
              <a:solidFill>
                <a:schemeClr val="tx2"/>
              </a:solidFill>
            </a:endParaRPr>
          </a:p>
          <a:p>
            <a:pPr algn="ctr"/>
            <a:endParaRPr lang="fr-FR" b="1" dirty="0" smtClean="0">
              <a:solidFill>
                <a:schemeClr val="tx2"/>
              </a:solidFill>
            </a:endParaRPr>
          </a:p>
        </p:txBody>
      </p:sp>
      <p:sp>
        <p:nvSpPr>
          <p:cNvPr id="12" name="Flèche droite 11"/>
          <p:cNvSpPr/>
          <p:nvPr/>
        </p:nvSpPr>
        <p:spPr>
          <a:xfrm>
            <a:off x="6106628" y="4276435"/>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4597250" y="5013176"/>
            <a:ext cx="4170883" cy="1169551"/>
          </a:xfrm>
          <a:prstGeom prst="rect">
            <a:avLst/>
          </a:prstGeom>
          <a:solidFill>
            <a:schemeClr val="accent3">
              <a:lumMod val="20000"/>
              <a:lumOff val="80000"/>
            </a:schemeClr>
          </a:solidFill>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r>
              <a:rPr lang="fr-FR" sz="1400" b="1" dirty="0" smtClean="0">
                <a:solidFill>
                  <a:srgbClr val="2B3990"/>
                </a:solidFill>
              </a:rPr>
              <a:t>Objectifs : synthèse , décloisonnement</a:t>
            </a:r>
            <a:endParaRPr lang="fr-FR" sz="1400" b="1" dirty="0">
              <a:solidFill>
                <a:srgbClr val="2B3990"/>
              </a:solidFill>
            </a:endParaRPr>
          </a:p>
          <a:p>
            <a:r>
              <a:rPr lang="fr-FR" sz="1400" b="1" dirty="0">
                <a:solidFill>
                  <a:srgbClr val="2B3990"/>
                </a:solidFill>
              </a:rPr>
              <a:t>Clef de voûte : </a:t>
            </a:r>
            <a:r>
              <a:rPr lang="fr-FR" sz="1400" b="1" dirty="0" smtClean="0">
                <a:solidFill>
                  <a:srgbClr val="2B3990"/>
                </a:solidFill>
              </a:rPr>
              <a:t>ambition du COS </a:t>
            </a:r>
          </a:p>
          <a:p>
            <a:r>
              <a:rPr lang="fr-FR" sz="1400" b="1" i="1" dirty="0" smtClean="0">
                <a:solidFill>
                  <a:srgbClr val="2B3990"/>
                </a:solidFill>
              </a:rPr>
              <a:t>Amplifier </a:t>
            </a:r>
            <a:r>
              <a:rPr lang="fr-FR" sz="1400" b="1" i="1" dirty="0">
                <a:solidFill>
                  <a:srgbClr val="2B3990"/>
                </a:solidFill>
              </a:rPr>
              <a:t>la transformation du système de santé pour garantir la qualité des réponses aux besoins et l’accessibilité globale au système de santé</a:t>
            </a:r>
          </a:p>
        </p:txBody>
      </p:sp>
      <p:sp>
        <p:nvSpPr>
          <p:cNvPr id="17" name="Ellipse 16"/>
          <p:cNvSpPr/>
          <p:nvPr/>
        </p:nvSpPr>
        <p:spPr>
          <a:xfrm>
            <a:off x="5652120" y="3738651"/>
            <a:ext cx="1181135" cy="1317249"/>
          </a:xfrm>
          <a:prstGeom prst="ellipse">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descr="Macintosh HD:Users:boubouclage:Documents:DOSSIERS:ARS:Docs Word PRAPS+SRS:SRS:Couv_gardes_SRS:ars-SRS-1.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81973" y="34320"/>
            <a:ext cx="1362027" cy="1872208"/>
          </a:xfrm>
          <a:prstGeom prst="rect">
            <a:avLst/>
          </a:prstGeom>
          <a:noFill/>
          <a:ln>
            <a:noFill/>
          </a:ln>
          <a:extLst>
            <a:ext uri="{FAA26D3D-D897-4be2-8F04-BA451C77F1D7}">
              <ma14:placeholder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rto="http://schemas.microsoft.com/office/word/2006/arto"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lc="http://schemas.openxmlformats.org/drawingml/2006/lockedCanvas"/>
            </a:ext>
          </a:extLst>
        </p:spPr>
      </p:pic>
    </p:spTree>
    <p:extLst>
      <p:ext uri="{BB962C8B-B14F-4D97-AF65-F5344CB8AC3E}">
        <p14:creationId xmlns:p14="http://schemas.microsoft.com/office/powerpoint/2010/main" val="22695005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68560" y="-27384"/>
            <a:ext cx="7344816" cy="1440160"/>
          </a:xfrm>
        </p:spPr>
        <p:txBody>
          <a:bodyPr>
            <a:normAutofit/>
          </a:bodyPr>
          <a:lstStyle/>
          <a:p>
            <a:r>
              <a:rPr lang="fr-FR" sz="3200" b="1" dirty="0" smtClean="0"/>
              <a:t>	</a:t>
            </a:r>
            <a:r>
              <a:rPr lang="fr-FR" sz="3200" b="1" dirty="0"/>
              <a:t> </a:t>
            </a:r>
            <a:r>
              <a:rPr lang="fr-FR" sz="3200" b="1" dirty="0" smtClean="0"/>
              <a:t>SRS</a:t>
            </a:r>
            <a:endParaRPr lang="fr-FR" sz="3600" dirty="0"/>
          </a:p>
        </p:txBody>
      </p:sp>
      <p:sp>
        <p:nvSpPr>
          <p:cNvPr id="3" name="ZoneTexte 2"/>
          <p:cNvSpPr txBox="1"/>
          <p:nvPr/>
        </p:nvSpPr>
        <p:spPr>
          <a:xfrm>
            <a:off x="349518" y="1412776"/>
            <a:ext cx="8280920" cy="1815882"/>
          </a:xfrm>
          <a:prstGeom prst="rect">
            <a:avLst/>
          </a:prstGeom>
          <a:noFill/>
        </p:spPr>
        <p:txBody>
          <a:bodyPr wrap="square" rtlCol="0">
            <a:spAutoFit/>
          </a:bodyPr>
          <a:lstStyle/>
          <a:p>
            <a:r>
              <a:rPr lang="fr-FR" sz="2400" b="1" dirty="0" smtClean="0">
                <a:solidFill>
                  <a:srgbClr val="2FA17C"/>
                </a:solidFill>
              </a:rPr>
              <a:t>Trame du projet </a:t>
            </a:r>
            <a:r>
              <a:rPr lang="fr-FR" sz="3200" b="1" dirty="0" smtClean="0">
                <a:solidFill>
                  <a:srgbClr val="2FA17C"/>
                </a:solidFill>
              </a:rPr>
              <a:t>SRS</a:t>
            </a:r>
          </a:p>
          <a:p>
            <a:r>
              <a:rPr lang="fr-FR" sz="2800" b="1" dirty="0" smtClean="0">
                <a:solidFill>
                  <a:srgbClr val="2FA17C"/>
                </a:solidFill>
              </a:rPr>
              <a:t>3 axes, 11 thèmes</a:t>
            </a:r>
          </a:p>
          <a:p>
            <a:endParaRPr lang="fr-FR" sz="2800" b="1" dirty="0">
              <a:solidFill>
                <a:srgbClr val="2FA17C"/>
              </a:solidFill>
            </a:endParaRPr>
          </a:p>
          <a:p>
            <a:endParaRPr lang="fr-FR" sz="2400" b="1" dirty="0">
              <a:solidFill>
                <a:srgbClr val="2FA17C"/>
              </a:solidFill>
            </a:endParaRPr>
          </a:p>
        </p:txBody>
      </p:sp>
      <p:sp>
        <p:nvSpPr>
          <p:cNvPr id="4" name="ZoneTexte 3"/>
          <p:cNvSpPr txBox="1"/>
          <p:nvPr/>
        </p:nvSpPr>
        <p:spPr>
          <a:xfrm>
            <a:off x="4680012" y="5846500"/>
            <a:ext cx="184731" cy="369332"/>
          </a:xfrm>
          <a:prstGeom prst="rect">
            <a:avLst/>
          </a:prstGeom>
          <a:noFill/>
        </p:spPr>
        <p:txBody>
          <a:bodyPr wrap="none" rtlCol="0">
            <a:spAutoFit/>
          </a:bodyPr>
          <a:lstStyle/>
          <a:p>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1394852592"/>
              </p:ext>
            </p:extLst>
          </p:nvPr>
        </p:nvGraphicFramePr>
        <p:xfrm>
          <a:off x="179512" y="2492896"/>
          <a:ext cx="2664296" cy="3870960"/>
        </p:xfrm>
        <a:graphic>
          <a:graphicData uri="http://schemas.openxmlformats.org/drawingml/2006/table">
            <a:tbl>
              <a:tblPr firstRow="1" bandRow="1">
                <a:tableStyleId>{0505E3EF-67EA-436B-97B2-0124C06EBD24}</a:tableStyleId>
              </a:tblPr>
              <a:tblGrid>
                <a:gridCol w="2664296"/>
              </a:tblGrid>
              <a:tr h="9711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dirty="0" smtClean="0">
                          <a:effectLst/>
                        </a:rPr>
                        <a:t>Renforcer l’action sur les déterminants de santé pour réduire les atteintes évitables à la santé</a:t>
                      </a:r>
                      <a:endParaRPr lang="fr-FR" sz="1600" dirty="0" smtClean="0">
                        <a:solidFill>
                          <a:schemeClr val="tx1"/>
                        </a:solidFill>
                      </a:endParaRPr>
                    </a:p>
                  </a:txBody>
                  <a:tcPr>
                    <a:solidFill>
                      <a:schemeClr val="accent3">
                        <a:lumMod val="60000"/>
                        <a:lumOff val="40000"/>
                      </a:schemeClr>
                    </a:solidFill>
                  </a:tcPr>
                </a:tc>
              </a:tr>
              <a:tr h="500585">
                <a:tc>
                  <a:txBody>
                    <a:bodyPr/>
                    <a:lstStyle/>
                    <a:p>
                      <a:r>
                        <a:rPr lang="fr-FR" sz="1600" i="1" dirty="0" smtClean="0"/>
                        <a:t>Faire de la promotion</a:t>
                      </a:r>
                      <a:r>
                        <a:rPr lang="fr-FR" sz="1600" i="1" baseline="0" dirty="0" smtClean="0"/>
                        <a:t> de la santé</a:t>
                      </a:r>
                      <a:r>
                        <a:rPr lang="fr-FR" sz="1600" i="1" dirty="0" smtClean="0"/>
                        <a:t> l’affaire de tous, professionnels et citoyens</a:t>
                      </a:r>
                      <a:endParaRPr lang="fr-FR" sz="1600" b="1" i="1" dirty="0" smtClean="0">
                        <a:solidFill>
                          <a:schemeClr val="tx1"/>
                        </a:solidFill>
                      </a:endParaRPr>
                    </a:p>
                  </a:txBody>
                  <a:tcPr/>
                </a:tc>
              </a:tr>
              <a:tr h="5556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i="1" dirty="0" smtClean="0"/>
                        <a:t>Agir le plus tôt possible sur les déterminants de la santé</a:t>
                      </a:r>
                      <a:endParaRPr lang="fr-FR" sz="1600" b="1" i="1" dirty="0" smtClean="0">
                        <a:solidFill>
                          <a:schemeClr val="tx1"/>
                        </a:solidFill>
                      </a:endParaRPr>
                    </a:p>
                  </a:txBody>
                  <a:tcPr/>
                </a:tc>
              </a:tr>
              <a:tr h="5556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i="1" dirty="0" smtClean="0"/>
                        <a:t>Promouvoir les milieux de vie favorables à la santé	</a:t>
                      </a:r>
                      <a:endParaRPr lang="fr-FR" sz="1600" b="1" i="1" dirty="0" smtClean="0">
                        <a:solidFill>
                          <a:schemeClr val="tx1"/>
                        </a:solidFill>
                      </a:endParaRPr>
                    </a:p>
                  </a:txBody>
                  <a:tcPr/>
                </a:tc>
              </a:tr>
              <a:tr h="793817">
                <a:tc>
                  <a:txBody>
                    <a:bodyPr/>
                    <a:lstStyle/>
                    <a:p>
                      <a:r>
                        <a:rPr lang="fr-FR" sz="1600" i="1" dirty="0" smtClean="0"/>
                        <a:t>Mobiliser les outils de prévention du système de santé	</a:t>
                      </a:r>
                      <a:endParaRPr lang="fr-FR" sz="1600" b="1" i="1" dirty="0" smtClean="0">
                        <a:solidFill>
                          <a:schemeClr val="tx1"/>
                        </a:solidFill>
                      </a:endParaRPr>
                    </a:p>
                  </a:txBody>
                  <a:tcPr/>
                </a:tc>
              </a:tr>
            </a:tbl>
          </a:graphicData>
        </a:graphic>
      </p:graphicFrame>
      <p:graphicFrame>
        <p:nvGraphicFramePr>
          <p:cNvPr id="10" name="Tableau 9"/>
          <p:cNvGraphicFramePr>
            <a:graphicFrameLocks noGrp="1"/>
          </p:cNvGraphicFramePr>
          <p:nvPr>
            <p:extLst>
              <p:ext uri="{D42A27DB-BD31-4B8C-83A1-F6EECF244321}">
                <p14:modId xmlns:p14="http://schemas.microsoft.com/office/powerpoint/2010/main" val="4078769708"/>
              </p:ext>
            </p:extLst>
          </p:nvPr>
        </p:nvGraphicFramePr>
        <p:xfrm>
          <a:off x="3007482" y="2492896"/>
          <a:ext cx="3024336" cy="3055208"/>
        </p:xfrm>
        <a:graphic>
          <a:graphicData uri="http://schemas.openxmlformats.org/drawingml/2006/table">
            <a:tbl>
              <a:tblPr firstRow="1" bandRow="1">
                <a:tableStyleId>{69CF1AB2-1976-4502-BF36-3FF5EA218861}</a:tableStyleId>
              </a:tblPr>
              <a:tblGrid>
                <a:gridCol w="3024336"/>
              </a:tblGrid>
              <a:tr h="7765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dirty="0" smtClean="0">
                          <a:effectLst/>
                        </a:rPr>
                        <a:t>Organiser un système de santé de qualité, accessible à tous dans une logique de parcours</a:t>
                      </a:r>
                      <a:endParaRPr lang="fr-FR" sz="1400" dirty="0" smtClean="0">
                        <a:solidFill>
                          <a:schemeClr val="tx1"/>
                        </a:solidFill>
                      </a:endParaRPr>
                    </a:p>
                  </a:txBody>
                  <a:tcPr>
                    <a:solidFill>
                      <a:schemeClr val="accent1">
                        <a:lumMod val="60000"/>
                        <a:lumOff val="40000"/>
                      </a:schemeClr>
                    </a:solidFill>
                  </a:tcPr>
                </a:tc>
              </a:tr>
              <a:tr h="521126">
                <a:tc>
                  <a:txBody>
                    <a:bodyPr/>
                    <a:lstStyle/>
                    <a:p>
                      <a:r>
                        <a:rPr lang="fr-FR" sz="1600" b="0" i="1" dirty="0" smtClean="0"/>
                        <a:t>Assurer un accès à la santé</a:t>
                      </a:r>
                      <a:r>
                        <a:rPr lang="fr-FR" sz="1600" b="0" i="1" baseline="0" dirty="0" smtClean="0"/>
                        <a:t> </a:t>
                      </a:r>
                      <a:r>
                        <a:rPr lang="fr-FR" sz="1600" b="0" i="1" dirty="0" smtClean="0"/>
                        <a:t>pour tous, y compris en cas d’urgence ou de crise	</a:t>
                      </a:r>
                      <a:endParaRPr lang="fr-FR" sz="1600" b="0" i="1" dirty="0" smtClean="0">
                        <a:solidFill>
                          <a:schemeClr val="tx1"/>
                        </a:solidFill>
                      </a:endParaRPr>
                    </a:p>
                  </a:txBody>
                  <a:tcPr/>
                </a:tc>
              </a:tr>
              <a:tr h="5863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b="0" i="1" dirty="0" smtClean="0"/>
                        <a:t>Organiser des parcours de santé sans ruptures</a:t>
                      </a:r>
                      <a:endParaRPr lang="fr-FR" sz="1600" b="0" i="1" dirty="0" smtClean="0">
                        <a:solidFill>
                          <a:schemeClr val="tx1"/>
                        </a:solidFill>
                      </a:endParaRPr>
                    </a:p>
                  </a:txBody>
                  <a:tcPr/>
                </a:tc>
              </a:tr>
              <a:tr h="522579">
                <a:tc>
                  <a:txBody>
                    <a:bodyPr/>
                    <a:lstStyle/>
                    <a:p>
                      <a:r>
                        <a:rPr lang="fr-FR" sz="1600" b="0" i="1" dirty="0" smtClean="0"/>
                        <a:t>Renforcer la démocratie sanitaire,</a:t>
                      </a:r>
                      <a:r>
                        <a:rPr lang="fr-FR" sz="1600" b="0" i="1" baseline="0" dirty="0" smtClean="0"/>
                        <a:t> </a:t>
                      </a:r>
                      <a:r>
                        <a:rPr lang="fr-FR" sz="1600" b="0" i="1" dirty="0" smtClean="0"/>
                        <a:t>l’implication du citoyen et le partenariat usager-professionnel</a:t>
                      </a:r>
                      <a:endParaRPr lang="fr-FR" sz="1600" b="0" i="1" dirty="0" smtClean="0">
                        <a:solidFill>
                          <a:schemeClr val="tx1"/>
                        </a:solidFill>
                      </a:endParaRPr>
                    </a:p>
                  </a:txBody>
                  <a:tcPr/>
                </a:tc>
              </a:tr>
            </a:tbl>
          </a:graphicData>
        </a:graphic>
      </p:graphicFrame>
      <p:graphicFrame>
        <p:nvGraphicFramePr>
          <p:cNvPr id="11" name="Tableau 10"/>
          <p:cNvGraphicFramePr>
            <a:graphicFrameLocks noGrp="1"/>
          </p:cNvGraphicFramePr>
          <p:nvPr>
            <p:extLst>
              <p:ext uri="{D42A27DB-BD31-4B8C-83A1-F6EECF244321}">
                <p14:modId xmlns:p14="http://schemas.microsoft.com/office/powerpoint/2010/main" val="3744076375"/>
              </p:ext>
            </p:extLst>
          </p:nvPr>
        </p:nvGraphicFramePr>
        <p:xfrm>
          <a:off x="6156176" y="2492896"/>
          <a:ext cx="2886769" cy="4114800"/>
        </p:xfrm>
        <a:graphic>
          <a:graphicData uri="http://schemas.openxmlformats.org/drawingml/2006/table">
            <a:tbl>
              <a:tblPr firstRow="1" bandRow="1">
                <a:tableStyleId>{0505E3EF-67EA-436B-97B2-0124C06EBD24}</a:tableStyleId>
              </a:tblPr>
              <a:tblGrid>
                <a:gridCol w="2886769"/>
              </a:tblGrid>
              <a:tr h="6042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t>Garantir la qualité, la sécurité et la pertinence des prises en charge</a:t>
                      </a:r>
                      <a:endParaRPr lang="fr-FR" sz="1100" dirty="0" smtClean="0">
                        <a:solidFill>
                          <a:schemeClr val="tx1"/>
                        </a:solidFill>
                      </a:endParaRPr>
                    </a:p>
                  </a:txBody>
                  <a:tcPr>
                    <a:solidFill>
                      <a:schemeClr val="accent3">
                        <a:lumMod val="60000"/>
                        <a:lumOff val="40000"/>
                      </a:schemeClr>
                    </a:solidFill>
                  </a:tcPr>
                </a:tc>
              </a:tr>
              <a:tr h="545192">
                <a:tc>
                  <a:txBody>
                    <a:bodyPr/>
                    <a:lstStyle/>
                    <a:p>
                      <a:r>
                        <a:rPr lang="fr-FR" sz="1600" b="0" i="1" kern="1200" dirty="0" smtClean="0">
                          <a:solidFill>
                            <a:schemeClr val="dk1"/>
                          </a:solidFill>
                          <a:effectLst/>
                          <a:latin typeface="+mn-lt"/>
                          <a:ea typeface="+mn-ea"/>
                          <a:cs typeface="+mn-cs"/>
                        </a:rPr>
                        <a:t>Améliorer</a:t>
                      </a:r>
                      <a:r>
                        <a:rPr lang="fr-FR" sz="1600" b="0" i="1" kern="1200" baseline="0" dirty="0" smtClean="0">
                          <a:solidFill>
                            <a:schemeClr val="dk1"/>
                          </a:solidFill>
                          <a:effectLst/>
                          <a:latin typeface="+mn-lt"/>
                          <a:ea typeface="+mn-ea"/>
                          <a:cs typeface="+mn-cs"/>
                        </a:rPr>
                        <a:t> la </a:t>
                      </a:r>
                      <a:r>
                        <a:rPr lang="fr-FR" sz="1600" b="0" i="1" kern="1200" dirty="0" smtClean="0">
                          <a:solidFill>
                            <a:schemeClr val="dk1"/>
                          </a:solidFill>
                          <a:effectLst/>
                          <a:latin typeface="+mn-lt"/>
                          <a:ea typeface="+mn-ea"/>
                          <a:cs typeface="+mn-cs"/>
                        </a:rPr>
                        <a:t>qualité</a:t>
                      </a:r>
                      <a:r>
                        <a:rPr lang="fr-FR" sz="1600" b="0" i="1" kern="1200" baseline="0" dirty="0" smtClean="0">
                          <a:solidFill>
                            <a:schemeClr val="dk1"/>
                          </a:solidFill>
                          <a:effectLst/>
                          <a:latin typeface="+mn-lt"/>
                          <a:ea typeface="+mn-ea"/>
                          <a:cs typeface="+mn-cs"/>
                        </a:rPr>
                        <a:t> et</a:t>
                      </a:r>
                      <a:r>
                        <a:rPr lang="fr-FR" sz="1600" b="0" i="1" kern="1200" dirty="0" smtClean="0">
                          <a:solidFill>
                            <a:schemeClr val="dk1"/>
                          </a:solidFill>
                          <a:effectLst/>
                          <a:latin typeface="+mn-lt"/>
                          <a:ea typeface="+mn-ea"/>
                          <a:cs typeface="+mn-cs"/>
                        </a:rPr>
                        <a:t> la sécurité des pratiques</a:t>
                      </a:r>
                      <a:endParaRPr lang="fr-FR" sz="1200" b="0" i="1" dirty="0" smtClean="0">
                        <a:solidFill>
                          <a:schemeClr val="tx1"/>
                        </a:solidFill>
                      </a:endParaRPr>
                    </a:p>
                  </a:txBody>
                  <a:tcPr/>
                </a:tc>
              </a:tr>
              <a:tr h="78367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b="0" i="1" dirty="0" smtClean="0"/>
                        <a:t>Améliorer la pertinence de soins, des accompagnements et des produits de santé 	</a:t>
                      </a:r>
                      <a:endParaRPr lang="fr-FR" sz="1600" b="0" i="1" dirty="0" smtClean="0">
                        <a:solidFill>
                          <a:schemeClr val="tx1"/>
                        </a:solidFill>
                      </a:endParaRPr>
                    </a:p>
                  </a:txBody>
                  <a:tcPr/>
                </a:tc>
              </a:tr>
              <a:tr h="606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b="0" i="1" dirty="0" smtClean="0">
                          <a:solidFill>
                            <a:schemeClr val="tx1"/>
                          </a:solidFill>
                        </a:rPr>
                        <a:t>Adapter les ressources humaines</a:t>
                      </a:r>
                      <a:r>
                        <a:rPr lang="fr-FR" sz="1600" b="0" i="1" baseline="0" dirty="0" smtClean="0">
                          <a:solidFill>
                            <a:schemeClr val="tx1"/>
                          </a:solidFill>
                        </a:rPr>
                        <a:t> en santé aux besoins des territoires et aux nouveaux enjeux de prise en charge</a:t>
                      </a:r>
                    </a:p>
                  </a:txBody>
                  <a:tcPr/>
                </a:tc>
              </a:tr>
              <a:tr h="5482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b="0" i="1" dirty="0" smtClean="0"/>
                        <a:t>Amplifier l’innovation, la recherche, l’observation en santé et l’évaluation</a:t>
                      </a:r>
                      <a:endParaRPr lang="fr-FR" sz="1600" b="0" i="1" dirty="0" smtClean="0">
                        <a:solidFill>
                          <a:schemeClr val="tx1"/>
                        </a:solidFill>
                      </a:endParaRPr>
                    </a:p>
                  </a:txBody>
                  <a:tcPr/>
                </a:tc>
              </a:tr>
            </a:tbl>
          </a:graphicData>
        </a:graphic>
      </p:graphicFrame>
    </p:spTree>
    <p:extLst>
      <p:ext uri="{BB962C8B-B14F-4D97-AF65-F5344CB8AC3E}">
        <p14:creationId xmlns:p14="http://schemas.microsoft.com/office/powerpoint/2010/main" val="35030440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202965" y="1124744"/>
            <a:ext cx="8424862" cy="1821929"/>
          </a:xfrm>
        </p:spPr>
        <p:txBody>
          <a:bodyPr>
            <a:noAutofit/>
          </a:bodyPr>
          <a:lstStyle/>
          <a:p>
            <a:pPr lvl="0">
              <a:spcBef>
                <a:spcPts val="0"/>
              </a:spcBef>
            </a:pPr>
            <a:r>
              <a:rPr lang="fr-FR" sz="3200" b="1" dirty="0" smtClean="0">
                <a:solidFill>
                  <a:srgbClr val="2FA17C"/>
                </a:solidFill>
                <a:latin typeface="+mn-lt"/>
              </a:rPr>
              <a:t>Objectifs quantifiés de l’offre de soins </a:t>
            </a:r>
            <a:endParaRPr lang="fr-FR" sz="2000" b="1" dirty="0" smtClean="0">
              <a:solidFill>
                <a:schemeClr val="tx2"/>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smtClean="0">
                <a:solidFill>
                  <a:schemeClr val="bg1"/>
                </a:solidFill>
              </a:rPr>
              <a:t>– OQOS</a:t>
            </a:r>
            <a:endParaRPr lang="fr-FR" sz="3200" dirty="0">
              <a:solidFill>
                <a:schemeClr val="bg1"/>
              </a:solidFill>
            </a:endParaRPr>
          </a:p>
        </p:txBody>
      </p:sp>
      <p:sp>
        <p:nvSpPr>
          <p:cNvPr id="5" name="ZoneTexte 4"/>
          <p:cNvSpPr txBox="1"/>
          <p:nvPr/>
        </p:nvSpPr>
        <p:spPr>
          <a:xfrm>
            <a:off x="3456806" y="2225849"/>
            <a:ext cx="5544616" cy="4216539"/>
          </a:xfrm>
          <a:prstGeom prst="rect">
            <a:avLst/>
          </a:prstGeom>
          <a:noFill/>
        </p:spPr>
        <p:txBody>
          <a:bodyPr wrap="square" rtlCol="0">
            <a:spAutoFit/>
          </a:bodyPr>
          <a:lstStyle/>
          <a:p>
            <a:pPr lvl="0"/>
            <a:r>
              <a:rPr lang="fr-FR" sz="2000" b="1" dirty="0" smtClean="0">
                <a:solidFill>
                  <a:srgbClr val="2FA17C"/>
                </a:solidFill>
              </a:rPr>
              <a:t>Rappels : zones du SRS</a:t>
            </a:r>
          </a:p>
          <a:p>
            <a:pPr lvl="0"/>
            <a:r>
              <a:rPr lang="fr-FR" b="1" dirty="0" smtClean="0">
                <a:solidFill>
                  <a:schemeClr val="tx2"/>
                </a:solidFill>
              </a:rPr>
              <a:t>1 </a:t>
            </a:r>
            <a:r>
              <a:rPr lang="fr-FR" b="1" dirty="0">
                <a:solidFill>
                  <a:schemeClr val="tx2"/>
                </a:solidFill>
              </a:rPr>
              <a:t>zone de planification régionale </a:t>
            </a:r>
            <a:endParaRPr lang="fr-FR" dirty="0">
              <a:solidFill>
                <a:schemeClr val="tx2"/>
              </a:solidFill>
            </a:endParaRPr>
          </a:p>
          <a:p>
            <a:pPr lvl="0"/>
            <a:r>
              <a:rPr lang="fr-FR" b="1" dirty="0" smtClean="0">
                <a:solidFill>
                  <a:schemeClr val="tx2"/>
                </a:solidFill>
              </a:rPr>
              <a:t>4 </a:t>
            </a:r>
            <a:r>
              <a:rPr lang="fr-FR" b="1" dirty="0">
                <a:solidFill>
                  <a:schemeClr val="tx2"/>
                </a:solidFill>
              </a:rPr>
              <a:t>zones de planification infrarégionale</a:t>
            </a:r>
            <a:endParaRPr lang="fr-FR" dirty="0">
              <a:solidFill>
                <a:schemeClr val="tx2"/>
              </a:solidFill>
            </a:endParaRPr>
          </a:p>
          <a:p>
            <a:r>
              <a:rPr lang="fr-FR" dirty="0">
                <a:solidFill>
                  <a:schemeClr val="tx2"/>
                </a:solidFill>
              </a:rPr>
              <a:t>Il s’agit de l’ex-Limousin, l’ex-Poitou-Charentes, Nord ex-Aquitaine (départements 24, 33 et 47) et Sud ex-Aquitaine (40, 64).</a:t>
            </a:r>
          </a:p>
          <a:p>
            <a:pPr lvl="0"/>
            <a:r>
              <a:rPr lang="fr-FR" b="1" dirty="0">
                <a:solidFill>
                  <a:schemeClr val="tx2"/>
                </a:solidFill>
              </a:rPr>
              <a:t>13 zones de planification territoriale </a:t>
            </a:r>
            <a:endParaRPr lang="fr-FR" dirty="0">
              <a:solidFill>
                <a:schemeClr val="tx2"/>
              </a:solidFill>
            </a:endParaRPr>
          </a:p>
          <a:p>
            <a:r>
              <a:rPr lang="fr-FR" dirty="0">
                <a:solidFill>
                  <a:schemeClr val="tx2"/>
                </a:solidFill>
              </a:rPr>
              <a:t>Ces zones correspondent aux départements à l’exception du département 64 divisé en deux territoires.</a:t>
            </a:r>
          </a:p>
          <a:p>
            <a:pPr lvl="0"/>
            <a:r>
              <a:rPr lang="fr-FR" b="1" dirty="0">
                <a:solidFill>
                  <a:schemeClr val="tx2"/>
                </a:solidFill>
              </a:rPr>
              <a:t>26 zones de planification infra-territoriale</a:t>
            </a:r>
            <a:endParaRPr lang="fr-FR" dirty="0">
              <a:solidFill>
                <a:schemeClr val="tx2"/>
              </a:solidFill>
            </a:endParaRPr>
          </a:p>
          <a:p>
            <a:r>
              <a:rPr lang="fr-FR" dirty="0">
                <a:solidFill>
                  <a:schemeClr val="tx2"/>
                </a:solidFill>
              </a:rPr>
              <a:t>Chaque zone de planification territoriale est divisée en 1 zone de proximité et 1 zone de recours (agglomérations les plus peuplées et disposant d’une offre complète) soit 13 zones de proximité et 13 zones de recours. </a:t>
            </a:r>
          </a:p>
          <a:p>
            <a:endParaRPr lang="fr-FR" sz="1400" dirty="0"/>
          </a:p>
        </p:txBody>
      </p:sp>
      <p:pic>
        <p:nvPicPr>
          <p:cNvPr id="8" name="Image 7" descr="D:\Utilisateurs\msteuer\AppData\Local\Microsoft\Windows\Temporary Internet Files\Content.Word\intercalaires-objectifs.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126" y="2204864"/>
            <a:ext cx="3469754" cy="4653136"/>
          </a:xfrm>
          <a:prstGeom prst="rect">
            <a:avLst/>
          </a:prstGeom>
          <a:noFill/>
          <a:ln>
            <a:noFill/>
          </a:ln>
        </p:spPr>
      </p:pic>
    </p:spTree>
    <p:extLst>
      <p:ext uri="{BB962C8B-B14F-4D97-AF65-F5344CB8AC3E}">
        <p14:creationId xmlns:p14="http://schemas.microsoft.com/office/powerpoint/2010/main" val="27513173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36" y="1463055"/>
            <a:ext cx="8424862" cy="1821929"/>
          </a:xfrm>
        </p:spPr>
        <p:txBody>
          <a:bodyPr>
            <a:noAutofit/>
          </a:bodyPr>
          <a:lstStyle/>
          <a:p>
            <a:pPr lvl="0">
              <a:spcBef>
                <a:spcPts val="0"/>
              </a:spcBef>
            </a:pPr>
            <a:r>
              <a:rPr lang="fr-FR" sz="3200" b="1" dirty="0" smtClean="0">
                <a:solidFill>
                  <a:srgbClr val="2FA17C"/>
                </a:solidFill>
                <a:latin typeface="+mn-lt"/>
              </a:rPr>
              <a:t>Zones </a:t>
            </a:r>
            <a:r>
              <a:rPr lang="fr-FR" sz="3200" b="1" dirty="0">
                <a:solidFill>
                  <a:srgbClr val="2FA17C"/>
                </a:solidFill>
                <a:latin typeface="+mn-lt"/>
              </a:rPr>
              <a:t>infra </a:t>
            </a:r>
            <a:r>
              <a:rPr lang="fr-FR" sz="3200" b="1" dirty="0" smtClean="0">
                <a:solidFill>
                  <a:srgbClr val="2FA17C"/>
                </a:solidFill>
                <a:latin typeface="+mn-lt"/>
              </a:rPr>
              <a:t>régionales </a:t>
            </a:r>
            <a:r>
              <a:rPr lang="fr-FR" sz="2000" b="1" dirty="0" smtClean="0">
                <a:solidFill>
                  <a:srgbClr val="2FA17C"/>
                </a:solidFill>
                <a:latin typeface="+mn-lt"/>
              </a:rPr>
              <a:t>(</a:t>
            </a:r>
            <a:r>
              <a:rPr lang="fr-FR" sz="2000" b="1" dirty="0" smtClean="0">
                <a:solidFill>
                  <a:srgbClr val="2FA17C"/>
                </a:solidFill>
                <a:latin typeface="+mn-lt"/>
              </a:rPr>
              <a:t>1/3)</a:t>
            </a:r>
            <a:endParaRPr lang="fr-FR" sz="2000" b="1" dirty="0" smtClean="0">
              <a:solidFill>
                <a:srgbClr val="2FA17C"/>
              </a:solidFill>
              <a:latin typeface="+mn-lt"/>
            </a:endParaRPr>
          </a:p>
          <a:p>
            <a:pPr marL="285750" lvl="0" indent="-285750">
              <a:spcBef>
                <a:spcPts val="0"/>
              </a:spcBef>
              <a:buFont typeface="Arial" panose="020B0604020202020204" pitchFamily="34" charset="0"/>
              <a:buChar char="•"/>
            </a:pPr>
            <a:endParaRPr lang="fr-FR" sz="1800" b="1" dirty="0" smtClean="0">
              <a:solidFill>
                <a:schemeClr val="tx2"/>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smtClean="0">
                <a:solidFill>
                  <a:schemeClr val="bg1"/>
                </a:solidFill>
              </a:rPr>
              <a:t>– Principes généraux OQOS</a:t>
            </a:r>
            <a:endParaRPr lang="fr-FR" sz="3200" dirty="0">
              <a:solidFill>
                <a:schemeClr val="bg1"/>
              </a:solidFill>
            </a:endParaRPr>
          </a:p>
        </p:txBody>
      </p:sp>
      <p:sp>
        <p:nvSpPr>
          <p:cNvPr id="5" name="ZoneTexte 4"/>
          <p:cNvSpPr txBox="1"/>
          <p:nvPr/>
        </p:nvSpPr>
        <p:spPr>
          <a:xfrm>
            <a:off x="357958" y="2415084"/>
            <a:ext cx="8280920" cy="4031873"/>
          </a:xfrm>
          <a:prstGeom prst="rect">
            <a:avLst/>
          </a:prstGeom>
          <a:noFill/>
        </p:spPr>
        <p:txBody>
          <a:bodyPr wrap="square" rtlCol="0">
            <a:spAutoFit/>
          </a:bodyPr>
          <a:lstStyle/>
          <a:p>
            <a:r>
              <a:rPr lang="fr-FR" sz="2000" b="1" dirty="0">
                <a:solidFill>
                  <a:srgbClr val="2FA17C"/>
                </a:solidFill>
              </a:rPr>
              <a:t>Activités cliniques </a:t>
            </a:r>
            <a:r>
              <a:rPr lang="fr-FR" sz="2000" b="1" dirty="0" smtClean="0">
                <a:solidFill>
                  <a:srgbClr val="2FA17C"/>
                </a:solidFill>
              </a:rPr>
              <a:t>et biologiques d'assistance </a:t>
            </a:r>
            <a:r>
              <a:rPr lang="fr-FR" sz="2000" b="1" dirty="0">
                <a:solidFill>
                  <a:srgbClr val="2FA17C"/>
                </a:solidFill>
              </a:rPr>
              <a:t>médicale à la procréation (AMP), </a:t>
            </a:r>
            <a:r>
              <a:rPr lang="fr-FR" sz="2000" b="1" dirty="0" smtClean="0">
                <a:solidFill>
                  <a:srgbClr val="2FA17C"/>
                </a:solidFill>
              </a:rPr>
              <a:t>activités </a:t>
            </a:r>
            <a:r>
              <a:rPr lang="fr-FR" sz="2000" b="1" dirty="0">
                <a:solidFill>
                  <a:srgbClr val="2FA17C"/>
                </a:solidFill>
              </a:rPr>
              <a:t>de recueil, traitement, conservation de gamètes et cession de gamètes issus de don, activités de diagnostic prénatal (DPN</a:t>
            </a:r>
            <a:r>
              <a:rPr lang="fr-FR" sz="2000" b="1" dirty="0" smtClean="0">
                <a:solidFill>
                  <a:srgbClr val="2FA17C"/>
                </a:solidFill>
              </a:rPr>
              <a:t>)  </a:t>
            </a:r>
          </a:p>
          <a:p>
            <a:endParaRPr lang="fr-FR" sz="1600" dirty="0"/>
          </a:p>
          <a:p>
            <a:pPr marL="285750" indent="-285750">
              <a:buFont typeface="Arial" panose="020B0604020202020204" pitchFamily="34" charset="0"/>
              <a:buChar char="•"/>
            </a:pPr>
            <a:r>
              <a:rPr lang="fr-FR" sz="2000" b="1" dirty="0">
                <a:solidFill>
                  <a:schemeClr val="tx2"/>
                </a:solidFill>
              </a:rPr>
              <a:t>D</a:t>
            </a:r>
            <a:r>
              <a:rPr lang="fr-FR" sz="2000" b="1" dirty="0" smtClean="0">
                <a:solidFill>
                  <a:schemeClr val="tx2"/>
                </a:solidFill>
              </a:rPr>
              <a:t>ons de gamètes et d’accueil d’embryons </a:t>
            </a:r>
          </a:p>
          <a:p>
            <a:r>
              <a:rPr lang="fr-FR" sz="1600" b="1" dirty="0" smtClean="0">
                <a:solidFill>
                  <a:schemeClr val="tx2"/>
                </a:solidFill>
              </a:rPr>
              <a:t>Objectif : contribuer </a:t>
            </a:r>
            <a:r>
              <a:rPr lang="fr-FR" sz="1600" b="1" dirty="0">
                <a:solidFill>
                  <a:schemeClr val="tx2"/>
                </a:solidFill>
              </a:rPr>
              <a:t>à leur développement afin de mieux prendre en compte les besoins, qui sont en augmentation et ne sont pas actuellement satisfaits, faciliter l’accès aux couples potentiellement donneurs.</a:t>
            </a:r>
          </a:p>
          <a:p>
            <a:r>
              <a:rPr lang="fr-FR" sz="1600" b="1" dirty="0">
                <a:solidFill>
                  <a:schemeClr val="tx2"/>
                </a:solidFill>
              </a:rPr>
              <a:t>Schéma cible : jusqu’à 2 sites supplémentaires </a:t>
            </a:r>
            <a:r>
              <a:rPr lang="fr-FR" sz="1600" b="1" dirty="0" smtClean="0">
                <a:solidFill>
                  <a:schemeClr val="tx2"/>
                </a:solidFill>
              </a:rPr>
              <a:t>autorisés</a:t>
            </a:r>
            <a:endParaRPr lang="fr-FR" sz="1600" b="1" dirty="0">
              <a:solidFill>
                <a:schemeClr val="tx2"/>
              </a:solidFill>
            </a:endParaRPr>
          </a:p>
          <a:p>
            <a:pPr marL="342900" indent="-342900">
              <a:buFont typeface="Arial" panose="020B0604020202020204" pitchFamily="34" charset="0"/>
              <a:buChar char="•"/>
            </a:pPr>
            <a:r>
              <a:rPr lang="fr-FR" sz="2000" b="1" dirty="0" smtClean="0">
                <a:solidFill>
                  <a:schemeClr val="tx2"/>
                </a:solidFill>
              </a:rPr>
              <a:t>Prélèvement </a:t>
            </a:r>
            <a:r>
              <a:rPr lang="fr-FR" sz="2000" b="1" dirty="0">
                <a:solidFill>
                  <a:schemeClr val="tx2"/>
                </a:solidFill>
              </a:rPr>
              <a:t>de spermatozoïdes </a:t>
            </a:r>
            <a:endParaRPr lang="fr-FR" sz="2000" b="1" dirty="0" smtClean="0">
              <a:solidFill>
                <a:schemeClr val="tx2"/>
              </a:solidFill>
            </a:endParaRPr>
          </a:p>
          <a:p>
            <a:r>
              <a:rPr lang="fr-FR" sz="1600" b="1" dirty="0" smtClean="0">
                <a:solidFill>
                  <a:schemeClr val="tx2"/>
                </a:solidFill>
              </a:rPr>
              <a:t>Objectif : faciliter </a:t>
            </a:r>
            <a:r>
              <a:rPr lang="fr-FR" sz="1600" b="1" dirty="0">
                <a:solidFill>
                  <a:schemeClr val="tx2"/>
                </a:solidFill>
              </a:rPr>
              <a:t>l’accès des couples (dont la situation le justifie) à cette </a:t>
            </a:r>
            <a:r>
              <a:rPr lang="fr-FR" sz="1600" b="1" dirty="0" smtClean="0">
                <a:solidFill>
                  <a:schemeClr val="tx2"/>
                </a:solidFill>
              </a:rPr>
              <a:t>technique</a:t>
            </a:r>
          </a:p>
          <a:p>
            <a:r>
              <a:rPr lang="fr-FR" sz="1600" b="1" dirty="0" smtClean="0">
                <a:solidFill>
                  <a:schemeClr val="tx2"/>
                </a:solidFill>
              </a:rPr>
              <a:t>Schéma cible :  2 </a:t>
            </a:r>
            <a:r>
              <a:rPr lang="fr-FR" sz="1600" b="1" dirty="0">
                <a:solidFill>
                  <a:schemeClr val="tx2"/>
                </a:solidFill>
              </a:rPr>
              <a:t>sites supplémentaires, dans la mesure où ceux-ci justifieront des compétences requises.</a:t>
            </a:r>
          </a:p>
          <a:p>
            <a:r>
              <a:rPr lang="fr-FR" sz="1400" dirty="0"/>
              <a:t>  </a:t>
            </a:r>
          </a:p>
          <a:p>
            <a:endParaRPr lang="fr-FR" sz="1400" dirty="0"/>
          </a:p>
        </p:txBody>
      </p:sp>
    </p:spTree>
    <p:extLst>
      <p:ext uri="{BB962C8B-B14F-4D97-AF65-F5344CB8AC3E}">
        <p14:creationId xmlns:p14="http://schemas.microsoft.com/office/powerpoint/2010/main" val="27441728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57984" y="1293899"/>
            <a:ext cx="8424862" cy="1821929"/>
          </a:xfrm>
        </p:spPr>
        <p:txBody>
          <a:bodyPr>
            <a:noAutofit/>
          </a:bodyPr>
          <a:lstStyle/>
          <a:p>
            <a:pPr lvl="0">
              <a:spcBef>
                <a:spcPts val="0"/>
              </a:spcBef>
            </a:pPr>
            <a:r>
              <a:rPr lang="fr-FR" sz="3200" b="1" dirty="0" smtClean="0">
                <a:solidFill>
                  <a:srgbClr val="2FA17C"/>
                </a:solidFill>
                <a:latin typeface="+mn-lt"/>
              </a:rPr>
              <a:t>Zones </a:t>
            </a:r>
            <a:r>
              <a:rPr lang="fr-FR" sz="3200" b="1" dirty="0">
                <a:solidFill>
                  <a:srgbClr val="2FA17C"/>
                </a:solidFill>
                <a:latin typeface="+mn-lt"/>
              </a:rPr>
              <a:t>infra </a:t>
            </a:r>
            <a:r>
              <a:rPr lang="fr-FR" sz="3200" b="1" dirty="0" smtClean="0">
                <a:solidFill>
                  <a:srgbClr val="2FA17C"/>
                </a:solidFill>
                <a:latin typeface="+mn-lt"/>
              </a:rPr>
              <a:t>régionales </a:t>
            </a:r>
            <a:r>
              <a:rPr lang="fr-FR" sz="2000" b="1" dirty="0" smtClean="0">
                <a:solidFill>
                  <a:srgbClr val="2FA17C"/>
                </a:solidFill>
                <a:latin typeface="+mn-lt"/>
              </a:rPr>
              <a:t>(</a:t>
            </a:r>
            <a:r>
              <a:rPr lang="fr-FR" sz="2000" b="1" dirty="0" smtClean="0">
                <a:solidFill>
                  <a:srgbClr val="2FA17C"/>
                </a:solidFill>
                <a:latin typeface="+mn-lt"/>
              </a:rPr>
              <a:t>2/3)</a:t>
            </a:r>
            <a:endParaRPr lang="fr-FR" sz="2000" b="1" dirty="0" smtClean="0">
              <a:solidFill>
                <a:srgbClr val="2FA17C"/>
              </a:solidFill>
              <a:latin typeface="+mn-lt"/>
            </a:endParaRPr>
          </a:p>
          <a:p>
            <a:pPr lvl="0">
              <a:spcBef>
                <a:spcPts val="0"/>
              </a:spcBef>
            </a:pPr>
            <a:endParaRPr lang="fr-FR" sz="1800" b="1" dirty="0" smtClean="0">
              <a:solidFill>
                <a:schemeClr val="tx2"/>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44216" y="1988840"/>
            <a:ext cx="8280920" cy="4955203"/>
          </a:xfrm>
          <a:prstGeom prst="rect">
            <a:avLst/>
          </a:prstGeom>
          <a:noFill/>
        </p:spPr>
        <p:txBody>
          <a:bodyPr wrap="square" rtlCol="0">
            <a:spAutoFit/>
          </a:bodyPr>
          <a:lstStyle/>
          <a:p>
            <a:endParaRPr lang="fr-FR" sz="2400" b="1" dirty="0">
              <a:solidFill>
                <a:schemeClr val="tx2"/>
              </a:solidFill>
            </a:endParaRPr>
          </a:p>
          <a:p>
            <a:pPr marL="342900" indent="-342900">
              <a:buFont typeface="Arial" panose="020B0604020202020204" pitchFamily="34" charset="0"/>
              <a:buChar char="•"/>
            </a:pPr>
            <a:r>
              <a:rPr lang="fr-FR" sz="2000" b="1" dirty="0" smtClean="0">
                <a:solidFill>
                  <a:schemeClr val="tx2"/>
                </a:solidFill>
              </a:rPr>
              <a:t>Diagnostic prénatal</a:t>
            </a:r>
          </a:p>
          <a:p>
            <a:r>
              <a:rPr lang="fr-FR" b="1" dirty="0" smtClean="0">
                <a:solidFill>
                  <a:schemeClr val="tx2"/>
                </a:solidFill>
              </a:rPr>
              <a:t>Contexte :  </a:t>
            </a:r>
            <a:r>
              <a:rPr lang="fr-FR" b="1" dirty="0">
                <a:solidFill>
                  <a:schemeClr val="tx2"/>
                </a:solidFill>
              </a:rPr>
              <a:t>une partie de la réglementation encadrant les modalités de réalisation de ces examens </a:t>
            </a:r>
            <a:r>
              <a:rPr lang="fr-FR" b="1" dirty="0" smtClean="0">
                <a:solidFill>
                  <a:schemeClr val="tx2"/>
                </a:solidFill>
              </a:rPr>
              <a:t> </a:t>
            </a:r>
            <a:r>
              <a:rPr lang="fr-FR" b="1" dirty="0">
                <a:solidFill>
                  <a:schemeClr val="tx2"/>
                </a:solidFill>
              </a:rPr>
              <a:t>encore en </a:t>
            </a:r>
            <a:r>
              <a:rPr lang="fr-FR" b="1" dirty="0" smtClean="0">
                <a:solidFill>
                  <a:schemeClr val="tx2"/>
                </a:solidFill>
              </a:rPr>
              <a:t>attente</a:t>
            </a:r>
          </a:p>
          <a:p>
            <a:r>
              <a:rPr lang="fr-FR" b="1" dirty="0" smtClean="0">
                <a:solidFill>
                  <a:schemeClr val="tx2"/>
                </a:solidFill>
              </a:rPr>
              <a:t>Schéma cible : dans </a:t>
            </a:r>
            <a:r>
              <a:rPr lang="fr-FR" b="1" dirty="0">
                <a:solidFill>
                  <a:schemeClr val="tx2"/>
                </a:solidFill>
              </a:rPr>
              <a:t>un premier </a:t>
            </a:r>
            <a:r>
              <a:rPr lang="fr-FR" b="1" dirty="0" smtClean="0">
                <a:solidFill>
                  <a:schemeClr val="tx2"/>
                </a:solidFill>
              </a:rPr>
              <a:t>temps, </a:t>
            </a:r>
            <a:r>
              <a:rPr lang="fr-FR" b="1" dirty="0">
                <a:solidFill>
                  <a:schemeClr val="tx2"/>
                </a:solidFill>
              </a:rPr>
              <a:t>une organisation régionale, basée sur les 3 </a:t>
            </a:r>
            <a:r>
              <a:rPr lang="fr-FR" b="1" dirty="0" smtClean="0">
                <a:solidFill>
                  <a:schemeClr val="tx2"/>
                </a:solidFill>
              </a:rPr>
              <a:t>CHU </a:t>
            </a:r>
          </a:p>
          <a:p>
            <a:endParaRPr lang="fr-FR" b="1" dirty="0" smtClean="0">
              <a:solidFill>
                <a:schemeClr val="tx2"/>
              </a:solidFill>
            </a:endParaRPr>
          </a:p>
          <a:p>
            <a:pPr marL="342900" indent="-342900">
              <a:buFont typeface="Arial" panose="020B0604020202020204" pitchFamily="34" charset="0"/>
              <a:buChar char="•"/>
            </a:pPr>
            <a:r>
              <a:rPr lang="fr-FR" sz="2000" b="1" dirty="0" smtClean="0">
                <a:solidFill>
                  <a:schemeClr val="tx2"/>
                </a:solidFill>
              </a:rPr>
              <a:t>Prélèvement </a:t>
            </a:r>
            <a:r>
              <a:rPr lang="fr-FR" sz="2000" b="1" dirty="0">
                <a:solidFill>
                  <a:schemeClr val="tx2"/>
                </a:solidFill>
              </a:rPr>
              <a:t>d’ovocytes en vue d’un don ; mise en œuvre de l’accueil des embryons ; recueil, préparation, conservation et mise à disposition du sperme en vue d’un don ; préparation, conservation et mise à disposition d’ovocytes en vue d’un don ; conservation des embryons en vue de leur accueil et mise en œuvre de celui-ci.</a:t>
            </a:r>
          </a:p>
          <a:p>
            <a:r>
              <a:rPr lang="fr-FR" sz="1600" b="1" dirty="0" smtClean="0">
                <a:solidFill>
                  <a:schemeClr val="tx2"/>
                </a:solidFill>
              </a:rPr>
              <a:t>Existant </a:t>
            </a:r>
            <a:r>
              <a:rPr lang="fr-FR" sz="1600" b="1" dirty="0">
                <a:solidFill>
                  <a:schemeClr val="tx2"/>
                </a:solidFill>
              </a:rPr>
              <a:t>: 1 implantation</a:t>
            </a:r>
          </a:p>
          <a:p>
            <a:r>
              <a:rPr lang="fr-FR" sz="1600" b="1" dirty="0">
                <a:solidFill>
                  <a:schemeClr val="tx2"/>
                </a:solidFill>
              </a:rPr>
              <a:t>Schéma cible : 1 à 2 implantations supplémentaires pourront être autorisées. A ce jour, les zones infrarégionales dans lesquelles ces autorisations seront positionnées ne sont pas arrêtées.</a:t>
            </a:r>
          </a:p>
          <a:p>
            <a:endParaRPr lang="fr-FR" b="1" dirty="0">
              <a:solidFill>
                <a:schemeClr val="tx2"/>
              </a:solidFill>
            </a:endParaRPr>
          </a:p>
          <a:p>
            <a:r>
              <a:rPr lang="fr-FR" sz="1600" b="1" dirty="0">
                <a:solidFill>
                  <a:schemeClr val="tx2"/>
                </a:solidFill>
              </a:rPr>
              <a:t> </a:t>
            </a:r>
          </a:p>
        </p:txBody>
      </p:sp>
    </p:spTree>
    <p:extLst>
      <p:ext uri="{BB962C8B-B14F-4D97-AF65-F5344CB8AC3E}">
        <p14:creationId xmlns:p14="http://schemas.microsoft.com/office/powerpoint/2010/main" val="28134587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761" y="1628800"/>
            <a:ext cx="8424862" cy="1821929"/>
          </a:xfrm>
        </p:spPr>
        <p:txBody>
          <a:bodyPr>
            <a:noAutofit/>
          </a:bodyPr>
          <a:lstStyle/>
          <a:p>
            <a:pPr lvl="0">
              <a:spcBef>
                <a:spcPts val="0"/>
              </a:spcBef>
            </a:pPr>
            <a:r>
              <a:rPr lang="fr-FR" sz="3200" b="1" dirty="0" smtClean="0">
                <a:solidFill>
                  <a:srgbClr val="2FA17C"/>
                </a:solidFill>
                <a:latin typeface="+mn-lt"/>
              </a:rPr>
              <a:t>Zones </a:t>
            </a:r>
            <a:r>
              <a:rPr lang="fr-FR" sz="3200" b="1" dirty="0">
                <a:solidFill>
                  <a:srgbClr val="2FA17C"/>
                </a:solidFill>
                <a:latin typeface="+mn-lt"/>
              </a:rPr>
              <a:t>infra </a:t>
            </a:r>
            <a:r>
              <a:rPr lang="fr-FR" sz="3200" b="1" dirty="0" smtClean="0">
                <a:solidFill>
                  <a:srgbClr val="2FA17C"/>
                </a:solidFill>
                <a:latin typeface="+mn-lt"/>
              </a:rPr>
              <a:t>régionales </a:t>
            </a:r>
            <a:r>
              <a:rPr lang="fr-FR" sz="2000" b="1" dirty="0" smtClean="0">
                <a:solidFill>
                  <a:srgbClr val="2FA17C"/>
                </a:solidFill>
                <a:latin typeface="+mn-lt"/>
              </a:rPr>
              <a:t>(</a:t>
            </a:r>
            <a:r>
              <a:rPr lang="fr-FR" sz="2000" b="1" dirty="0" smtClean="0">
                <a:solidFill>
                  <a:srgbClr val="2FA17C"/>
                </a:solidFill>
                <a:latin typeface="+mn-lt"/>
              </a:rPr>
              <a:t>3/3)</a:t>
            </a:r>
            <a:endParaRPr lang="fr-FR" sz="2000" b="1" dirty="0" smtClean="0">
              <a:solidFill>
                <a:srgbClr val="2FA17C"/>
              </a:solidFill>
              <a:latin typeface="+mn-lt"/>
            </a:endParaRPr>
          </a:p>
          <a:p>
            <a:pPr marL="285750" lvl="0" indent="-285750">
              <a:spcBef>
                <a:spcPts val="0"/>
              </a:spcBef>
              <a:buFont typeface="Arial" panose="020B0604020202020204" pitchFamily="34" charset="0"/>
              <a:buChar char="•"/>
            </a:pPr>
            <a:endParaRPr lang="fr-FR" sz="2000" b="1" dirty="0" smtClean="0">
              <a:solidFill>
                <a:schemeClr val="tx2"/>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86186" y="2780928"/>
            <a:ext cx="8280920" cy="2062103"/>
          </a:xfrm>
          <a:prstGeom prst="rect">
            <a:avLst/>
          </a:prstGeom>
          <a:noFill/>
        </p:spPr>
        <p:txBody>
          <a:bodyPr wrap="square" rtlCol="0">
            <a:spAutoFit/>
          </a:bodyPr>
          <a:lstStyle/>
          <a:p>
            <a:r>
              <a:rPr lang="fr-FR" sz="2400" b="1" dirty="0">
                <a:solidFill>
                  <a:srgbClr val="2FA17C"/>
                </a:solidFill>
              </a:rPr>
              <a:t>Examen des caractéristiques génétiques d'une personne ou identification d'une personne par empreintes génétiques à des fins </a:t>
            </a:r>
            <a:r>
              <a:rPr lang="fr-FR" sz="2400" b="1" dirty="0" smtClean="0">
                <a:solidFill>
                  <a:srgbClr val="2FA17C"/>
                </a:solidFill>
              </a:rPr>
              <a:t>médicales</a:t>
            </a:r>
          </a:p>
          <a:p>
            <a:r>
              <a:rPr lang="fr-FR" sz="1600" b="1" dirty="0">
                <a:solidFill>
                  <a:schemeClr val="tx2"/>
                </a:solidFill>
              </a:rPr>
              <a:t> </a:t>
            </a:r>
          </a:p>
          <a:p>
            <a:pPr marL="285750" lvl="0" indent="-285750">
              <a:buFont typeface="Arial" panose="020B0604020202020204" pitchFamily="34" charset="0"/>
              <a:buChar char="•"/>
            </a:pPr>
            <a:r>
              <a:rPr lang="fr-FR" sz="2000" b="1" dirty="0">
                <a:solidFill>
                  <a:schemeClr val="tx2"/>
                </a:solidFill>
              </a:rPr>
              <a:t>Compte-tenu des spécificités et des exigences encadrant la réalisation des analyses de génétique et cytogénétique, </a:t>
            </a:r>
            <a:r>
              <a:rPr lang="fr-FR" sz="2000" b="1" dirty="0" smtClean="0">
                <a:solidFill>
                  <a:schemeClr val="tx2"/>
                </a:solidFill>
              </a:rPr>
              <a:t> pas de nouvelles autorisations</a:t>
            </a:r>
            <a:endParaRPr lang="fr-FR" sz="1400" dirty="0"/>
          </a:p>
        </p:txBody>
      </p:sp>
    </p:spTree>
    <p:extLst>
      <p:ext uri="{BB962C8B-B14F-4D97-AF65-F5344CB8AC3E}">
        <p14:creationId xmlns:p14="http://schemas.microsoft.com/office/powerpoint/2010/main" val="21570027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36" y="1463055"/>
            <a:ext cx="8424862" cy="1821929"/>
          </a:xfrm>
        </p:spPr>
        <p:txBody>
          <a:bodyPr>
            <a:noAutofit/>
          </a:bodyPr>
          <a:lstStyle/>
          <a:p>
            <a:pPr lvl="0">
              <a:spcBef>
                <a:spcPts val="0"/>
              </a:spcBef>
            </a:pPr>
            <a:r>
              <a:rPr lang="fr-FR" sz="3200" b="1" dirty="0" smtClean="0">
                <a:solidFill>
                  <a:srgbClr val="2FA17C"/>
                </a:solidFill>
                <a:latin typeface="+mn-lt"/>
              </a:rPr>
              <a:t>Zones territoriales </a:t>
            </a:r>
            <a:r>
              <a:rPr lang="fr-FR" sz="2000" b="1" dirty="0" smtClean="0">
                <a:solidFill>
                  <a:srgbClr val="2FA17C"/>
                </a:solidFill>
                <a:latin typeface="+mn-lt"/>
              </a:rPr>
              <a:t>(1/8)</a:t>
            </a:r>
            <a:endParaRPr lang="fr-FR" sz="1400" b="1" dirty="0" smtClean="0">
              <a:solidFill>
                <a:schemeClr val="tx2"/>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67544" y="2780928"/>
            <a:ext cx="8280920" cy="3170099"/>
          </a:xfrm>
          <a:prstGeom prst="rect">
            <a:avLst/>
          </a:prstGeom>
          <a:noFill/>
        </p:spPr>
        <p:txBody>
          <a:bodyPr wrap="square" rtlCol="0">
            <a:spAutoFit/>
          </a:bodyPr>
          <a:lstStyle/>
          <a:p>
            <a:r>
              <a:rPr lang="fr-FR" sz="2400" b="1" dirty="0">
                <a:solidFill>
                  <a:srgbClr val="2FA17C"/>
                </a:solidFill>
              </a:rPr>
              <a:t>Activités interventionnelles sous imagerie médicale, par voie </a:t>
            </a:r>
            <a:r>
              <a:rPr lang="fr-FR" sz="2400" b="1" dirty="0" err="1">
                <a:solidFill>
                  <a:srgbClr val="2FA17C"/>
                </a:solidFill>
              </a:rPr>
              <a:t>endovasculaire</a:t>
            </a:r>
            <a:r>
              <a:rPr lang="fr-FR" sz="2400" b="1" dirty="0">
                <a:solidFill>
                  <a:srgbClr val="2FA17C"/>
                </a:solidFill>
              </a:rPr>
              <a:t>, en cardiologie </a:t>
            </a:r>
            <a:endParaRPr lang="fr-FR" sz="2400" b="1" dirty="0" smtClean="0">
              <a:solidFill>
                <a:srgbClr val="2FA17C"/>
              </a:solidFill>
            </a:endParaRPr>
          </a:p>
          <a:p>
            <a:endParaRPr lang="fr-FR" b="1" dirty="0">
              <a:solidFill>
                <a:schemeClr val="tx2"/>
              </a:solidFill>
            </a:endParaRPr>
          </a:p>
          <a:p>
            <a:pPr marL="285750" indent="-285750">
              <a:buFont typeface="Arial" panose="020B0604020202020204" pitchFamily="34" charset="0"/>
              <a:buChar char="•"/>
            </a:pPr>
            <a:r>
              <a:rPr lang="fr-FR" sz="2000" b="1" dirty="0" smtClean="0">
                <a:solidFill>
                  <a:schemeClr val="tx2"/>
                </a:solidFill>
              </a:rPr>
              <a:t>Activité </a:t>
            </a:r>
            <a:r>
              <a:rPr lang="fr-FR" sz="2000" b="1" dirty="0">
                <a:solidFill>
                  <a:schemeClr val="tx2"/>
                </a:solidFill>
              </a:rPr>
              <a:t>hautement technique, dont l’implantation doit être régulée pour assurer les seuils réglementaires d’activité nécessaire au maintien de la qualité des soins. </a:t>
            </a:r>
            <a:endParaRPr lang="fr-FR" sz="2000" b="1" dirty="0" smtClean="0">
              <a:solidFill>
                <a:schemeClr val="tx2"/>
              </a:solidFill>
            </a:endParaRPr>
          </a:p>
          <a:p>
            <a:pPr marL="285750" indent="-285750">
              <a:buFont typeface="Arial" panose="020B0604020202020204" pitchFamily="34" charset="0"/>
              <a:buChar char="•"/>
            </a:pPr>
            <a:r>
              <a:rPr lang="fr-FR" sz="2000" b="1" dirty="0" smtClean="0">
                <a:solidFill>
                  <a:schemeClr val="tx2"/>
                </a:solidFill>
              </a:rPr>
              <a:t>Le </a:t>
            </a:r>
            <a:r>
              <a:rPr lang="fr-FR" sz="2000" b="1" dirty="0">
                <a:solidFill>
                  <a:schemeClr val="tx2"/>
                </a:solidFill>
              </a:rPr>
              <a:t>volume idéal d’activité pour ces centres interventionnels correspond en moyenne à un bassin de population entre 300 000 et 500 000 habitants par centre.</a:t>
            </a:r>
          </a:p>
          <a:p>
            <a:endParaRPr lang="fr-FR" sz="1400" dirty="0">
              <a:solidFill>
                <a:srgbClr val="2FA17C"/>
              </a:solidFill>
            </a:endParaRPr>
          </a:p>
        </p:txBody>
      </p:sp>
    </p:spTree>
    <p:extLst>
      <p:ext uri="{BB962C8B-B14F-4D97-AF65-F5344CB8AC3E}">
        <p14:creationId xmlns:p14="http://schemas.microsoft.com/office/powerpoint/2010/main" val="38475886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36" y="1463055"/>
            <a:ext cx="8424862" cy="1821929"/>
          </a:xfrm>
        </p:spPr>
        <p:txBody>
          <a:bodyPr>
            <a:noAutofit/>
          </a:bodyPr>
          <a:lstStyle/>
          <a:p>
            <a:pPr lvl="0">
              <a:spcBef>
                <a:spcPts val="0"/>
              </a:spcBef>
            </a:pPr>
            <a:r>
              <a:rPr lang="fr-FR" sz="3200" b="1" dirty="0" smtClean="0">
                <a:solidFill>
                  <a:srgbClr val="2FA17C"/>
                </a:solidFill>
                <a:latin typeface="+mn-lt"/>
              </a:rPr>
              <a:t>Zones territoriales </a:t>
            </a:r>
            <a:r>
              <a:rPr lang="fr-FR" sz="2000" b="1" dirty="0" smtClean="0">
                <a:solidFill>
                  <a:srgbClr val="2FA17C"/>
                </a:solidFill>
                <a:latin typeface="+mn-lt"/>
              </a:rPr>
              <a:t>(2/8)</a:t>
            </a:r>
            <a:endParaRPr lang="fr-FR" sz="1400" b="1" dirty="0" smtClean="0">
              <a:solidFill>
                <a:schemeClr val="tx2"/>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67544" y="2492896"/>
            <a:ext cx="8280920" cy="4185761"/>
          </a:xfrm>
          <a:prstGeom prst="rect">
            <a:avLst/>
          </a:prstGeom>
          <a:noFill/>
        </p:spPr>
        <p:txBody>
          <a:bodyPr wrap="square" rtlCol="0">
            <a:spAutoFit/>
          </a:bodyPr>
          <a:lstStyle/>
          <a:p>
            <a:r>
              <a:rPr lang="fr-FR" sz="2400" b="1" dirty="0" smtClean="0">
                <a:solidFill>
                  <a:srgbClr val="2FA17C"/>
                </a:solidFill>
              </a:rPr>
              <a:t>Réanimation </a:t>
            </a:r>
            <a:r>
              <a:rPr lang="fr-FR" sz="2000" b="1" dirty="0" smtClean="0">
                <a:solidFill>
                  <a:srgbClr val="2FA17C"/>
                </a:solidFill>
              </a:rPr>
              <a:t>- </a:t>
            </a:r>
            <a:r>
              <a:rPr lang="fr-FR" sz="2400" b="1" dirty="0" smtClean="0">
                <a:solidFill>
                  <a:srgbClr val="2FA17C"/>
                </a:solidFill>
              </a:rPr>
              <a:t>Réanimation adultes</a:t>
            </a:r>
          </a:p>
          <a:p>
            <a:endParaRPr lang="fr-FR" sz="2400" b="1" dirty="0">
              <a:solidFill>
                <a:schemeClr val="tx2"/>
              </a:solidFill>
            </a:endParaRPr>
          </a:p>
          <a:p>
            <a:pPr marL="285750" indent="-285750">
              <a:buFont typeface="Arial" panose="020B0604020202020204" pitchFamily="34" charset="0"/>
              <a:buChar char="•"/>
            </a:pPr>
            <a:r>
              <a:rPr lang="fr-FR" b="1" dirty="0" smtClean="0">
                <a:solidFill>
                  <a:schemeClr val="tx2"/>
                </a:solidFill>
              </a:rPr>
              <a:t>Au </a:t>
            </a:r>
            <a:r>
              <a:rPr lang="fr-FR" b="1" dirty="0">
                <a:solidFill>
                  <a:schemeClr val="tx2"/>
                </a:solidFill>
              </a:rPr>
              <a:t>moins une unité de réanimation avec une unité de soins continus </a:t>
            </a:r>
            <a:r>
              <a:rPr lang="fr-FR" b="1" dirty="0" smtClean="0">
                <a:solidFill>
                  <a:schemeClr val="tx2"/>
                </a:solidFill>
              </a:rPr>
              <a:t>par zone territoriale, afin </a:t>
            </a:r>
            <a:r>
              <a:rPr lang="fr-FR" b="1" dirty="0">
                <a:solidFill>
                  <a:schemeClr val="tx2"/>
                </a:solidFill>
              </a:rPr>
              <a:t>de garantir une utilisation effective et pérenne des structures de réanimation, dotées des ressources médicales requises et d’un plateau technique </a:t>
            </a:r>
            <a:r>
              <a:rPr lang="fr-FR" b="1" dirty="0" smtClean="0">
                <a:solidFill>
                  <a:schemeClr val="tx2"/>
                </a:solidFill>
              </a:rPr>
              <a:t>adapté.</a:t>
            </a:r>
          </a:p>
          <a:p>
            <a:pPr marL="285750" indent="-285750">
              <a:buFont typeface="Arial" panose="020B0604020202020204" pitchFamily="34" charset="0"/>
              <a:buChar char="•"/>
            </a:pPr>
            <a:r>
              <a:rPr lang="fr-FR" b="1" dirty="0" smtClean="0">
                <a:solidFill>
                  <a:schemeClr val="tx2"/>
                </a:solidFill>
              </a:rPr>
              <a:t>Les </a:t>
            </a:r>
            <a:r>
              <a:rPr lang="fr-FR" b="1" dirty="0">
                <a:solidFill>
                  <a:schemeClr val="tx2"/>
                </a:solidFill>
              </a:rPr>
              <a:t>établissements exerçant les activités de réanimation qui ne disposent pas d’unité de surveillance continue isolée et de soins intensifs doivent passer des conventions avec les établissements qui en possèdent.</a:t>
            </a:r>
          </a:p>
          <a:p>
            <a:pPr marL="285750" indent="-285750">
              <a:buFont typeface="Arial" panose="020B0604020202020204" pitchFamily="34" charset="0"/>
              <a:buChar char="•"/>
            </a:pPr>
            <a:r>
              <a:rPr lang="fr-FR" b="1" dirty="0">
                <a:solidFill>
                  <a:schemeClr val="tx2"/>
                </a:solidFill>
              </a:rPr>
              <a:t>Le niveau territorial de proximité est constitué par les établissements dotés d’une unité de surveillance continue non détenteurs d’une autorisation de réanimation (donc non répertoriés infra). Ces établissements ont une convention avec les services de réanimation.</a:t>
            </a:r>
          </a:p>
          <a:p>
            <a:pPr marL="285750" indent="-285750">
              <a:buFont typeface="Arial" panose="020B0604020202020204" pitchFamily="34" charset="0"/>
              <a:buChar char="•"/>
            </a:pPr>
            <a:endParaRPr lang="fr-FR" sz="2000" b="1" dirty="0">
              <a:solidFill>
                <a:schemeClr val="tx2"/>
              </a:solidFill>
            </a:endParaRPr>
          </a:p>
        </p:txBody>
      </p:sp>
    </p:spTree>
    <p:extLst>
      <p:ext uri="{BB962C8B-B14F-4D97-AF65-F5344CB8AC3E}">
        <p14:creationId xmlns:p14="http://schemas.microsoft.com/office/powerpoint/2010/main" val="2510934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36" y="1463055"/>
            <a:ext cx="8424862" cy="1821929"/>
          </a:xfrm>
        </p:spPr>
        <p:txBody>
          <a:bodyPr>
            <a:noAutofit/>
          </a:bodyPr>
          <a:lstStyle/>
          <a:p>
            <a:pPr lvl="0">
              <a:spcBef>
                <a:spcPts val="0"/>
              </a:spcBef>
            </a:pPr>
            <a:r>
              <a:rPr lang="fr-FR" sz="3200" b="1" dirty="0">
                <a:solidFill>
                  <a:srgbClr val="2FA17C"/>
                </a:solidFill>
                <a:latin typeface="+mj-lt"/>
                <a:cs typeface="LilyUPC" panose="020B0604020202020204" pitchFamily="34" charset="-34"/>
              </a:rPr>
              <a:t>Zones</a:t>
            </a:r>
            <a:r>
              <a:rPr lang="fr-FR" sz="2800" b="1" dirty="0">
                <a:solidFill>
                  <a:srgbClr val="2FA17C"/>
                </a:solidFill>
                <a:latin typeface="+mj-lt"/>
                <a:cs typeface="LilyUPC" panose="020B0604020202020204" pitchFamily="34" charset="-34"/>
              </a:rPr>
              <a:t> </a:t>
            </a:r>
            <a:r>
              <a:rPr lang="fr-FR" sz="3200" b="1" dirty="0">
                <a:solidFill>
                  <a:srgbClr val="2FA17C"/>
                </a:solidFill>
                <a:latin typeface="+mn-lt"/>
              </a:rPr>
              <a:t>territoriales </a:t>
            </a:r>
            <a:r>
              <a:rPr lang="fr-FR" sz="2000" b="1" dirty="0" smtClean="0">
                <a:solidFill>
                  <a:srgbClr val="2FA17C"/>
                </a:solidFill>
                <a:latin typeface="+mn-lt"/>
              </a:rPr>
              <a:t>(3/8)</a:t>
            </a:r>
            <a:endParaRPr lang="fr-FR" sz="1400" b="1" dirty="0" smtClean="0">
              <a:solidFill>
                <a:schemeClr val="tx2"/>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67544" y="2780928"/>
            <a:ext cx="8280920" cy="3785652"/>
          </a:xfrm>
          <a:prstGeom prst="rect">
            <a:avLst/>
          </a:prstGeom>
          <a:noFill/>
        </p:spPr>
        <p:txBody>
          <a:bodyPr wrap="square" rtlCol="0">
            <a:spAutoFit/>
          </a:bodyPr>
          <a:lstStyle/>
          <a:p>
            <a:r>
              <a:rPr lang="fr-FR" sz="2400" b="1" dirty="0" smtClean="0">
                <a:solidFill>
                  <a:srgbClr val="2FA17C"/>
                </a:solidFill>
              </a:rPr>
              <a:t>Réanimation </a:t>
            </a:r>
            <a:r>
              <a:rPr lang="fr-FR" b="1" dirty="0" smtClean="0">
                <a:solidFill>
                  <a:srgbClr val="2FA17C"/>
                </a:solidFill>
              </a:rPr>
              <a:t>-  </a:t>
            </a:r>
            <a:r>
              <a:rPr lang="fr-FR" b="1" dirty="0" smtClean="0">
                <a:solidFill>
                  <a:schemeClr val="tx2"/>
                </a:solidFill>
              </a:rPr>
              <a:t> </a:t>
            </a:r>
            <a:r>
              <a:rPr lang="fr-FR" sz="2400" b="1" dirty="0" smtClean="0">
                <a:solidFill>
                  <a:srgbClr val="2FA17C"/>
                </a:solidFill>
              </a:rPr>
              <a:t>Réanimation </a:t>
            </a:r>
            <a:r>
              <a:rPr lang="fr-FR" sz="2400" b="1" dirty="0">
                <a:solidFill>
                  <a:srgbClr val="2FA17C"/>
                </a:solidFill>
              </a:rPr>
              <a:t>pédiatrique </a:t>
            </a:r>
            <a:endParaRPr lang="fr-FR" sz="2400" b="1" dirty="0" smtClean="0">
              <a:solidFill>
                <a:srgbClr val="2FA17C"/>
              </a:solidFill>
            </a:endParaRPr>
          </a:p>
          <a:p>
            <a:endParaRPr lang="fr-FR" sz="2400" b="1" dirty="0">
              <a:solidFill>
                <a:schemeClr val="tx2"/>
              </a:solidFill>
            </a:endParaRPr>
          </a:p>
          <a:p>
            <a:pPr marL="285750" indent="-285750">
              <a:buFont typeface="Arial" panose="020B0604020202020204" pitchFamily="34" charset="0"/>
              <a:buChar char="•"/>
            </a:pPr>
            <a:r>
              <a:rPr lang="fr-FR" sz="1600" b="1" dirty="0">
                <a:solidFill>
                  <a:schemeClr val="tx2"/>
                </a:solidFill>
              </a:rPr>
              <a:t>Une unité de réanimation pédiatrique </a:t>
            </a:r>
            <a:r>
              <a:rPr lang="fr-FR" sz="1600" b="1" dirty="0" smtClean="0">
                <a:solidFill>
                  <a:schemeClr val="tx2"/>
                </a:solidFill>
              </a:rPr>
              <a:t>implantée </a:t>
            </a:r>
            <a:r>
              <a:rPr lang="fr-FR" sz="1600" b="1" dirty="0">
                <a:solidFill>
                  <a:schemeClr val="tx2"/>
                </a:solidFill>
              </a:rPr>
              <a:t>dans un </a:t>
            </a:r>
            <a:r>
              <a:rPr lang="fr-FR" sz="1600" b="1" dirty="0" smtClean="0">
                <a:solidFill>
                  <a:schemeClr val="tx2"/>
                </a:solidFill>
              </a:rPr>
              <a:t>ES disposant </a:t>
            </a:r>
            <a:r>
              <a:rPr lang="fr-FR" sz="1600" b="1" dirty="0">
                <a:solidFill>
                  <a:schemeClr val="tx2"/>
                </a:solidFill>
              </a:rPr>
              <a:t>de compétences en pédiatrie, chirurgie pédiatrique, anesthésie pédiatrique, et radiologie pédiatrique (art. R. 6123-38-1 du CSP). Cet </a:t>
            </a:r>
            <a:r>
              <a:rPr lang="fr-FR" sz="1600" b="1" dirty="0" smtClean="0">
                <a:solidFill>
                  <a:schemeClr val="tx2"/>
                </a:solidFill>
              </a:rPr>
              <a:t>ES </a:t>
            </a:r>
            <a:r>
              <a:rPr lang="fr-FR" sz="1600" b="1" dirty="0">
                <a:solidFill>
                  <a:schemeClr val="tx2"/>
                </a:solidFill>
              </a:rPr>
              <a:t>doit également disposer d’équipements permettant la réalisation </a:t>
            </a:r>
            <a:r>
              <a:rPr lang="fr-FR" sz="1600" b="1" dirty="0" smtClean="0">
                <a:solidFill>
                  <a:schemeClr val="tx2"/>
                </a:solidFill>
              </a:rPr>
              <a:t>24/24 d’explorations </a:t>
            </a:r>
            <a:r>
              <a:rPr lang="fr-FR" sz="1600" b="1" dirty="0">
                <a:solidFill>
                  <a:schemeClr val="tx2"/>
                </a:solidFill>
              </a:rPr>
              <a:t>invasives et non invasives (article R. 6123-38-4 du CSP).</a:t>
            </a:r>
          </a:p>
          <a:p>
            <a:pPr marL="285750" indent="-285750">
              <a:buFont typeface="Arial" panose="020B0604020202020204" pitchFamily="34" charset="0"/>
              <a:buChar char="•"/>
            </a:pPr>
            <a:r>
              <a:rPr lang="fr-FR" sz="1600" b="1" dirty="0">
                <a:solidFill>
                  <a:schemeClr val="tx2"/>
                </a:solidFill>
              </a:rPr>
              <a:t>La réanimation pédiatrique a pour mission le traitement des détresses vitales les plus fréquentes des nourrissons, enfants et adolescents. Elle assure également la réanimation postopératoire de la chirurgie pédiatrique et néonatale (article R.6123-38-3 du CSP).</a:t>
            </a:r>
          </a:p>
          <a:p>
            <a:pPr marL="285750" indent="-285750">
              <a:buFont typeface="Arial" panose="020B0604020202020204" pitchFamily="34" charset="0"/>
              <a:buChar char="•"/>
            </a:pPr>
            <a:r>
              <a:rPr lang="fr-FR" sz="1600" b="1" dirty="0">
                <a:solidFill>
                  <a:schemeClr val="tx2"/>
                </a:solidFill>
              </a:rPr>
              <a:t>La réanimation pédiatrique est présentée au niveau de la zone territoriale de recours à l’instar des activités de réanimation mais son ressort est bien des zones infrarégionales avec un maillage reposant sur les 3 </a:t>
            </a:r>
            <a:r>
              <a:rPr lang="fr-FR" sz="1600" b="1" dirty="0" smtClean="0">
                <a:solidFill>
                  <a:schemeClr val="tx2"/>
                </a:solidFill>
              </a:rPr>
              <a:t>CHU et </a:t>
            </a:r>
            <a:r>
              <a:rPr lang="fr-FR" sz="1600" b="1" dirty="0">
                <a:solidFill>
                  <a:schemeClr val="tx2"/>
                </a:solidFill>
              </a:rPr>
              <a:t>sur le CH de Pau pour la zone Sud-Aquitaine. De plus, le CHU de Bordeaux dispose d’une unité de réanimation pédiatrique spécialisée. </a:t>
            </a:r>
          </a:p>
          <a:p>
            <a:endParaRPr lang="fr-FR" sz="1200" dirty="0">
              <a:solidFill>
                <a:srgbClr val="2FA17C"/>
              </a:solidFill>
            </a:endParaRPr>
          </a:p>
        </p:txBody>
      </p:sp>
    </p:spTree>
    <p:extLst>
      <p:ext uri="{BB962C8B-B14F-4D97-AF65-F5344CB8AC3E}">
        <p14:creationId xmlns:p14="http://schemas.microsoft.com/office/powerpoint/2010/main" val="397459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8600" y="476672"/>
            <a:ext cx="7560840" cy="4968552"/>
          </a:xfrm>
        </p:spPr>
        <p:txBody>
          <a:bodyPr>
            <a:normAutofit/>
          </a:bodyPr>
          <a:lstStyle/>
          <a:p>
            <a:pPr algn="ctr"/>
            <a:r>
              <a:rPr lang="fr-FR" b="1" dirty="0" smtClean="0"/>
              <a:t/>
            </a:r>
            <a:br>
              <a:rPr lang="fr-FR" b="1" dirty="0" smtClean="0"/>
            </a:br>
            <a:r>
              <a:rPr lang="fr-FR" sz="4000" b="1" dirty="0" smtClean="0"/>
              <a:t>PRS Nouvelle-Aquitaine</a:t>
            </a:r>
            <a:r>
              <a:rPr lang="fr-FR" sz="4000" dirty="0" smtClean="0"/>
              <a:t/>
            </a:r>
            <a:br>
              <a:rPr lang="fr-FR" sz="4000" dirty="0" smtClean="0"/>
            </a:br>
            <a:r>
              <a:rPr lang="fr-FR" sz="4000" b="1" dirty="0"/>
              <a:t>Consultation</a:t>
            </a:r>
            <a:r>
              <a:rPr lang="fr-FR" sz="3200" b="1" dirty="0" smtClean="0"/>
              <a:t/>
            </a:r>
            <a:br>
              <a:rPr lang="fr-FR" sz="3200" b="1" dirty="0" smtClean="0"/>
            </a:br>
            <a:r>
              <a:rPr lang="fr-FR" sz="3200" b="1" dirty="0" smtClean="0"/>
              <a:t/>
            </a:r>
            <a:br>
              <a:rPr lang="fr-FR" sz="3200" b="1" dirty="0" smtClean="0"/>
            </a:br>
            <a:r>
              <a:rPr lang="fr-FR" sz="3200" b="1" dirty="0" smtClean="0"/>
              <a:t>Stratégie Nationale de Santé et </a:t>
            </a:r>
            <a:r>
              <a:rPr lang="fr-FR" sz="3200" b="1" dirty="0"/>
              <a:t>PRS</a:t>
            </a:r>
            <a:r>
              <a:rPr lang="fr-FR" sz="3200" dirty="0"/>
              <a:t/>
            </a:r>
            <a:br>
              <a:rPr lang="fr-FR" sz="3200" dirty="0"/>
            </a:br>
            <a:endParaRPr lang="fr-FR" sz="3600" b="1" dirty="0"/>
          </a:p>
        </p:txBody>
      </p:sp>
    </p:spTree>
    <p:extLst>
      <p:ext uri="{BB962C8B-B14F-4D97-AF65-F5344CB8AC3E}">
        <p14:creationId xmlns:p14="http://schemas.microsoft.com/office/powerpoint/2010/main" val="4311652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36" y="1463055"/>
            <a:ext cx="8424862" cy="1821929"/>
          </a:xfrm>
        </p:spPr>
        <p:txBody>
          <a:bodyPr>
            <a:noAutofit/>
          </a:bodyPr>
          <a:lstStyle/>
          <a:p>
            <a:pPr lvl="0">
              <a:spcBef>
                <a:spcPts val="0"/>
              </a:spcBef>
            </a:pPr>
            <a:r>
              <a:rPr lang="fr-FR" sz="3200" b="1" dirty="0">
                <a:solidFill>
                  <a:srgbClr val="2FA17C"/>
                </a:solidFill>
                <a:latin typeface="+mn-lt"/>
                <a:cs typeface="LilyUPC" panose="020B0604020202020204" pitchFamily="34" charset="-34"/>
              </a:rPr>
              <a:t>Zones</a:t>
            </a:r>
            <a:r>
              <a:rPr lang="fr-FR" sz="2800" b="1" dirty="0">
                <a:solidFill>
                  <a:srgbClr val="2FA17C"/>
                </a:solidFill>
                <a:latin typeface="+mn-lt"/>
                <a:cs typeface="LilyUPC" panose="020B0604020202020204" pitchFamily="34" charset="-34"/>
              </a:rPr>
              <a:t> </a:t>
            </a:r>
            <a:r>
              <a:rPr lang="fr-FR" sz="3200" b="1" dirty="0">
                <a:solidFill>
                  <a:srgbClr val="2FA17C"/>
                </a:solidFill>
                <a:latin typeface="+mn-lt"/>
              </a:rPr>
              <a:t>territoriales </a:t>
            </a:r>
            <a:r>
              <a:rPr lang="fr-FR" sz="2000" b="1" dirty="0" smtClean="0">
                <a:solidFill>
                  <a:srgbClr val="2FA17C"/>
                </a:solidFill>
                <a:latin typeface="+mn-lt"/>
              </a:rPr>
              <a:t>(4/8)</a:t>
            </a:r>
            <a:endParaRPr lang="fr-FR" sz="1400" b="1" dirty="0">
              <a:solidFill>
                <a:schemeClr val="tx2"/>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67544" y="3068960"/>
            <a:ext cx="8280920" cy="2277547"/>
          </a:xfrm>
          <a:prstGeom prst="rect">
            <a:avLst/>
          </a:prstGeom>
          <a:noFill/>
        </p:spPr>
        <p:txBody>
          <a:bodyPr wrap="square" rtlCol="0">
            <a:spAutoFit/>
          </a:bodyPr>
          <a:lstStyle/>
          <a:p>
            <a:r>
              <a:rPr lang="fr-FR" sz="2400" b="1" dirty="0">
                <a:solidFill>
                  <a:srgbClr val="2FA17C"/>
                </a:solidFill>
              </a:rPr>
              <a:t>Soins de Longue </a:t>
            </a:r>
            <a:r>
              <a:rPr lang="fr-FR" sz="2400" b="1" dirty="0" smtClean="0">
                <a:solidFill>
                  <a:srgbClr val="2FA17C"/>
                </a:solidFill>
              </a:rPr>
              <a:t>Durée</a:t>
            </a:r>
            <a:endParaRPr lang="fr-FR" sz="2400" b="1" dirty="0" smtClean="0">
              <a:solidFill>
                <a:schemeClr val="tx2"/>
              </a:solidFill>
            </a:endParaRPr>
          </a:p>
          <a:p>
            <a:endParaRPr lang="fr-FR" sz="2400" b="1" dirty="0">
              <a:solidFill>
                <a:schemeClr val="tx2"/>
              </a:solidFill>
            </a:endParaRPr>
          </a:p>
          <a:p>
            <a:pPr marL="285750" indent="-285750">
              <a:buFont typeface="Arial" panose="020B0604020202020204" pitchFamily="34" charset="0"/>
              <a:buChar char="•"/>
            </a:pPr>
            <a:r>
              <a:rPr lang="fr-FR" sz="2000" b="1" dirty="0" smtClean="0">
                <a:solidFill>
                  <a:schemeClr val="tx2"/>
                </a:solidFill>
              </a:rPr>
              <a:t>Schéma cible : Deux </a:t>
            </a:r>
            <a:r>
              <a:rPr lang="fr-FR" sz="2000" b="1" dirty="0">
                <a:solidFill>
                  <a:schemeClr val="tx2"/>
                </a:solidFill>
              </a:rPr>
              <a:t>nouvelles implantations </a:t>
            </a:r>
            <a:r>
              <a:rPr lang="fr-FR" sz="2000" b="1" dirty="0" smtClean="0">
                <a:solidFill>
                  <a:schemeClr val="tx2"/>
                </a:solidFill>
              </a:rPr>
              <a:t>prévues</a:t>
            </a:r>
            <a:r>
              <a:rPr lang="fr-FR" sz="2000" b="1" dirty="0">
                <a:solidFill>
                  <a:schemeClr val="tx2"/>
                </a:solidFill>
              </a:rPr>
              <a:t>. Il s’agit </a:t>
            </a:r>
            <a:r>
              <a:rPr lang="fr-FR" sz="2000" b="1" dirty="0" smtClean="0">
                <a:solidFill>
                  <a:schemeClr val="tx2"/>
                </a:solidFill>
              </a:rPr>
              <a:t>de l’achèvement de </a:t>
            </a:r>
            <a:r>
              <a:rPr lang="fr-FR" sz="2000" b="1" dirty="0">
                <a:solidFill>
                  <a:schemeClr val="tx2"/>
                </a:solidFill>
              </a:rPr>
              <a:t>la programmation pluriannuelle, de façon conservatoire, dans l’attente de l’évaluation des SLD qui permettra la clarification de leur positionnement et des modalités de fonctionnement.</a:t>
            </a:r>
            <a:endParaRPr lang="fr-FR" sz="2400" b="1" dirty="0">
              <a:solidFill>
                <a:schemeClr val="tx2"/>
              </a:solidFill>
            </a:endParaRPr>
          </a:p>
          <a:p>
            <a:endParaRPr lang="fr-FR" sz="1400" dirty="0">
              <a:solidFill>
                <a:srgbClr val="2FA17C"/>
              </a:solidFill>
            </a:endParaRPr>
          </a:p>
        </p:txBody>
      </p:sp>
    </p:spTree>
    <p:extLst>
      <p:ext uri="{BB962C8B-B14F-4D97-AF65-F5344CB8AC3E}">
        <p14:creationId xmlns:p14="http://schemas.microsoft.com/office/powerpoint/2010/main" val="25724427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36" y="1235587"/>
            <a:ext cx="8424862" cy="1821929"/>
          </a:xfrm>
        </p:spPr>
        <p:txBody>
          <a:bodyPr>
            <a:noAutofit/>
          </a:bodyPr>
          <a:lstStyle/>
          <a:p>
            <a:pPr lvl="0">
              <a:spcBef>
                <a:spcPts val="0"/>
              </a:spcBef>
            </a:pPr>
            <a:r>
              <a:rPr lang="fr-FR" sz="3200" b="1" dirty="0">
                <a:solidFill>
                  <a:srgbClr val="2FA17C"/>
                </a:solidFill>
                <a:latin typeface="+mn-lt"/>
                <a:cs typeface="LilyUPC" panose="020B0604020202020204" pitchFamily="34" charset="-34"/>
              </a:rPr>
              <a:t>Zones</a:t>
            </a:r>
            <a:r>
              <a:rPr lang="fr-FR" sz="2800" b="1" dirty="0">
                <a:solidFill>
                  <a:srgbClr val="2FA17C"/>
                </a:solidFill>
                <a:latin typeface="+mn-lt"/>
                <a:cs typeface="LilyUPC" panose="020B0604020202020204" pitchFamily="34" charset="-34"/>
              </a:rPr>
              <a:t> </a:t>
            </a:r>
            <a:r>
              <a:rPr lang="fr-FR" sz="3200" b="1" dirty="0">
                <a:solidFill>
                  <a:srgbClr val="2FA17C"/>
                </a:solidFill>
                <a:latin typeface="+mn-lt"/>
              </a:rPr>
              <a:t>territoriales </a:t>
            </a:r>
            <a:r>
              <a:rPr lang="fr-FR" sz="2000" b="1" dirty="0" smtClean="0">
                <a:solidFill>
                  <a:srgbClr val="2FA17C"/>
                </a:solidFill>
                <a:latin typeface="+mn-lt"/>
              </a:rPr>
              <a:t>(5/8)</a:t>
            </a:r>
            <a:endParaRPr lang="fr-FR" sz="1400" b="1" dirty="0">
              <a:solidFill>
                <a:schemeClr val="tx2"/>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503041" y="2204864"/>
            <a:ext cx="8640959" cy="4431983"/>
          </a:xfrm>
          <a:prstGeom prst="rect">
            <a:avLst/>
          </a:prstGeom>
          <a:noFill/>
        </p:spPr>
        <p:txBody>
          <a:bodyPr wrap="square" rtlCol="0">
            <a:spAutoFit/>
          </a:bodyPr>
          <a:lstStyle/>
          <a:p>
            <a:r>
              <a:rPr lang="fr-FR" sz="2400" b="1" dirty="0" smtClean="0">
                <a:solidFill>
                  <a:srgbClr val="2FA17C"/>
                </a:solidFill>
              </a:rPr>
              <a:t>Psychiatrie</a:t>
            </a:r>
          </a:p>
          <a:p>
            <a:endParaRPr lang="fr-FR" sz="2400" b="1" dirty="0" smtClean="0">
              <a:solidFill>
                <a:schemeClr val="tx2"/>
              </a:solidFill>
            </a:endParaRPr>
          </a:p>
          <a:p>
            <a:pPr marL="285750" indent="-285750">
              <a:buFont typeface="Arial" panose="020B0604020202020204" pitchFamily="34" charset="0"/>
              <a:buChar char="•"/>
            </a:pPr>
            <a:r>
              <a:rPr lang="fr-FR" sz="2000" b="1" dirty="0" smtClean="0">
                <a:solidFill>
                  <a:schemeClr val="tx2"/>
                </a:solidFill>
              </a:rPr>
              <a:t>Mise </a:t>
            </a:r>
            <a:r>
              <a:rPr lang="fr-FR" sz="2000" b="1" dirty="0">
                <a:solidFill>
                  <a:schemeClr val="tx2"/>
                </a:solidFill>
              </a:rPr>
              <a:t>en œuvre du virage ambulatoire par le renforcement des alternatives à l’hospitalisation complète et diversification de l’offre ambulatoire en psychiatrie générale et </a:t>
            </a:r>
            <a:r>
              <a:rPr lang="fr-FR" sz="2000" b="1" dirty="0" smtClean="0">
                <a:solidFill>
                  <a:schemeClr val="tx2"/>
                </a:solidFill>
              </a:rPr>
              <a:t>infanto-juvénile</a:t>
            </a:r>
          </a:p>
          <a:p>
            <a:pPr marL="285750" indent="-285750">
              <a:buFont typeface="Arial" panose="020B0604020202020204" pitchFamily="34" charset="0"/>
              <a:buChar char="•"/>
            </a:pPr>
            <a:r>
              <a:rPr lang="fr-FR" sz="1600" dirty="0">
                <a:solidFill>
                  <a:schemeClr val="tx2"/>
                </a:solidFill>
              </a:rPr>
              <a:t>Si les </a:t>
            </a:r>
            <a:r>
              <a:rPr lang="fr-FR" sz="1600" dirty="0" smtClean="0">
                <a:solidFill>
                  <a:schemeClr val="tx2"/>
                </a:solidFill>
              </a:rPr>
              <a:t>CMP constituent </a:t>
            </a:r>
            <a:r>
              <a:rPr lang="fr-FR" sz="1600" dirty="0">
                <a:solidFill>
                  <a:schemeClr val="tx2"/>
                </a:solidFill>
              </a:rPr>
              <a:t>un point d’entrée dans le dispositif d’offre de soins spécialisée en santé mentale, le développement des hôpitaux de jour avec proposition de prises en charge intensives constitueront des alternatives à l’hospitalisation temps plein dans les territoires. Cette offre sera complémentaire aux interventions menées à partir des équipes mobiles qui interviendront en prévention des hospitalisations ou favorisant les sorties d’hospitalisation et la réduction des hospitalisations au long cours.</a:t>
            </a:r>
          </a:p>
          <a:p>
            <a:pPr marL="285750" indent="-285750">
              <a:buFont typeface="Arial" panose="020B0604020202020204" pitchFamily="34" charset="0"/>
              <a:buChar char="•"/>
            </a:pPr>
            <a:r>
              <a:rPr lang="fr-FR" sz="1600" dirty="0">
                <a:solidFill>
                  <a:schemeClr val="tx2"/>
                </a:solidFill>
              </a:rPr>
              <a:t>Par transformation de lits d’hospitalisation complète en psychiatrie générale, une offre </a:t>
            </a:r>
            <a:r>
              <a:rPr lang="fr-FR" sz="1600" dirty="0" smtClean="0">
                <a:solidFill>
                  <a:schemeClr val="tx2"/>
                </a:solidFill>
              </a:rPr>
              <a:t>de </a:t>
            </a:r>
            <a:r>
              <a:rPr lang="fr-FR" sz="1600" dirty="0">
                <a:solidFill>
                  <a:schemeClr val="tx2"/>
                </a:solidFill>
              </a:rPr>
              <a:t>places en appartement thérapeutique et en placement familial thérapeutique sera proposée dans les territoires non </a:t>
            </a:r>
            <a:r>
              <a:rPr lang="fr-FR" sz="1600" dirty="0" smtClean="0">
                <a:solidFill>
                  <a:schemeClr val="tx2"/>
                </a:solidFill>
              </a:rPr>
              <a:t>pourvus, </a:t>
            </a:r>
            <a:r>
              <a:rPr lang="fr-FR" sz="1600" dirty="0">
                <a:solidFill>
                  <a:schemeClr val="tx2"/>
                </a:solidFill>
              </a:rPr>
              <a:t>afin de préserver l’autonomie des patients et diversifier les réponses thérapeutiques proposées. </a:t>
            </a:r>
            <a:endParaRPr lang="fr-FR" sz="1600" dirty="0" smtClean="0">
              <a:solidFill>
                <a:schemeClr val="tx2"/>
              </a:solidFill>
            </a:endParaRPr>
          </a:p>
          <a:p>
            <a:pPr marL="285750" indent="-285750">
              <a:buFont typeface="Arial" panose="020B0604020202020204" pitchFamily="34" charset="0"/>
              <a:buChar char="•"/>
            </a:pPr>
            <a:endParaRPr lang="fr-FR" sz="1400" dirty="0">
              <a:solidFill>
                <a:srgbClr val="2FA17C"/>
              </a:solidFill>
            </a:endParaRPr>
          </a:p>
        </p:txBody>
      </p:sp>
    </p:spTree>
    <p:extLst>
      <p:ext uri="{BB962C8B-B14F-4D97-AF65-F5344CB8AC3E}">
        <p14:creationId xmlns:p14="http://schemas.microsoft.com/office/powerpoint/2010/main" val="40323375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36" y="1463055"/>
            <a:ext cx="8424862" cy="1821929"/>
          </a:xfrm>
        </p:spPr>
        <p:txBody>
          <a:bodyPr>
            <a:noAutofit/>
          </a:bodyPr>
          <a:lstStyle/>
          <a:p>
            <a:pPr lvl="0">
              <a:spcBef>
                <a:spcPts val="0"/>
              </a:spcBef>
            </a:pPr>
            <a:r>
              <a:rPr lang="fr-FR" sz="3200" b="1" dirty="0">
                <a:solidFill>
                  <a:srgbClr val="2FA17C"/>
                </a:solidFill>
                <a:latin typeface="+mn-lt"/>
              </a:rPr>
              <a:t>Zones territoriales </a:t>
            </a:r>
            <a:r>
              <a:rPr lang="fr-FR" sz="2000" b="1" dirty="0" smtClean="0">
                <a:solidFill>
                  <a:srgbClr val="2FA17C"/>
                </a:solidFill>
                <a:latin typeface="+mn-lt"/>
              </a:rPr>
              <a:t>(6/8)</a:t>
            </a:r>
            <a:endParaRPr lang="fr-FR" sz="2000" b="1" dirty="0">
              <a:solidFill>
                <a:srgbClr val="2FA17C"/>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67544" y="2636912"/>
            <a:ext cx="8280920" cy="3908762"/>
          </a:xfrm>
          <a:prstGeom prst="rect">
            <a:avLst/>
          </a:prstGeom>
          <a:noFill/>
        </p:spPr>
        <p:txBody>
          <a:bodyPr wrap="square" rtlCol="0">
            <a:spAutoFit/>
          </a:bodyPr>
          <a:lstStyle/>
          <a:p>
            <a:r>
              <a:rPr lang="fr-FR" sz="2400" b="1" dirty="0" smtClean="0">
                <a:solidFill>
                  <a:srgbClr val="2FA17C"/>
                </a:solidFill>
              </a:rPr>
              <a:t>Psychiatrie </a:t>
            </a:r>
            <a:endParaRPr lang="fr-FR" sz="2400" b="1" dirty="0">
              <a:solidFill>
                <a:srgbClr val="2FA17C"/>
              </a:solidFill>
            </a:endParaRPr>
          </a:p>
          <a:p>
            <a:endParaRPr lang="fr-FR" sz="2400" b="1" dirty="0">
              <a:solidFill>
                <a:schemeClr val="tx2"/>
              </a:solidFill>
            </a:endParaRPr>
          </a:p>
          <a:p>
            <a:pPr marL="285750" indent="-285750">
              <a:buFont typeface="Arial" panose="020B0604020202020204" pitchFamily="34" charset="0"/>
              <a:buChar char="•"/>
            </a:pPr>
            <a:r>
              <a:rPr lang="fr-FR" sz="2000" b="1" dirty="0" smtClean="0">
                <a:solidFill>
                  <a:schemeClr val="tx2"/>
                </a:solidFill>
              </a:rPr>
              <a:t>Mise en œuvre du virage ambulatoire par le renforcement des alternatives à l’hospitalisation complète et diversification de l’offre ambulatoire en psychiatrie générale et infanto-juvénile</a:t>
            </a:r>
          </a:p>
          <a:p>
            <a:r>
              <a:rPr lang="fr-FR" dirty="0" smtClean="0">
                <a:solidFill>
                  <a:schemeClr val="tx2"/>
                </a:solidFill>
              </a:rPr>
              <a:t>Objectif : promouvoir </a:t>
            </a:r>
            <a:r>
              <a:rPr lang="fr-FR" dirty="0">
                <a:solidFill>
                  <a:schemeClr val="tx2"/>
                </a:solidFill>
              </a:rPr>
              <a:t>le développement de la réhabilitation psychosociale, tant dans le cadre ambulatoire qu’en </a:t>
            </a:r>
            <a:r>
              <a:rPr lang="fr-FR" dirty="0" smtClean="0">
                <a:solidFill>
                  <a:schemeClr val="tx2"/>
                </a:solidFill>
              </a:rPr>
              <a:t>hospitalisation</a:t>
            </a:r>
          </a:p>
          <a:p>
            <a:r>
              <a:rPr lang="fr-FR" dirty="0" smtClean="0">
                <a:solidFill>
                  <a:schemeClr val="tx2"/>
                </a:solidFill>
              </a:rPr>
              <a:t>Schéma cible : </a:t>
            </a:r>
            <a:r>
              <a:rPr lang="fr-FR" i="1" dirty="0" smtClean="0">
                <a:solidFill>
                  <a:schemeClr val="tx2"/>
                </a:solidFill>
              </a:rPr>
              <a:t>a </a:t>
            </a:r>
            <a:r>
              <a:rPr lang="fr-FR" i="1" dirty="0">
                <a:solidFill>
                  <a:schemeClr val="tx2"/>
                </a:solidFill>
              </a:rPr>
              <a:t>minima </a:t>
            </a:r>
            <a:r>
              <a:rPr lang="fr-FR" dirty="0">
                <a:solidFill>
                  <a:schemeClr val="tx2"/>
                </a:solidFill>
              </a:rPr>
              <a:t>une autorisation de centre de </a:t>
            </a:r>
            <a:r>
              <a:rPr lang="fr-FR" dirty="0" err="1">
                <a:solidFill>
                  <a:schemeClr val="tx2"/>
                </a:solidFill>
              </a:rPr>
              <a:t>post-cure</a:t>
            </a:r>
            <a:r>
              <a:rPr lang="fr-FR" dirty="0">
                <a:solidFill>
                  <a:schemeClr val="tx2"/>
                </a:solidFill>
              </a:rPr>
              <a:t> </a:t>
            </a:r>
            <a:r>
              <a:rPr lang="fr-FR" dirty="0" smtClean="0">
                <a:solidFill>
                  <a:schemeClr val="tx2"/>
                </a:solidFill>
              </a:rPr>
              <a:t>par zone par </a:t>
            </a:r>
            <a:r>
              <a:rPr lang="fr-FR" dirty="0">
                <a:solidFill>
                  <a:schemeClr val="tx2"/>
                </a:solidFill>
              </a:rPr>
              <a:t>transformation de l’offre existante (activité actuellement partiellement intégrée dans les activités d’hospitalisation complète, intersectorielle ou non). La spécialisation d’hôpitaux de jour et/ou de centres d’activités à temps partiel (CATTP) existants complètera cette offre territorialisée.</a:t>
            </a:r>
            <a:endParaRPr lang="fr-FR" dirty="0" smtClean="0">
              <a:solidFill>
                <a:schemeClr val="tx2"/>
              </a:solidFill>
            </a:endParaRPr>
          </a:p>
          <a:p>
            <a:pPr marL="285750" indent="-285750">
              <a:buFont typeface="Arial" panose="020B0604020202020204" pitchFamily="34" charset="0"/>
              <a:buChar char="•"/>
            </a:pPr>
            <a:endParaRPr lang="fr-FR" sz="1400" dirty="0">
              <a:solidFill>
                <a:srgbClr val="2FA17C"/>
              </a:solidFill>
            </a:endParaRPr>
          </a:p>
        </p:txBody>
      </p:sp>
    </p:spTree>
    <p:extLst>
      <p:ext uri="{BB962C8B-B14F-4D97-AF65-F5344CB8AC3E}">
        <p14:creationId xmlns:p14="http://schemas.microsoft.com/office/powerpoint/2010/main" val="30633987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36" y="1463055"/>
            <a:ext cx="8424862" cy="1821929"/>
          </a:xfrm>
        </p:spPr>
        <p:txBody>
          <a:bodyPr>
            <a:noAutofit/>
          </a:bodyPr>
          <a:lstStyle/>
          <a:p>
            <a:pPr lvl="0">
              <a:spcBef>
                <a:spcPts val="0"/>
              </a:spcBef>
            </a:pPr>
            <a:r>
              <a:rPr lang="fr-FR" sz="3200" b="1" dirty="0">
                <a:solidFill>
                  <a:srgbClr val="2FA17C"/>
                </a:solidFill>
                <a:latin typeface="+mn-lt"/>
              </a:rPr>
              <a:t>Zones territoriales </a:t>
            </a:r>
            <a:r>
              <a:rPr lang="fr-FR" sz="2000" b="1" dirty="0" smtClean="0">
                <a:solidFill>
                  <a:srgbClr val="2FA17C"/>
                </a:solidFill>
                <a:latin typeface="+mn-lt"/>
              </a:rPr>
              <a:t>(7/8)</a:t>
            </a:r>
            <a:endParaRPr lang="fr-FR" sz="2000" b="1" dirty="0">
              <a:solidFill>
                <a:srgbClr val="2FA17C"/>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67544" y="2646343"/>
            <a:ext cx="8280920" cy="3908762"/>
          </a:xfrm>
          <a:prstGeom prst="rect">
            <a:avLst/>
          </a:prstGeom>
          <a:noFill/>
        </p:spPr>
        <p:txBody>
          <a:bodyPr wrap="square" rtlCol="0">
            <a:spAutoFit/>
          </a:bodyPr>
          <a:lstStyle/>
          <a:p>
            <a:r>
              <a:rPr lang="fr-FR" sz="2400" b="1" dirty="0" smtClean="0">
                <a:solidFill>
                  <a:srgbClr val="2FA17C"/>
                </a:solidFill>
              </a:rPr>
              <a:t>Psychiatrie </a:t>
            </a:r>
          </a:p>
          <a:p>
            <a:endParaRPr lang="fr-FR" sz="2400" b="1" dirty="0">
              <a:solidFill>
                <a:schemeClr val="tx2"/>
              </a:solidFill>
            </a:endParaRPr>
          </a:p>
          <a:p>
            <a:pPr marL="285750" lvl="0" indent="-285750">
              <a:buFont typeface="Arial" panose="020B0604020202020204" pitchFamily="34" charset="0"/>
              <a:buChar char="•"/>
            </a:pPr>
            <a:r>
              <a:rPr lang="fr-FR" sz="2000" b="1" dirty="0" smtClean="0">
                <a:solidFill>
                  <a:schemeClr val="tx2"/>
                </a:solidFill>
              </a:rPr>
              <a:t>Identification </a:t>
            </a:r>
            <a:r>
              <a:rPr lang="fr-FR" sz="2000" b="1" dirty="0">
                <a:solidFill>
                  <a:schemeClr val="tx2"/>
                </a:solidFill>
              </a:rPr>
              <a:t>de l’offre de centre de crise en psychiatrie adultes et infanto-juvénile </a:t>
            </a:r>
            <a:endParaRPr lang="fr-FR" sz="2000" b="1" dirty="0" smtClean="0">
              <a:solidFill>
                <a:schemeClr val="tx2"/>
              </a:solidFill>
            </a:endParaRPr>
          </a:p>
          <a:p>
            <a:pPr marL="285750" lvl="0" indent="-285750">
              <a:buFont typeface="Arial" panose="020B0604020202020204" pitchFamily="34" charset="0"/>
              <a:buChar char="•"/>
            </a:pPr>
            <a:r>
              <a:rPr lang="fr-FR" dirty="0">
                <a:solidFill>
                  <a:schemeClr val="tx2"/>
                </a:solidFill>
              </a:rPr>
              <a:t>C</a:t>
            </a:r>
            <a:r>
              <a:rPr lang="fr-FR" dirty="0" smtClean="0">
                <a:solidFill>
                  <a:schemeClr val="tx2"/>
                </a:solidFill>
              </a:rPr>
              <a:t>réation </a:t>
            </a:r>
            <a:r>
              <a:rPr lang="fr-FR" dirty="0">
                <a:solidFill>
                  <a:schemeClr val="tx2"/>
                </a:solidFill>
              </a:rPr>
              <a:t>de centres de crise adultes dans chaque  zone territoriale de d’offre, en complémentarité avec l’identification d’unités d’hospitalisation de courte durée dans le cadre de l’hospitalisation complète et d’équipes mobiles intervenant au domicile en cas </a:t>
            </a:r>
            <a:r>
              <a:rPr lang="fr-FR" dirty="0" smtClean="0">
                <a:solidFill>
                  <a:schemeClr val="tx2"/>
                </a:solidFill>
              </a:rPr>
              <a:t>d’urgence. </a:t>
            </a:r>
            <a:r>
              <a:rPr lang="fr-FR" dirty="0">
                <a:solidFill>
                  <a:schemeClr val="tx2"/>
                </a:solidFill>
              </a:rPr>
              <a:t>Dans le champ de la pédopsychiatrie, des centres de crise pourront être crées dans certaines zones territoriales de l’offre, en fonction de la démographie médicale, permettant de régulariser l’offre existante et de structurer les parcours de soins.</a:t>
            </a:r>
          </a:p>
          <a:p>
            <a:pPr marL="285750" indent="-285750">
              <a:buFont typeface="Arial" panose="020B0604020202020204" pitchFamily="34" charset="0"/>
              <a:buChar char="•"/>
            </a:pPr>
            <a:endParaRPr lang="fr-FR" sz="2000" b="1" dirty="0" smtClean="0">
              <a:solidFill>
                <a:schemeClr val="tx2"/>
              </a:solidFill>
            </a:endParaRPr>
          </a:p>
          <a:p>
            <a:pPr marL="285750" indent="-285750">
              <a:buFont typeface="Arial" panose="020B0604020202020204" pitchFamily="34" charset="0"/>
              <a:buChar char="•"/>
            </a:pPr>
            <a:endParaRPr lang="fr-FR" sz="1400" dirty="0">
              <a:solidFill>
                <a:srgbClr val="2FA17C"/>
              </a:solidFill>
            </a:endParaRPr>
          </a:p>
        </p:txBody>
      </p:sp>
    </p:spTree>
    <p:extLst>
      <p:ext uri="{BB962C8B-B14F-4D97-AF65-F5344CB8AC3E}">
        <p14:creationId xmlns:p14="http://schemas.microsoft.com/office/powerpoint/2010/main" val="4672568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36" y="1463055"/>
            <a:ext cx="8424862" cy="1821929"/>
          </a:xfrm>
        </p:spPr>
        <p:txBody>
          <a:bodyPr>
            <a:noAutofit/>
          </a:bodyPr>
          <a:lstStyle/>
          <a:p>
            <a:pPr lvl="0">
              <a:spcBef>
                <a:spcPts val="0"/>
              </a:spcBef>
            </a:pPr>
            <a:r>
              <a:rPr lang="fr-FR" sz="3200" b="1" dirty="0">
                <a:solidFill>
                  <a:srgbClr val="2FA17C"/>
                </a:solidFill>
                <a:latin typeface="+mn-lt"/>
              </a:rPr>
              <a:t>Zones territoriales </a:t>
            </a:r>
            <a:r>
              <a:rPr lang="fr-FR" sz="2000" b="1" dirty="0" smtClean="0">
                <a:solidFill>
                  <a:srgbClr val="2FA17C"/>
                </a:solidFill>
                <a:latin typeface="+mn-lt"/>
              </a:rPr>
              <a:t>(8/8)</a:t>
            </a:r>
            <a:endParaRPr lang="fr-FR" sz="2000" b="1" dirty="0">
              <a:solidFill>
                <a:srgbClr val="2FA17C"/>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71303" y="2636912"/>
            <a:ext cx="8280920" cy="4124206"/>
          </a:xfrm>
          <a:prstGeom prst="rect">
            <a:avLst/>
          </a:prstGeom>
          <a:noFill/>
        </p:spPr>
        <p:txBody>
          <a:bodyPr wrap="square" rtlCol="0">
            <a:spAutoFit/>
          </a:bodyPr>
          <a:lstStyle/>
          <a:p>
            <a:r>
              <a:rPr lang="fr-FR" sz="2400" b="1" dirty="0">
                <a:solidFill>
                  <a:srgbClr val="2FA17C"/>
                </a:solidFill>
              </a:rPr>
              <a:t>Médecine sous la forme d’hospitalisation à domicile (HAD</a:t>
            </a:r>
            <a:r>
              <a:rPr lang="fr-FR" sz="2400" b="1" dirty="0" smtClean="0">
                <a:solidFill>
                  <a:srgbClr val="2FA17C"/>
                </a:solidFill>
              </a:rPr>
              <a:t>)</a:t>
            </a:r>
          </a:p>
          <a:p>
            <a:endParaRPr lang="fr-FR" sz="2400" b="1" dirty="0" smtClean="0">
              <a:solidFill>
                <a:srgbClr val="2FA17C"/>
              </a:solidFill>
            </a:endParaRPr>
          </a:p>
          <a:p>
            <a:pPr marL="342900" indent="-342900">
              <a:buFont typeface="Arial" panose="020B0604020202020204" pitchFamily="34" charset="0"/>
              <a:buChar char="•"/>
            </a:pPr>
            <a:r>
              <a:rPr lang="fr-FR" sz="2000" b="1" dirty="0" smtClean="0">
                <a:solidFill>
                  <a:schemeClr val="tx2"/>
                </a:solidFill>
              </a:rPr>
              <a:t>Pas de </a:t>
            </a:r>
            <a:r>
              <a:rPr lang="fr-FR" sz="2000" b="1" dirty="0">
                <a:solidFill>
                  <a:schemeClr val="tx2"/>
                </a:solidFill>
              </a:rPr>
              <a:t>nouvelle implantation </a:t>
            </a:r>
            <a:r>
              <a:rPr lang="fr-FR" sz="2000" dirty="0">
                <a:solidFill>
                  <a:schemeClr val="tx2"/>
                </a:solidFill>
              </a:rPr>
              <a:t>de médecine sous la forme </a:t>
            </a:r>
            <a:r>
              <a:rPr lang="fr-FR" sz="2000" dirty="0" smtClean="0">
                <a:solidFill>
                  <a:schemeClr val="tx2"/>
                </a:solidFill>
              </a:rPr>
              <a:t>d’HAD, car l’ensemble </a:t>
            </a:r>
            <a:r>
              <a:rPr lang="fr-FR" sz="2000" dirty="0">
                <a:solidFill>
                  <a:schemeClr val="tx2"/>
                </a:solidFill>
              </a:rPr>
              <a:t>du territoire de la Nouvelle-Aquitaine </a:t>
            </a:r>
            <a:r>
              <a:rPr lang="fr-FR" sz="2000" dirty="0" smtClean="0">
                <a:solidFill>
                  <a:schemeClr val="tx2"/>
                </a:solidFill>
              </a:rPr>
              <a:t>est </a:t>
            </a:r>
            <a:r>
              <a:rPr lang="fr-FR" sz="2000" dirty="0">
                <a:solidFill>
                  <a:schemeClr val="tx2"/>
                </a:solidFill>
              </a:rPr>
              <a:t>couvert par une structure d’HAD </a:t>
            </a:r>
            <a:r>
              <a:rPr lang="fr-FR" sz="2000" dirty="0" smtClean="0">
                <a:solidFill>
                  <a:schemeClr val="tx2"/>
                </a:solidFill>
              </a:rPr>
              <a:t>polyvalente</a:t>
            </a:r>
          </a:p>
          <a:p>
            <a:pPr marL="342900" indent="-342900">
              <a:buFont typeface="Arial" panose="020B0604020202020204" pitchFamily="34" charset="0"/>
              <a:buChar char="•"/>
            </a:pPr>
            <a:r>
              <a:rPr lang="fr-FR" sz="2000" dirty="0" smtClean="0">
                <a:solidFill>
                  <a:schemeClr val="tx2"/>
                </a:solidFill>
              </a:rPr>
              <a:t>Cependant</a:t>
            </a:r>
            <a:r>
              <a:rPr lang="fr-FR" sz="2000" dirty="0">
                <a:solidFill>
                  <a:schemeClr val="tx2"/>
                </a:solidFill>
              </a:rPr>
              <a:t>, </a:t>
            </a:r>
            <a:r>
              <a:rPr lang="fr-FR" sz="2000" b="1" dirty="0" smtClean="0">
                <a:solidFill>
                  <a:schemeClr val="tx2"/>
                </a:solidFill>
              </a:rPr>
              <a:t>augmentation nécessaire de </a:t>
            </a:r>
            <a:r>
              <a:rPr lang="fr-FR" sz="2000" b="1" dirty="0">
                <a:solidFill>
                  <a:schemeClr val="tx2"/>
                </a:solidFill>
              </a:rPr>
              <a:t>l’activité des HAD existantes </a:t>
            </a:r>
            <a:r>
              <a:rPr lang="fr-FR" sz="2000" dirty="0">
                <a:solidFill>
                  <a:schemeClr val="tx2"/>
                </a:solidFill>
              </a:rPr>
              <a:t>pour atteindre et dépasser, sur la durée du PRS, le seuil de 35 patients par jour pour 100 000 habitants dans tous les territoires.</a:t>
            </a:r>
          </a:p>
          <a:p>
            <a:pPr marL="342900" indent="-342900">
              <a:buFont typeface="Arial" panose="020B0604020202020204" pitchFamily="34" charset="0"/>
              <a:buChar char="•"/>
            </a:pPr>
            <a:r>
              <a:rPr lang="fr-FR" sz="2000" dirty="0" smtClean="0">
                <a:solidFill>
                  <a:schemeClr val="tx2"/>
                </a:solidFill>
              </a:rPr>
              <a:t>Pour </a:t>
            </a:r>
            <a:r>
              <a:rPr lang="fr-FR" sz="2000" dirty="0">
                <a:solidFill>
                  <a:schemeClr val="tx2"/>
                </a:solidFill>
              </a:rPr>
              <a:t>ce faire, des </a:t>
            </a:r>
            <a:r>
              <a:rPr lang="fr-FR" sz="2000" b="1" dirty="0">
                <a:solidFill>
                  <a:schemeClr val="tx2"/>
                </a:solidFill>
              </a:rPr>
              <a:t>recompositions</a:t>
            </a:r>
            <a:r>
              <a:rPr lang="fr-FR" sz="2000" dirty="0">
                <a:solidFill>
                  <a:schemeClr val="tx2"/>
                </a:solidFill>
              </a:rPr>
              <a:t> (fusions ou regroupements) s’imposent  afin de permettre à chaque HAD d’avoir un bassin de population suffisamment important pour se développer et assurer sa viabilité. </a:t>
            </a:r>
          </a:p>
          <a:p>
            <a:pPr marL="285750" indent="-285750">
              <a:buFont typeface="Arial" panose="020B0604020202020204" pitchFamily="34" charset="0"/>
              <a:buChar char="•"/>
            </a:pPr>
            <a:endParaRPr lang="fr-FR" sz="2000" b="1" dirty="0" smtClean="0">
              <a:solidFill>
                <a:schemeClr val="tx2"/>
              </a:solidFill>
            </a:endParaRPr>
          </a:p>
          <a:p>
            <a:pPr marL="285750" indent="-285750">
              <a:buFont typeface="Arial" panose="020B0604020202020204" pitchFamily="34" charset="0"/>
              <a:buChar char="•"/>
            </a:pPr>
            <a:endParaRPr lang="fr-FR" sz="1400" dirty="0">
              <a:solidFill>
                <a:srgbClr val="2FA17C"/>
              </a:solidFill>
            </a:endParaRPr>
          </a:p>
        </p:txBody>
      </p:sp>
    </p:spTree>
    <p:extLst>
      <p:ext uri="{BB962C8B-B14F-4D97-AF65-F5344CB8AC3E}">
        <p14:creationId xmlns:p14="http://schemas.microsoft.com/office/powerpoint/2010/main" val="8379462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252439"/>
            <a:ext cx="8424862" cy="1821929"/>
          </a:xfrm>
        </p:spPr>
        <p:txBody>
          <a:bodyPr>
            <a:noAutofit/>
          </a:bodyPr>
          <a:lstStyle/>
          <a:p>
            <a:pPr lvl="0">
              <a:spcBef>
                <a:spcPts val="0"/>
              </a:spcBef>
            </a:pPr>
            <a:r>
              <a:rPr lang="fr-FR" sz="3200" b="1" dirty="0">
                <a:solidFill>
                  <a:srgbClr val="2FA17C"/>
                </a:solidFill>
                <a:latin typeface="+mn-lt"/>
              </a:rPr>
              <a:t>Zones </a:t>
            </a:r>
            <a:r>
              <a:rPr lang="fr-FR" sz="3200" b="1" dirty="0" smtClean="0">
                <a:solidFill>
                  <a:srgbClr val="2FA17C"/>
                </a:solidFill>
                <a:latin typeface="+mn-lt"/>
              </a:rPr>
              <a:t>infra territoriales</a:t>
            </a: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88926" y="2492896"/>
            <a:ext cx="8280920" cy="4031873"/>
          </a:xfrm>
          <a:prstGeom prst="rect">
            <a:avLst/>
          </a:prstGeom>
          <a:noFill/>
        </p:spPr>
        <p:txBody>
          <a:bodyPr wrap="square" rtlCol="0">
            <a:spAutoFit/>
          </a:bodyPr>
          <a:lstStyle/>
          <a:p>
            <a:r>
              <a:rPr lang="fr-FR" sz="2800" b="1" dirty="0" smtClean="0">
                <a:solidFill>
                  <a:srgbClr val="2FA17C"/>
                </a:solidFill>
              </a:rPr>
              <a:t>Médecine</a:t>
            </a:r>
          </a:p>
          <a:p>
            <a:endParaRPr lang="fr-FR" sz="1600" b="1" dirty="0">
              <a:solidFill>
                <a:schemeClr val="tx2"/>
              </a:solidFill>
            </a:endParaRPr>
          </a:p>
          <a:p>
            <a:pPr marL="285750" lvl="0" indent="-285750">
              <a:buFont typeface="Arial" panose="020B0604020202020204" pitchFamily="34" charset="0"/>
              <a:buChar char="•"/>
            </a:pPr>
            <a:r>
              <a:rPr lang="fr-FR" b="1" dirty="0">
                <a:solidFill>
                  <a:schemeClr val="tx2"/>
                </a:solidFill>
              </a:rPr>
              <a:t>Mise en œuvre du virage ambulatoire</a:t>
            </a:r>
            <a:r>
              <a:rPr lang="fr-FR" dirty="0">
                <a:solidFill>
                  <a:schemeClr val="tx2"/>
                </a:solidFill>
              </a:rPr>
              <a:t> : </a:t>
            </a:r>
            <a:r>
              <a:rPr lang="fr-FR" sz="1600" dirty="0">
                <a:solidFill>
                  <a:schemeClr val="tx2"/>
                </a:solidFill>
              </a:rPr>
              <a:t>développement de l’hospitalisation de jour partout sur tous les sites autorisés en hospitalisation complète ;</a:t>
            </a:r>
          </a:p>
          <a:p>
            <a:pPr marL="285750" lvl="0" indent="-285750">
              <a:buFont typeface="Arial" panose="020B0604020202020204" pitchFamily="34" charset="0"/>
              <a:buChar char="•"/>
            </a:pPr>
            <a:r>
              <a:rPr lang="fr-FR" b="1" dirty="0">
                <a:solidFill>
                  <a:schemeClr val="tx2"/>
                </a:solidFill>
              </a:rPr>
              <a:t>Analyse de la pertinence des établissements actuellement </a:t>
            </a:r>
            <a:r>
              <a:rPr lang="fr-FR" b="1" dirty="0" smtClean="0">
                <a:solidFill>
                  <a:schemeClr val="tx2"/>
                </a:solidFill>
              </a:rPr>
              <a:t>autorisés </a:t>
            </a:r>
            <a:r>
              <a:rPr lang="fr-FR" b="1" dirty="0">
                <a:solidFill>
                  <a:schemeClr val="tx2"/>
                </a:solidFill>
              </a:rPr>
              <a:t>ayant des petites capacités au regard de leur situation géographique </a:t>
            </a:r>
            <a:r>
              <a:rPr lang="fr-FR" sz="1600" dirty="0">
                <a:solidFill>
                  <a:schemeClr val="tx2"/>
                </a:solidFill>
              </a:rPr>
              <a:t>: maintien de l’offre de proximité garantissant un recours aux soins, notamment en matière de soins palliatifs et gériatriques, ou offre jugée non viable compte tenu de la couverture existante des besoins et des conditions de fonctionnement ;</a:t>
            </a:r>
          </a:p>
          <a:p>
            <a:pPr marL="285750" lvl="0" indent="-285750">
              <a:buFont typeface="Arial" panose="020B0604020202020204" pitchFamily="34" charset="0"/>
              <a:buChar char="•"/>
            </a:pPr>
            <a:r>
              <a:rPr lang="fr-FR" b="1" dirty="0">
                <a:solidFill>
                  <a:schemeClr val="tx2"/>
                </a:solidFill>
              </a:rPr>
              <a:t>Renforcement de la filière d’addictologie</a:t>
            </a:r>
            <a:r>
              <a:rPr lang="fr-FR" sz="1600" dirty="0">
                <a:solidFill>
                  <a:schemeClr val="tx2"/>
                </a:solidFill>
              </a:rPr>
              <a:t> :</a:t>
            </a:r>
          </a:p>
          <a:p>
            <a:pPr marL="742950" lvl="1" indent="-285750">
              <a:buFont typeface="Arial" panose="020B0604020202020204" pitchFamily="34" charset="0"/>
              <a:buChar char="•"/>
            </a:pPr>
            <a:r>
              <a:rPr lang="fr-FR" sz="1600" dirty="0">
                <a:solidFill>
                  <a:schemeClr val="tx2"/>
                </a:solidFill>
              </a:rPr>
              <a:t>mise en place d’unité de recours et de référence en addictologie de sevrage complexe par zone territoriale en hospitalisation complète ;</a:t>
            </a:r>
          </a:p>
          <a:p>
            <a:pPr marL="742950" lvl="1" indent="-285750">
              <a:buFont typeface="Arial" panose="020B0604020202020204" pitchFamily="34" charset="0"/>
              <a:buChar char="•"/>
            </a:pPr>
            <a:r>
              <a:rPr lang="fr-FR" sz="1600" dirty="0">
                <a:solidFill>
                  <a:schemeClr val="tx2"/>
                </a:solidFill>
              </a:rPr>
              <a:t>promotion de l’hospitalisation de jour en addictologie (cf. instruction du 24 novembre 2016).</a:t>
            </a:r>
          </a:p>
          <a:p>
            <a:endParaRPr lang="fr-FR" sz="1400" dirty="0"/>
          </a:p>
        </p:txBody>
      </p:sp>
    </p:spTree>
    <p:extLst>
      <p:ext uri="{BB962C8B-B14F-4D97-AF65-F5344CB8AC3E}">
        <p14:creationId xmlns:p14="http://schemas.microsoft.com/office/powerpoint/2010/main" val="315573930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91927" y="2487563"/>
            <a:ext cx="8280920" cy="4154984"/>
          </a:xfrm>
          <a:prstGeom prst="rect">
            <a:avLst/>
          </a:prstGeom>
          <a:noFill/>
        </p:spPr>
        <p:txBody>
          <a:bodyPr wrap="square" rtlCol="0">
            <a:spAutoFit/>
          </a:bodyPr>
          <a:lstStyle/>
          <a:p>
            <a:r>
              <a:rPr lang="fr-FR" sz="2400" b="1" dirty="0">
                <a:solidFill>
                  <a:srgbClr val="2FA17C"/>
                </a:solidFill>
              </a:rPr>
              <a:t>Médecine </a:t>
            </a:r>
            <a:r>
              <a:rPr lang="fr-FR" sz="2400" b="1" dirty="0" smtClean="0">
                <a:solidFill>
                  <a:srgbClr val="2FA17C"/>
                </a:solidFill>
              </a:rPr>
              <a:t>d’urgence </a:t>
            </a:r>
          </a:p>
          <a:p>
            <a:endParaRPr lang="fr-FR" sz="1400" b="1" dirty="0">
              <a:solidFill>
                <a:srgbClr val="2B3990"/>
              </a:solidFill>
            </a:endParaRPr>
          </a:p>
          <a:p>
            <a:r>
              <a:rPr lang="fr-FR" sz="2000" b="1" dirty="0" smtClean="0">
                <a:solidFill>
                  <a:srgbClr val="2B3990"/>
                </a:solidFill>
              </a:rPr>
              <a:t>Objectif : </a:t>
            </a:r>
            <a:r>
              <a:rPr lang="fr-FR" dirty="0" smtClean="0">
                <a:solidFill>
                  <a:srgbClr val="2B3990"/>
                </a:solidFill>
              </a:rPr>
              <a:t>optimiser </a:t>
            </a:r>
            <a:r>
              <a:rPr lang="fr-FR" dirty="0">
                <a:solidFill>
                  <a:srgbClr val="2B3990"/>
                </a:solidFill>
              </a:rPr>
              <a:t>la prise en charge des urgences et </a:t>
            </a:r>
            <a:r>
              <a:rPr lang="fr-FR" dirty="0" smtClean="0">
                <a:solidFill>
                  <a:srgbClr val="2B3990"/>
                </a:solidFill>
              </a:rPr>
              <a:t>répondre </a:t>
            </a:r>
            <a:r>
              <a:rPr lang="fr-FR" dirty="0">
                <a:solidFill>
                  <a:srgbClr val="2B3990"/>
                </a:solidFill>
              </a:rPr>
              <a:t>aux besoins de soins urgents dans l’ensemble du </a:t>
            </a:r>
            <a:r>
              <a:rPr lang="fr-FR" dirty="0" smtClean="0">
                <a:solidFill>
                  <a:srgbClr val="2B3990"/>
                </a:solidFill>
              </a:rPr>
              <a:t>territoire</a:t>
            </a:r>
          </a:p>
          <a:p>
            <a:r>
              <a:rPr lang="fr-FR" sz="2000" b="1" dirty="0" smtClean="0">
                <a:solidFill>
                  <a:srgbClr val="2B3990"/>
                </a:solidFill>
              </a:rPr>
              <a:t>Principes :</a:t>
            </a:r>
          </a:p>
          <a:p>
            <a:pPr marL="285750" indent="-285750">
              <a:buFont typeface="Arial" panose="020B0604020202020204" pitchFamily="34" charset="0"/>
              <a:buChar char="•"/>
            </a:pPr>
            <a:r>
              <a:rPr lang="fr-FR" dirty="0" smtClean="0">
                <a:solidFill>
                  <a:srgbClr val="2B3990"/>
                </a:solidFill>
              </a:rPr>
              <a:t>Un </a:t>
            </a:r>
            <a:r>
              <a:rPr lang="fr-FR" dirty="0">
                <a:solidFill>
                  <a:srgbClr val="2B3990"/>
                </a:solidFill>
              </a:rPr>
              <a:t>maillage des structures de médecine d’urgence (service d’accueil des urgences, SAMU, SMUR) contribuant à assurer un accès aux soins urgents à moins de 30 minutes, complété par le déploiement des médecins </a:t>
            </a:r>
            <a:r>
              <a:rPr lang="fr-FR" dirty="0" smtClean="0">
                <a:solidFill>
                  <a:srgbClr val="2B3990"/>
                </a:solidFill>
              </a:rPr>
              <a:t>correspondants </a:t>
            </a:r>
            <a:r>
              <a:rPr lang="fr-FR" dirty="0">
                <a:solidFill>
                  <a:srgbClr val="2B3990"/>
                </a:solidFill>
              </a:rPr>
              <a:t>du SAMU (MCS) et la coordination régionale des 5 </a:t>
            </a:r>
            <a:r>
              <a:rPr lang="fr-FR" dirty="0" err="1" smtClean="0">
                <a:solidFill>
                  <a:srgbClr val="2B3990"/>
                </a:solidFill>
              </a:rPr>
              <a:t>HéliSMUR</a:t>
            </a:r>
            <a:endParaRPr lang="fr-FR" dirty="0">
              <a:solidFill>
                <a:srgbClr val="2B3990"/>
              </a:solidFill>
            </a:endParaRPr>
          </a:p>
          <a:p>
            <a:pPr marL="285750" indent="-285750">
              <a:buFont typeface="Arial" panose="020B0604020202020204" pitchFamily="34" charset="0"/>
              <a:buChar char="•"/>
            </a:pPr>
            <a:r>
              <a:rPr lang="fr-FR" dirty="0" smtClean="0">
                <a:solidFill>
                  <a:srgbClr val="2B3990"/>
                </a:solidFill>
              </a:rPr>
              <a:t>Une </a:t>
            </a:r>
            <a:r>
              <a:rPr lang="fr-FR" dirty="0">
                <a:solidFill>
                  <a:srgbClr val="2B3990"/>
                </a:solidFill>
              </a:rPr>
              <a:t>prise en charge de qualité des urgences en garantissant le bon fonctionnement des structures de médecine d’urgence (service d’accueil des urgences, SAMU, SMUR), dans le respect des conditions techniques de fonctionnement </a:t>
            </a:r>
            <a:r>
              <a:rPr lang="fr-FR" dirty="0" smtClean="0">
                <a:solidFill>
                  <a:srgbClr val="2B3990"/>
                </a:solidFill>
              </a:rPr>
              <a:t>règlementaires</a:t>
            </a:r>
            <a:endParaRPr lang="fr-FR" dirty="0">
              <a:solidFill>
                <a:srgbClr val="2B3990"/>
              </a:solidFill>
            </a:endParaRPr>
          </a:p>
          <a:p>
            <a:endParaRPr lang="fr-FR" sz="2400" b="1" dirty="0"/>
          </a:p>
        </p:txBody>
      </p:sp>
    </p:spTree>
    <p:extLst>
      <p:ext uri="{BB962C8B-B14F-4D97-AF65-F5344CB8AC3E}">
        <p14:creationId xmlns:p14="http://schemas.microsoft.com/office/powerpoint/2010/main" val="33498138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67544" y="2636912"/>
            <a:ext cx="8280920" cy="3877985"/>
          </a:xfrm>
          <a:prstGeom prst="rect">
            <a:avLst/>
          </a:prstGeom>
          <a:noFill/>
        </p:spPr>
        <p:txBody>
          <a:bodyPr wrap="square" rtlCol="0">
            <a:spAutoFit/>
          </a:bodyPr>
          <a:lstStyle/>
          <a:p>
            <a:r>
              <a:rPr lang="fr-FR" sz="2400" b="1" dirty="0">
                <a:solidFill>
                  <a:srgbClr val="2FA17C"/>
                </a:solidFill>
              </a:rPr>
              <a:t>Médecine </a:t>
            </a:r>
            <a:r>
              <a:rPr lang="fr-FR" sz="2400" b="1" dirty="0" smtClean="0">
                <a:solidFill>
                  <a:srgbClr val="2FA17C"/>
                </a:solidFill>
              </a:rPr>
              <a:t>d’urgence </a:t>
            </a:r>
          </a:p>
          <a:p>
            <a:pPr marL="285750" indent="-285750">
              <a:buFont typeface="Arial" panose="020B0604020202020204" pitchFamily="34" charset="0"/>
              <a:buChar char="•"/>
            </a:pPr>
            <a:endParaRPr lang="fr-FR" b="1" dirty="0" smtClean="0">
              <a:solidFill>
                <a:srgbClr val="2B3990"/>
              </a:solidFill>
            </a:endParaRPr>
          </a:p>
          <a:p>
            <a:pPr marL="285750" indent="-285750">
              <a:buFont typeface="Arial" panose="020B0604020202020204" pitchFamily="34" charset="0"/>
              <a:buChar char="•"/>
            </a:pPr>
            <a:r>
              <a:rPr lang="fr-FR" b="1" dirty="0" smtClean="0">
                <a:solidFill>
                  <a:srgbClr val="2B3990"/>
                </a:solidFill>
              </a:rPr>
              <a:t>La </a:t>
            </a:r>
            <a:r>
              <a:rPr lang="fr-FR" b="1" dirty="0">
                <a:solidFill>
                  <a:srgbClr val="2B3990"/>
                </a:solidFill>
              </a:rPr>
              <a:t>transformation de l’activité de médecine d’urgence en centres de soins non programmés, pouvant être </a:t>
            </a:r>
            <a:r>
              <a:rPr lang="fr-FR" b="1" dirty="0" smtClean="0">
                <a:solidFill>
                  <a:srgbClr val="2B3990"/>
                </a:solidFill>
              </a:rPr>
              <a:t>adossés </a:t>
            </a:r>
            <a:r>
              <a:rPr lang="fr-FR" b="1" dirty="0">
                <a:solidFill>
                  <a:srgbClr val="2B3990"/>
                </a:solidFill>
              </a:rPr>
              <a:t>à un SMUR,  lorsqu’il n’est pas possible d’assurer le respect des conditions techniques de fonctionnement règlementaires du fait, d’une part, de la démographie médicale et, d’autre part, de la faible activité </a:t>
            </a:r>
            <a:endParaRPr lang="fr-FR" b="1" dirty="0" smtClean="0">
              <a:solidFill>
                <a:srgbClr val="2B3990"/>
              </a:solidFill>
            </a:endParaRPr>
          </a:p>
          <a:p>
            <a:pPr marL="285750" indent="-285750">
              <a:buFont typeface="Arial" panose="020B0604020202020204" pitchFamily="34" charset="0"/>
              <a:buChar char="•"/>
            </a:pPr>
            <a:r>
              <a:rPr lang="fr-FR" b="1" dirty="0" smtClean="0">
                <a:solidFill>
                  <a:srgbClr val="2B3990"/>
                </a:solidFill>
              </a:rPr>
              <a:t>Un </a:t>
            </a:r>
            <a:r>
              <a:rPr lang="fr-FR" b="1" dirty="0">
                <a:solidFill>
                  <a:srgbClr val="2B3990"/>
                </a:solidFill>
              </a:rPr>
              <a:t>maillage des SMUR pédiatriques permettant d’améliorer les transports médicalisés d’enfants nécessitant une assistance spécialisée, avec présence du SMUR auprès du patient en moins de 2 heures et un transfert vers la réanimation attachée au SMUR, sauf si nécessité de transfert vers une autre réanimation (réanimation spécialisée ou manque de place). </a:t>
            </a:r>
          </a:p>
          <a:p>
            <a:endParaRPr lang="fr-FR" sz="2400" b="1" dirty="0"/>
          </a:p>
        </p:txBody>
      </p:sp>
    </p:spTree>
    <p:extLst>
      <p:ext uri="{BB962C8B-B14F-4D97-AF65-F5344CB8AC3E}">
        <p14:creationId xmlns:p14="http://schemas.microsoft.com/office/powerpoint/2010/main" val="312212292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8018" y="1284623"/>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36340" y="2333685"/>
            <a:ext cx="8280920" cy="4524315"/>
          </a:xfrm>
          <a:prstGeom prst="rect">
            <a:avLst/>
          </a:prstGeom>
          <a:noFill/>
        </p:spPr>
        <p:txBody>
          <a:bodyPr wrap="square" rtlCol="0">
            <a:spAutoFit/>
          </a:bodyPr>
          <a:lstStyle/>
          <a:p>
            <a:r>
              <a:rPr lang="fr-FR" sz="2800" b="1" dirty="0" smtClean="0">
                <a:solidFill>
                  <a:srgbClr val="2FA17C"/>
                </a:solidFill>
              </a:rPr>
              <a:t>Chirurgie</a:t>
            </a:r>
          </a:p>
          <a:p>
            <a:endParaRPr lang="fr-FR" sz="1600" b="1" dirty="0">
              <a:solidFill>
                <a:srgbClr val="2B3990"/>
              </a:solidFill>
            </a:endParaRPr>
          </a:p>
          <a:p>
            <a:r>
              <a:rPr lang="fr-FR" sz="2000" b="1" dirty="0" smtClean="0">
                <a:solidFill>
                  <a:srgbClr val="2B3990"/>
                </a:solidFill>
              </a:rPr>
              <a:t>Mise </a:t>
            </a:r>
            <a:r>
              <a:rPr lang="fr-FR" sz="2000" b="1" dirty="0">
                <a:solidFill>
                  <a:srgbClr val="2B3990"/>
                </a:solidFill>
              </a:rPr>
              <a:t>en œuvre du virage ambulatoire : développement de l’hospitalisation ambulatoire sur tous les sites autorisés en hospitalisation complète </a:t>
            </a:r>
          </a:p>
          <a:p>
            <a:r>
              <a:rPr lang="fr-FR" dirty="0" smtClean="0">
                <a:solidFill>
                  <a:srgbClr val="2B3990"/>
                </a:solidFill>
              </a:rPr>
              <a:t>La </a:t>
            </a:r>
            <a:r>
              <a:rPr lang="fr-FR" dirty="0">
                <a:solidFill>
                  <a:srgbClr val="2B3990"/>
                </a:solidFill>
              </a:rPr>
              <a:t>borne basse du nombre d’implantations tient compte :</a:t>
            </a:r>
          </a:p>
          <a:p>
            <a:pPr marL="342900" indent="-342900">
              <a:buFont typeface="Arial" panose="020B0604020202020204" pitchFamily="34" charset="0"/>
              <a:buChar char="•"/>
            </a:pPr>
            <a:r>
              <a:rPr lang="fr-FR" dirty="0" smtClean="0">
                <a:solidFill>
                  <a:srgbClr val="2B3990"/>
                </a:solidFill>
              </a:rPr>
              <a:t>des </a:t>
            </a:r>
            <a:r>
              <a:rPr lang="fr-FR" dirty="0">
                <a:solidFill>
                  <a:srgbClr val="2B3990"/>
                </a:solidFill>
              </a:rPr>
              <a:t>besoins et du niveau d’activité chirurgicale des sites actuels, la viabilité des autorisations passant par la constitution d’équipes de tailles critiques conformes aux critères d’attractivité médicale et aux attendus de qualité garantis notamment par l’atteinte de volumes d’actes effectués (seuils) actuels ;</a:t>
            </a:r>
          </a:p>
          <a:p>
            <a:pPr marL="342900" indent="-342900">
              <a:buFont typeface="Arial" panose="020B0604020202020204" pitchFamily="34" charset="0"/>
              <a:buChar char="•"/>
            </a:pPr>
            <a:r>
              <a:rPr lang="fr-FR" dirty="0" smtClean="0">
                <a:solidFill>
                  <a:srgbClr val="2B3990"/>
                </a:solidFill>
              </a:rPr>
              <a:t>du </a:t>
            </a:r>
            <a:r>
              <a:rPr lang="fr-FR" dirty="0">
                <a:solidFill>
                  <a:srgbClr val="2B3990"/>
                </a:solidFill>
              </a:rPr>
              <a:t>regroupement souhaitable de plateaux techniques publics et privés aujourd’hui en concurrence sur des bassins de population ne permettant pas à terme le maintien de deux autorisations distinctes dans de bonnes conditions compte tenu des tensions sur la démographie médicale et des obligations de permanence des soins à satisfaire. </a:t>
            </a:r>
          </a:p>
          <a:p>
            <a:endParaRPr lang="fr-FR" sz="2400" b="1" dirty="0"/>
          </a:p>
        </p:txBody>
      </p:sp>
    </p:spTree>
    <p:extLst>
      <p:ext uri="{BB962C8B-B14F-4D97-AF65-F5344CB8AC3E}">
        <p14:creationId xmlns:p14="http://schemas.microsoft.com/office/powerpoint/2010/main" val="142210562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58405" y="1340768"/>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44216" y="2348880"/>
            <a:ext cx="8280920" cy="3877985"/>
          </a:xfrm>
          <a:prstGeom prst="rect">
            <a:avLst/>
          </a:prstGeom>
          <a:noFill/>
        </p:spPr>
        <p:txBody>
          <a:bodyPr wrap="square" rtlCol="0">
            <a:spAutoFit/>
          </a:bodyPr>
          <a:lstStyle/>
          <a:p>
            <a:r>
              <a:rPr lang="fr-FR" sz="2400" b="1" dirty="0">
                <a:solidFill>
                  <a:srgbClr val="2FA17C"/>
                </a:solidFill>
              </a:rPr>
              <a:t>Gynécologie-obstétrique, néonatalogie, réanimation </a:t>
            </a:r>
            <a:r>
              <a:rPr lang="fr-FR" sz="2400" b="1" dirty="0" smtClean="0">
                <a:solidFill>
                  <a:srgbClr val="2FA17C"/>
                </a:solidFill>
              </a:rPr>
              <a:t>néonatale </a:t>
            </a:r>
          </a:p>
          <a:p>
            <a:endParaRPr lang="fr-FR" sz="1400" b="1" dirty="0">
              <a:solidFill>
                <a:srgbClr val="2B3990"/>
              </a:solidFill>
            </a:endParaRPr>
          </a:p>
          <a:p>
            <a:r>
              <a:rPr lang="fr-FR" sz="2000" b="1" dirty="0">
                <a:solidFill>
                  <a:srgbClr val="2B3990"/>
                </a:solidFill>
              </a:rPr>
              <a:t>Les établissements assurant la prise en charge des femmes enceintes et des nouveau-nés comprennent, sur le même site :</a:t>
            </a:r>
          </a:p>
          <a:p>
            <a:pPr marL="342900" indent="-342900">
              <a:buFont typeface="Arial" panose="020B0604020202020204" pitchFamily="34" charset="0"/>
              <a:buChar char="•"/>
            </a:pPr>
            <a:r>
              <a:rPr lang="fr-FR" sz="1600" b="1" dirty="0" smtClean="0">
                <a:solidFill>
                  <a:srgbClr val="2B3990"/>
                </a:solidFill>
              </a:rPr>
              <a:t>soit </a:t>
            </a:r>
            <a:r>
              <a:rPr lang="fr-FR" sz="1600" b="1" dirty="0">
                <a:solidFill>
                  <a:srgbClr val="2B3990"/>
                </a:solidFill>
              </a:rPr>
              <a:t>une unité d'obstétrique (maternités de niveau 1 assurant au moins 300 accouchements ou moins « à titre dérogatoire lorsque l’éloignement des établissements pratiquant l’obstétrique impose des temps de trajet excessifs à une partie significative de la </a:t>
            </a:r>
            <a:r>
              <a:rPr lang="fr-FR" sz="1600" b="1" dirty="0" smtClean="0">
                <a:solidFill>
                  <a:srgbClr val="2B3990"/>
                </a:solidFill>
              </a:rPr>
              <a:t>population» cf. article </a:t>
            </a:r>
            <a:r>
              <a:rPr lang="fr-FR" sz="1600" b="1" dirty="0">
                <a:solidFill>
                  <a:srgbClr val="2B3990"/>
                </a:solidFill>
              </a:rPr>
              <a:t>R6123-50 CSP du code de la santé publique) ;</a:t>
            </a:r>
          </a:p>
          <a:p>
            <a:pPr marL="342900" indent="-342900">
              <a:buFont typeface="Arial" panose="020B0604020202020204" pitchFamily="34" charset="0"/>
              <a:buChar char="•"/>
            </a:pPr>
            <a:r>
              <a:rPr lang="fr-FR" sz="1600" b="1" dirty="0" smtClean="0">
                <a:solidFill>
                  <a:srgbClr val="2B3990"/>
                </a:solidFill>
              </a:rPr>
              <a:t>soit </a:t>
            </a:r>
            <a:r>
              <a:rPr lang="fr-FR" sz="1600" b="1" dirty="0">
                <a:solidFill>
                  <a:srgbClr val="2B3990"/>
                </a:solidFill>
              </a:rPr>
              <a:t>une unité d'obstétrique et une unité de néonatologie (maternités de niveau 2, sans soins intensifs de néonatologie –niveau 2A- ou avec soins intensifs de néonatologie –niveau 2B-) ;</a:t>
            </a:r>
          </a:p>
          <a:p>
            <a:pPr marL="342900" indent="-342900">
              <a:buFont typeface="Arial" panose="020B0604020202020204" pitchFamily="34" charset="0"/>
              <a:buChar char="•"/>
            </a:pPr>
            <a:r>
              <a:rPr lang="fr-FR" sz="1600" b="1" dirty="0" smtClean="0">
                <a:solidFill>
                  <a:srgbClr val="2B3990"/>
                </a:solidFill>
              </a:rPr>
              <a:t>soit </a:t>
            </a:r>
            <a:r>
              <a:rPr lang="fr-FR" sz="1600" b="1" dirty="0">
                <a:solidFill>
                  <a:srgbClr val="2B3990"/>
                </a:solidFill>
              </a:rPr>
              <a:t>une unité d'obstétrique, une unité de néonatologie (avec soins intensifs) et une unité de réanimation néonatale (maternités de niveau 3).</a:t>
            </a:r>
          </a:p>
          <a:p>
            <a:endParaRPr lang="fr-FR" sz="2400" b="1" dirty="0"/>
          </a:p>
        </p:txBody>
      </p:sp>
    </p:spTree>
    <p:extLst>
      <p:ext uri="{BB962C8B-B14F-4D97-AF65-F5344CB8AC3E}">
        <p14:creationId xmlns:p14="http://schemas.microsoft.com/office/powerpoint/2010/main" val="1241727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468560" y="-27384"/>
            <a:ext cx="7416824"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itre 1"/>
          <p:cNvSpPr txBox="1">
            <a:spLocks/>
          </p:cNvSpPr>
          <p:nvPr/>
        </p:nvSpPr>
        <p:spPr>
          <a:xfrm>
            <a:off x="395536" y="197768"/>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SNS : calendrier d’élaboration</a:t>
            </a:r>
            <a:endParaRPr lang="fr-FR" sz="3200" dirty="0">
              <a:solidFill>
                <a:schemeClr val="bg1"/>
              </a:solidFill>
            </a:endParaRPr>
          </a:p>
        </p:txBody>
      </p:sp>
      <p:sp>
        <p:nvSpPr>
          <p:cNvPr id="3" name="Rectangle 2"/>
          <p:cNvSpPr/>
          <p:nvPr/>
        </p:nvSpPr>
        <p:spPr>
          <a:xfrm>
            <a:off x="251520" y="1916832"/>
            <a:ext cx="8661648" cy="5078313"/>
          </a:xfrm>
          <a:prstGeom prst="rect">
            <a:avLst/>
          </a:prstGeom>
        </p:spPr>
        <p:txBody>
          <a:bodyPr wrap="square">
            <a:spAutoFit/>
          </a:bodyPr>
          <a:lstStyle/>
          <a:p>
            <a:pPr marL="704850" indent="-342900">
              <a:buFont typeface="Arial" panose="020B0604020202020204" pitchFamily="34" charset="0"/>
              <a:buChar char="•"/>
            </a:pPr>
            <a:r>
              <a:rPr lang="fr-FR" sz="2400" b="1" dirty="0" smtClean="0">
                <a:solidFill>
                  <a:srgbClr val="2B3990"/>
                </a:solidFill>
              </a:rPr>
              <a:t>27 juin 2017 : </a:t>
            </a:r>
            <a:r>
              <a:rPr lang="fr-FR" sz="2400" dirty="0" smtClean="0">
                <a:solidFill>
                  <a:srgbClr val="2B3990"/>
                </a:solidFill>
              </a:rPr>
              <a:t>annonce par la ministre des solidarités et de la santé de la nouvelle </a:t>
            </a:r>
            <a:r>
              <a:rPr lang="fr-FR" sz="2400" dirty="0">
                <a:solidFill>
                  <a:srgbClr val="2B3990"/>
                </a:solidFill>
              </a:rPr>
              <a:t>stratégie nationale de santé </a:t>
            </a:r>
            <a:r>
              <a:rPr lang="fr-FR" sz="2400" dirty="0" smtClean="0">
                <a:solidFill>
                  <a:srgbClr val="2B3990"/>
                </a:solidFill>
              </a:rPr>
              <a:t>(SNS) </a:t>
            </a:r>
            <a:endParaRPr lang="fr-FR" sz="2400" dirty="0">
              <a:solidFill>
                <a:srgbClr val="2B3990"/>
              </a:solidFill>
            </a:endParaRPr>
          </a:p>
          <a:p>
            <a:pPr marL="361950" lvl="0"/>
            <a:r>
              <a:rPr lang="fr-FR" sz="2400" dirty="0" smtClean="0">
                <a:solidFill>
                  <a:srgbClr val="2B3990"/>
                </a:solidFill>
              </a:rPr>
              <a:t>	</a:t>
            </a:r>
            <a:r>
              <a:rPr lang="fr-FR" sz="2400" i="1" dirty="0" smtClean="0">
                <a:solidFill>
                  <a:srgbClr val="2B3990"/>
                </a:solidFill>
              </a:rPr>
              <a:t>► </a:t>
            </a:r>
            <a:r>
              <a:rPr lang="fr-FR" sz="2400" i="1" dirty="0">
                <a:solidFill>
                  <a:srgbClr val="2B3990"/>
                </a:solidFill>
              </a:rPr>
              <a:t>Adoption des PRS reportée </a:t>
            </a:r>
            <a:r>
              <a:rPr lang="fr-FR" sz="2400" i="1" dirty="0" smtClean="0">
                <a:solidFill>
                  <a:srgbClr val="2B3990"/>
                </a:solidFill>
              </a:rPr>
              <a:t>au premier semestre 2018 	pour </a:t>
            </a:r>
            <a:r>
              <a:rPr lang="fr-FR" sz="2400" i="1" dirty="0">
                <a:solidFill>
                  <a:srgbClr val="2B3990"/>
                </a:solidFill>
              </a:rPr>
              <a:t>intégrer </a:t>
            </a:r>
            <a:r>
              <a:rPr lang="fr-FR" sz="2400" i="1" dirty="0" smtClean="0">
                <a:solidFill>
                  <a:srgbClr val="2B3990"/>
                </a:solidFill>
              </a:rPr>
              <a:t>les </a:t>
            </a:r>
            <a:r>
              <a:rPr lang="fr-FR" sz="2400" i="1" dirty="0">
                <a:solidFill>
                  <a:srgbClr val="2B3990"/>
                </a:solidFill>
              </a:rPr>
              <a:t>nouvelles orientations </a:t>
            </a:r>
            <a:endParaRPr lang="fr-FR" sz="2400" i="1" dirty="0" smtClean="0">
              <a:solidFill>
                <a:srgbClr val="2B3990"/>
              </a:solidFill>
            </a:endParaRPr>
          </a:p>
          <a:p>
            <a:pPr marL="704850" lvl="0" indent="-342900">
              <a:buFont typeface="Arial" panose="020B0604020202020204" pitchFamily="34" charset="0"/>
              <a:buChar char="•"/>
            </a:pPr>
            <a:r>
              <a:rPr lang="fr-FR" sz="2400" b="1" dirty="0" smtClean="0">
                <a:solidFill>
                  <a:srgbClr val="2B3990"/>
                </a:solidFill>
              </a:rPr>
              <a:t>8 septembre 2017 : </a:t>
            </a:r>
            <a:r>
              <a:rPr lang="fr-FR" sz="2400" dirty="0" smtClean="0">
                <a:solidFill>
                  <a:srgbClr val="2B3990"/>
                </a:solidFill>
              </a:rPr>
              <a:t>avis du Haut conseil pour la santé publique (HCSP) </a:t>
            </a:r>
          </a:p>
          <a:p>
            <a:pPr marL="704850" lvl="0" indent="-342900">
              <a:buFont typeface="Arial" panose="020B0604020202020204" pitchFamily="34" charset="0"/>
              <a:buChar char="•"/>
            </a:pPr>
            <a:r>
              <a:rPr lang="fr-FR" sz="2400" b="1" dirty="0" smtClean="0">
                <a:solidFill>
                  <a:srgbClr val="2B3990"/>
                </a:solidFill>
              </a:rPr>
              <a:t>7 novembre 2017 : </a:t>
            </a:r>
            <a:r>
              <a:rPr lang="fr-FR" sz="2400" dirty="0" smtClean="0">
                <a:solidFill>
                  <a:srgbClr val="2B3990"/>
                </a:solidFill>
              </a:rPr>
              <a:t>lancement de la consultation publique </a:t>
            </a:r>
          </a:p>
          <a:p>
            <a:pPr marL="704850" lvl="0" indent="-342900">
              <a:buFont typeface="Arial" panose="020B0604020202020204" pitchFamily="34" charset="0"/>
              <a:buChar char="•"/>
            </a:pPr>
            <a:r>
              <a:rPr lang="fr-FR" sz="2400" b="1" dirty="0" smtClean="0">
                <a:solidFill>
                  <a:srgbClr val="2B3990"/>
                </a:solidFill>
              </a:rPr>
              <a:t>23 novembre 2017 : </a:t>
            </a:r>
            <a:r>
              <a:rPr lang="fr-FR" sz="2400" dirty="0" smtClean="0">
                <a:solidFill>
                  <a:srgbClr val="2B3990"/>
                </a:solidFill>
              </a:rPr>
              <a:t>avis de la Conférence nationale de santé (CNS)</a:t>
            </a:r>
          </a:p>
          <a:p>
            <a:pPr marL="704850" lvl="0" indent="-342900">
              <a:buFont typeface="Arial" panose="020B0604020202020204" pitchFamily="34" charset="0"/>
              <a:buChar char="•"/>
            </a:pPr>
            <a:r>
              <a:rPr lang="fr-FR" sz="2400" b="1" dirty="0" smtClean="0">
                <a:solidFill>
                  <a:srgbClr val="2FA17C"/>
                </a:solidFill>
              </a:rPr>
              <a:t>29 décembre 2017 </a:t>
            </a:r>
            <a:r>
              <a:rPr lang="fr-FR" sz="2400" dirty="0" smtClean="0">
                <a:solidFill>
                  <a:srgbClr val="2FA17C"/>
                </a:solidFill>
              </a:rPr>
              <a:t>: adoption par décret de la SNS, </a:t>
            </a:r>
            <a:r>
              <a:rPr lang="fr-FR" sz="2400" b="1" dirty="0" smtClean="0">
                <a:solidFill>
                  <a:srgbClr val="2FA17C"/>
                </a:solidFill>
              </a:rPr>
              <a:t>signé par l’ensemble des ministères </a:t>
            </a:r>
            <a:r>
              <a:rPr lang="fr-FR" sz="2400" b="1" dirty="0" smtClean="0">
                <a:solidFill>
                  <a:srgbClr val="2FA17C"/>
                </a:solidFill>
                <a:cs typeface="Arial"/>
              </a:rPr>
              <a:t>► la santé dans toutes les politiques</a:t>
            </a:r>
            <a:endParaRPr lang="fr-FR" sz="2400" b="1" dirty="0">
              <a:solidFill>
                <a:srgbClr val="2FA17C"/>
              </a:solidFill>
            </a:endParaRPr>
          </a:p>
          <a:p>
            <a:pPr lvl="0"/>
            <a:endParaRPr lang="fr-FR" b="1" dirty="0" smtClean="0">
              <a:solidFill>
                <a:srgbClr val="2B3990"/>
              </a:solidFill>
            </a:endParaRPr>
          </a:p>
          <a:p>
            <a:pPr lvl="0"/>
            <a:endParaRPr lang="fr-FR" dirty="0">
              <a:solidFill>
                <a:srgbClr val="2B3990"/>
              </a:solidFill>
            </a:endParaRPr>
          </a:p>
        </p:txBody>
      </p:sp>
      <p:sp>
        <p:nvSpPr>
          <p:cNvPr id="2" name="Espace réservé de la date 1"/>
          <p:cNvSpPr>
            <a:spLocks noGrp="1"/>
          </p:cNvSpPr>
          <p:nvPr>
            <p:ph type="dt" sz="half" idx="10"/>
          </p:nvPr>
        </p:nvSpPr>
        <p:spPr/>
        <p:txBody>
          <a:bodyPr/>
          <a:lstStyle/>
          <a:p>
            <a:r>
              <a:rPr lang="fr-FR" dirty="0"/>
              <a:t>2</a:t>
            </a:r>
          </a:p>
        </p:txBody>
      </p:sp>
    </p:spTree>
    <p:extLst>
      <p:ext uri="{BB962C8B-B14F-4D97-AF65-F5344CB8AC3E}">
        <p14:creationId xmlns:p14="http://schemas.microsoft.com/office/powerpoint/2010/main" val="20487410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77405" y="2616349"/>
            <a:ext cx="8280920" cy="3508653"/>
          </a:xfrm>
          <a:prstGeom prst="rect">
            <a:avLst/>
          </a:prstGeom>
          <a:noFill/>
        </p:spPr>
        <p:txBody>
          <a:bodyPr wrap="square" rtlCol="0">
            <a:spAutoFit/>
          </a:bodyPr>
          <a:lstStyle/>
          <a:p>
            <a:r>
              <a:rPr lang="fr-FR" sz="2400" b="1" dirty="0">
                <a:solidFill>
                  <a:srgbClr val="2FA17C"/>
                </a:solidFill>
              </a:rPr>
              <a:t>Gynécologie-obstétrique, néonatalogie, réanimation </a:t>
            </a:r>
            <a:r>
              <a:rPr lang="fr-FR" sz="2400" b="1" dirty="0" smtClean="0">
                <a:solidFill>
                  <a:srgbClr val="2FA17C"/>
                </a:solidFill>
              </a:rPr>
              <a:t>néonatale </a:t>
            </a:r>
          </a:p>
          <a:p>
            <a:endParaRPr lang="fr-FR" sz="1400" b="1" dirty="0">
              <a:solidFill>
                <a:srgbClr val="2B3990"/>
              </a:solidFill>
            </a:endParaRPr>
          </a:p>
          <a:p>
            <a:r>
              <a:rPr lang="fr-FR" sz="2000" b="1" dirty="0">
                <a:solidFill>
                  <a:srgbClr val="2B3990"/>
                </a:solidFill>
              </a:rPr>
              <a:t>La structuration en niveaux pour chaque maternité </a:t>
            </a:r>
            <a:r>
              <a:rPr lang="fr-FR" b="1" dirty="0">
                <a:solidFill>
                  <a:srgbClr val="2B3990"/>
                </a:solidFill>
              </a:rPr>
              <a:t>dépend à la fois du nombre de naissances qu’elle réalise et du niveau de maillage existant sur chaque zone d’offre (proximité ou non d’une maternité de niveau de recours supérieur permettant les transferts). </a:t>
            </a:r>
          </a:p>
          <a:p>
            <a:r>
              <a:rPr lang="fr-FR" b="1" dirty="0">
                <a:solidFill>
                  <a:srgbClr val="2B3990"/>
                </a:solidFill>
              </a:rPr>
              <a:t> Par zones d’offre, il est prévu a minima :</a:t>
            </a:r>
          </a:p>
          <a:p>
            <a:pPr marL="342900" indent="-342900">
              <a:buFont typeface="Arial" panose="020B0604020202020204" pitchFamily="34" charset="0"/>
              <a:buChar char="•"/>
            </a:pPr>
            <a:r>
              <a:rPr lang="fr-FR" b="1" dirty="0" smtClean="0">
                <a:solidFill>
                  <a:srgbClr val="2B3990"/>
                </a:solidFill>
              </a:rPr>
              <a:t>1 </a:t>
            </a:r>
            <a:r>
              <a:rPr lang="fr-FR" b="1" dirty="0">
                <a:solidFill>
                  <a:srgbClr val="2B3990"/>
                </a:solidFill>
              </a:rPr>
              <a:t>maternité de niveau 3 par zone infrarégionale ;</a:t>
            </a:r>
          </a:p>
          <a:p>
            <a:pPr marL="342900" indent="-342900">
              <a:buFont typeface="Arial" panose="020B0604020202020204" pitchFamily="34" charset="0"/>
              <a:buChar char="•"/>
            </a:pPr>
            <a:r>
              <a:rPr lang="fr-FR" b="1" dirty="0" smtClean="0">
                <a:solidFill>
                  <a:srgbClr val="2B3990"/>
                </a:solidFill>
              </a:rPr>
              <a:t>1 </a:t>
            </a:r>
            <a:r>
              <a:rPr lang="fr-FR" b="1" dirty="0">
                <a:solidFill>
                  <a:srgbClr val="2B3990"/>
                </a:solidFill>
              </a:rPr>
              <a:t>maternité de niveau 2B par zone territoriale pour 300 000 hab. (en l’absence de maternité de niveau 3 sur la zone) ;</a:t>
            </a:r>
          </a:p>
          <a:p>
            <a:pPr marL="342900" indent="-342900">
              <a:buFont typeface="Arial" panose="020B0604020202020204" pitchFamily="34" charset="0"/>
              <a:buChar char="•"/>
            </a:pPr>
            <a:r>
              <a:rPr lang="fr-FR" b="1" dirty="0" smtClean="0">
                <a:solidFill>
                  <a:srgbClr val="2B3990"/>
                </a:solidFill>
              </a:rPr>
              <a:t>1 </a:t>
            </a:r>
            <a:r>
              <a:rPr lang="fr-FR" b="1" dirty="0">
                <a:solidFill>
                  <a:srgbClr val="2B3990"/>
                </a:solidFill>
              </a:rPr>
              <a:t>maternité de niveau 2A par zone territoriale comportant moins de 300 000 hab. </a:t>
            </a:r>
          </a:p>
          <a:p>
            <a:endParaRPr lang="fr-FR" sz="2000" b="1" dirty="0">
              <a:solidFill>
                <a:srgbClr val="2B3990"/>
              </a:solidFill>
            </a:endParaRPr>
          </a:p>
        </p:txBody>
      </p:sp>
    </p:spTree>
    <p:extLst>
      <p:ext uri="{BB962C8B-B14F-4D97-AF65-F5344CB8AC3E}">
        <p14:creationId xmlns:p14="http://schemas.microsoft.com/office/powerpoint/2010/main" val="187151501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77455" y="1340768"/>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44216" y="2276872"/>
            <a:ext cx="8280920" cy="4031873"/>
          </a:xfrm>
          <a:prstGeom prst="rect">
            <a:avLst/>
          </a:prstGeom>
          <a:noFill/>
        </p:spPr>
        <p:txBody>
          <a:bodyPr wrap="square" rtlCol="0">
            <a:spAutoFit/>
          </a:bodyPr>
          <a:lstStyle/>
          <a:p>
            <a:r>
              <a:rPr lang="fr-FR" sz="2400" b="1" dirty="0">
                <a:solidFill>
                  <a:srgbClr val="2FA17C"/>
                </a:solidFill>
              </a:rPr>
              <a:t>Gynécologie-obstétrique, néonatalogie, réanimation </a:t>
            </a:r>
            <a:r>
              <a:rPr lang="fr-FR" sz="2400" b="1" dirty="0" smtClean="0">
                <a:solidFill>
                  <a:srgbClr val="2FA17C"/>
                </a:solidFill>
              </a:rPr>
              <a:t>néonatale </a:t>
            </a:r>
          </a:p>
          <a:p>
            <a:endParaRPr lang="fr-FR" sz="2400" b="1" dirty="0">
              <a:solidFill>
                <a:srgbClr val="2B3990"/>
              </a:solidFill>
            </a:endParaRPr>
          </a:p>
          <a:p>
            <a:r>
              <a:rPr lang="fr-FR" sz="2000" b="1" dirty="0" smtClean="0">
                <a:solidFill>
                  <a:srgbClr val="2B3990"/>
                </a:solidFill>
              </a:rPr>
              <a:t>Développement </a:t>
            </a:r>
            <a:r>
              <a:rPr lang="fr-FR" sz="2000" b="1" dirty="0">
                <a:solidFill>
                  <a:srgbClr val="2B3990"/>
                </a:solidFill>
              </a:rPr>
              <a:t>de l’hospitalisation à temps partiel et de l’hospitalisation à domicile (HAD obstétrique / néonatal /pédiatrique</a:t>
            </a:r>
            <a:r>
              <a:rPr lang="fr-FR" sz="2000" b="1" dirty="0" smtClean="0">
                <a:solidFill>
                  <a:srgbClr val="2B3990"/>
                </a:solidFill>
              </a:rPr>
              <a:t>)</a:t>
            </a:r>
          </a:p>
          <a:p>
            <a:pPr marL="285750" indent="-285750">
              <a:buFont typeface="Arial" panose="020B0604020202020204" pitchFamily="34" charset="0"/>
              <a:buChar char="•"/>
            </a:pPr>
            <a:r>
              <a:rPr lang="fr-FR" b="1" dirty="0" smtClean="0">
                <a:solidFill>
                  <a:srgbClr val="2B3990"/>
                </a:solidFill>
              </a:rPr>
              <a:t>Concernant </a:t>
            </a:r>
            <a:r>
              <a:rPr lang="fr-FR" b="1" dirty="0">
                <a:solidFill>
                  <a:srgbClr val="2B3990"/>
                </a:solidFill>
              </a:rPr>
              <a:t>la première, celle-ci est assez peu développée car liée à une offre très ciblée (hospitalisations de nuit dans le cas de grossesses à risques par exemple), cependant, son développement est favorisé à partir des autorisations existantes dès lors que le projet de prise en charge répond aux critères du virage ambulatoire. </a:t>
            </a:r>
            <a:endParaRPr lang="fr-FR" b="1" dirty="0" smtClean="0">
              <a:solidFill>
                <a:srgbClr val="2B3990"/>
              </a:solidFill>
            </a:endParaRPr>
          </a:p>
          <a:p>
            <a:pPr marL="285750" indent="-285750">
              <a:buFont typeface="Arial" panose="020B0604020202020204" pitchFamily="34" charset="0"/>
              <a:buChar char="•"/>
            </a:pPr>
            <a:r>
              <a:rPr lang="fr-FR" b="1" dirty="0" smtClean="0">
                <a:solidFill>
                  <a:srgbClr val="2B3990"/>
                </a:solidFill>
              </a:rPr>
              <a:t>Concernant </a:t>
            </a:r>
            <a:r>
              <a:rPr lang="fr-FR" b="1" dirty="0">
                <a:solidFill>
                  <a:srgbClr val="2B3990"/>
                </a:solidFill>
              </a:rPr>
              <a:t>les modalités d’HAD inhérentes au champ de la périnatalité, celles-ci sont également possibles sans fixation de cible à partir des HAD polyvalents existants dès lors qu’ils sont en capacité de réunir les compétences nécessaires. </a:t>
            </a:r>
          </a:p>
          <a:p>
            <a:endParaRPr lang="fr-FR" sz="2400" b="1" dirty="0"/>
          </a:p>
        </p:txBody>
      </p:sp>
    </p:spTree>
    <p:extLst>
      <p:ext uri="{BB962C8B-B14F-4D97-AF65-F5344CB8AC3E}">
        <p14:creationId xmlns:p14="http://schemas.microsoft.com/office/powerpoint/2010/main" val="14873348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67544" y="2564904"/>
            <a:ext cx="8280920" cy="3539430"/>
          </a:xfrm>
          <a:prstGeom prst="rect">
            <a:avLst/>
          </a:prstGeom>
          <a:noFill/>
        </p:spPr>
        <p:txBody>
          <a:bodyPr wrap="square" rtlCol="0">
            <a:spAutoFit/>
          </a:bodyPr>
          <a:lstStyle/>
          <a:p>
            <a:r>
              <a:rPr lang="fr-FR" sz="2400" b="1" dirty="0" smtClean="0">
                <a:solidFill>
                  <a:srgbClr val="2FA17C"/>
                </a:solidFill>
              </a:rPr>
              <a:t>Soins </a:t>
            </a:r>
            <a:r>
              <a:rPr lang="fr-FR" sz="2400" b="1" dirty="0">
                <a:solidFill>
                  <a:srgbClr val="2FA17C"/>
                </a:solidFill>
              </a:rPr>
              <a:t>de suite et de </a:t>
            </a:r>
            <a:r>
              <a:rPr lang="fr-FR" sz="2400" b="1" dirty="0" smtClean="0">
                <a:solidFill>
                  <a:srgbClr val="2FA17C"/>
                </a:solidFill>
              </a:rPr>
              <a:t>réadaptation </a:t>
            </a:r>
          </a:p>
          <a:p>
            <a:endParaRPr lang="fr-FR" sz="2000" b="1" dirty="0">
              <a:solidFill>
                <a:srgbClr val="2B3990"/>
              </a:solidFill>
            </a:endParaRPr>
          </a:p>
          <a:p>
            <a:r>
              <a:rPr lang="fr-FR" sz="2000" b="1" dirty="0" smtClean="0">
                <a:solidFill>
                  <a:srgbClr val="2B3990"/>
                </a:solidFill>
              </a:rPr>
              <a:t>Intensification </a:t>
            </a:r>
            <a:r>
              <a:rPr lang="fr-FR" sz="2000" b="1" dirty="0">
                <a:solidFill>
                  <a:srgbClr val="2B3990"/>
                </a:solidFill>
              </a:rPr>
              <a:t>du virage ambulatoire par transformation de lits en places en particulier pour les :</a:t>
            </a:r>
          </a:p>
          <a:p>
            <a:pPr marL="800100" lvl="1" indent="-342900">
              <a:buFont typeface="Arial" panose="020B0604020202020204" pitchFamily="34" charset="0"/>
              <a:buChar char="•"/>
            </a:pPr>
            <a:r>
              <a:rPr lang="fr-FR" sz="2000" b="1" dirty="0" smtClean="0">
                <a:solidFill>
                  <a:srgbClr val="2B3990"/>
                </a:solidFill>
              </a:rPr>
              <a:t>SSR </a:t>
            </a:r>
            <a:r>
              <a:rPr lang="fr-FR" sz="2000" b="1" dirty="0">
                <a:solidFill>
                  <a:srgbClr val="2B3990"/>
                </a:solidFill>
              </a:rPr>
              <a:t>personnes âgées poly pathologiques, dépendantes ou à risque de dépendance ;</a:t>
            </a:r>
          </a:p>
          <a:p>
            <a:pPr marL="800100" lvl="1" indent="-342900">
              <a:buFont typeface="Arial" panose="020B0604020202020204" pitchFamily="34" charset="0"/>
              <a:buChar char="•"/>
            </a:pPr>
            <a:r>
              <a:rPr lang="fr-FR" sz="2000" b="1" dirty="0" smtClean="0">
                <a:solidFill>
                  <a:srgbClr val="2B3990"/>
                </a:solidFill>
              </a:rPr>
              <a:t>SSR </a:t>
            </a:r>
            <a:r>
              <a:rPr lang="fr-FR" sz="2000" b="1" dirty="0">
                <a:solidFill>
                  <a:srgbClr val="2B3990"/>
                </a:solidFill>
              </a:rPr>
              <a:t>affections de l’appareil locomoteur ; </a:t>
            </a:r>
          </a:p>
          <a:p>
            <a:pPr marL="800100" lvl="1" indent="-342900">
              <a:buFont typeface="Arial" panose="020B0604020202020204" pitchFamily="34" charset="0"/>
              <a:buChar char="•"/>
            </a:pPr>
            <a:r>
              <a:rPr lang="fr-FR" sz="2000" b="1" dirty="0" smtClean="0">
                <a:solidFill>
                  <a:srgbClr val="2B3990"/>
                </a:solidFill>
              </a:rPr>
              <a:t>SSR </a:t>
            </a:r>
            <a:r>
              <a:rPr lang="fr-FR" sz="2000" b="1" dirty="0">
                <a:solidFill>
                  <a:srgbClr val="2B3990"/>
                </a:solidFill>
              </a:rPr>
              <a:t>affections du système nerveux </a:t>
            </a:r>
            <a:r>
              <a:rPr lang="fr-FR" sz="2000" b="1" dirty="0" smtClean="0">
                <a:solidFill>
                  <a:srgbClr val="2B3990"/>
                </a:solidFill>
              </a:rPr>
              <a:t>;</a:t>
            </a:r>
          </a:p>
          <a:p>
            <a:pPr marL="800100" lvl="1" indent="-342900">
              <a:buFont typeface="Arial" panose="020B0604020202020204" pitchFamily="34" charset="0"/>
              <a:buChar char="•"/>
            </a:pPr>
            <a:r>
              <a:rPr lang="fr-FR" sz="2000" b="1" dirty="0" smtClean="0">
                <a:solidFill>
                  <a:srgbClr val="2B3990"/>
                </a:solidFill>
              </a:rPr>
              <a:t>SSR affections respiratoires ;</a:t>
            </a:r>
            <a:endParaRPr lang="fr-FR" sz="2000" b="1" dirty="0">
              <a:solidFill>
                <a:srgbClr val="2B3990"/>
              </a:solidFill>
            </a:endParaRPr>
          </a:p>
          <a:p>
            <a:pPr marL="800100" lvl="1" indent="-342900">
              <a:buFont typeface="Arial" panose="020B0604020202020204" pitchFamily="34" charset="0"/>
              <a:buChar char="•"/>
            </a:pPr>
            <a:r>
              <a:rPr lang="fr-FR" sz="2000" b="1" dirty="0" smtClean="0">
                <a:solidFill>
                  <a:srgbClr val="2B3990"/>
                </a:solidFill>
              </a:rPr>
              <a:t>SSR </a:t>
            </a:r>
            <a:r>
              <a:rPr lang="fr-FR" sz="2000" b="1" dirty="0">
                <a:solidFill>
                  <a:srgbClr val="2B3990"/>
                </a:solidFill>
              </a:rPr>
              <a:t>affections cardiovasculaires.</a:t>
            </a:r>
          </a:p>
          <a:p>
            <a:pPr marL="342900" indent="-342900">
              <a:buFont typeface="Arial" panose="020B0604020202020204" pitchFamily="34" charset="0"/>
              <a:buChar char="•"/>
            </a:pPr>
            <a:endParaRPr lang="fr-FR" sz="2000" b="1" dirty="0">
              <a:solidFill>
                <a:srgbClr val="2B3990"/>
              </a:solidFill>
            </a:endParaRPr>
          </a:p>
        </p:txBody>
      </p:sp>
    </p:spTree>
    <p:extLst>
      <p:ext uri="{BB962C8B-B14F-4D97-AF65-F5344CB8AC3E}">
        <p14:creationId xmlns:p14="http://schemas.microsoft.com/office/powerpoint/2010/main" val="26429065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77405" y="2616349"/>
            <a:ext cx="8280920" cy="3477875"/>
          </a:xfrm>
          <a:prstGeom prst="rect">
            <a:avLst/>
          </a:prstGeom>
          <a:noFill/>
        </p:spPr>
        <p:txBody>
          <a:bodyPr wrap="square" rtlCol="0">
            <a:spAutoFit/>
          </a:bodyPr>
          <a:lstStyle/>
          <a:p>
            <a:r>
              <a:rPr lang="fr-FR" sz="2400" b="1" dirty="0">
                <a:solidFill>
                  <a:srgbClr val="2FA17C"/>
                </a:solidFill>
              </a:rPr>
              <a:t>Soins de suite et de </a:t>
            </a:r>
            <a:r>
              <a:rPr lang="fr-FR" sz="2400" b="1" dirty="0" smtClean="0">
                <a:solidFill>
                  <a:srgbClr val="2FA17C"/>
                </a:solidFill>
              </a:rPr>
              <a:t>réadaptation </a:t>
            </a:r>
          </a:p>
          <a:p>
            <a:endParaRPr lang="fr-FR" sz="2000" b="1" dirty="0">
              <a:solidFill>
                <a:srgbClr val="2B3990"/>
              </a:solidFill>
            </a:endParaRPr>
          </a:p>
          <a:p>
            <a:pPr marL="342900" indent="-342900">
              <a:buFont typeface="Arial" panose="020B0604020202020204" pitchFamily="34" charset="0"/>
              <a:buChar char="•"/>
            </a:pPr>
            <a:r>
              <a:rPr lang="fr-FR" sz="2000" b="1" dirty="0" smtClean="0">
                <a:solidFill>
                  <a:schemeClr val="tx2"/>
                </a:solidFill>
              </a:rPr>
              <a:t>Spécialisation </a:t>
            </a:r>
            <a:r>
              <a:rPr lang="fr-FR" sz="2000" b="1" dirty="0">
                <a:solidFill>
                  <a:schemeClr val="tx2"/>
                </a:solidFill>
              </a:rPr>
              <a:t>du polyvalent </a:t>
            </a:r>
            <a:r>
              <a:rPr lang="fr-FR" b="1" dirty="0">
                <a:solidFill>
                  <a:schemeClr val="tx2"/>
                </a:solidFill>
              </a:rPr>
              <a:t>en particulier en neurologique, locomoteur et cardiovasculaire, tout en conservant l’offre socle de SSR polyvalent et de SSR personnes âgées </a:t>
            </a:r>
            <a:r>
              <a:rPr lang="fr-FR" b="1" dirty="0" err="1">
                <a:solidFill>
                  <a:schemeClr val="tx2"/>
                </a:solidFill>
              </a:rPr>
              <a:t>polypathologiques</a:t>
            </a:r>
            <a:r>
              <a:rPr lang="fr-FR" b="1" dirty="0">
                <a:solidFill>
                  <a:schemeClr val="tx2"/>
                </a:solidFill>
              </a:rPr>
              <a:t> impliqués dans la filière gériatrique de territoire avec un rôle de recours et d’expertise, disposant d’une unité </a:t>
            </a:r>
            <a:r>
              <a:rPr lang="fr-FR" b="1" dirty="0" err="1">
                <a:solidFill>
                  <a:schemeClr val="tx2"/>
                </a:solidFill>
              </a:rPr>
              <a:t>cognitivo</a:t>
            </a:r>
            <a:r>
              <a:rPr lang="fr-FR" b="1" dirty="0">
                <a:solidFill>
                  <a:schemeClr val="tx2"/>
                </a:solidFill>
              </a:rPr>
              <a:t>-comportementale implanté sur le département dont relève la zone</a:t>
            </a:r>
            <a:r>
              <a:rPr lang="fr-FR" b="1" dirty="0" smtClean="0">
                <a:solidFill>
                  <a:schemeClr val="tx2"/>
                </a:solidFill>
              </a:rPr>
              <a:t>.</a:t>
            </a:r>
            <a:endParaRPr lang="fr-FR" b="1" dirty="0">
              <a:solidFill>
                <a:schemeClr val="tx2"/>
              </a:solidFill>
            </a:endParaRPr>
          </a:p>
          <a:p>
            <a:pPr marL="342900" indent="-342900">
              <a:buFont typeface="Arial" panose="020B0604020202020204" pitchFamily="34" charset="0"/>
              <a:buChar char="•"/>
            </a:pPr>
            <a:r>
              <a:rPr lang="fr-FR" b="1" dirty="0" smtClean="0">
                <a:solidFill>
                  <a:schemeClr val="tx2"/>
                </a:solidFill>
              </a:rPr>
              <a:t>Renforcement </a:t>
            </a:r>
            <a:r>
              <a:rPr lang="fr-FR" b="1" dirty="0">
                <a:solidFill>
                  <a:schemeClr val="tx2"/>
                </a:solidFill>
              </a:rPr>
              <a:t>de l’offre en établissements spécialisés en </a:t>
            </a:r>
            <a:r>
              <a:rPr lang="fr-FR" sz="2000" b="1" dirty="0">
                <a:solidFill>
                  <a:schemeClr val="tx2"/>
                </a:solidFill>
              </a:rPr>
              <a:t>soins de suite et de réadaptation </a:t>
            </a:r>
            <a:r>
              <a:rPr lang="fr-FR" sz="2000" b="1" dirty="0" smtClean="0">
                <a:solidFill>
                  <a:schemeClr val="tx2"/>
                </a:solidFill>
              </a:rPr>
              <a:t>pédiatriques.</a:t>
            </a:r>
          </a:p>
          <a:p>
            <a:pPr marL="342900" indent="-342900">
              <a:buFont typeface="Arial" panose="020B0604020202020204" pitchFamily="34" charset="0"/>
              <a:buChar char="•"/>
            </a:pPr>
            <a:endParaRPr lang="fr-FR" sz="2000" b="1" dirty="0">
              <a:solidFill>
                <a:srgbClr val="2B3990"/>
              </a:solidFill>
            </a:endParaRPr>
          </a:p>
          <a:p>
            <a:endParaRPr lang="fr-FR" sz="2400" b="1" dirty="0"/>
          </a:p>
        </p:txBody>
      </p:sp>
    </p:spTree>
    <p:extLst>
      <p:ext uri="{BB962C8B-B14F-4D97-AF65-F5344CB8AC3E}">
        <p14:creationId xmlns:p14="http://schemas.microsoft.com/office/powerpoint/2010/main" val="259783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77405" y="2852936"/>
            <a:ext cx="8280920" cy="3354765"/>
          </a:xfrm>
          <a:prstGeom prst="rect">
            <a:avLst/>
          </a:prstGeom>
          <a:noFill/>
        </p:spPr>
        <p:txBody>
          <a:bodyPr wrap="square" rtlCol="0">
            <a:spAutoFit/>
          </a:bodyPr>
          <a:lstStyle/>
          <a:p>
            <a:r>
              <a:rPr lang="fr-FR" sz="2400" b="1" dirty="0">
                <a:solidFill>
                  <a:srgbClr val="2FA17C"/>
                </a:solidFill>
              </a:rPr>
              <a:t>Soins de suite et de </a:t>
            </a:r>
            <a:r>
              <a:rPr lang="fr-FR" sz="2400" b="1" dirty="0" smtClean="0">
                <a:solidFill>
                  <a:srgbClr val="2FA17C"/>
                </a:solidFill>
              </a:rPr>
              <a:t>réadaptation </a:t>
            </a:r>
          </a:p>
          <a:p>
            <a:endParaRPr lang="fr-FR" sz="2000" b="1" dirty="0">
              <a:solidFill>
                <a:srgbClr val="2B3990"/>
              </a:solidFill>
            </a:endParaRPr>
          </a:p>
          <a:p>
            <a:pPr marL="342900" indent="-342900">
              <a:buFont typeface="Arial" panose="020B0604020202020204" pitchFamily="34" charset="0"/>
              <a:buChar char="•"/>
            </a:pPr>
            <a:r>
              <a:rPr lang="fr-FR" sz="2000" b="1" dirty="0" smtClean="0">
                <a:solidFill>
                  <a:schemeClr val="tx2"/>
                </a:solidFill>
              </a:rPr>
              <a:t>Un effort en faveur du </a:t>
            </a:r>
            <a:r>
              <a:rPr lang="fr-FR" sz="2400" b="1" dirty="0" smtClean="0">
                <a:solidFill>
                  <a:schemeClr val="tx2"/>
                </a:solidFill>
              </a:rPr>
              <a:t>rééquilibrage de l’offre </a:t>
            </a:r>
            <a:r>
              <a:rPr lang="fr-FR" sz="2000" b="1" dirty="0" smtClean="0">
                <a:solidFill>
                  <a:schemeClr val="tx2"/>
                </a:solidFill>
              </a:rPr>
              <a:t>des territoires dont les taux d’équipements sont importants vers les territoires sous dotés (calcul réalisé au sein de l’enveloppe fermée de Nouvelle-Aquitaine en tenant compte des projections démographiques) à mener sur la durée du schéma régional de santé (SRS). </a:t>
            </a:r>
          </a:p>
          <a:p>
            <a:r>
              <a:rPr lang="fr-FR" sz="2000" dirty="0"/>
              <a:t>		</a:t>
            </a:r>
          </a:p>
          <a:p>
            <a:pPr marL="342900" indent="-342900">
              <a:buFont typeface="Arial" panose="020B0604020202020204" pitchFamily="34" charset="0"/>
              <a:buChar char="•"/>
            </a:pPr>
            <a:endParaRPr lang="fr-FR" sz="2000" b="1" dirty="0">
              <a:solidFill>
                <a:srgbClr val="2B3990"/>
              </a:solidFill>
            </a:endParaRPr>
          </a:p>
          <a:p>
            <a:endParaRPr lang="fr-FR" sz="2400" b="1" dirty="0"/>
          </a:p>
        </p:txBody>
      </p:sp>
    </p:spTree>
    <p:extLst>
      <p:ext uri="{BB962C8B-B14F-4D97-AF65-F5344CB8AC3E}">
        <p14:creationId xmlns:p14="http://schemas.microsoft.com/office/powerpoint/2010/main" val="393921433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77405" y="2852936"/>
            <a:ext cx="8280920" cy="3508653"/>
          </a:xfrm>
          <a:prstGeom prst="rect">
            <a:avLst/>
          </a:prstGeom>
          <a:noFill/>
        </p:spPr>
        <p:txBody>
          <a:bodyPr wrap="square" rtlCol="0">
            <a:spAutoFit/>
          </a:bodyPr>
          <a:lstStyle/>
          <a:p>
            <a:r>
              <a:rPr lang="fr-FR" sz="2400" b="1" dirty="0">
                <a:solidFill>
                  <a:srgbClr val="2FA17C"/>
                </a:solidFill>
              </a:rPr>
              <a:t>Traitement de l'insuffisance rénale chronique par épuration </a:t>
            </a:r>
            <a:r>
              <a:rPr lang="fr-FR" sz="2400" b="1" dirty="0" smtClean="0">
                <a:solidFill>
                  <a:srgbClr val="2FA17C"/>
                </a:solidFill>
              </a:rPr>
              <a:t>extrarénale </a:t>
            </a:r>
          </a:p>
          <a:p>
            <a:endParaRPr lang="fr-FR" sz="2000" b="1" dirty="0">
              <a:solidFill>
                <a:srgbClr val="2B3990"/>
              </a:solidFill>
            </a:endParaRPr>
          </a:p>
          <a:p>
            <a:pPr marL="342900" indent="-342900">
              <a:buFont typeface="Arial" panose="020B0604020202020204" pitchFamily="34" charset="0"/>
              <a:buChar char="•"/>
            </a:pPr>
            <a:r>
              <a:rPr lang="fr-FR" sz="2000" b="1" dirty="0" smtClean="0">
                <a:solidFill>
                  <a:schemeClr val="tx2"/>
                </a:solidFill>
              </a:rPr>
              <a:t>Garantir </a:t>
            </a:r>
            <a:r>
              <a:rPr lang="fr-FR" sz="2000" b="1" dirty="0">
                <a:solidFill>
                  <a:schemeClr val="tx2"/>
                </a:solidFill>
              </a:rPr>
              <a:t>une offre mixte </a:t>
            </a:r>
            <a:r>
              <a:rPr lang="fr-FR" b="1" dirty="0">
                <a:solidFill>
                  <a:schemeClr val="tx2"/>
                </a:solidFill>
              </a:rPr>
              <a:t>(centre lourd + unité de dialyse médicalisée (UDM) + unité d’</a:t>
            </a:r>
            <a:r>
              <a:rPr lang="fr-FR" b="1" dirty="0" err="1">
                <a:solidFill>
                  <a:schemeClr val="tx2"/>
                </a:solidFill>
              </a:rPr>
              <a:t>autodialyse</a:t>
            </a:r>
            <a:r>
              <a:rPr lang="fr-FR" b="1" dirty="0">
                <a:solidFill>
                  <a:schemeClr val="tx2"/>
                </a:solidFill>
              </a:rPr>
              <a:t> (UAD) + hémodialyse à domicile) dans chaque zone territoriale de recours </a:t>
            </a:r>
          </a:p>
          <a:p>
            <a:pPr marL="342900" indent="-342900">
              <a:buFont typeface="Arial" panose="020B0604020202020204" pitchFamily="34" charset="0"/>
              <a:buChar char="•"/>
            </a:pPr>
            <a:r>
              <a:rPr lang="fr-FR" b="1" dirty="0" smtClean="0">
                <a:solidFill>
                  <a:schemeClr val="tx2"/>
                </a:solidFill>
              </a:rPr>
              <a:t>Privilégier </a:t>
            </a:r>
            <a:r>
              <a:rPr lang="fr-FR" b="1" dirty="0">
                <a:solidFill>
                  <a:schemeClr val="tx2"/>
                </a:solidFill>
              </a:rPr>
              <a:t>le </a:t>
            </a:r>
            <a:r>
              <a:rPr lang="fr-FR" sz="2000" b="1" dirty="0">
                <a:solidFill>
                  <a:schemeClr val="tx2"/>
                </a:solidFill>
              </a:rPr>
              <a:t>développement d’une offre de proximité </a:t>
            </a:r>
            <a:r>
              <a:rPr lang="fr-FR" b="1" dirty="0">
                <a:solidFill>
                  <a:schemeClr val="tx2"/>
                </a:solidFill>
              </a:rPr>
              <a:t>(UDM + UAD ou UAD seules) afin de limiter les transports longs et fatigants des patients, de désengorger les centres lourds et d’optimiser l’adaptation du niveau de prise en charge </a:t>
            </a:r>
          </a:p>
          <a:p>
            <a:endParaRPr lang="fr-FR" sz="2400" b="1" dirty="0"/>
          </a:p>
        </p:txBody>
      </p:sp>
    </p:spTree>
    <p:extLst>
      <p:ext uri="{BB962C8B-B14F-4D97-AF65-F5344CB8AC3E}">
        <p14:creationId xmlns:p14="http://schemas.microsoft.com/office/powerpoint/2010/main" val="343489746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86955" y="2564904"/>
            <a:ext cx="8280920" cy="3724096"/>
          </a:xfrm>
          <a:prstGeom prst="rect">
            <a:avLst/>
          </a:prstGeom>
          <a:noFill/>
        </p:spPr>
        <p:txBody>
          <a:bodyPr wrap="square" rtlCol="0">
            <a:spAutoFit/>
          </a:bodyPr>
          <a:lstStyle/>
          <a:p>
            <a:r>
              <a:rPr lang="fr-FR" sz="2400" b="1" dirty="0">
                <a:solidFill>
                  <a:srgbClr val="2FA17C"/>
                </a:solidFill>
              </a:rPr>
              <a:t>Traitement de l'insuffisance rénale chronique par épuration </a:t>
            </a:r>
            <a:r>
              <a:rPr lang="fr-FR" sz="2400" b="1" dirty="0" smtClean="0">
                <a:solidFill>
                  <a:srgbClr val="2FA17C"/>
                </a:solidFill>
              </a:rPr>
              <a:t>extrarénale</a:t>
            </a:r>
          </a:p>
          <a:p>
            <a:endParaRPr lang="fr-FR" sz="2000" b="1" dirty="0">
              <a:solidFill>
                <a:srgbClr val="2B3990"/>
              </a:solidFill>
            </a:endParaRPr>
          </a:p>
          <a:p>
            <a:pPr marL="342900" indent="-342900">
              <a:buFont typeface="Arial" panose="020B0604020202020204" pitchFamily="34" charset="0"/>
              <a:buChar char="•"/>
            </a:pPr>
            <a:r>
              <a:rPr lang="fr-FR" sz="2000" b="1" dirty="0" smtClean="0">
                <a:solidFill>
                  <a:schemeClr val="tx2"/>
                </a:solidFill>
              </a:rPr>
              <a:t>Déployer </a:t>
            </a:r>
            <a:r>
              <a:rPr lang="fr-FR" sz="2000" b="1" dirty="0">
                <a:solidFill>
                  <a:schemeClr val="tx2"/>
                </a:solidFill>
              </a:rPr>
              <a:t>des unités saisonnières </a:t>
            </a:r>
            <a:r>
              <a:rPr lang="fr-FR" b="1" dirty="0">
                <a:solidFill>
                  <a:schemeClr val="tx2"/>
                </a:solidFill>
              </a:rPr>
              <a:t>si l’augmentation du besoin estival le justifie et que des services d’urgence existent en proximité pour les UDM </a:t>
            </a:r>
          </a:p>
          <a:p>
            <a:pPr marL="342900" indent="-342900">
              <a:buFont typeface="Arial" panose="020B0604020202020204" pitchFamily="34" charset="0"/>
              <a:buChar char="•"/>
            </a:pPr>
            <a:r>
              <a:rPr lang="fr-FR" sz="2000" b="1" dirty="0" smtClean="0">
                <a:solidFill>
                  <a:schemeClr val="tx2"/>
                </a:solidFill>
              </a:rPr>
              <a:t>Privilégier </a:t>
            </a:r>
            <a:r>
              <a:rPr lang="fr-FR" sz="2000" b="1" dirty="0">
                <a:solidFill>
                  <a:schemeClr val="tx2"/>
                </a:solidFill>
              </a:rPr>
              <a:t>l’implantation d’unités mixtes</a:t>
            </a:r>
            <a:r>
              <a:rPr lang="fr-FR" b="1" dirty="0">
                <a:solidFill>
                  <a:schemeClr val="tx2"/>
                </a:solidFill>
              </a:rPr>
              <a:t>, UAD à proximité des établissements de santé </a:t>
            </a:r>
            <a:r>
              <a:rPr lang="fr-FR" b="1" dirty="0" smtClean="0">
                <a:solidFill>
                  <a:schemeClr val="tx2"/>
                </a:solidFill>
              </a:rPr>
              <a:t>existants</a:t>
            </a:r>
            <a:r>
              <a:rPr lang="fr-FR" b="1" dirty="0">
                <a:solidFill>
                  <a:schemeClr val="tx2"/>
                </a:solidFill>
              </a:rPr>
              <a:t>, et sinon des maisons de santé pluri professionnelles (MSP) </a:t>
            </a:r>
          </a:p>
          <a:p>
            <a:pPr marL="342900" indent="-342900">
              <a:buFont typeface="Arial" panose="020B0604020202020204" pitchFamily="34" charset="0"/>
              <a:buChar char="•"/>
            </a:pPr>
            <a:r>
              <a:rPr lang="fr-FR" sz="2000" b="1" dirty="0" smtClean="0">
                <a:solidFill>
                  <a:schemeClr val="tx2"/>
                </a:solidFill>
              </a:rPr>
              <a:t>Favoriser </a:t>
            </a:r>
            <a:r>
              <a:rPr lang="fr-FR" sz="2000" b="1" dirty="0">
                <a:solidFill>
                  <a:schemeClr val="tx2"/>
                </a:solidFill>
              </a:rPr>
              <a:t>le déploiement de la télémédecine </a:t>
            </a:r>
            <a:r>
              <a:rPr lang="fr-FR" b="1" dirty="0">
                <a:solidFill>
                  <a:schemeClr val="tx2"/>
                </a:solidFill>
              </a:rPr>
              <a:t>afin d’optimiser la ressource médicale rare que sont les néphrologues. Le déploiement de la télémédecine dans les unités mixtes, UAD permettra également le développement des téléconsultations néphrologiques hors dialyse</a:t>
            </a:r>
            <a:r>
              <a:rPr lang="fr-FR" b="1" dirty="0" smtClean="0">
                <a:solidFill>
                  <a:schemeClr val="tx2"/>
                </a:solidFill>
              </a:rPr>
              <a:t>.</a:t>
            </a:r>
            <a:endParaRPr lang="fr-FR" b="1" dirty="0">
              <a:solidFill>
                <a:schemeClr val="tx2"/>
              </a:solidFill>
            </a:endParaRPr>
          </a:p>
        </p:txBody>
      </p:sp>
    </p:spTree>
    <p:extLst>
      <p:ext uri="{BB962C8B-B14F-4D97-AF65-F5344CB8AC3E}">
        <p14:creationId xmlns:p14="http://schemas.microsoft.com/office/powerpoint/2010/main" val="30588898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35746" y="2564904"/>
            <a:ext cx="8280920" cy="3970318"/>
          </a:xfrm>
          <a:prstGeom prst="rect">
            <a:avLst/>
          </a:prstGeom>
          <a:noFill/>
        </p:spPr>
        <p:txBody>
          <a:bodyPr wrap="square" rtlCol="0">
            <a:spAutoFit/>
          </a:bodyPr>
          <a:lstStyle/>
          <a:p>
            <a:r>
              <a:rPr lang="fr-FR" sz="2800" b="1" dirty="0">
                <a:solidFill>
                  <a:srgbClr val="2FA17C"/>
                </a:solidFill>
              </a:rPr>
              <a:t>Traitement du </a:t>
            </a:r>
            <a:r>
              <a:rPr lang="fr-FR" sz="2800" b="1" dirty="0" smtClean="0">
                <a:solidFill>
                  <a:srgbClr val="2FA17C"/>
                </a:solidFill>
              </a:rPr>
              <a:t>cancer </a:t>
            </a:r>
            <a:r>
              <a:rPr lang="fr-FR" sz="2000" b="1" dirty="0" smtClean="0">
                <a:solidFill>
                  <a:srgbClr val="2FA17C"/>
                </a:solidFill>
              </a:rPr>
              <a:t> </a:t>
            </a:r>
            <a:r>
              <a:rPr lang="fr-FR" sz="2400" b="1" dirty="0" smtClean="0">
                <a:solidFill>
                  <a:srgbClr val="2FA17C"/>
                </a:solidFill>
              </a:rPr>
              <a:t>– Principes généraux </a:t>
            </a:r>
            <a:r>
              <a:rPr lang="fr-FR" sz="2000" b="1" dirty="0" smtClean="0">
                <a:solidFill>
                  <a:srgbClr val="2FA17C"/>
                </a:solidFill>
              </a:rPr>
              <a:t>(1/2)</a:t>
            </a:r>
          </a:p>
          <a:p>
            <a:endParaRPr lang="fr-FR" b="1" dirty="0">
              <a:solidFill>
                <a:schemeClr val="tx2"/>
              </a:solidFill>
            </a:endParaRPr>
          </a:p>
          <a:p>
            <a:pPr marL="342900" indent="-342900">
              <a:buFont typeface="Arial" panose="020B0604020202020204" pitchFamily="34" charset="0"/>
              <a:buChar char="•"/>
            </a:pPr>
            <a:r>
              <a:rPr lang="fr-FR" b="1" dirty="0">
                <a:solidFill>
                  <a:schemeClr val="tx2"/>
                </a:solidFill>
              </a:rPr>
              <a:t>Tous les établissements de santé souhaitant pratiquer des activités de traitement du cancer, qu'ils soient publics ou privés, y compris les centres de radiothérapie libéraux, sont concernés par les obligations </a:t>
            </a:r>
            <a:r>
              <a:rPr lang="fr-FR" b="1" dirty="0" smtClean="0">
                <a:solidFill>
                  <a:schemeClr val="tx2"/>
                </a:solidFill>
              </a:rPr>
              <a:t>réglementaires</a:t>
            </a:r>
          </a:p>
          <a:p>
            <a:endParaRPr lang="fr-FR" b="1" dirty="0">
              <a:solidFill>
                <a:schemeClr val="tx2"/>
              </a:solidFill>
            </a:endParaRPr>
          </a:p>
          <a:p>
            <a:pPr marL="342900" indent="-342900">
              <a:buFont typeface="Arial" panose="020B0604020202020204" pitchFamily="34" charset="0"/>
              <a:buChar char="•"/>
            </a:pPr>
            <a:r>
              <a:rPr lang="fr-FR" b="1" dirty="0">
                <a:solidFill>
                  <a:schemeClr val="tx2"/>
                </a:solidFill>
              </a:rPr>
              <a:t>L’activité de soins de traitement du cancer consiste à traiter les tumeurs solides malignes ou les hémopathies malignes. Ce traitement est médical, chirurgical ou réalisé par radiothérapie externe, par curiethérapie, ou par utilisation thérapeutique de radioéléments en sources non scellées. </a:t>
            </a:r>
          </a:p>
          <a:p>
            <a:r>
              <a:rPr lang="fr-FR" dirty="0"/>
              <a:t>		</a:t>
            </a:r>
          </a:p>
          <a:p>
            <a:pPr marL="342900" indent="-342900">
              <a:buFont typeface="Arial" panose="020B0604020202020204" pitchFamily="34" charset="0"/>
              <a:buChar char="•"/>
            </a:pPr>
            <a:endParaRPr lang="fr-FR" sz="2000" b="1" dirty="0">
              <a:solidFill>
                <a:srgbClr val="2B3990"/>
              </a:solidFill>
            </a:endParaRPr>
          </a:p>
          <a:p>
            <a:endParaRPr lang="fr-FR" sz="2400" b="1" dirty="0"/>
          </a:p>
        </p:txBody>
      </p:sp>
    </p:spTree>
    <p:extLst>
      <p:ext uri="{BB962C8B-B14F-4D97-AF65-F5344CB8AC3E}">
        <p14:creationId xmlns:p14="http://schemas.microsoft.com/office/powerpoint/2010/main" val="18495768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63688" y="2492896"/>
            <a:ext cx="8280920" cy="4955203"/>
          </a:xfrm>
          <a:prstGeom prst="rect">
            <a:avLst/>
          </a:prstGeom>
          <a:noFill/>
        </p:spPr>
        <p:txBody>
          <a:bodyPr wrap="square" rtlCol="0">
            <a:spAutoFit/>
          </a:bodyPr>
          <a:lstStyle/>
          <a:p>
            <a:r>
              <a:rPr lang="fr-FR" sz="2400" b="1" dirty="0">
                <a:solidFill>
                  <a:srgbClr val="2FA17C"/>
                </a:solidFill>
              </a:rPr>
              <a:t>Traitement du </a:t>
            </a:r>
            <a:r>
              <a:rPr lang="fr-FR" sz="2400" b="1" dirty="0" smtClean="0">
                <a:solidFill>
                  <a:srgbClr val="2FA17C"/>
                </a:solidFill>
              </a:rPr>
              <a:t>cancer </a:t>
            </a:r>
            <a:r>
              <a:rPr lang="fr-FR" sz="2000" b="1" dirty="0" smtClean="0">
                <a:solidFill>
                  <a:srgbClr val="2FA17C"/>
                </a:solidFill>
              </a:rPr>
              <a:t> </a:t>
            </a:r>
            <a:r>
              <a:rPr lang="fr-FR" sz="2000" b="1" dirty="0" smtClean="0">
                <a:solidFill>
                  <a:srgbClr val="2FA17C"/>
                </a:solidFill>
              </a:rPr>
              <a:t>– </a:t>
            </a:r>
            <a:r>
              <a:rPr lang="fr-FR" sz="2400" b="1" dirty="0" smtClean="0">
                <a:solidFill>
                  <a:srgbClr val="2FA17C"/>
                </a:solidFill>
              </a:rPr>
              <a:t>Principes généraux (</a:t>
            </a:r>
            <a:r>
              <a:rPr lang="fr-FR" sz="2000" b="1" dirty="0" smtClean="0">
                <a:solidFill>
                  <a:srgbClr val="2FA17C"/>
                </a:solidFill>
              </a:rPr>
              <a:t>2/2)</a:t>
            </a:r>
            <a:endParaRPr lang="fr-FR" sz="2400" b="1" dirty="0" smtClean="0">
              <a:solidFill>
                <a:srgbClr val="2FA17C"/>
              </a:solidFill>
            </a:endParaRPr>
          </a:p>
          <a:p>
            <a:endParaRPr lang="fr-FR" b="1" dirty="0">
              <a:solidFill>
                <a:schemeClr val="tx2"/>
              </a:solidFill>
            </a:endParaRPr>
          </a:p>
          <a:p>
            <a:pPr marL="342900" indent="-342900">
              <a:buFont typeface="Arial" panose="020B0604020202020204" pitchFamily="34" charset="0"/>
              <a:buChar char="•"/>
            </a:pPr>
            <a:r>
              <a:rPr lang="fr-FR" sz="1600" b="1" dirty="0" smtClean="0">
                <a:solidFill>
                  <a:schemeClr val="tx2"/>
                </a:solidFill>
              </a:rPr>
              <a:t>L’organisation </a:t>
            </a:r>
            <a:r>
              <a:rPr lang="fr-FR" sz="1600" b="1" dirty="0">
                <a:solidFill>
                  <a:schemeClr val="tx2"/>
                </a:solidFill>
              </a:rPr>
              <a:t>de la cancérologie doit permettre une prise en charge pluridisciplinaire, garantir l’accessibilité et l’équité dans l’accès aux soins, la qualité et la sécurité, permettre une utilisation optimale des ressources par une mutualisation des moyens et une organisation transversale. </a:t>
            </a:r>
          </a:p>
          <a:p>
            <a:pPr marL="342900" indent="-342900">
              <a:buFont typeface="Arial" panose="020B0604020202020204" pitchFamily="34" charset="0"/>
              <a:buChar char="•"/>
            </a:pPr>
            <a:r>
              <a:rPr lang="fr-FR" sz="1600" b="1" dirty="0">
                <a:solidFill>
                  <a:schemeClr val="tx2"/>
                </a:solidFill>
              </a:rPr>
              <a:t>Le dispositif d’autorisation de traitement du cancer impose le respect de trois mesures socles afin de garantir qualité, équité et sécurité des soins ainsi qu’un accès à l’innovation : </a:t>
            </a:r>
          </a:p>
          <a:p>
            <a:pPr marL="742950" lvl="1" indent="-285750">
              <a:buFont typeface="Arial" panose="020B0604020202020204" pitchFamily="34" charset="0"/>
              <a:buChar char="•"/>
            </a:pPr>
            <a:r>
              <a:rPr lang="fr-FR" sz="1600" b="1" dirty="0" smtClean="0">
                <a:solidFill>
                  <a:schemeClr val="tx2"/>
                </a:solidFill>
              </a:rPr>
              <a:t>des </a:t>
            </a:r>
            <a:r>
              <a:rPr lang="fr-FR" sz="1600" b="1" dirty="0">
                <a:solidFill>
                  <a:schemeClr val="tx2"/>
                </a:solidFill>
              </a:rPr>
              <a:t>conditions transversales de qualité (mise en place du dispositif d’annonce et de la RCP, remise du PPS, suivi des référentiels de bonne pratique clinique, accès aux soins de support, aux traitements innovants et aux essais cliniques) </a:t>
            </a:r>
          </a:p>
          <a:p>
            <a:pPr marL="742950" lvl="1" indent="-285750">
              <a:buFont typeface="Arial" panose="020B0604020202020204" pitchFamily="34" charset="0"/>
              <a:buChar char="•"/>
            </a:pPr>
            <a:r>
              <a:rPr lang="fr-FR" sz="1600" b="1" dirty="0" smtClean="0">
                <a:solidFill>
                  <a:schemeClr val="tx2"/>
                </a:solidFill>
              </a:rPr>
              <a:t>des </a:t>
            </a:r>
            <a:r>
              <a:rPr lang="fr-FR" sz="1600" b="1" dirty="0">
                <a:solidFill>
                  <a:schemeClr val="tx2"/>
                </a:solidFill>
              </a:rPr>
              <a:t>critères d’agrément définis par l’Institut national du cancer pour les trois pratiques thérapeutiques (chirurgie, médicaments, radiothérapie) et des critères spécifiques en sus pour le traitement des enfants et des jeunes adultes </a:t>
            </a:r>
          </a:p>
          <a:p>
            <a:pPr marL="742950" lvl="1" indent="-285750">
              <a:buFont typeface="Arial" panose="020B0604020202020204" pitchFamily="34" charset="0"/>
              <a:buChar char="•"/>
            </a:pPr>
            <a:r>
              <a:rPr lang="fr-FR" sz="1600" b="1" dirty="0" smtClean="0">
                <a:solidFill>
                  <a:schemeClr val="tx2"/>
                </a:solidFill>
              </a:rPr>
              <a:t>un </a:t>
            </a:r>
            <a:r>
              <a:rPr lang="fr-FR" sz="1600" b="1" dirty="0">
                <a:solidFill>
                  <a:schemeClr val="tx2"/>
                </a:solidFill>
              </a:rPr>
              <a:t>seuil d’activité minimale distinct pour chacune des trois pratiques thérapeutiques.</a:t>
            </a:r>
          </a:p>
          <a:p>
            <a:r>
              <a:rPr lang="fr-FR" dirty="0"/>
              <a:t>		</a:t>
            </a:r>
          </a:p>
          <a:p>
            <a:pPr marL="342900" indent="-342900">
              <a:buFont typeface="Arial" panose="020B0604020202020204" pitchFamily="34" charset="0"/>
              <a:buChar char="•"/>
            </a:pPr>
            <a:endParaRPr lang="fr-FR" sz="2000" b="1" dirty="0">
              <a:solidFill>
                <a:srgbClr val="2B3990"/>
              </a:solidFill>
            </a:endParaRPr>
          </a:p>
          <a:p>
            <a:endParaRPr lang="fr-FR" sz="2400" b="1" dirty="0"/>
          </a:p>
        </p:txBody>
      </p:sp>
    </p:spTree>
    <p:extLst>
      <p:ext uri="{BB962C8B-B14F-4D97-AF65-F5344CB8AC3E}">
        <p14:creationId xmlns:p14="http://schemas.microsoft.com/office/powerpoint/2010/main" val="196375442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99134" y="2504261"/>
            <a:ext cx="8280920" cy="3385542"/>
          </a:xfrm>
          <a:prstGeom prst="rect">
            <a:avLst/>
          </a:prstGeom>
          <a:noFill/>
        </p:spPr>
        <p:txBody>
          <a:bodyPr wrap="square" rtlCol="0">
            <a:spAutoFit/>
          </a:bodyPr>
          <a:lstStyle/>
          <a:p>
            <a:r>
              <a:rPr lang="fr-FR" sz="2800" b="1" dirty="0">
                <a:solidFill>
                  <a:srgbClr val="2FA17C"/>
                </a:solidFill>
              </a:rPr>
              <a:t>Traitement du </a:t>
            </a:r>
            <a:r>
              <a:rPr lang="fr-FR" sz="2800" b="1" dirty="0" smtClean="0">
                <a:solidFill>
                  <a:srgbClr val="2FA17C"/>
                </a:solidFill>
              </a:rPr>
              <a:t>cancer </a:t>
            </a:r>
            <a:r>
              <a:rPr lang="fr-FR" sz="2400" b="1" dirty="0" smtClean="0">
                <a:solidFill>
                  <a:srgbClr val="2FA17C"/>
                </a:solidFill>
              </a:rPr>
              <a:t>– </a:t>
            </a:r>
            <a:r>
              <a:rPr lang="fr-FR" sz="2400" b="1" dirty="0">
                <a:solidFill>
                  <a:srgbClr val="2FA17C"/>
                </a:solidFill>
              </a:rPr>
              <a:t>Chirurgie </a:t>
            </a:r>
            <a:r>
              <a:rPr lang="fr-FR" sz="2400" b="1" dirty="0" smtClean="0">
                <a:solidFill>
                  <a:srgbClr val="2FA17C"/>
                </a:solidFill>
              </a:rPr>
              <a:t>carcinologique </a:t>
            </a:r>
            <a:endParaRPr lang="fr-FR" b="1" dirty="0" smtClean="0">
              <a:solidFill>
                <a:srgbClr val="2FA17C"/>
              </a:solidFill>
            </a:endParaRPr>
          </a:p>
          <a:p>
            <a:endParaRPr lang="fr-FR" b="1" dirty="0">
              <a:solidFill>
                <a:schemeClr val="tx2"/>
              </a:solidFill>
            </a:endParaRPr>
          </a:p>
          <a:p>
            <a:pPr marL="342900" indent="-342900">
              <a:buFont typeface="Arial" panose="020B0604020202020204" pitchFamily="34" charset="0"/>
              <a:buChar char="•"/>
            </a:pPr>
            <a:r>
              <a:rPr lang="fr-FR" b="1" dirty="0" smtClean="0">
                <a:solidFill>
                  <a:schemeClr val="tx2"/>
                </a:solidFill>
              </a:rPr>
              <a:t>La </a:t>
            </a:r>
            <a:r>
              <a:rPr lang="fr-FR" b="1" dirty="0">
                <a:solidFill>
                  <a:schemeClr val="tx2"/>
                </a:solidFill>
              </a:rPr>
              <a:t>qualité de prise en charge dépend du respect des seuils réglementaires qui fixent des volumes d’actes seuils par type de chirurgie en-deçà desquels la pratique est jugée insuffisante pour être qualitative : l’activité minimale est fixée à 30 interventions par an pour la chirurgie des cancers du sein, des cancers digestifs, urologiques et thoraciques et à 20 interventions par an pour la chirurgie des cancers gynécologiques et ORL. </a:t>
            </a:r>
          </a:p>
          <a:p>
            <a:pPr marL="342900" indent="-342900">
              <a:buFont typeface="Arial" panose="020B0604020202020204" pitchFamily="34" charset="0"/>
              <a:buChar char="•"/>
            </a:pPr>
            <a:r>
              <a:rPr lang="fr-FR" b="1" dirty="0" smtClean="0">
                <a:solidFill>
                  <a:schemeClr val="tx2"/>
                </a:solidFill>
              </a:rPr>
              <a:t>suppression </a:t>
            </a:r>
            <a:r>
              <a:rPr lang="fr-FR" b="1" dirty="0">
                <a:solidFill>
                  <a:schemeClr val="tx2"/>
                </a:solidFill>
              </a:rPr>
              <a:t>de toutes les autorisations n’ayant pas atteint ces seuils en moyenne sur 3 ans</a:t>
            </a:r>
            <a:r>
              <a:rPr lang="fr-FR" b="1" dirty="0" smtClean="0">
                <a:solidFill>
                  <a:schemeClr val="tx2"/>
                </a:solidFill>
              </a:rPr>
              <a:t>.</a:t>
            </a:r>
            <a:endParaRPr lang="fr-FR" sz="2000" b="1" dirty="0">
              <a:solidFill>
                <a:srgbClr val="2B3990"/>
              </a:solidFill>
            </a:endParaRPr>
          </a:p>
          <a:p>
            <a:endParaRPr lang="fr-FR" sz="2400" b="1" dirty="0"/>
          </a:p>
        </p:txBody>
      </p:sp>
    </p:spTree>
    <p:extLst>
      <p:ext uri="{BB962C8B-B14F-4D97-AF65-F5344CB8AC3E}">
        <p14:creationId xmlns:p14="http://schemas.microsoft.com/office/powerpoint/2010/main" val="1651590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455165" y="-27384"/>
            <a:ext cx="7416824"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itre 1"/>
          <p:cNvSpPr txBox="1">
            <a:spLocks/>
          </p:cNvSpPr>
          <p:nvPr/>
        </p:nvSpPr>
        <p:spPr>
          <a:xfrm>
            <a:off x="395536" y="197768"/>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a:solidFill>
                  <a:schemeClr val="bg1"/>
                </a:solidFill>
              </a:rPr>
              <a:t>SNS : Vue d’ensemble </a:t>
            </a:r>
            <a:r>
              <a:rPr lang="fr-FR" sz="2000" b="1" dirty="0" smtClean="0">
                <a:solidFill>
                  <a:schemeClr val="bg1"/>
                </a:solidFill>
              </a:rPr>
              <a:t> </a:t>
            </a:r>
            <a:endParaRPr lang="fr-FR" sz="2000" dirty="0">
              <a:solidFill>
                <a:schemeClr val="bg1"/>
              </a:solidFill>
            </a:endParaRPr>
          </a:p>
        </p:txBody>
      </p:sp>
      <p:sp>
        <p:nvSpPr>
          <p:cNvPr id="2" name="Espace réservé de la date 1"/>
          <p:cNvSpPr>
            <a:spLocks noGrp="1"/>
          </p:cNvSpPr>
          <p:nvPr>
            <p:ph type="dt" sz="half" idx="10"/>
          </p:nvPr>
        </p:nvSpPr>
        <p:spPr/>
        <p:txBody>
          <a:bodyPr/>
          <a:lstStyle/>
          <a:p>
            <a:r>
              <a:rPr lang="fr-FR" dirty="0" smtClean="0"/>
              <a:t>4</a:t>
            </a:r>
            <a:endParaRPr lang="fr-FR" dirty="0"/>
          </a:p>
        </p:txBody>
      </p:sp>
      <p:sp>
        <p:nvSpPr>
          <p:cNvPr id="6" name="Rectangle 5"/>
          <p:cNvSpPr/>
          <p:nvPr/>
        </p:nvSpPr>
        <p:spPr>
          <a:xfrm>
            <a:off x="179512" y="1628800"/>
            <a:ext cx="7416824" cy="1446550"/>
          </a:xfrm>
          <a:prstGeom prst="rect">
            <a:avLst/>
          </a:prstGeom>
        </p:spPr>
        <p:txBody>
          <a:bodyPr wrap="square">
            <a:spAutoFit/>
          </a:bodyPr>
          <a:lstStyle/>
          <a:p>
            <a:r>
              <a:rPr lang="fr-FR" sz="2400" b="1" dirty="0" smtClean="0">
                <a:solidFill>
                  <a:srgbClr val="2FA17C"/>
                </a:solidFill>
              </a:rPr>
              <a:t>4 </a:t>
            </a:r>
            <a:r>
              <a:rPr lang="fr-FR" sz="2400" b="1" dirty="0">
                <a:solidFill>
                  <a:srgbClr val="2FA17C"/>
                </a:solidFill>
              </a:rPr>
              <a:t>axes, 11 domaines d’action prioritaires, déclinés en 43 objectifs </a:t>
            </a:r>
            <a:endParaRPr lang="fr-FR" sz="2400" b="1" dirty="0" smtClean="0">
              <a:solidFill>
                <a:srgbClr val="2FA17C"/>
              </a:solidFill>
            </a:endParaRPr>
          </a:p>
          <a:p>
            <a:r>
              <a:rPr lang="fr-FR" sz="2000" b="1" dirty="0">
                <a:solidFill>
                  <a:srgbClr val="2FA17C"/>
                </a:solidFill>
              </a:rPr>
              <a:t>E</a:t>
            </a:r>
            <a:r>
              <a:rPr lang="fr-FR" sz="2000" b="1" dirty="0" smtClean="0">
                <a:solidFill>
                  <a:srgbClr val="2FA17C"/>
                </a:solidFill>
              </a:rPr>
              <a:t>t </a:t>
            </a:r>
            <a:r>
              <a:rPr lang="fr-FR" sz="2000" b="1" dirty="0">
                <a:solidFill>
                  <a:srgbClr val="2FA17C"/>
                </a:solidFill>
              </a:rPr>
              <a:t>un volet de 7 priorités sur la politique de santé de l’enfant </a:t>
            </a:r>
            <a:r>
              <a:rPr lang="fr-FR" sz="2000" b="1" dirty="0" smtClean="0">
                <a:solidFill>
                  <a:srgbClr val="2FA17C"/>
                </a:solidFill>
              </a:rPr>
              <a:t>de l’adolescent </a:t>
            </a:r>
            <a:r>
              <a:rPr lang="fr-FR" sz="2000" b="1" dirty="0">
                <a:solidFill>
                  <a:srgbClr val="2FA17C"/>
                </a:solidFill>
              </a:rPr>
              <a:t>et du </a:t>
            </a:r>
            <a:r>
              <a:rPr lang="fr-FR" sz="2000" b="1" dirty="0" smtClean="0">
                <a:solidFill>
                  <a:srgbClr val="2FA17C"/>
                </a:solidFill>
              </a:rPr>
              <a:t>jeune</a:t>
            </a:r>
            <a:endParaRPr lang="fr-FR" sz="2000" b="1" dirty="0">
              <a:solidFill>
                <a:srgbClr val="2FA17C"/>
              </a:solidFill>
            </a:endParaRPr>
          </a:p>
        </p:txBody>
      </p:sp>
      <p:sp>
        <p:nvSpPr>
          <p:cNvPr id="7" name="Rectangle 6"/>
          <p:cNvSpPr/>
          <p:nvPr/>
        </p:nvSpPr>
        <p:spPr>
          <a:xfrm>
            <a:off x="179512" y="3284984"/>
            <a:ext cx="4464496" cy="2646878"/>
          </a:xfrm>
          <a:prstGeom prst="rect">
            <a:avLst/>
          </a:prstGeom>
        </p:spPr>
        <p:txBody>
          <a:bodyPr wrap="square">
            <a:spAutoFit/>
          </a:bodyPr>
          <a:lstStyle/>
          <a:p>
            <a:r>
              <a:rPr lang="fr-FR" sz="1200" b="1" dirty="0">
                <a:solidFill>
                  <a:srgbClr val="2B3990"/>
                </a:solidFill>
              </a:rPr>
              <a:t>I. METTRE EN PLACE UNE POLITIQUE DE PROMOTION DE </a:t>
            </a:r>
            <a:r>
              <a:rPr lang="fr-FR" sz="1200" b="1" dirty="0" smtClean="0">
                <a:solidFill>
                  <a:srgbClr val="2B3990"/>
                </a:solidFill>
              </a:rPr>
              <a:t>LA</a:t>
            </a:r>
            <a:endParaRPr lang="fr-FR" sz="1200" dirty="0">
              <a:solidFill>
                <a:srgbClr val="2B3990"/>
              </a:solidFill>
            </a:endParaRPr>
          </a:p>
          <a:p>
            <a:r>
              <a:rPr lang="fr-FR" sz="1200" b="1" dirty="0">
                <a:solidFill>
                  <a:srgbClr val="2B3990"/>
                </a:solidFill>
              </a:rPr>
              <a:t>SANTE, INCLUANT LA PRÉVENTION, DANS TOUS LES MILIEUX ET</a:t>
            </a:r>
            <a:endParaRPr lang="fr-FR" sz="1200" dirty="0">
              <a:solidFill>
                <a:srgbClr val="2B3990"/>
              </a:solidFill>
            </a:endParaRPr>
          </a:p>
          <a:p>
            <a:r>
              <a:rPr lang="fr-FR" sz="1200" b="1" dirty="0">
                <a:solidFill>
                  <a:srgbClr val="2B3990"/>
                </a:solidFill>
              </a:rPr>
              <a:t>TOUT AU LONG DE LA VIE</a:t>
            </a:r>
            <a:endParaRPr lang="fr-FR" sz="1200" dirty="0">
              <a:solidFill>
                <a:srgbClr val="2B3990"/>
              </a:solidFill>
            </a:endParaRPr>
          </a:p>
          <a:p>
            <a:r>
              <a:rPr lang="fr-FR" sz="1200" b="1" dirty="0"/>
              <a:t>A. Promouvoir les comportements favorables à la santé</a:t>
            </a:r>
            <a:br>
              <a:rPr lang="fr-FR" sz="1200" b="1" dirty="0"/>
            </a:br>
            <a:r>
              <a:rPr lang="fr-FR" sz="1200" b="1" dirty="0"/>
              <a:t>B. Promouvoir des conditions de vie et de travail favorables à</a:t>
            </a:r>
            <a:endParaRPr lang="fr-FR" sz="1200" dirty="0"/>
          </a:p>
          <a:p>
            <a:r>
              <a:rPr lang="fr-FR" sz="1200" b="1" dirty="0"/>
              <a:t>la santé et maîtriser les risques environnementaux</a:t>
            </a:r>
            <a:br>
              <a:rPr lang="fr-FR" sz="1200" b="1" dirty="0"/>
            </a:br>
            <a:r>
              <a:rPr lang="fr-FR" sz="1200" b="1" dirty="0"/>
              <a:t>C. Mobiliser les outils de prévention du système de </a:t>
            </a:r>
            <a:r>
              <a:rPr lang="fr-FR" sz="1200" b="1" dirty="0" smtClean="0"/>
              <a:t>santé</a:t>
            </a:r>
          </a:p>
          <a:p>
            <a:r>
              <a:rPr lang="fr-FR" sz="1200" b="1" dirty="0"/>
              <a:t/>
            </a:r>
            <a:br>
              <a:rPr lang="fr-FR" sz="1200" b="1" dirty="0"/>
            </a:br>
            <a:r>
              <a:rPr lang="fr-FR" sz="1200" b="1" dirty="0">
                <a:solidFill>
                  <a:srgbClr val="2B3990"/>
                </a:solidFill>
              </a:rPr>
              <a:t>II. LUTTER CONTRE LES INEGALITES SOCIALES ET TERRITORIALES</a:t>
            </a:r>
            <a:endParaRPr lang="fr-FR" sz="1200" dirty="0">
              <a:solidFill>
                <a:srgbClr val="2B3990"/>
              </a:solidFill>
            </a:endParaRPr>
          </a:p>
          <a:p>
            <a:r>
              <a:rPr lang="fr-FR" sz="1200" b="1" dirty="0">
                <a:solidFill>
                  <a:srgbClr val="2B3990"/>
                </a:solidFill>
              </a:rPr>
              <a:t>D’ACCES A LA SANTE</a:t>
            </a:r>
            <a:endParaRPr lang="fr-FR" sz="1200" dirty="0">
              <a:solidFill>
                <a:srgbClr val="2B3990"/>
              </a:solidFill>
            </a:endParaRPr>
          </a:p>
          <a:p>
            <a:r>
              <a:rPr lang="fr-FR" sz="1200" b="1" dirty="0"/>
              <a:t>A. Lever les obstacles sociaux et économiques à l’accès aux</a:t>
            </a:r>
            <a:endParaRPr lang="fr-FR" sz="1200" dirty="0"/>
          </a:p>
          <a:p>
            <a:r>
              <a:rPr lang="fr-FR" sz="1200" b="1" dirty="0"/>
              <a:t>services de santé</a:t>
            </a:r>
            <a:endParaRPr lang="fr-FR" sz="1200" dirty="0"/>
          </a:p>
          <a:p>
            <a:r>
              <a:rPr lang="fr-FR" sz="1200" b="1" dirty="0"/>
              <a:t>B. Garantir l’accès aux soins sur l’ensemble du </a:t>
            </a:r>
            <a:r>
              <a:rPr lang="fr-FR" sz="1200" b="1" dirty="0" smtClean="0"/>
              <a:t>territoire</a:t>
            </a:r>
            <a:r>
              <a:rPr lang="fr-FR" sz="1200" b="1" dirty="0"/>
              <a:t/>
            </a:r>
            <a:br>
              <a:rPr lang="fr-FR" sz="1200" b="1" dirty="0"/>
            </a:br>
            <a:endParaRPr lang="fr-FR" sz="1000" b="1" i="1" dirty="0">
              <a:solidFill>
                <a:srgbClr val="2B3990"/>
              </a:solidFill>
            </a:endParaRPr>
          </a:p>
        </p:txBody>
      </p:sp>
      <p:pic>
        <p:nvPicPr>
          <p:cNvPr id="1026" name="Picture 2" descr="Résultat de recherche d'images pour &quot;stratégie nationale de santé&quot;"/>
          <p:cNvPicPr>
            <a:picLocks noChangeAspect="1" noChangeArrowheads="1"/>
          </p:cNvPicPr>
          <p:nvPr/>
        </p:nvPicPr>
        <p:blipFill rotWithShape="1">
          <a:blip r:embed="rId3">
            <a:extLst>
              <a:ext uri="{28A0092B-C50C-407E-A947-70E740481C1C}">
                <a14:useLocalDpi xmlns:a14="http://schemas.microsoft.com/office/drawing/2010/main" val="0"/>
              </a:ext>
            </a:extLst>
          </a:blip>
          <a:srcRect l="15004" r="15659"/>
          <a:stretch/>
        </p:blipFill>
        <p:spPr bwMode="auto">
          <a:xfrm>
            <a:off x="6961659" y="2558009"/>
            <a:ext cx="1550293" cy="1275233"/>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4427984" y="4030087"/>
            <a:ext cx="4572000" cy="2308324"/>
          </a:xfrm>
          <a:prstGeom prst="rect">
            <a:avLst/>
          </a:prstGeom>
        </p:spPr>
        <p:txBody>
          <a:bodyPr>
            <a:spAutoFit/>
          </a:bodyPr>
          <a:lstStyle/>
          <a:p>
            <a:r>
              <a:rPr lang="fr-FR" sz="1200" b="1" dirty="0">
                <a:solidFill>
                  <a:srgbClr val="2B3990"/>
                </a:solidFill>
              </a:rPr>
              <a:t>III. GARANTIR LA QUALITÉ, LA SÉCURITÉ ET LA PERTINENCE DES</a:t>
            </a:r>
            <a:endParaRPr lang="fr-FR" sz="1200" dirty="0">
              <a:solidFill>
                <a:srgbClr val="2B3990"/>
              </a:solidFill>
            </a:endParaRPr>
          </a:p>
          <a:p>
            <a:r>
              <a:rPr lang="fr-FR" sz="1200" b="1" dirty="0">
                <a:solidFill>
                  <a:srgbClr val="2B3990"/>
                </a:solidFill>
              </a:rPr>
              <a:t>PRISES EN CHARGE AU BÉNÉFICE DE LA POPULATION</a:t>
            </a:r>
            <a:endParaRPr lang="fr-FR" sz="1200" dirty="0">
              <a:solidFill>
                <a:srgbClr val="2B3990"/>
              </a:solidFill>
            </a:endParaRPr>
          </a:p>
          <a:p>
            <a:r>
              <a:rPr lang="fr-FR" sz="1200" b="1" dirty="0"/>
              <a:t>A. Transformer l’offre de santé dans les territoires pour</a:t>
            </a:r>
            <a:endParaRPr lang="fr-FR" sz="1200" dirty="0"/>
          </a:p>
          <a:p>
            <a:r>
              <a:rPr lang="fr-FR" sz="1200" b="1" dirty="0"/>
              <a:t>répondre aux nouveaux besoins de la population</a:t>
            </a:r>
            <a:br>
              <a:rPr lang="fr-FR" sz="1200" b="1" dirty="0"/>
            </a:br>
            <a:r>
              <a:rPr lang="fr-FR" sz="1200" b="1" dirty="0"/>
              <a:t>B. Développer une culture de la qualité et de la pertinence</a:t>
            </a:r>
            <a:br>
              <a:rPr lang="fr-FR" sz="1200" b="1" dirty="0"/>
            </a:br>
            <a:r>
              <a:rPr lang="fr-FR" sz="1200" b="1" dirty="0"/>
              <a:t>C. Prendre soin de ceux qui </a:t>
            </a:r>
            <a:r>
              <a:rPr lang="fr-FR" sz="1200" b="1" dirty="0" smtClean="0"/>
              <a:t>soignent</a:t>
            </a:r>
          </a:p>
          <a:p>
            <a:r>
              <a:rPr lang="fr-FR" sz="1200" b="1" dirty="0"/>
              <a:t/>
            </a:r>
            <a:br>
              <a:rPr lang="fr-FR" sz="1200" b="1" dirty="0"/>
            </a:br>
            <a:r>
              <a:rPr lang="fr-FR" sz="1200" b="1" dirty="0">
                <a:solidFill>
                  <a:srgbClr val="2B3990"/>
                </a:solidFill>
              </a:rPr>
              <a:t>IV. INNOVER POUR TRANSFORMER NOTRE SYSTEME DE SANTE</a:t>
            </a:r>
            <a:endParaRPr lang="fr-FR" sz="1200" dirty="0">
              <a:solidFill>
                <a:srgbClr val="2B3990"/>
              </a:solidFill>
            </a:endParaRPr>
          </a:p>
          <a:p>
            <a:r>
              <a:rPr lang="fr-FR" sz="1200" b="1" dirty="0">
                <a:solidFill>
                  <a:srgbClr val="2B3990"/>
                </a:solidFill>
              </a:rPr>
              <a:t>EN REAFFIRMANT LA PLACE DES CITOYENS</a:t>
            </a:r>
            <a:endParaRPr lang="fr-FR" sz="1200" dirty="0">
              <a:solidFill>
                <a:srgbClr val="2B3990"/>
              </a:solidFill>
            </a:endParaRPr>
          </a:p>
          <a:p>
            <a:r>
              <a:rPr lang="fr-FR" sz="1200" b="1" dirty="0"/>
              <a:t>A. Soutenir la recherche et l’innovation</a:t>
            </a:r>
            <a:br>
              <a:rPr lang="fr-FR" sz="1200" b="1" dirty="0"/>
            </a:br>
            <a:r>
              <a:rPr lang="fr-FR" sz="1200" b="1" dirty="0"/>
              <a:t>B. Réaffirmer la place des citoyens dans le système de santé</a:t>
            </a:r>
            <a:br>
              <a:rPr lang="fr-FR" sz="1200" b="1" dirty="0"/>
            </a:br>
            <a:r>
              <a:rPr lang="fr-FR" sz="1200" b="1" dirty="0"/>
              <a:t>C. Agir au niveau européen et sur la scène internationale</a:t>
            </a:r>
            <a:endParaRPr lang="fr-FR" sz="1000" b="1" i="1" dirty="0">
              <a:solidFill>
                <a:srgbClr val="2B3990"/>
              </a:solidFill>
            </a:endParaRPr>
          </a:p>
        </p:txBody>
      </p:sp>
    </p:spTree>
    <p:extLst>
      <p:ext uri="{BB962C8B-B14F-4D97-AF65-F5344CB8AC3E}">
        <p14:creationId xmlns:p14="http://schemas.microsoft.com/office/powerpoint/2010/main" val="198445027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9531" y="1265573"/>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399531" y="2348880"/>
            <a:ext cx="8280920" cy="4154984"/>
          </a:xfrm>
          <a:prstGeom prst="rect">
            <a:avLst/>
          </a:prstGeom>
          <a:noFill/>
        </p:spPr>
        <p:txBody>
          <a:bodyPr wrap="square" rtlCol="0">
            <a:spAutoFit/>
          </a:bodyPr>
          <a:lstStyle/>
          <a:p>
            <a:r>
              <a:rPr lang="fr-FR" sz="2400" b="1" dirty="0">
                <a:solidFill>
                  <a:srgbClr val="2FA17C"/>
                </a:solidFill>
              </a:rPr>
              <a:t>Traitement du </a:t>
            </a:r>
            <a:r>
              <a:rPr lang="fr-FR" sz="2400" b="1" dirty="0" smtClean="0">
                <a:solidFill>
                  <a:srgbClr val="2FA17C"/>
                </a:solidFill>
              </a:rPr>
              <a:t>cancer </a:t>
            </a:r>
            <a:r>
              <a:rPr lang="fr-FR" sz="2000" b="1" dirty="0" smtClean="0">
                <a:solidFill>
                  <a:srgbClr val="2FA17C"/>
                </a:solidFill>
              </a:rPr>
              <a:t>– </a:t>
            </a:r>
            <a:r>
              <a:rPr lang="fr-FR" sz="2000" b="1" dirty="0">
                <a:solidFill>
                  <a:srgbClr val="2FA17C"/>
                </a:solidFill>
              </a:rPr>
              <a:t>Chimiothérapie </a:t>
            </a:r>
            <a:endParaRPr lang="fr-FR" sz="2000" b="1" dirty="0" smtClean="0">
              <a:solidFill>
                <a:srgbClr val="2FA17C"/>
              </a:solidFill>
            </a:endParaRPr>
          </a:p>
          <a:p>
            <a:endParaRPr lang="fr-FR" b="1" dirty="0">
              <a:solidFill>
                <a:schemeClr val="tx2"/>
              </a:solidFill>
            </a:endParaRPr>
          </a:p>
          <a:p>
            <a:pPr marL="342900" indent="-342900">
              <a:buFont typeface="Arial" panose="020B0604020202020204" pitchFamily="34" charset="0"/>
              <a:buChar char="•"/>
            </a:pPr>
            <a:r>
              <a:rPr lang="fr-FR" b="1" dirty="0" smtClean="0">
                <a:solidFill>
                  <a:schemeClr val="tx2"/>
                </a:solidFill>
              </a:rPr>
              <a:t>Au </a:t>
            </a:r>
            <a:r>
              <a:rPr lang="fr-FR" b="1" dirty="0">
                <a:solidFill>
                  <a:schemeClr val="tx2"/>
                </a:solidFill>
              </a:rPr>
              <a:t>moins une autorisation par zone </a:t>
            </a:r>
            <a:r>
              <a:rPr lang="fr-FR" b="1" dirty="0" smtClean="0">
                <a:solidFill>
                  <a:schemeClr val="tx2"/>
                </a:solidFill>
              </a:rPr>
              <a:t>infra -territoriale </a:t>
            </a:r>
            <a:r>
              <a:rPr lang="fr-FR" b="1" dirty="0">
                <a:solidFill>
                  <a:schemeClr val="tx2"/>
                </a:solidFill>
              </a:rPr>
              <a:t>de </a:t>
            </a:r>
            <a:r>
              <a:rPr lang="fr-FR" b="1" dirty="0" smtClean="0">
                <a:solidFill>
                  <a:schemeClr val="tx2"/>
                </a:solidFill>
              </a:rPr>
              <a:t>recours</a:t>
            </a:r>
          </a:p>
          <a:p>
            <a:endParaRPr lang="fr-FR" sz="2000" b="1" dirty="0">
              <a:solidFill>
                <a:schemeClr val="tx2"/>
              </a:solidFill>
            </a:endParaRPr>
          </a:p>
          <a:p>
            <a:pPr marL="342900" indent="-342900">
              <a:buFont typeface="Arial" panose="020B0604020202020204" pitchFamily="34" charset="0"/>
              <a:buChar char="•"/>
            </a:pPr>
            <a:r>
              <a:rPr lang="fr-FR" b="1" dirty="0" smtClean="0">
                <a:solidFill>
                  <a:schemeClr val="tx2"/>
                </a:solidFill>
              </a:rPr>
              <a:t>Seuil </a:t>
            </a:r>
            <a:r>
              <a:rPr lang="fr-FR" b="1" dirty="0">
                <a:solidFill>
                  <a:schemeClr val="tx2"/>
                </a:solidFill>
              </a:rPr>
              <a:t>d'activité minimale </a:t>
            </a:r>
            <a:r>
              <a:rPr lang="fr-FR" sz="1600" b="1" dirty="0" smtClean="0">
                <a:solidFill>
                  <a:schemeClr val="tx2"/>
                </a:solidFill>
              </a:rPr>
              <a:t>fixé </a:t>
            </a:r>
            <a:r>
              <a:rPr lang="fr-FR" sz="1600" b="1" dirty="0">
                <a:solidFill>
                  <a:schemeClr val="tx2"/>
                </a:solidFill>
              </a:rPr>
              <a:t>à au moins 80 patients traités par an, dont au moins 50 en ambulatoire (hospitalisation de </a:t>
            </a:r>
            <a:r>
              <a:rPr lang="fr-FR" sz="1600" b="1" dirty="0" smtClean="0">
                <a:solidFill>
                  <a:schemeClr val="tx2"/>
                </a:solidFill>
              </a:rPr>
              <a:t>jour), justifié par la </a:t>
            </a:r>
            <a:r>
              <a:rPr lang="fr-FR" sz="1600" b="1" dirty="0">
                <a:solidFill>
                  <a:schemeClr val="tx2"/>
                </a:solidFill>
              </a:rPr>
              <a:t>pratique suffisante et régulière d'une équipe pour assurer une prise en charge de qualité </a:t>
            </a:r>
            <a:endParaRPr lang="fr-FR" sz="1600" b="1" dirty="0" smtClean="0">
              <a:solidFill>
                <a:schemeClr val="tx2"/>
              </a:solidFill>
            </a:endParaRPr>
          </a:p>
          <a:p>
            <a:pPr marL="342900" indent="-342900">
              <a:buFont typeface="Arial" panose="020B0604020202020204" pitchFamily="34" charset="0"/>
              <a:buChar char="•"/>
            </a:pPr>
            <a:r>
              <a:rPr lang="fr-FR" sz="1600" b="1" dirty="0" smtClean="0">
                <a:solidFill>
                  <a:schemeClr val="tx2"/>
                </a:solidFill>
              </a:rPr>
              <a:t>Pour </a:t>
            </a:r>
            <a:r>
              <a:rPr lang="fr-FR" sz="1600" b="1" dirty="0">
                <a:solidFill>
                  <a:schemeClr val="tx2"/>
                </a:solidFill>
              </a:rPr>
              <a:t>favoriser des soins de proximité, afin de pouvoir assurer une qualité de vie aux patients et à leurs proches, ce dispositif d’autorisation est assorti d’une </a:t>
            </a:r>
            <a:r>
              <a:rPr lang="fr-FR" b="1" dirty="0">
                <a:solidFill>
                  <a:schemeClr val="tx2"/>
                </a:solidFill>
              </a:rPr>
              <a:t>mesure de conventionnement </a:t>
            </a:r>
            <a:r>
              <a:rPr lang="fr-FR" sz="1600" b="1" dirty="0">
                <a:solidFill>
                  <a:schemeClr val="tx2"/>
                </a:solidFill>
              </a:rPr>
              <a:t>avec d’autres établissements de santé. Ces </a:t>
            </a:r>
            <a:r>
              <a:rPr lang="fr-FR" sz="1600" b="1" dirty="0" smtClean="0">
                <a:solidFill>
                  <a:schemeClr val="tx2"/>
                </a:solidFill>
              </a:rPr>
              <a:t>ES dits </a:t>
            </a:r>
            <a:r>
              <a:rPr lang="fr-FR" sz="1600" b="1" dirty="0">
                <a:solidFill>
                  <a:schemeClr val="tx2"/>
                </a:solidFill>
              </a:rPr>
              <a:t>« associés » pour le traitement du cancer peuvent participer au traitement des patients traités par chimiothérapie en partenariat avec les établissements autorisés. Dans le cadre d’une convention précisant les modalités organisationnelles de ce partenariat et dûment approuvée par l’ARS, ils peuvent administrer des traitements de chimiothérapie primo-prescrits par le titulaire de l’autorisation ou en réaliser le suivi.</a:t>
            </a:r>
          </a:p>
        </p:txBody>
      </p:sp>
    </p:spTree>
    <p:extLst>
      <p:ext uri="{BB962C8B-B14F-4D97-AF65-F5344CB8AC3E}">
        <p14:creationId xmlns:p14="http://schemas.microsoft.com/office/powerpoint/2010/main" val="40902934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9531" y="1265573"/>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23567" y="2636912"/>
            <a:ext cx="8280920" cy="1969770"/>
          </a:xfrm>
          <a:prstGeom prst="rect">
            <a:avLst/>
          </a:prstGeom>
          <a:noFill/>
        </p:spPr>
        <p:txBody>
          <a:bodyPr wrap="square" rtlCol="0">
            <a:spAutoFit/>
          </a:bodyPr>
          <a:lstStyle/>
          <a:p>
            <a:r>
              <a:rPr lang="fr-FR" sz="2400" b="1" dirty="0">
                <a:solidFill>
                  <a:srgbClr val="2FA17C"/>
                </a:solidFill>
              </a:rPr>
              <a:t>Traitement du </a:t>
            </a:r>
            <a:r>
              <a:rPr lang="fr-FR" sz="2400" b="1" dirty="0" smtClean="0">
                <a:solidFill>
                  <a:srgbClr val="2FA17C"/>
                </a:solidFill>
              </a:rPr>
              <a:t>cancer</a:t>
            </a:r>
            <a:r>
              <a:rPr lang="fr-FR" sz="2000" b="1" dirty="0" smtClean="0">
                <a:solidFill>
                  <a:srgbClr val="2FA17C"/>
                </a:solidFill>
              </a:rPr>
              <a:t> </a:t>
            </a:r>
            <a:r>
              <a:rPr lang="fr-FR" sz="2000" b="1" dirty="0" smtClean="0">
                <a:solidFill>
                  <a:srgbClr val="2FA17C"/>
                </a:solidFill>
              </a:rPr>
              <a:t>– </a:t>
            </a:r>
            <a:r>
              <a:rPr lang="fr-FR" sz="2400" b="1" dirty="0" smtClean="0">
                <a:solidFill>
                  <a:srgbClr val="2FA17C"/>
                </a:solidFill>
              </a:rPr>
              <a:t>Radiothérapie</a:t>
            </a:r>
          </a:p>
          <a:p>
            <a:endParaRPr lang="fr-FR" b="1" dirty="0">
              <a:solidFill>
                <a:schemeClr val="tx2"/>
              </a:solidFill>
            </a:endParaRPr>
          </a:p>
          <a:p>
            <a:pPr marL="342900" indent="-342900">
              <a:buFont typeface="Arial" panose="020B0604020202020204" pitchFamily="34" charset="0"/>
              <a:buChar char="•"/>
            </a:pPr>
            <a:r>
              <a:rPr lang="fr-FR" sz="2000" b="1" dirty="0">
                <a:solidFill>
                  <a:schemeClr val="tx2"/>
                </a:solidFill>
              </a:rPr>
              <a:t>A</a:t>
            </a:r>
            <a:r>
              <a:rPr lang="fr-FR" sz="2000" b="1" dirty="0" smtClean="0">
                <a:solidFill>
                  <a:schemeClr val="tx2"/>
                </a:solidFill>
              </a:rPr>
              <a:t>u </a:t>
            </a:r>
            <a:r>
              <a:rPr lang="fr-FR" sz="2000" b="1" dirty="0">
                <a:solidFill>
                  <a:schemeClr val="tx2"/>
                </a:solidFill>
              </a:rPr>
              <a:t>moins un centre par zone </a:t>
            </a:r>
            <a:r>
              <a:rPr lang="fr-FR" sz="2000" b="1" dirty="0" smtClean="0">
                <a:solidFill>
                  <a:schemeClr val="tx2"/>
                </a:solidFill>
              </a:rPr>
              <a:t>infra-territoriale </a:t>
            </a:r>
            <a:r>
              <a:rPr lang="fr-FR" sz="2000" b="1" dirty="0">
                <a:solidFill>
                  <a:schemeClr val="tx2"/>
                </a:solidFill>
              </a:rPr>
              <a:t>de </a:t>
            </a:r>
            <a:r>
              <a:rPr lang="fr-FR" sz="2000" b="1" dirty="0" smtClean="0">
                <a:solidFill>
                  <a:schemeClr val="tx2"/>
                </a:solidFill>
              </a:rPr>
              <a:t>recours</a:t>
            </a:r>
          </a:p>
          <a:p>
            <a:endParaRPr lang="fr-FR" sz="2000" b="1" dirty="0">
              <a:solidFill>
                <a:schemeClr val="tx2"/>
              </a:solidFill>
            </a:endParaRPr>
          </a:p>
          <a:p>
            <a:pPr marL="342900" indent="-342900">
              <a:buFont typeface="Arial" panose="020B0604020202020204" pitchFamily="34" charset="0"/>
              <a:buChar char="•"/>
            </a:pPr>
            <a:r>
              <a:rPr lang="fr-FR" sz="2000" b="1" dirty="0">
                <a:solidFill>
                  <a:schemeClr val="tx2"/>
                </a:solidFill>
              </a:rPr>
              <a:t>Pour la radiothérapie externe : le seuil d'activité minimal est d'au moins 600 patients traités chaque </a:t>
            </a:r>
            <a:r>
              <a:rPr lang="fr-FR" sz="2000" b="1" dirty="0" smtClean="0">
                <a:solidFill>
                  <a:schemeClr val="tx2"/>
                </a:solidFill>
              </a:rPr>
              <a:t>année</a:t>
            </a:r>
            <a:endParaRPr lang="fr-FR" sz="2000" b="1" dirty="0">
              <a:solidFill>
                <a:schemeClr val="tx2"/>
              </a:solidFill>
            </a:endParaRPr>
          </a:p>
        </p:txBody>
      </p:sp>
    </p:spTree>
    <p:extLst>
      <p:ext uri="{BB962C8B-B14F-4D97-AF65-F5344CB8AC3E}">
        <p14:creationId xmlns:p14="http://schemas.microsoft.com/office/powerpoint/2010/main" val="423253834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36" y="1284623"/>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81731" y="2420888"/>
            <a:ext cx="8548339" cy="4278094"/>
          </a:xfrm>
          <a:prstGeom prst="rect">
            <a:avLst/>
          </a:prstGeom>
          <a:noFill/>
        </p:spPr>
        <p:txBody>
          <a:bodyPr wrap="square" rtlCol="0">
            <a:spAutoFit/>
          </a:bodyPr>
          <a:lstStyle/>
          <a:p>
            <a:r>
              <a:rPr lang="fr-FR" sz="2400" b="1" dirty="0">
                <a:solidFill>
                  <a:srgbClr val="2FA17C"/>
                </a:solidFill>
              </a:rPr>
              <a:t>Equipements matériels lourds </a:t>
            </a:r>
            <a:r>
              <a:rPr lang="fr-FR" sz="2400" b="1" dirty="0" smtClean="0">
                <a:solidFill>
                  <a:srgbClr val="2FA17C"/>
                </a:solidFill>
              </a:rPr>
              <a:t>– IRM</a:t>
            </a:r>
            <a:endParaRPr lang="fr-FR" b="1" dirty="0" smtClean="0">
              <a:solidFill>
                <a:srgbClr val="2FA17C"/>
              </a:solidFill>
            </a:endParaRPr>
          </a:p>
          <a:p>
            <a:endParaRPr lang="fr-FR" sz="2400" b="1" dirty="0" smtClean="0">
              <a:solidFill>
                <a:srgbClr val="2FA17C"/>
              </a:solidFill>
            </a:endParaRPr>
          </a:p>
          <a:p>
            <a:pPr marL="342900" indent="-342900">
              <a:buFont typeface="Arial" panose="020B0604020202020204" pitchFamily="34" charset="0"/>
              <a:buChar char="•"/>
            </a:pPr>
            <a:r>
              <a:rPr lang="fr-FR" b="1" dirty="0" smtClean="0">
                <a:solidFill>
                  <a:schemeClr val="tx2"/>
                </a:solidFill>
              </a:rPr>
              <a:t>Objectif </a:t>
            </a:r>
            <a:r>
              <a:rPr lang="fr-FR" b="1" dirty="0">
                <a:solidFill>
                  <a:schemeClr val="tx2"/>
                </a:solidFill>
              </a:rPr>
              <a:t>d’1 </a:t>
            </a:r>
            <a:r>
              <a:rPr lang="fr-FR" sz="2000" b="1" dirty="0">
                <a:solidFill>
                  <a:schemeClr val="tx2"/>
                </a:solidFill>
              </a:rPr>
              <a:t>TEP IRM </a:t>
            </a:r>
            <a:r>
              <a:rPr lang="fr-FR" b="1" dirty="0">
                <a:solidFill>
                  <a:schemeClr val="tx2"/>
                </a:solidFill>
              </a:rPr>
              <a:t>lié à la recherche dans chaque centre universitaire (modalité de type d’autorisation à délivrer en cours d’expertise (TEP SCAN ou IRM ou les 2</a:t>
            </a:r>
            <a:r>
              <a:rPr lang="fr-FR" b="1" dirty="0" smtClean="0">
                <a:solidFill>
                  <a:schemeClr val="tx2"/>
                </a:solidFill>
              </a:rPr>
              <a:t>)</a:t>
            </a:r>
            <a:endParaRPr lang="fr-FR" b="1" dirty="0">
              <a:solidFill>
                <a:schemeClr val="tx2"/>
              </a:solidFill>
            </a:endParaRPr>
          </a:p>
          <a:p>
            <a:pPr marL="342900" indent="-342900">
              <a:buFont typeface="Arial" panose="020B0604020202020204" pitchFamily="34" charset="0"/>
              <a:buChar char="•"/>
            </a:pPr>
            <a:r>
              <a:rPr lang="fr-FR" b="1" dirty="0" smtClean="0">
                <a:solidFill>
                  <a:schemeClr val="tx2"/>
                </a:solidFill>
              </a:rPr>
              <a:t>1</a:t>
            </a:r>
            <a:r>
              <a:rPr lang="fr-FR" sz="2000" b="1" dirty="0" smtClean="0">
                <a:solidFill>
                  <a:schemeClr val="tx2"/>
                </a:solidFill>
              </a:rPr>
              <a:t> </a:t>
            </a:r>
            <a:r>
              <a:rPr lang="fr-FR" sz="2000" b="1" dirty="0">
                <a:solidFill>
                  <a:schemeClr val="tx2"/>
                </a:solidFill>
              </a:rPr>
              <a:t>IRM 3 Tesla </a:t>
            </a:r>
            <a:r>
              <a:rPr lang="fr-FR" b="1" dirty="0">
                <a:solidFill>
                  <a:schemeClr val="tx2"/>
                </a:solidFill>
              </a:rPr>
              <a:t>minimum dans chaque zone infrarégionale de recours (à l’exception des zones de recours comportant moins de 2 implantations d’IRM tout type confondu), dont l’autorisation doit être portée par un maximum d’acteurs de l’imagerie médicale du territoire, afin de garantir l’accès à cette technologie pour toutes les équipes d’imagerie et leurs patients. Un projet médical doit permettre de s’assurer que les différents porteurs de l’autorisation partagent les plages disponibles en fonction de leur recrutement et en conformité avec les recommandations de bonnes pratiques </a:t>
            </a:r>
          </a:p>
          <a:p>
            <a:endParaRPr lang="fr-FR" sz="2000" b="1" dirty="0">
              <a:solidFill>
                <a:srgbClr val="2FA17C"/>
              </a:solidFill>
            </a:endParaRPr>
          </a:p>
          <a:p>
            <a:endParaRPr lang="fr-FR" sz="2000" b="1" dirty="0">
              <a:solidFill>
                <a:srgbClr val="2FA17C"/>
              </a:solidFill>
            </a:endParaRPr>
          </a:p>
        </p:txBody>
      </p:sp>
    </p:spTree>
    <p:extLst>
      <p:ext uri="{BB962C8B-B14F-4D97-AF65-F5344CB8AC3E}">
        <p14:creationId xmlns:p14="http://schemas.microsoft.com/office/powerpoint/2010/main" val="184269714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71810" y="2636912"/>
            <a:ext cx="8548339" cy="2985433"/>
          </a:xfrm>
          <a:prstGeom prst="rect">
            <a:avLst/>
          </a:prstGeom>
          <a:noFill/>
        </p:spPr>
        <p:txBody>
          <a:bodyPr wrap="square" rtlCol="0">
            <a:spAutoFit/>
          </a:bodyPr>
          <a:lstStyle/>
          <a:p>
            <a:r>
              <a:rPr lang="fr-FR" sz="2400" b="1" dirty="0">
                <a:solidFill>
                  <a:srgbClr val="2FA17C"/>
                </a:solidFill>
              </a:rPr>
              <a:t>Equipements matériels lourds </a:t>
            </a:r>
            <a:r>
              <a:rPr lang="fr-FR" sz="2400" b="1" dirty="0" smtClean="0">
                <a:solidFill>
                  <a:srgbClr val="2FA17C"/>
                </a:solidFill>
              </a:rPr>
              <a:t>– </a:t>
            </a:r>
            <a:r>
              <a:rPr lang="fr-FR" sz="2400" b="1" dirty="0" smtClean="0">
                <a:solidFill>
                  <a:srgbClr val="2FA17C"/>
                </a:solidFill>
              </a:rPr>
              <a:t>IRM </a:t>
            </a:r>
            <a:endParaRPr lang="fr-FR" b="1" dirty="0" smtClean="0">
              <a:solidFill>
                <a:srgbClr val="2FA17C"/>
              </a:solidFill>
            </a:endParaRPr>
          </a:p>
          <a:p>
            <a:endParaRPr lang="fr-FR" sz="2000" b="1" dirty="0">
              <a:solidFill>
                <a:srgbClr val="2FA17C"/>
              </a:solidFill>
            </a:endParaRPr>
          </a:p>
          <a:p>
            <a:r>
              <a:rPr lang="fr-FR" sz="2000" b="1" dirty="0" smtClean="0">
                <a:solidFill>
                  <a:schemeClr val="tx2"/>
                </a:solidFill>
              </a:rPr>
              <a:t>Pour </a:t>
            </a:r>
            <a:r>
              <a:rPr lang="fr-FR" sz="2000" b="1" dirty="0">
                <a:solidFill>
                  <a:schemeClr val="tx2"/>
                </a:solidFill>
              </a:rPr>
              <a:t>les </a:t>
            </a:r>
            <a:r>
              <a:rPr lang="fr-FR" sz="2400" b="1" dirty="0">
                <a:solidFill>
                  <a:schemeClr val="tx2"/>
                </a:solidFill>
              </a:rPr>
              <a:t>IRM ostéo-articulaires</a:t>
            </a:r>
            <a:r>
              <a:rPr lang="fr-FR" sz="2000" b="1" dirty="0">
                <a:solidFill>
                  <a:schemeClr val="tx2"/>
                </a:solidFill>
              </a:rPr>
              <a:t>, sera prise en considération la situation par site, avec comme principes : </a:t>
            </a:r>
          </a:p>
          <a:p>
            <a:pPr marL="342900" indent="-342900">
              <a:buFont typeface="Arial" panose="020B0604020202020204" pitchFamily="34" charset="0"/>
              <a:buChar char="•"/>
            </a:pPr>
            <a:r>
              <a:rPr lang="fr-FR" sz="2000" b="1" dirty="0" smtClean="0">
                <a:solidFill>
                  <a:schemeClr val="tx2"/>
                </a:solidFill>
              </a:rPr>
              <a:t>sur </a:t>
            </a:r>
            <a:r>
              <a:rPr lang="fr-FR" sz="2000" b="1" dirty="0">
                <a:solidFill>
                  <a:schemeClr val="tx2"/>
                </a:solidFill>
              </a:rPr>
              <a:t>un même site, 1 IRM ostéo-articulaire est toujours couplée à une IRM polyvalente (hors IRM 3 Tesla) ;</a:t>
            </a:r>
          </a:p>
          <a:p>
            <a:pPr marL="342900" indent="-342900">
              <a:buFont typeface="Arial" panose="020B0604020202020204" pitchFamily="34" charset="0"/>
              <a:buChar char="•"/>
            </a:pPr>
            <a:r>
              <a:rPr lang="fr-FR" sz="2000" b="1" dirty="0" smtClean="0">
                <a:solidFill>
                  <a:schemeClr val="tx2"/>
                </a:solidFill>
              </a:rPr>
              <a:t>sur </a:t>
            </a:r>
            <a:r>
              <a:rPr lang="fr-FR" sz="2000" b="1" dirty="0">
                <a:solidFill>
                  <a:schemeClr val="tx2"/>
                </a:solidFill>
              </a:rPr>
              <a:t>la même commune ou communauté de communes, au moins deux IRM polyvalentes (hors IRM 3 Tesla) doivent être implantées pour une IRM ostéo-articulaire. </a:t>
            </a:r>
          </a:p>
        </p:txBody>
      </p:sp>
    </p:spTree>
    <p:extLst>
      <p:ext uri="{BB962C8B-B14F-4D97-AF65-F5344CB8AC3E}">
        <p14:creationId xmlns:p14="http://schemas.microsoft.com/office/powerpoint/2010/main" val="58785624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395573" y="1421582"/>
            <a:ext cx="8424862" cy="1821929"/>
          </a:xfrm>
        </p:spPr>
        <p:txBody>
          <a:bodyPr>
            <a:noAutofit/>
          </a:bodyPr>
          <a:lstStyle/>
          <a:p>
            <a:pPr lvl="0">
              <a:spcBef>
                <a:spcPts val="0"/>
              </a:spcBef>
            </a:pPr>
            <a:r>
              <a:rPr lang="fr-FR" sz="3200" b="1" dirty="0">
                <a:solidFill>
                  <a:srgbClr val="2FA17C"/>
                </a:solidFill>
                <a:latin typeface="+mn-lt"/>
              </a:rPr>
              <a:t>Zones infra territoriales</a:t>
            </a: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OQOS</a:t>
            </a:r>
            <a:endParaRPr lang="fr-FR" sz="3200" dirty="0">
              <a:solidFill>
                <a:schemeClr val="bg1"/>
              </a:solidFill>
            </a:endParaRPr>
          </a:p>
        </p:txBody>
      </p:sp>
      <p:sp>
        <p:nvSpPr>
          <p:cNvPr id="5" name="ZoneTexte 4"/>
          <p:cNvSpPr txBox="1"/>
          <p:nvPr/>
        </p:nvSpPr>
        <p:spPr>
          <a:xfrm>
            <a:off x="471810" y="2636912"/>
            <a:ext cx="8548339" cy="3847207"/>
          </a:xfrm>
          <a:prstGeom prst="rect">
            <a:avLst/>
          </a:prstGeom>
          <a:noFill/>
        </p:spPr>
        <p:txBody>
          <a:bodyPr wrap="square" rtlCol="0">
            <a:spAutoFit/>
          </a:bodyPr>
          <a:lstStyle/>
          <a:p>
            <a:r>
              <a:rPr lang="fr-FR" sz="2400" b="1" dirty="0">
                <a:solidFill>
                  <a:srgbClr val="2FA17C"/>
                </a:solidFill>
              </a:rPr>
              <a:t>Equipements matériels lourds </a:t>
            </a:r>
            <a:r>
              <a:rPr lang="fr-FR" sz="2400" b="1" dirty="0" smtClean="0">
                <a:solidFill>
                  <a:srgbClr val="2FA17C"/>
                </a:solidFill>
              </a:rPr>
              <a:t> </a:t>
            </a:r>
            <a:r>
              <a:rPr lang="fr-FR" sz="2400" b="1" dirty="0" smtClean="0">
                <a:solidFill>
                  <a:srgbClr val="2FA17C"/>
                </a:solidFill>
              </a:rPr>
              <a:t>– scanners </a:t>
            </a:r>
          </a:p>
          <a:p>
            <a:endParaRPr lang="fr-FR" sz="2000" b="1" dirty="0">
              <a:solidFill>
                <a:srgbClr val="2FA17C"/>
              </a:solidFill>
            </a:endParaRPr>
          </a:p>
          <a:p>
            <a:pPr marL="342900" indent="-342900">
              <a:buFont typeface="Arial" panose="020B0604020202020204" pitchFamily="34" charset="0"/>
              <a:buChar char="•"/>
            </a:pPr>
            <a:r>
              <a:rPr lang="fr-FR" b="1" dirty="0" smtClean="0">
                <a:solidFill>
                  <a:schemeClr val="tx2"/>
                </a:solidFill>
              </a:rPr>
              <a:t>Une </a:t>
            </a:r>
            <a:r>
              <a:rPr lang="fr-FR" b="1" dirty="0">
                <a:solidFill>
                  <a:schemeClr val="tx2"/>
                </a:solidFill>
              </a:rPr>
              <a:t>implantation </a:t>
            </a:r>
            <a:r>
              <a:rPr lang="fr-FR" b="1" dirty="0" smtClean="0">
                <a:solidFill>
                  <a:schemeClr val="tx2"/>
                </a:solidFill>
              </a:rPr>
              <a:t>prévue </a:t>
            </a:r>
            <a:r>
              <a:rPr lang="fr-FR" b="1" dirty="0">
                <a:solidFill>
                  <a:schemeClr val="tx2"/>
                </a:solidFill>
              </a:rPr>
              <a:t>dans chaque établissement disposant d’un service d’urgences en veillant à éviter la mise en compétition de l’activité d’urgence et de l’activité programmée.  </a:t>
            </a:r>
            <a:r>
              <a:rPr lang="fr-FR" dirty="0" smtClean="0">
                <a:solidFill>
                  <a:schemeClr val="tx2"/>
                </a:solidFill>
              </a:rPr>
              <a:t>Pour </a:t>
            </a:r>
            <a:r>
              <a:rPr lang="fr-FR" dirty="0">
                <a:solidFill>
                  <a:schemeClr val="tx2"/>
                </a:solidFill>
              </a:rPr>
              <a:t>ce faire, des implantations de scanners dédiés aux services des urgences ont été prévues pour les services présentant de très forts volumes de passages (les scanners des services des urgences doivent être équipés d’un module permettant de diagnostiquer les AVC dans l’hypothèse où il existe une contre-indication à l’IRM</a:t>
            </a:r>
            <a:r>
              <a:rPr lang="fr-FR" dirty="0" smtClean="0">
                <a:solidFill>
                  <a:schemeClr val="tx2"/>
                </a:solidFill>
              </a:rPr>
              <a:t>).</a:t>
            </a:r>
          </a:p>
          <a:p>
            <a:pPr marL="342900" indent="-342900">
              <a:buFont typeface="Arial" panose="020B0604020202020204" pitchFamily="34" charset="0"/>
              <a:buChar char="•"/>
            </a:pPr>
            <a:r>
              <a:rPr lang="fr-FR" b="1" dirty="0">
                <a:solidFill>
                  <a:schemeClr val="tx2"/>
                </a:solidFill>
              </a:rPr>
              <a:t>3 scanners dédiés interventionnels </a:t>
            </a:r>
            <a:r>
              <a:rPr lang="fr-FR" dirty="0">
                <a:solidFill>
                  <a:schemeClr val="tx2"/>
                </a:solidFill>
              </a:rPr>
              <a:t>installés dans des salles hybrides et/ou dans des blocs opératoires pourront être autorisés en Nouvelle-Aquitaine. L’implantation n’est pas définie à ce jour au niveau infra territorial.</a:t>
            </a:r>
          </a:p>
          <a:p>
            <a:pPr marL="342900" indent="-342900">
              <a:buFont typeface="Arial" panose="020B0604020202020204" pitchFamily="34" charset="0"/>
              <a:buChar char="•"/>
            </a:pPr>
            <a:endParaRPr lang="fr-FR" sz="2000" b="1" dirty="0">
              <a:solidFill>
                <a:schemeClr val="tx2"/>
              </a:solidFill>
            </a:endParaRPr>
          </a:p>
        </p:txBody>
      </p:sp>
    </p:spTree>
    <p:extLst>
      <p:ext uri="{BB962C8B-B14F-4D97-AF65-F5344CB8AC3E}">
        <p14:creationId xmlns:p14="http://schemas.microsoft.com/office/powerpoint/2010/main" val="26374369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1"/>
          </p:nvPr>
        </p:nvSpPr>
        <p:spPr>
          <a:xfrm>
            <a:off x="225848" y="1340768"/>
            <a:ext cx="8738640" cy="1821929"/>
          </a:xfrm>
        </p:spPr>
        <p:txBody>
          <a:bodyPr>
            <a:noAutofit/>
          </a:bodyPr>
          <a:lstStyle/>
          <a:p>
            <a:pPr lvl="0">
              <a:spcBef>
                <a:spcPts val="0"/>
              </a:spcBef>
            </a:pPr>
            <a:endParaRPr lang="fr-FR" sz="3200" b="1" dirty="0" smtClean="0">
              <a:solidFill>
                <a:srgbClr val="2FA17C"/>
              </a:solidFill>
              <a:latin typeface="+mn-lt"/>
            </a:endParaRPr>
          </a:p>
          <a:p>
            <a:pPr lvl="0">
              <a:spcBef>
                <a:spcPts val="0"/>
              </a:spcBef>
            </a:pPr>
            <a:r>
              <a:rPr lang="fr-FR" sz="3200" b="1" dirty="0" smtClean="0">
                <a:solidFill>
                  <a:srgbClr val="2FA17C"/>
                </a:solidFill>
                <a:latin typeface="+mn-lt"/>
              </a:rPr>
              <a:t>La permanence des soins en établissements de santé </a:t>
            </a:r>
            <a:endParaRPr lang="fr-FR" sz="3200" b="1" dirty="0">
              <a:solidFill>
                <a:srgbClr val="2FA17C"/>
              </a:solidFill>
              <a:latin typeface="+mn-lt"/>
            </a:endParaRPr>
          </a:p>
          <a:p>
            <a:pPr marL="285750" lvl="0" indent="-285750">
              <a:spcBef>
                <a:spcPts val="0"/>
              </a:spcBef>
              <a:buFont typeface="Arial" panose="020B0604020202020204" pitchFamily="34" charset="0"/>
              <a:buChar char="•"/>
            </a:pPr>
            <a:endParaRPr lang="fr-FR" sz="1800" b="1" dirty="0" smtClean="0">
              <a:solidFill>
                <a:schemeClr val="tx2"/>
              </a:solidFill>
              <a:latin typeface="+mn-lt"/>
            </a:endParaRPr>
          </a:p>
          <a:p>
            <a:pPr lvl="0">
              <a:spcBef>
                <a:spcPts val="0"/>
              </a:spcBef>
            </a:pPr>
            <a:endParaRPr lang="fr-FR" sz="1800" b="1" i="1" dirty="0">
              <a:solidFill>
                <a:schemeClr val="tx2"/>
              </a:solidFill>
              <a:latin typeface="+mn-lt"/>
            </a:endParaRPr>
          </a:p>
          <a:p>
            <a:pPr lvl="0"/>
            <a:endParaRPr lang="fr-FR" sz="700" b="1" dirty="0" smtClean="0">
              <a:solidFill>
                <a:srgbClr val="2FA17C"/>
              </a:solidFill>
              <a:latin typeface="+mn-lt"/>
            </a:endParaRPr>
          </a:p>
        </p:txBody>
      </p:sp>
      <p:sp>
        <p:nvSpPr>
          <p:cNvPr id="6" name="Rectangle à coins arrondis 5"/>
          <p:cNvSpPr/>
          <p:nvPr/>
        </p:nvSpPr>
        <p:spPr>
          <a:xfrm>
            <a:off x="-468560" y="-67952"/>
            <a:ext cx="7632848"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itre 1"/>
          <p:cNvSpPr txBox="1">
            <a:spLocks/>
          </p:cNvSpPr>
          <p:nvPr/>
        </p:nvSpPr>
        <p:spPr>
          <a:xfrm>
            <a:off x="179512" y="116632"/>
            <a:ext cx="8445624"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   SRS </a:t>
            </a:r>
            <a:r>
              <a:rPr lang="fr-FR" sz="2800" b="1" dirty="0">
                <a:solidFill>
                  <a:schemeClr val="bg1"/>
                </a:solidFill>
              </a:rPr>
              <a:t>– Principes généraux </a:t>
            </a:r>
            <a:r>
              <a:rPr lang="fr-FR" sz="2800" b="1" dirty="0" smtClean="0">
                <a:solidFill>
                  <a:schemeClr val="bg1"/>
                </a:solidFill>
              </a:rPr>
              <a:t>PDSES</a:t>
            </a:r>
            <a:endParaRPr lang="fr-FR" sz="3200" dirty="0">
              <a:solidFill>
                <a:schemeClr val="bg1"/>
              </a:solidFill>
            </a:endParaRPr>
          </a:p>
        </p:txBody>
      </p:sp>
      <p:sp>
        <p:nvSpPr>
          <p:cNvPr id="5" name="ZoneTexte 4"/>
          <p:cNvSpPr txBox="1"/>
          <p:nvPr/>
        </p:nvSpPr>
        <p:spPr>
          <a:xfrm>
            <a:off x="3214886" y="2780928"/>
            <a:ext cx="5544616" cy="3231654"/>
          </a:xfrm>
          <a:prstGeom prst="rect">
            <a:avLst/>
          </a:prstGeom>
          <a:noFill/>
        </p:spPr>
        <p:txBody>
          <a:bodyPr wrap="square" rtlCol="0">
            <a:spAutoFit/>
          </a:bodyPr>
          <a:lstStyle/>
          <a:p>
            <a:pPr lvl="0"/>
            <a:r>
              <a:rPr lang="fr-FR" sz="2400" b="1" dirty="0" smtClean="0">
                <a:solidFill>
                  <a:srgbClr val="2FA17C"/>
                </a:solidFill>
              </a:rPr>
              <a:t>Rappel : définition</a:t>
            </a:r>
          </a:p>
          <a:p>
            <a:pPr lvl="0"/>
            <a:endParaRPr lang="fr-FR" b="1" dirty="0" smtClean="0">
              <a:solidFill>
                <a:schemeClr val="tx2"/>
              </a:solidFill>
            </a:endParaRPr>
          </a:p>
          <a:p>
            <a:r>
              <a:rPr lang="fr-FR" b="1" dirty="0">
                <a:solidFill>
                  <a:schemeClr val="tx2"/>
                </a:solidFill>
              </a:rPr>
              <a:t>La permanence des soins en établissement de santé (PDSES) se définit comme l’accueil et la prise en charge de nouveaux patients dans une structure de soins d’un établissement de santé en aval et/ou dans le cadre des réseaux de médecine d’urgence, la nuit, le week-end (sauf le samedi matin) et les jours fériés. </a:t>
            </a:r>
            <a:endParaRPr lang="fr-FR" b="1" dirty="0" smtClean="0">
              <a:solidFill>
                <a:schemeClr val="tx2"/>
              </a:solidFill>
            </a:endParaRPr>
          </a:p>
          <a:p>
            <a:r>
              <a:rPr lang="fr-FR" b="1" dirty="0" smtClean="0">
                <a:solidFill>
                  <a:schemeClr val="tx2"/>
                </a:solidFill>
              </a:rPr>
              <a:t>Elle </a:t>
            </a:r>
            <a:r>
              <a:rPr lang="fr-FR" b="1" dirty="0">
                <a:solidFill>
                  <a:schemeClr val="tx2"/>
                </a:solidFill>
              </a:rPr>
              <a:t>concerne également les patients accueillis en urgence dans les maternités ou hospitalisés en réanimation, la nuit, le week-end et les jours fériés.</a:t>
            </a:r>
            <a:endParaRPr lang="fr-FR" sz="1400" dirty="0"/>
          </a:p>
        </p:txBody>
      </p:sp>
      <p:pic>
        <p:nvPicPr>
          <p:cNvPr id="9" name="Image 8" descr="D:\Utilisateurs\msteuer\AppData\Local\Microsoft\Windows\Temporary Internet Files\Content.Word\intercalaires-6.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907" y="2564904"/>
            <a:ext cx="3202979" cy="4365104"/>
          </a:xfrm>
          <a:prstGeom prst="rect">
            <a:avLst/>
          </a:prstGeom>
          <a:noFill/>
          <a:ln>
            <a:noFill/>
          </a:ln>
        </p:spPr>
      </p:pic>
    </p:spTree>
    <p:extLst>
      <p:ext uri="{BB962C8B-B14F-4D97-AF65-F5344CB8AC3E}">
        <p14:creationId xmlns:p14="http://schemas.microsoft.com/office/powerpoint/2010/main" val="34082129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8600" y="476672"/>
            <a:ext cx="7560840" cy="4968552"/>
          </a:xfrm>
        </p:spPr>
        <p:txBody>
          <a:bodyPr>
            <a:normAutofit fontScale="90000"/>
          </a:bodyPr>
          <a:lstStyle/>
          <a:p>
            <a:pPr algn="ctr"/>
            <a:r>
              <a:rPr lang="fr-FR" b="1" dirty="0" smtClean="0"/>
              <a:t/>
            </a:r>
            <a:br>
              <a:rPr lang="fr-FR" b="1" dirty="0" smtClean="0"/>
            </a:br>
            <a:r>
              <a:rPr lang="fr-FR" b="1" dirty="0" smtClean="0"/>
              <a:t/>
            </a:r>
            <a:br>
              <a:rPr lang="fr-FR" b="1" dirty="0" smtClean="0"/>
            </a:br>
            <a:r>
              <a:rPr lang="fr-FR" b="1" dirty="0" smtClean="0"/>
              <a:t/>
            </a:r>
            <a:br>
              <a:rPr lang="fr-FR" b="1" dirty="0" smtClean="0"/>
            </a:br>
            <a:r>
              <a:rPr lang="fr-FR" sz="4000" b="1" dirty="0" smtClean="0"/>
              <a:t>PRS Nouvelle-Aquitaine</a:t>
            </a:r>
            <a:r>
              <a:rPr lang="fr-FR" sz="4000" dirty="0" smtClean="0"/>
              <a:t/>
            </a:r>
            <a:br>
              <a:rPr lang="fr-FR" sz="4000" dirty="0" smtClean="0"/>
            </a:br>
            <a:r>
              <a:rPr lang="fr-FR" sz="4000" b="1" dirty="0" smtClean="0"/>
              <a:t>Consultation</a:t>
            </a:r>
            <a:r>
              <a:rPr lang="fr-FR" sz="3200" b="1" dirty="0" smtClean="0"/>
              <a:t/>
            </a:r>
            <a:br>
              <a:rPr lang="fr-FR" sz="3200" b="1" dirty="0" smtClean="0"/>
            </a:br>
            <a:r>
              <a:rPr lang="fr-FR" sz="3200" b="1" dirty="0" smtClean="0"/>
              <a:t/>
            </a:r>
            <a:br>
              <a:rPr lang="fr-FR" sz="3200" b="1" dirty="0" smtClean="0"/>
            </a:br>
            <a:r>
              <a:rPr lang="fr-FR" sz="4000" b="1" dirty="0" smtClean="0"/>
              <a:t>PRAPS</a:t>
            </a:r>
            <a:r>
              <a:rPr lang="fr-FR" sz="3200" b="1" dirty="0">
                <a:solidFill>
                  <a:srgbClr val="2B3990"/>
                </a:solidFill>
              </a:rPr>
              <a:t/>
            </a:r>
            <a:br>
              <a:rPr lang="fr-FR" sz="3200" b="1" dirty="0">
                <a:solidFill>
                  <a:srgbClr val="2B3990"/>
                </a:solidFill>
              </a:rPr>
            </a:br>
            <a:r>
              <a:rPr lang="fr-FR" sz="3200" b="1" dirty="0"/>
              <a:t/>
            </a:r>
            <a:br>
              <a:rPr lang="fr-FR" sz="3200" b="1" dirty="0"/>
            </a:br>
            <a:r>
              <a:rPr lang="fr-FR" sz="3200" b="1" dirty="0">
                <a:solidFill>
                  <a:srgbClr val="2B3990"/>
                </a:solidFill>
              </a:rPr>
              <a:t/>
            </a:r>
            <a:br>
              <a:rPr lang="fr-FR" sz="3200" b="1" dirty="0">
                <a:solidFill>
                  <a:srgbClr val="2B3990"/>
                </a:solidFill>
              </a:rPr>
            </a:br>
            <a:r>
              <a:rPr lang="fr-FR" sz="3200" dirty="0"/>
              <a:t/>
            </a:r>
            <a:br>
              <a:rPr lang="fr-FR" sz="3200" dirty="0"/>
            </a:br>
            <a:endParaRPr lang="fr-FR" sz="3600" b="1" dirty="0"/>
          </a:p>
        </p:txBody>
      </p:sp>
    </p:spTree>
    <p:extLst>
      <p:ext uri="{BB962C8B-B14F-4D97-AF65-F5344CB8AC3E}">
        <p14:creationId xmlns:p14="http://schemas.microsoft.com/office/powerpoint/2010/main" val="261189036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68560" y="-27384"/>
            <a:ext cx="7344816" cy="1440160"/>
          </a:xfrm>
        </p:spPr>
        <p:txBody>
          <a:bodyPr>
            <a:normAutofit/>
          </a:bodyPr>
          <a:lstStyle/>
          <a:p>
            <a:r>
              <a:rPr lang="fr-FR" sz="3200" b="1" dirty="0" smtClean="0"/>
              <a:t>PRAPS</a:t>
            </a:r>
            <a:endParaRPr lang="fr-FR" sz="2800" dirty="0"/>
          </a:p>
        </p:txBody>
      </p:sp>
      <p:sp>
        <p:nvSpPr>
          <p:cNvPr id="3" name="ZoneTexte 2"/>
          <p:cNvSpPr txBox="1"/>
          <p:nvPr/>
        </p:nvSpPr>
        <p:spPr>
          <a:xfrm>
            <a:off x="323528" y="1772816"/>
            <a:ext cx="8496944" cy="4832092"/>
          </a:xfrm>
          <a:prstGeom prst="rect">
            <a:avLst/>
          </a:prstGeom>
          <a:noFill/>
        </p:spPr>
        <p:txBody>
          <a:bodyPr wrap="square" rtlCol="0">
            <a:spAutoFit/>
          </a:bodyPr>
          <a:lstStyle/>
          <a:p>
            <a:r>
              <a:rPr lang="fr-FR" sz="2400" b="1" dirty="0" smtClean="0">
                <a:solidFill>
                  <a:srgbClr val="2FA17C"/>
                </a:solidFill>
              </a:rPr>
              <a:t>Attendus du </a:t>
            </a:r>
            <a:r>
              <a:rPr lang="fr-FR" sz="2400" b="1" dirty="0">
                <a:solidFill>
                  <a:srgbClr val="2FA17C"/>
                </a:solidFill>
              </a:rPr>
              <a:t>Programme régional pour l'accès à la prévention et aux soins </a:t>
            </a:r>
            <a:r>
              <a:rPr lang="fr-FR" sz="2400" b="1" dirty="0" smtClean="0">
                <a:solidFill>
                  <a:srgbClr val="2FA17C"/>
                </a:solidFill>
              </a:rPr>
              <a:t>des publics les plus éloignés du système de santé (PRAPS)</a:t>
            </a:r>
          </a:p>
          <a:p>
            <a:endParaRPr lang="fr-FR" sz="1000" dirty="0" smtClean="0">
              <a:solidFill>
                <a:srgbClr val="2B3990"/>
              </a:solidFill>
            </a:endParaRPr>
          </a:p>
          <a:p>
            <a:pPr marL="342900" indent="-342900">
              <a:buFont typeface="Arial" panose="020B0604020202020204" pitchFamily="34" charset="0"/>
              <a:buChar char="•"/>
            </a:pPr>
            <a:r>
              <a:rPr lang="fr-FR" dirty="0" smtClean="0">
                <a:solidFill>
                  <a:srgbClr val="2B3990"/>
                </a:solidFill>
              </a:rPr>
              <a:t>Un document </a:t>
            </a:r>
            <a:r>
              <a:rPr lang="fr-FR" dirty="0">
                <a:solidFill>
                  <a:srgbClr val="2B3990"/>
                </a:solidFill>
              </a:rPr>
              <a:t>cadre et non catalogue exhaustif d’actions, </a:t>
            </a:r>
            <a:r>
              <a:rPr lang="fr-FR" dirty="0" smtClean="0">
                <a:solidFill>
                  <a:srgbClr val="2B3990"/>
                </a:solidFill>
              </a:rPr>
              <a:t>qui </a:t>
            </a:r>
            <a:r>
              <a:rPr lang="fr-FR" dirty="0">
                <a:solidFill>
                  <a:srgbClr val="2B3990"/>
                </a:solidFill>
              </a:rPr>
              <a:t>prévoit des actions réfléchies en termes d’</a:t>
            </a:r>
            <a:r>
              <a:rPr lang="fr-FR" b="1" dirty="0">
                <a:solidFill>
                  <a:srgbClr val="2B3990"/>
                </a:solidFill>
              </a:rPr>
              <a:t>amélioration des parcours cumulant les fragilités</a:t>
            </a:r>
            <a:r>
              <a:rPr lang="fr-FR" dirty="0">
                <a:solidFill>
                  <a:srgbClr val="2B3990"/>
                </a:solidFill>
              </a:rPr>
              <a:t>, et des dispositifs spécifiques à renforcer</a:t>
            </a:r>
            <a:r>
              <a:rPr lang="fr-FR" dirty="0" smtClean="0">
                <a:solidFill>
                  <a:srgbClr val="2B3990"/>
                </a:solidFill>
              </a:rPr>
              <a:t>.</a:t>
            </a:r>
          </a:p>
          <a:p>
            <a:pPr marL="342900" indent="-342900">
              <a:buFont typeface="Arial" panose="020B0604020202020204" pitchFamily="34" charset="0"/>
              <a:buChar char="•"/>
            </a:pPr>
            <a:endParaRPr lang="fr-FR" sz="1000" dirty="0">
              <a:solidFill>
                <a:srgbClr val="2B3990"/>
              </a:solidFill>
            </a:endParaRPr>
          </a:p>
          <a:p>
            <a:pPr marL="342900" indent="-342900">
              <a:buFont typeface="Arial" panose="020B0604020202020204" pitchFamily="34" charset="0"/>
              <a:buChar char="•"/>
            </a:pPr>
            <a:r>
              <a:rPr lang="fr-FR" dirty="0">
                <a:solidFill>
                  <a:srgbClr val="2B3990"/>
                </a:solidFill>
              </a:rPr>
              <a:t>Un document </a:t>
            </a:r>
            <a:r>
              <a:rPr lang="fr-FR" b="1" dirty="0">
                <a:solidFill>
                  <a:srgbClr val="2B3990"/>
                </a:solidFill>
              </a:rPr>
              <a:t>coordonné avec les politiques publiques</a:t>
            </a:r>
            <a:r>
              <a:rPr lang="fr-FR" dirty="0">
                <a:solidFill>
                  <a:srgbClr val="2B3990"/>
                </a:solidFill>
              </a:rPr>
              <a:t> (plan pluriannuel interministériel de lutte contre la pauvreté et pour l’inclusion sociale). </a:t>
            </a:r>
            <a:endParaRPr lang="fr-FR" dirty="0" smtClean="0">
              <a:solidFill>
                <a:srgbClr val="2B3990"/>
              </a:solidFill>
            </a:endParaRPr>
          </a:p>
          <a:p>
            <a:pPr marL="342900" indent="-342900">
              <a:buFont typeface="Arial" panose="020B0604020202020204" pitchFamily="34" charset="0"/>
              <a:buChar char="•"/>
            </a:pPr>
            <a:endParaRPr lang="fr-FR" sz="1000" dirty="0" smtClean="0">
              <a:solidFill>
                <a:srgbClr val="2B3990"/>
              </a:solidFill>
            </a:endParaRPr>
          </a:p>
          <a:p>
            <a:pPr marL="342900" indent="-342900">
              <a:buFont typeface="Arial" panose="020B0604020202020204" pitchFamily="34" charset="0"/>
              <a:buChar char="•"/>
            </a:pPr>
            <a:r>
              <a:rPr lang="fr-FR" b="1" dirty="0" smtClean="0">
                <a:solidFill>
                  <a:srgbClr val="2B3990"/>
                </a:solidFill>
              </a:rPr>
              <a:t>Enjeux  </a:t>
            </a:r>
          </a:p>
          <a:p>
            <a:pPr marL="800100" lvl="1" indent="-342900">
              <a:buFont typeface="Arial" panose="020B0604020202020204" pitchFamily="34" charset="0"/>
              <a:buChar char="•"/>
            </a:pPr>
            <a:r>
              <a:rPr lang="fr-FR" dirty="0">
                <a:solidFill>
                  <a:srgbClr val="2B3990"/>
                </a:solidFill>
              </a:rPr>
              <a:t>Repérer et agir sur les inégalités sociales et territoriales de </a:t>
            </a:r>
            <a:r>
              <a:rPr lang="fr-FR" dirty="0" smtClean="0">
                <a:solidFill>
                  <a:srgbClr val="2B3990"/>
                </a:solidFill>
              </a:rPr>
              <a:t>santé (COS)</a:t>
            </a:r>
            <a:endParaRPr lang="fr-FR" dirty="0">
              <a:solidFill>
                <a:srgbClr val="2B3990"/>
              </a:solidFill>
            </a:endParaRPr>
          </a:p>
          <a:p>
            <a:pPr marL="800100" lvl="1" indent="-342900">
              <a:buFont typeface="Arial" panose="020B0604020202020204" pitchFamily="34" charset="0"/>
              <a:buChar char="•"/>
            </a:pPr>
            <a:r>
              <a:rPr lang="fr-FR" dirty="0">
                <a:solidFill>
                  <a:srgbClr val="2B3990"/>
                </a:solidFill>
              </a:rPr>
              <a:t>généraliser des pratiques professionnelles plus inclusives</a:t>
            </a:r>
          </a:p>
          <a:p>
            <a:pPr marL="800100" lvl="1" indent="-342900">
              <a:buFont typeface="Arial" panose="020B0604020202020204" pitchFamily="34" charset="0"/>
              <a:buChar char="•"/>
            </a:pPr>
            <a:r>
              <a:rPr lang="fr-FR" b="1" dirty="0" smtClean="0">
                <a:solidFill>
                  <a:srgbClr val="2B3990"/>
                </a:solidFill>
              </a:rPr>
              <a:t>Favoriser </a:t>
            </a:r>
            <a:r>
              <a:rPr lang="fr-FR" b="1" dirty="0">
                <a:solidFill>
                  <a:srgbClr val="2B3990"/>
                </a:solidFill>
              </a:rPr>
              <a:t>« l’aller-vers »</a:t>
            </a:r>
            <a:r>
              <a:rPr lang="fr-FR" dirty="0">
                <a:solidFill>
                  <a:srgbClr val="2B3990"/>
                </a:solidFill>
              </a:rPr>
              <a:t> </a:t>
            </a:r>
            <a:endParaRPr lang="fr-FR" dirty="0" smtClean="0">
              <a:solidFill>
                <a:srgbClr val="2B3990"/>
              </a:solidFill>
            </a:endParaRPr>
          </a:p>
          <a:p>
            <a:pPr marL="800100" lvl="1" indent="-342900">
              <a:buFont typeface="Arial" panose="020B0604020202020204" pitchFamily="34" charset="0"/>
              <a:buChar char="•"/>
            </a:pPr>
            <a:r>
              <a:rPr lang="fr-FR" dirty="0">
                <a:solidFill>
                  <a:srgbClr val="2B3990"/>
                </a:solidFill>
              </a:rPr>
              <a:t>P</a:t>
            </a:r>
            <a:r>
              <a:rPr lang="fr-FR" dirty="0" smtClean="0">
                <a:solidFill>
                  <a:srgbClr val="2B3990"/>
                </a:solidFill>
              </a:rPr>
              <a:t>oursuivre </a:t>
            </a:r>
            <a:r>
              <a:rPr lang="fr-FR" dirty="0">
                <a:solidFill>
                  <a:srgbClr val="2B3990"/>
                </a:solidFill>
              </a:rPr>
              <a:t>la lutte contre la stigmatisation, </a:t>
            </a:r>
            <a:r>
              <a:rPr lang="fr-FR" dirty="0" smtClean="0">
                <a:solidFill>
                  <a:srgbClr val="2B3990"/>
                </a:solidFill>
              </a:rPr>
              <a:t>maintenir </a:t>
            </a:r>
            <a:r>
              <a:rPr lang="fr-FR" dirty="0">
                <a:solidFill>
                  <a:srgbClr val="2B3990"/>
                </a:solidFill>
              </a:rPr>
              <a:t>une </a:t>
            </a:r>
            <a:r>
              <a:rPr lang="fr-FR" b="1" dirty="0">
                <a:solidFill>
                  <a:srgbClr val="2B3990"/>
                </a:solidFill>
              </a:rPr>
              <a:t>exigence d’accès à la santé pour tous</a:t>
            </a:r>
            <a:r>
              <a:rPr lang="fr-FR" dirty="0" smtClean="0">
                <a:solidFill>
                  <a:srgbClr val="2B3990"/>
                </a:solidFill>
              </a:rPr>
              <a:t>.</a:t>
            </a:r>
          </a:p>
        </p:txBody>
      </p:sp>
      <p:pic>
        <p:nvPicPr>
          <p:cNvPr id="4" name="Image 3"/>
          <p:cNvPicPr/>
          <p:nvPr/>
        </p:nvPicPr>
        <p:blipFill>
          <a:blip r:embed="rId3" cstate="print">
            <a:extLst>
              <a:ext uri="{28A0092B-C50C-407E-A947-70E740481C1C}">
                <a14:useLocalDpi xmlns:a14="http://schemas.microsoft.com/office/drawing/2010/main" val="0"/>
              </a:ext>
            </a:extLst>
          </a:blip>
          <a:stretch>
            <a:fillRect/>
          </a:stretch>
        </p:blipFill>
        <p:spPr bwMode="auto">
          <a:xfrm>
            <a:off x="7956376" y="44624"/>
            <a:ext cx="1179576" cy="1628800"/>
          </a:xfrm>
          <a:prstGeom prst="rect">
            <a:avLst/>
          </a:prstGeom>
          <a:noFill/>
          <a:ln>
            <a:noFill/>
          </a:ln>
          <a:extLst>
            <a:ext uri="{FAA26D3D-D897-4be2-8F04-BA451C77F1D7}">
              <ma14:placeholder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arto="http://schemas.microsoft.com/office/word/2006/arto" xmlns:lc="http://schemas.openxmlformats.org/drawingml/2006/lockedCanvas"/>
            </a:ext>
          </a:extLst>
        </p:spPr>
      </p:pic>
    </p:spTree>
    <p:extLst>
      <p:ext uri="{BB962C8B-B14F-4D97-AF65-F5344CB8AC3E}">
        <p14:creationId xmlns:p14="http://schemas.microsoft.com/office/powerpoint/2010/main" val="198853579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468560" y="-27384"/>
            <a:ext cx="7416824"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itre 1"/>
          <p:cNvSpPr txBox="1">
            <a:spLocks/>
          </p:cNvSpPr>
          <p:nvPr/>
        </p:nvSpPr>
        <p:spPr>
          <a:xfrm>
            <a:off x="395536" y="197768"/>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PRAPS</a:t>
            </a:r>
            <a:endParaRPr lang="fr-FR" sz="3200" dirty="0">
              <a:solidFill>
                <a:schemeClr val="bg1"/>
              </a:solidFill>
            </a:endParaRPr>
          </a:p>
        </p:txBody>
      </p:sp>
      <p:sp>
        <p:nvSpPr>
          <p:cNvPr id="6" name="Rectangle 5"/>
          <p:cNvSpPr/>
          <p:nvPr/>
        </p:nvSpPr>
        <p:spPr>
          <a:xfrm>
            <a:off x="539552" y="1772816"/>
            <a:ext cx="8332240" cy="1200329"/>
          </a:xfrm>
          <a:prstGeom prst="rect">
            <a:avLst/>
          </a:prstGeom>
        </p:spPr>
        <p:txBody>
          <a:bodyPr wrap="square">
            <a:spAutoFit/>
          </a:bodyPr>
          <a:lstStyle/>
          <a:p>
            <a:pPr marL="285750" lvl="0" indent="-285750">
              <a:buFont typeface="Arial" panose="020B0604020202020204" pitchFamily="34" charset="0"/>
              <a:buChar char="•"/>
            </a:pPr>
            <a:endParaRPr lang="fr-FR" b="1" dirty="0">
              <a:solidFill>
                <a:srgbClr val="2B3990"/>
              </a:solidFill>
            </a:endParaRPr>
          </a:p>
          <a:p>
            <a:pPr marL="285750" lvl="0" indent="-285750">
              <a:buFont typeface="Arial" panose="020B0604020202020204" pitchFamily="34" charset="0"/>
              <a:buChar char="•"/>
            </a:pPr>
            <a:endParaRPr lang="fr-FR" b="1" dirty="0" smtClean="0">
              <a:solidFill>
                <a:srgbClr val="2B3990"/>
              </a:solidFill>
            </a:endParaRPr>
          </a:p>
          <a:p>
            <a:pPr marL="285750" lvl="0" indent="-285750">
              <a:buFont typeface="Arial" panose="020B0604020202020204" pitchFamily="34" charset="0"/>
              <a:buChar char="•"/>
            </a:pPr>
            <a:endParaRPr lang="fr-FR" b="1" dirty="0" smtClean="0">
              <a:solidFill>
                <a:srgbClr val="2B3990"/>
              </a:solidFill>
            </a:endParaRPr>
          </a:p>
          <a:p>
            <a:pPr lvl="0"/>
            <a:endParaRPr lang="fr-FR" dirty="0">
              <a:solidFill>
                <a:srgbClr val="2B3990"/>
              </a:solidFill>
            </a:endParaRPr>
          </a:p>
        </p:txBody>
      </p:sp>
      <p:sp>
        <p:nvSpPr>
          <p:cNvPr id="13" name="Rectangle 12"/>
          <p:cNvSpPr/>
          <p:nvPr/>
        </p:nvSpPr>
        <p:spPr>
          <a:xfrm>
            <a:off x="611560" y="1772816"/>
            <a:ext cx="5184576" cy="4278094"/>
          </a:xfrm>
          <a:prstGeom prst="rect">
            <a:avLst/>
          </a:prstGeom>
          <a:solidFill>
            <a:schemeClr val="accent1">
              <a:lumMod val="20000"/>
              <a:lumOff val="80000"/>
            </a:schemeClr>
          </a:solidFill>
        </p:spPr>
        <p:txBody>
          <a:bodyPr wrap="square">
            <a:spAutoFit/>
          </a:bodyPr>
          <a:lstStyle/>
          <a:p>
            <a:pPr lvl="0"/>
            <a:r>
              <a:rPr lang="fr-FR" sz="2000" b="1" u="sng" dirty="0" smtClean="0">
                <a:solidFill>
                  <a:srgbClr val="2B3990"/>
                </a:solidFill>
              </a:rPr>
              <a:t>6 objectifs (ancrés dans le SRS)</a:t>
            </a:r>
          </a:p>
          <a:p>
            <a:pPr lvl="0"/>
            <a:endParaRPr lang="fr-FR" b="1" dirty="0" smtClean="0">
              <a:solidFill>
                <a:srgbClr val="2B3990"/>
              </a:solidFill>
            </a:endParaRPr>
          </a:p>
          <a:p>
            <a:pPr lvl="0"/>
            <a:r>
              <a:rPr lang="fr-FR" b="1" dirty="0" smtClean="0">
                <a:solidFill>
                  <a:srgbClr val="2B3990"/>
                </a:solidFill>
              </a:rPr>
              <a:t>1. Prioriser </a:t>
            </a:r>
            <a:r>
              <a:rPr lang="fr-FR" b="1" dirty="0">
                <a:solidFill>
                  <a:srgbClr val="2B3990"/>
                </a:solidFill>
              </a:rPr>
              <a:t>les actions pour les jeunes de 0 à 25 ans</a:t>
            </a:r>
          </a:p>
          <a:p>
            <a:pPr lvl="0"/>
            <a:endParaRPr lang="fr-FR" b="1" dirty="0">
              <a:solidFill>
                <a:srgbClr val="2B3990"/>
              </a:solidFill>
            </a:endParaRPr>
          </a:p>
          <a:p>
            <a:pPr lvl="0"/>
            <a:r>
              <a:rPr lang="fr-FR" b="1" dirty="0">
                <a:solidFill>
                  <a:srgbClr val="2B3990"/>
                </a:solidFill>
              </a:rPr>
              <a:t>2. Renforcer le pouvoir d’agir des personnes</a:t>
            </a:r>
          </a:p>
          <a:p>
            <a:pPr lvl="0"/>
            <a:endParaRPr lang="fr-FR" b="1" dirty="0">
              <a:solidFill>
                <a:srgbClr val="2B3990"/>
              </a:solidFill>
            </a:endParaRPr>
          </a:p>
          <a:p>
            <a:pPr lvl="0"/>
            <a:r>
              <a:rPr lang="fr-FR" b="1" dirty="0">
                <a:solidFill>
                  <a:srgbClr val="2B3990"/>
                </a:solidFill>
              </a:rPr>
              <a:t>3. Développer les dispositifs d’accès aux soins et aux droits</a:t>
            </a:r>
          </a:p>
          <a:p>
            <a:pPr lvl="0"/>
            <a:endParaRPr lang="fr-FR" b="1" dirty="0">
              <a:solidFill>
                <a:srgbClr val="2B3990"/>
              </a:solidFill>
            </a:endParaRPr>
          </a:p>
          <a:p>
            <a:pPr lvl="0"/>
            <a:r>
              <a:rPr lang="fr-FR" b="1" dirty="0">
                <a:solidFill>
                  <a:srgbClr val="2B3990"/>
                </a:solidFill>
              </a:rPr>
              <a:t>4. Éviter les ruptures de parcours</a:t>
            </a:r>
          </a:p>
          <a:p>
            <a:pPr lvl="0"/>
            <a:endParaRPr lang="fr-FR" b="1" dirty="0">
              <a:solidFill>
                <a:srgbClr val="2B3990"/>
              </a:solidFill>
            </a:endParaRPr>
          </a:p>
          <a:p>
            <a:pPr lvl="0"/>
            <a:r>
              <a:rPr lang="fr-FR" b="1" dirty="0">
                <a:solidFill>
                  <a:srgbClr val="2B3990"/>
                </a:solidFill>
              </a:rPr>
              <a:t>5. Prioriser les territoires fragiles</a:t>
            </a:r>
          </a:p>
          <a:p>
            <a:pPr lvl="0"/>
            <a:endParaRPr lang="fr-FR" b="1" dirty="0">
              <a:solidFill>
                <a:srgbClr val="2B3990"/>
              </a:solidFill>
            </a:endParaRPr>
          </a:p>
          <a:p>
            <a:r>
              <a:rPr lang="fr-FR" b="1" dirty="0">
                <a:solidFill>
                  <a:srgbClr val="2B3990"/>
                </a:solidFill>
              </a:rPr>
              <a:t>6. Agir sur le logement et l’hébergement, qui déterminent l’état de </a:t>
            </a:r>
            <a:r>
              <a:rPr lang="fr-FR" b="1" dirty="0" smtClean="0">
                <a:solidFill>
                  <a:srgbClr val="2B3990"/>
                </a:solidFill>
              </a:rPr>
              <a:t>santé</a:t>
            </a:r>
          </a:p>
        </p:txBody>
      </p:sp>
      <p:sp>
        <p:nvSpPr>
          <p:cNvPr id="14" name="Rectangle 13"/>
          <p:cNvSpPr/>
          <p:nvPr/>
        </p:nvSpPr>
        <p:spPr>
          <a:xfrm>
            <a:off x="6084168" y="1772816"/>
            <a:ext cx="2808312" cy="1631216"/>
          </a:xfrm>
          <a:prstGeom prst="rect">
            <a:avLst/>
          </a:prstGeom>
          <a:solidFill>
            <a:schemeClr val="accent3">
              <a:lumMod val="20000"/>
              <a:lumOff val="80000"/>
            </a:schemeClr>
          </a:solidFill>
        </p:spPr>
        <p:txBody>
          <a:bodyPr wrap="square">
            <a:spAutoFit/>
          </a:bodyPr>
          <a:lstStyle/>
          <a:p>
            <a:pPr lvl="0"/>
            <a:r>
              <a:rPr lang="fr-FR" sz="1600" b="1" i="1" u="sng" dirty="0" smtClean="0">
                <a:solidFill>
                  <a:srgbClr val="2B3990"/>
                </a:solidFill>
              </a:rPr>
              <a:t>2 axes transversaux</a:t>
            </a:r>
            <a:endParaRPr lang="fr-FR" sz="1400" b="1" i="1" dirty="0">
              <a:solidFill>
                <a:srgbClr val="2B3990"/>
              </a:solidFill>
            </a:endParaRPr>
          </a:p>
          <a:p>
            <a:pPr marL="342900" lvl="0" indent="-342900">
              <a:buAutoNum type="arabicPeriod"/>
            </a:pPr>
            <a:r>
              <a:rPr lang="fr-FR" sz="1400" b="1" i="1" dirty="0">
                <a:solidFill>
                  <a:srgbClr val="2B3990"/>
                </a:solidFill>
              </a:rPr>
              <a:t>Veiller, évaluer, rechercher pour mesurer les effets des actions du PRAPS </a:t>
            </a:r>
          </a:p>
          <a:p>
            <a:pPr marL="342900" lvl="0" indent="-342900">
              <a:buAutoNum type="arabicPeriod"/>
            </a:pPr>
            <a:r>
              <a:rPr lang="fr-FR" sz="1400" b="1" i="1" dirty="0">
                <a:solidFill>
                  <a:srgbClr val="2B3990"/>
                </a:solidFill>
              </a:rPr>
              <a:t>Améliorer le pilotage et les complémentarités entre acteurs</a:t>
            </a:r>
          </a:p>
        </p:txBody>
      </p:sp>
      <p:sp>
        <p:nvSpPr>
          <p:cNvPr id="15" name="Rectangle 14"/>
          <p:cNvSpPr/>
          <p:nvPr/>
        </p:nvSpPr>
        <p:spPr>
          <a:xfrm>
            <a:off x="6068952" y="3456633"/>
            <a:ext cx="2823525" cy="2523768"/>
          </a:xfrm>
          <a:prstGeom prst="rect">
            <a:avLst/>
          </a:prstGeom>
          <a:solidFill>
            <a:schemeClr val="accent5">
              <a:lumMod val="20000"/>
              <a:lumOff val="80000"/>
            </a:schemeClr>
          </a:solidFill>
        </p:spPr>
        <p:txBody>
          <a:bodyPr wrap="square">
            <a:spAutoFit/>
          </a:bodyPr>
          <a:lstStyle/>
          <a:p>
            <a:pPr lvl="0"/>
            <a:r>
              <a:rPr lang="fr-FR" sz="1600" b="1" u="sng" dirty="0" smtClean="0">
                <a:solidFill>
                  <a:srgbClr val="2B3990"/>
                </a:solidFill>
              </a:rPr>
              <a:t>13 actions </a:t>
            </a:r>
            <a:r>
              <a:rPr lang="fr-FR" sz="1600" b="1" u="sng" dirty="0">
                <a:solidFill>
                  <a:srgbClr val="2B3990"/>
                </a:solidFill>
              </a:rPr>
              <a:t>prioritaires identifiées </a:t>
            </a:r>
            <a:endParaRPr lang="fr-FR" sz="1600" b="1" u="sng" dirty="0" smtClean="0">
              <a:solidFill>
                <a:srgbClr val="2B3990"/>
              </a:solidFill>
            </a:endParaRPr>
          </a:p>
          <a:p>
            <a:pPr lvl="0"/>
            <a:endParaRPr lang="fr-FR" sz="1400" b="1" u="sng" dirty="0" smtClean="0">
              <a:solidFill>
                <a:srgbClr val="2B3990"/>
              </a:solidFill>
            </a:endParaRPr>
          </a:p>
          <a:p>
            <a:pPr lvl="0"/>
            <a:r>
              <a:rPr lang="fr-FR" sz="1400" b="1" dirty="0">
                <a:solidFill>
                  <a:srgbClr val="2B3990"/>
                </a:solidFill>
              </a:rPr>
              <a:t>sur la période </a:t>
            </a:r>
            <a:r>
              <a:rPr lang="fr-FR" sz="1400" b="1" dirty="0" smtClean="0">
                <a:solidFill>
                  <a:srgbClr val="2B3990"/>
                </a:solidFill>
              </a:rPr>
              <a:t>2018-2023</a:t>
            </a:r>
          </a:p>
          <a:p>
            <a:pPr lvl="0"/>
            <a:endParaRPr lang="fr-FR" sz="1400" b="1" dirty="0">
              <a:solidFill>
                <a:srgbClr val="2B3990"/>
              </a:solidFill>
            </a:endParaRPr>
          </a:p>
          <a:p>
            <a:pPr lvl="0"/>
            <a:r>
              <a:rPr lang="fr-FR" sz="1400" b="1" dirty="0" smtClean="0">
                <a:solidFill>
                  <a:srgbClr val="2B3990"/>
                </a:solidFill>
              </a:rPr>
              <a:t>sur l’ensemble du territoire de Nouvelle Aquitaine, </a:t>
            </a:r>
          </a:p>
          <a:p>
            <a:pPr lvl="0"/>
            <a:endParaRPr lang="fr-FR" sz="1400" b="1" dirty="0" smtClean="0">
              <a:solidFill>
                <a:srgbClr val="2B3990"/>
              </a:solidFill>
            </a:endParaRPr>
          </a:p>
          <a:p>
            <a:pPr lvl="0"/>
            <a:r>
              <a:rPr lang="fr-FR" sz="1400" b="1" dirty="0" smtClean="0">
                <a:solidFill>
                  <a:srgbClr val="2B3990"/>
                </a:solidFill>
              </a:rPr>
              <a:t>mobilisant les différents leviers techniques et financiers, existants ou à renforcer, dont dispose l’ARS.</a:t>
            </a:r>
            <a:endParaRPr lang="fr-FR" sz="1400" b="1" dirty="0">
              <a:solidFill>
                <a:srgbClr val="2B3990"/>
              </a:solidFill>
            </a:endParaRPr>
          </a:p>
        </p:txBody>
      </p:sp>
      <p:sp>
        <p:nvSpPr>
          <p:cNvPr id="2" name="Espace réservé de la date 1"/>
          <p:cNvSpPr>
            <a:spLocks noGrp="1"/>
          </p:cNvSpPr>
          <p:nvPr>
            <p:ph type="dt" sz="half" idx="10"/>
          </p:nvPr>
        </p:nvSpPr>
        <p:spPr/>
        <p:txBody>
          <a:bodyPr/>
          <a:lstStyle/>
          <a:p>
            <a:r>
              <a:rPr lang="fr-FR" dirty="0" smtClean="0"/>
              <a:t>23</a:t>
            </a:r>
            <a:endParaRPr lang="fr-FR" dirty="0"/>
          </a:p>
        </p:txBody>
      </p:sp>
    </p:spTree>
    <p:extLst>
      <p:ext uri="{BB962C8B-B14F-4D97-AF65-F5344CB8AC3E}">
        <p14:creationId xmlns:p14="http://schemas.microsoft.com/office/powerpoint/2010/main" val="38544109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8600" y="476672"/>
            <a:ext cx="7560840" cy="4968552"/>
          </a:xfrm>
        </p:spPr>
        <p:txBody>
          <a:bodyPr>
            <a:normAutofit fontScale="90000"/>
          </a:bodyPr>
          <a:lstStyle/>
          <a:p>
            <a:pPr algn="ctr"/>
            <a:r>
              <a:rPr lang="fr-FR" b="1" dirty="0" smtClean="0"/>
              <a:t/>
            </a:r>
            <a:br>
              <a:rPr lang="fr-FR" b="1" dirty="0" smtClean="0"/>
            </a:br>
            <a:r>
              <a:rPr lang="fr-FR" sz="4000" b="1" dirty="0"/>
              <a:t>PRS Nouvelle-Aquitaine</a:t>
            </a:r>
            <a:r>
              <a:rPr lang="fr-FR" sz="4000" dirty="0"/>
              <a:t/>
            </a:r>
            <a:br>
              <a:rPr lang="fr-FR" sz="4000" dirty="0"/>
            </a:br>
            <a:r>
              <a:rPr lang="fr-FR" sz="4000" dirty="0" smtClean="0"/>
              <a:t>en cours de consultation</a:t>
            </a:r>
            <a:r>
              <a:rPr lang="fr-FR" sz="4000" b="1" dirty="0"/>
              <a:t/>
            </a:r>
            <a:br>
              <a:rPr lang="fr-FR" sz="4000" b="1" dirty="0"/>
            </a:br>
            <a:r>
              <a:rPr lang="fr-FR" sz="3200" b="1" dirty="0"/>
              <a:t/>
            </a:r>
            <a:br>
              <a:rPr lang="fr-FR" sz="3200" b="1" dirty="0"/>
            </a:br>
            <a:r>
              <a:rPr lang="fr-FR" sz="3200" b="1" dirty="0"/>
              <a:t/>
            </a:r>
            <a:br>
              <a:rPr lang="fr-FR" sz="3200" b="1" dirty="0"/>
            </a:br>
            <a:r>
              <a:rPr lang="fr-FR" sz="3100" b="1" i="1" dirty="0" smtClean="0"/>
              <a:t/>
            </a:r>
            <a:br>
              <a:rPr lang="fr-FR" sz="3100" b="1" i="1" dirty="0" smtClean="0"/>
            </a:br>
            <a:r>
              <a:rPr lang="fr-FR" sz="3100" b="1" i="1" dirty="0" smtClean="0"/>
              <a:t>merci de votre attention</a:t>
            </a:r>
            <a:r>
              <a:rPr lang="fr-FR" sz="3200" b="1" smtClean="0"/>
              <a:t/>
            </a:r>
            <a:br>
              <a:rPr lang="fr-FR" sz="3200" b="1" smtClean="0"/>
            </a:br>
            <a:r>
              <a:rPr lang="fr-FR" sz="3200" b="1" dirty="0" smtClean="0"/>
              <a:t/>
            </a:r>
            <a:br>
              <a:rPr lang="fr-FR" sz="3200" b="1" dirty="0" smtClean="0"/>
            </a:br>
            <a:r>
              <a:rPr lang="fr-FR" sz="3200" b="1" dirty="0" smtClean="0"/>
              <a:t> </a:t>
            </a:r>
            <a:endParaRPr lang="fr-FR" sz="3600" b="1" dirty="0"/>
          </a:p>
        </p:txBody>
      </p:sp>
    </p:spTree>
    <p:extLst>
      <p:ext uri="{BB962C8B-B14F-4D97-AF65-F5344CB8AC3E}">
        <p14:creationId xmlns:p14="http://schemas.microsoft.com/office/powerpoint/2010/main" val="36007669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8600" y="476672"/>
            <a:ext cx="7560840" cy="4968552"/>
          </a:xfrm>
        </p:spPr>
        <p:txBody>
          <a:bodyPr>
            <a:normAutofit/>
          </a:bodyPr>
          <a:lstStyle/>
          <a:p>
            <a:pPr algn="ctr"/>
            <a:r>
              <a:rPr lang="fr-FR" b="1" dirty="0" smtClean="0"/>
              <a:t/>
            </a:r>
            <a:br>
              <a:rPr lang="fr-FR" b="1" dirty="0" smtClean="0"/>
            </a:br>
            <a:r>
              <a:rPr lang="fr-FR" sz="4000" b="1" dirty="0" smtClean="0"/>
              <a:t>PRS Nouvelle-Aquitaine</a:t>
            </a:r>
            <a:r>
              <a:rPr lang="fr-FR" sz="4000" dirty="0" smtClean="0"/>
              <a:t/>
            </a:r>
            <a:br>
              <a:rPr lang="fr-FR" sz="4000" dirty="0" smtClean="0"/>
            </a:br>
            <a:r>
              <a:rPr lang="fr-FR" sz="4000" b="1" dirty="0"/>
              <a:t>Consultation</a:t>
            </a:r>
            <a:r>
              <a:rPr lang="fr-FR" sz="3200" b="1" dirty="0" smtClean="0"/>
              <a:t/>
            </a:r>
            <a:br>
              <a:rPr lang="fr-FR" sz="3200" b="1" dirty="0" smtClean="0"/>
            </a:br>
            <a:r>
              <a:rPr lang="fr-FR" sz="3200" b="1" dirty="0" smtClean="0"/>
              <a:t/>
            </a:r>
            <a:br>
              <a:rPr lang="fr-FR" sz="3200" b="1" dirty="0" smtClean="0"/>
            </a:br>
            <a:r>
              <a:rPr lang="fr-FR" sz="3200" b="1" dirty="0"/>
              <a:t>nouveau cadre, nouveaux enjeux, </a:t>
            </a:r>
            <a:r>
              <a:rPr lang="fr-FR" sz="3200" b="1" dirty="0" smtClean="0"/>
              <a:t>Consultation </a:t>
            </a:r>
            <a:r>
              <a:rPr lang="fr-FR" sz="3200" b="1" dirty="0"/>
              <a:t>et mise en œuvre </a:t>
            </a:r>
            <a:br>
              <a:rPr lang="fr-FR" sz="3200" b="1" dirty="0"/>
            </a:br>
            <a:r>
              <a:rPr lang="fr-FR" sz="3200" dirty="0"/>
              <a:t/>
            </a:r>
            <a:br>
              <a:rPr lang="fr-FR" sz="3200" dirty="0"/>
            </a:br>
            <a:endParaRPr lang="fr-FR" sz="3600" b="1" dirty="0"/>
          </a:p>
        </p:txBody>
      </p:sp>
    </p:spTree>
    <p:extLst>
      <p:ext uri="{BB962C8B-B14F-4D97-AF65-F5344CB8AC3E}">
        <p14:creationId xmlns:p14="http://schemas.microsoft.com/office/powerpoint/2010/main" val="30704528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l="33437" t="31667" r="16814" b="25000"/>
          <a:stretch>
            <a:fillRect/>
          </a:stretch>
        </p:blipFill>
        <p:spPr bwMode="auto">
          <a:xfrm>
            <a:off x="1610464" y="3645024"/>
            <a:ext cx="5400600" cy="2517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contenu 2"/>
          <p:cNvSpPr>
            <a:spLocks noGrp="1"/>
          </p:cNvSpPr>
          <p:nvPr>
            <p:ph idx="1"/>
          </p:nvPr>
        </p:nvSpPr>
        <p:spPr>
          <a:xfrm>
            <a:off x="395536" y="1484784"/>
            <a:ext cx="8229600" cy="532800"/>
          </a:xfrm>
        </p:spPr>
        <p:txBody>
          <a:bodyPr>
            <a:normAutofit fontScale="92500" lnSpcReduction="20000"/>
          </a:bodyPr>
          <a:lstStyle/>
          <a:p>
            <a:r>
              <a:rPr lang="fr-FR" altLang="fr-FR" b="1" dirty="0" smtClean="0">
                <a:latin typeface="+mn-lt"/>
              </a:rPr>
              <a:t>Le </a:t>
            </a:r>
            <a:r>
              <a:rPr lang="fr-FR" altLang="fr-FR" b="1" dirty="0">
                <a:latin typeface="+mn-lt"/>
              </a:rPr>
              <a:t>PRS </a:t>
            </a:r>
            <a:r>
              <a:rPr lang="fr-FR" altLang="fr-FR" b="1" dirty="0" smtClean="0">
                <a:latin typeface="+mn-lt"/>
              </a:rPr>
              <a:t>c’est </a:t>
            </a:r>
            <a:r>
              <a:rPr lang="fr-FR" altLang="fr-FR" sz="3600" b="1" dirty="0">
                <a:latin typeface="+mn-lt"/>
              </a:rPr>
              <a:t>:</a:t>
            </a:r>
            <a:r>
              <a:rPr lang="fr-FR" altLang="fr-FR" sz="3600" b="1" dirty="0" smtClean="0">
                <a:latin typeface="+mn-lt"/>
              </a:rPr>
              <a:t> </a:t>
            </a:r>
          </a:p>
          <a:p>
            <a:endParaRPr lang="fr-FR" b="1" dirty="0"/>
          </a:p>
        </p:txBody>
      </p:sp>
      <p:sp>
        <p:nvSpPr>
          <p:cNvPr id="4" name="Espace réservé du texte 3"/>
          <p:cNvSpPr>
            <a:spLocks noGrp="1"/>
          </p:cNvSpPr>
          <p:nvPr>
            <p:ph type="body" sz="quarter" idx="11"/>
          </p:nvPr>
        </p:nvSpPr>
        <p:spPr>
          <a:xfrm>
            <a:off x="467544" y="1844824"/>
            <a:ext cx="8424862" cy="2304256"/>
          </a:xfrm>
        </p:spPr>
        <p:txBody>
          <a:bodyPr>
            <a:normAutofit/>
          </a:bodyPr>
          <a:lstStyle/>
          <a:p>
            <a:pPr marL="457200" indent="-457200">
              <a:spcBef>
                <a:spcPts val="0"/>
              </a:spcBef>
              <a:buFont typeface="Arial" panose="020B0604020202020204" pitchFamily="34" charset="0"/>
              <a:buChar char="•"/>
              <a:defRPr/>
            </a:pPr>
            <a:r>
              <a:rPr lang="fr-FR" sz="2200" dirty="0">
                <a:solidFill>
                  <a:srgbClr val="000066"/>
                </a:solidFill>
                <a:latin typeface="Calibri" panose="020F0502020204030204" pitchFamily="34" charset="0"/>
              </a:rPr>
              <a:t>Un </a:t>
            </a:r>
            <a:r>
              <a:rPr lang="fr-FR" sz="2200" b="1" dirty="0">
                <a:solidFill>
                  <a:srgbClr val="000066"/>
                </a:solidFill>
                <a:latin typeface="Calibri" panose="020F0502020204030204" pitchFamily="34" charset="0"/>
              </a:rPr>
              <a:t>c</a:t>
            </a:r>
            <a:r>
              <a:rPr lang="fr-FR" sz="2200" b="1" dirty="0" smtClean="0">
                <a:solidFill>
                  <a:srgbClr val="000066"/>
                </a:solidFill>
                <a:latin typeface="Calibri" panose="020F0502020204030204" pitchFamily="34" charset="0"/>
              </a:rPr>
              <a:t>adre </a:t>
            </a:r>
            <a:r>
              <a:rPr lang="fr-FR" sz="2200" b="1" dirty="0">
                <a:solidFill>
                  <a:srgbClr val="000066"/>
                </a:solidFill>
                <a:latin typeface="Calibri" panose="020F0502020204030204" pitchFamily="34" charset="0"/>
              </a:rPr>
              <a:t>d’orientation stratégique (COS) </a:t>
            </a:r>
            <a:r>
              <a:rPr lang="fr-FR" sz="2200" dirty="0">
                <a:solidFill>
                  <a:srgbClr val="000066"/>
                </a:solidFill>
                <a:latin typeface="Calibri" panose="020F0502020204030204" pitchFamily="34" charset="0"/>
              </a:rPr>
              <a:t>pour 10 ans : </a:t>
            </a:r>
            <a:r>
              <a:rPr lang="fr-FR" sz="2200" dirty="0" smtClean="0">
                <a:solidFill>
                  <a:srgbClr val="000066"/>
                </a:solidFill>
                <a:latin typeface="Calibri" panose="020F0502020204030204" pitchFamily="34" charset="0"/>
              </a:rPr>
              <a:t>2018-2027</a:t>
            </a:r>
            <a:endParaRPr lang="fr-FR" sz="2200" dirty="0">
              <a:solidFill>
                <a:srgbClr val="000066"/>
              </a:solidFill>
              <a:latin typeface="Calibri" panose="020F0502020204030204" pitchFamily="34" charset="0"/>
            </a:endParaRPr>
          </a:p>
          <a:p>
            <a:pPr marL="457200" indent="-457200">
              <a:spcBef>
                <a:spcPts val="0"/>
              </a:spcBef>
              <a:buFont typeface="Arial" panose="020B0604020202020204" pitchFamily="34" charset="0"/>
              <a:buChar char="•"/>
              <a:tabLst>
                <a:tab pos="2597150" algn="l"/>
              </a:tabLst>
              <a:defRPr/>
            </a:pPr>
            <a:r>
              <a:rPr lang="fr-FR" sz="2200" dirty="0" smtClean="0">
                <a:solidFill>
                  <a:srgbClr val="000066"/>
                </a:solidFill>
                <a:latin typeface="Calibri" panose="020F0502020204030204" pitchFamily="34" charset="0"/>
              </a:rPr>
              <a:t>Un </a:t>
            </a:r>
            <a:r>
              <a:rPr lang="fr-FR" sz="2200" b="1" dirty="0">
                <a:solidFill>
                  <a:srgbClr val="000066"/>
                </a:solidFill>
                <a:latin typeface="Calibri" panose="020F0502020204030204" pitchFamily="34" charset="0"/>
              </a:rPr>
              <a:t>s</a:t>
            </a:r>
            <a:r>
              <a:rPr lang="fr-FR" sz="2200" b="1" dirty="0" smtClean="0">
                <a:solidFill>
                  <a:srgbClr val="000066"/>
                </a:solidFill>
                <a:latin typeface="Calibri" panose="020F0502020204030204" pitchFamily="34" charset="0"/>
              </a:rPr>
              <a:t>chéma </a:t>
            </a:r>
            <a:r>
              <a:rPr lang="fr-FR" sz="2200" b="1" dirty="0">
                <a:solidFill>
                  <a:srgbClr val="000066"/>
                </a:solidFill>
                <a:latin typeface="Calibri" panose="020F0502020204030204" pitchFamily="34" charset="0"/>
              </a:rPr>
              <a:t>régional de santé (SRS) </a:t>
            </a:r>
            <a:r>
              <a:rPr lang="fr-FR" sz="2200" dirty="0">
                <a:solidFill>
                  <a:srgbClr val="000066"/>
                </a:solidFill>
                <a:latin typeface="Calibri" panose="020F0502020204030204" pitchFamily="34" charset="0"/>
              </a:rPr>
              <a:t>pour 5 </a:t>
            </a:r>
            <a:r>
              <a:rPr lang="fr-FR" sz="2200" dirty="0" smtClean="0">
                <a:solidFill>
                  <a:srgbClr val="000066"/>
                </a:solidFill>
                <a:latin typeface="Calibri" panose="020F0502020204030204" pitchFamily="34" charset="0"/>
              </a:rPr>
              <a:t>ans</a:t>
            </a:r>
          </a:p>
          <a:p>
            <a:pPr marL="457200" indent="-457200">
              <a:spcBef>
                <a:spcPts val="0"/>
              </a:spcBef>
              <a:buFont typeface="Arial" panose="020B0604020202020204" pitchFamily="34" charset="0"/>
              <a:buChar char="•"/>
              <a:defRPr/>
            </a:pPr>
            <a:r>
              <a:rPr lang="fr-FR" sz="2200" dirty="0" smtClean="0">
                <a:solidFill>
                  <a:srgbClr val="000066"/>
                </a:solidFill>
                <a:latin typeface="Calibri" panose="020F0502020204030204" pitchFamily="34" charset="0"/>
              </a:rPr>
              <a:t>Un </a:t>
            </a:r>
            <a:r>
              <a:rPr lang="fr-FR" sz="2200" b="1" dirty="0">
                <a:solidFill>
                  <a:srgbClr val="000066"/>
                </a:solidFill>
                <a:latin typeface="Calibri" panose="020F0502020204030204" pitchFamily="34" charset="0"/>
              </a:rPr>
              <a:t>p</a:t>
            </a:r>
            <a:r>
              <a:rPr lang="fr-FR" sz="2200" b="1" dirty="0" smtClean="0">
                <a:solidFill>
                  <a:srgbClr val="000066"/>
                </a:solidFill>
                <a:latin typeface="Calibri" panose="020F0502020204030204" pitchFamily="34" charset="0"/>
              </a:rPr>
              <a:t>rogramme </a:t>
            </a:r>
            <a:r>
              <a:rPr lang="fr-FR" sz="2200" b="1" dirty="0">
                <a:solidFill>
                  <a:srgbClr val="000066"/>
                </a:solidFill>
                <a:latin typeface="Calibri" panose="020F0502020204030204" pitchFamily="34" charset="0"/>
              </a:rPr>
              <a:t>régional d’accès à la prévention et </a:t>
            </a:r>
            <a:r>
              <a:rPr lang="fr-FR" sz="2200" b="1" dirty="0" smtClean="0">
                <a:solidFill>
                  <a:srgbClr val="000066"/>
                </a:solidFill>
                <a:latin typeface="Calibri" panose="020F0502020204030204" pitchFamily="34" charset="0"/>
              </a:rPr>
              <a:t>aux soins (PRAPS) des plus démunis </a:t>
            </a:r>
            <a:r>
              <a:rPr lang="fr-FR" sz="2200" dirty="0" smtClean="0">
                <a:solidFill>
                  <a:srgbClr val="000066"/>
                </a:solidFill>
                <a:latin typeface="Calibri" panose="020F0502020204030204" pitchFamily="34" charset="0"/>
              </a:rPr>
              <a:t>pour </a:t>
            </a:r>
            <a:r>
              <a:rPr lang="fr-FR" sz="2200" dirty="0">
                <a:solidFill>
                  <a:srgbClr val="000066"/>
                </a:solidFill>
                <a:latin typeface="Calibri" panose="020F0502020204030204" pitchFamily="34" charset="0"/>
              </a:rPr>
              <a:t>5 </a:t>
            </a:r>
            <a:r>
              <a:rPr lang="fr-FR" sz="2200" dirty="0" smtClean="0">
                <a:solidFill>
                  <a:srgbClr val="000066"/>
                </a:solidFill>
                <a:latin typeface="Calibri" panose="020F0502020204030204" pitchFamily="34" charset="0"/>
              </a:rPr>
              <a:t>ans</a:t>
            </a:r>
          </a:p>
          <a:p>
            <a:pPr>
              <a:spcBef>
                <a:spcPts val="0"/>
              </a:spcBef>
            </a:pPr>
            <a:endParaRPr lang="fr-FR" dirty="0"/>
          </a:p>
        </p:txBody>
      </p:sp>
      <p:sp>
        <p:nvSpPr>
          <p:cNvPr id="7" name="Rectangle à coins arrondis 6"/>
          <p:cNvSpPr/>
          <p:nvPr/>
        </p:nvSpPr>
        <p:spPr>
          <a:xfrm>
            <a:off x="-324544" y="-99392"/>
            <a:ext cx="7335608" cy="1368152"/>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8" name="Titre 1"/>
          <p:cNvSpPr txBox="1">
            <a:spLocks/>
          </p:cNvSpPr>
          <p:nvPr/>
        </p:nvSpPr>
        <p:spPr>
          <a:xfrm>
            <a:off x="97160" y="0"/>
            <a:ext cx="8229600" cy="1143000"/>
          </a:xfrm>
          <a:prstGeom prst="rect">
            <a:avLst/>
          </a:prstGeom>
        </p:spPr>
        <p:txBody>
          <a:bodyPr vert="horz" lIns="91440" tIns="45720" rIns="91440" bIns="45720" rtlCol="0" anchor="ctr">
            <a:normAutofit lnSpcReduction="10000"/>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endParaRPr lang="fr-FR" sz="3600" b="1" dirty="0" smtClean="0">
              <a:solidFill>
                <a:prstClr val="white"/>
              </a:solidFill>
            </a:endParaRPr>
          </a:p>
          <a:p>
            <a:r>
              <a:rPr lang="fr-FR" sz="4000" b="1" dirty="0" smtClean="0">
                <a:solidFill>
                  <a:prstClr val="white"/>
                </a:solidFill>
              </a:rPr>
              <a:t> </a:t>
            </a:r>
            <a:r>
              <a:rPr lang="fr-FR" sz="3200" b="1" dirty="0" smtClean="0">
                <a:solidFill>
                  <a:prstClr val="white"/>
                </a:solidFill>
              </a:rPr>
              <a:t>PRS </a:t>
            </a:r>
            <a:r>
              <a:rPr lang="fr-FR" sz="3600" b="1" dirty="0" smtClean="0">
                <a:solidFill>
                  <a:prstClr val="white"/>
                </a:solidFill>
              </a:rPr>
              <a:t>: </a:t>
            </a:r>
            <a:r>
              <a:rPr lang="fr-FR" sz="2800" b="1" dirty="0" smtClean="0">
                <a:solidFill>
                  <a:prstClr val="white"/>
                </a:solidFill>
              </a:rPr>
              <a:t>Nouveau cadre, nouveaux enjeux </a:t>
            </a:r>
            <a:endParaRPr lang="fr-FR" sz="2000" dirty="0">
              <a:solidFill>
                <a:prstClr val="white"/>
              </a:solidFill>
            </a:endParaRPr>
          </a:p>
          <a:p>
            <a:pPr>
              <a:tabLst>
                <a:tab pos="3409950" algn="l"/>
              </a:tabLst>
            </a:pPr>
            <a:endParaRPr lang="fr-FR" sz="3200" dirty="0">
              <a:solidFill>
                <a:prstClr val="white"/>
              </a:solidFill>
            </a:endParaRPr>
          </a:p>
        </p:txBody>
      </p:sp>
      <p:sp>
        <p:nvSpPr>
          <p:cNvPr id="10" name="Rectangle à coins arrondis 9"/>
          <p:cNvSpPr/>
          <p:nvPr/>
        </p:nvSpPr>
        <p:spPr>
          <a:xfrm>
            <a:off x="3491880" y="5533110"/>
            <a:ext cx="720080" cy="48890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r-FR" sz="2000" b="1" dirty="0" smtClean="0">
                <a:solidFill>
                  <a:srgbClr val="2B3990"/>
                </a:solidFill>
              </a:rPr>
              <a:t>COS</a:t>
            </a:r>
            <a:endParaRPr lang="fr-FR" sz="2800" b="1" dirty="0">
              <a:solidFill>
                <a:srgbClr val="2B3990"/>
              </a:solidFill>
            </a:endParaRPr>
          </a:p>
        </p:txBody>
      </p:sp>
      <p:sp>
        <p:nvSpPr>
          <p:cNvPr id="11" name="Rectangle à coins arrondis 10"/>
          <p:cNvSpPr/>
          <p:nvPr/>
        </p:nvSpPr>
        <p:spPr>
          <a:xfrm>
            <a:off x="6012160" y="5533109"/>
            <a:ext cx="626368" cy="48890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sz="2000" b="1" dirty="0" smtClean="0"/>
              <a:t>SRS</a:t>
            </a:r>
            <a:endParaRPr lang="fr-FR" sz="2400" b="1" dirty="0"/>
          </a:p>
        </p:txBody>
      </p:sp>
      <p:sp>
        <p:nvSpPr>
          <p:cNvPr id="12" name="Rectangle à coins arrondis 11"/>
          <p:cNvSpPr/>
          <p:nvPr/>
        </p:nvSpPr>
        <p:spPr>
          <a:xfrm>
            <a:off x="6588224" y="5561538"/>
            <a:ext cx="720080" cy="432047"/>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FR" sz="1200" b="1" dirty="0" smtClean="0"/>
              <a:t>PRAPS</a:t>
            </a:r>
            <a:endParaRPr lang="fr-FR" sz="1400" b="1" dirty="0"/>
          </a:p>
        </p:txBody>
      </p:sp>
      <p:sp>
        <p:nvSpPr>
          <p:cNvPr id="13" name="Espace réservé du contenu 2"/>
          <p:cNvSpPr txBox="1">
            <a:spLocks/>
          </p:cNvSpPr>
          <p:nvPr/>
        </p:nvSpPr>
        <p:spPr>
          <a:xfrm>
            <a:off x="1511660" y="6453336"/>
            <a:ext cx="5400600" cy="532800"/>
          </a:xfrm>
          <a:prstGeom prst="rect">
            <a:avLst/>
          </a:prstGeom>
        </p:spPr>
        <p:txBody>
          <a:bodyPr vert="horz" lIns="91440" tIns="45720" rIns="91440" bIns="45720" rtlCol="0">
            <a:normAutofit fontScale="85000" lnSpcReduction="10000"/>
          </a:bodyPr>
          <a:lstStyle>
            <a:lvl1pPr marL="0" marR="0" indent="0" algn="l" defTabSz="914400" rtl="0" eaLnBrk="1" fontAlgn="auto" latinLnBrk="0" hangingPunct="1">
              <a:lnSpc>
                <a:spcPct val="100000"/>
              </a:lnSpc>
              <a:spcBef>
                <a:spcPct val="20000"/>
              </a:spcBef>
              <a:spcAft>
                <a:spcPts val="0"/>
              </a:spcAft>
              <a:buClrTx/>
              <a:buSzTx/>
              <a:buFont typeface="+mj-lt"/>
              <a:buNone/>
              <a:tabLst/>
              <a:defRPr sz="3200" kern="1200">
                <a:solidFill>
                  <a:srgbClr val="2FA17C"/>
                </a:solidFill>
                <a:latin typeface="Microsoft PhagsPa" panose="020B0502040204020203" pitchFamily="34" charset="0"/>
                <a:ea typeface="+mn-ea"/>
                <a:cs typeface="+mn-cs"/>
              </a:defRPr>
            </a:lvl1pPr>
            <a:lvl2pPr marL="457200" indent="0" algn="l" defTabSz="914400" rtl="0" eaLnBrk="1" latinLnBrk="0" hangingPunct="1">
              <a:spcBef>
                <a:spcPct val="20000"/>
              </a:spcBef>
              <a:buFont typeface="+mj-lt"/>
              <a:buNone/>
              <a:defRPr sz="2800" kern="1200">
                <a:solidFill>
                  <a:srgbClr val="31B564"/>
                </a:solidFill>
                <a:latin typeface="Microsoft PhagsPa" panose="020B0502040204020203" pitchFamily="34" charset="0"/>
                <a:ea typeface="+mn-ea"/>
                <a:cs typeface="+mn-cs"/>
              </a:defRPr>
            </a:lvl2pPr>
            <a:lvl3pPr marL="914400" indent="0" algn="l" defTabSz="914400" rtl="0" eaLnBrk="1" latinLnBrk="0" hangingPunct="1">
              <a:spcBef>
                <a:spcPct val="20000"/>
              </a:spcBef>
              <a:buFont typeface="Arial" panose="020B0604020202020204" pitchFamily="34" charset="0"/>
              <a:buNone/>
              <a:defRPr sz="2400" kern="1200">
                <a:solidFill>
                  <a:srgbClr val="2B3990"/>
                </a:solidFill>
                <a:latin typeface="Microsoft PhagsPa" panose="020B0502040204020203" pitchFamily="34" charset="0"/>
                <a:ea typeface="+mn-ea"/>
                <a:cs typeface="+mn-cs"/>
              </a:defRPr>
            </a:lvl3pPr>
            <a:lvl4pPr marL="1371600" indent="0" algn="l" defTabSz="914400" rtl="0" eaLnBrk="1" latinLnBrk="0" hangingPunct="1">
              <a:spcBef>
                <a:spcPct val="20000"/>
              </a:spcBef>
              <a:buFont typeface="Arial" panose="020B0604020202020204" pitchFamily="34" charset="0"/>
              <a:buNone/>
              <a:defRPr sz="2000" i="1" kern="1200">
                <a:solidFill>
                  <a:schemeClr val="tx1"/>
                </a:solidFill>
                <a:latin typeface="Microsoft PhagsPa" panose="020B0502040204020203" pitchFamily="34" charset="0"/>
                <a:ea typeface="+mn-ea"/>
                <a:cs typeface="+mn-cs"/>
              </a:defRPr>
            </a:lvl4pPr>
            <a:lvl5pPr marL="1828800" indent="0" algn="l" defTabSz="914400" rtl="0" eaLnBrk="1" latinLnBrk="0" hangingPunct="1">
              <a:spcBef>
                <a:spcPct val="20000"/>
              </a:spcBef>
              <a:buFont typeface="Arial" panose="020B0604020202020204" pitchFamily="34" charset="0"/>
              <a:buNone/>
              <a:defRPr sz="2000" i="1" kern="1200">
                <a:solidFill>
                  <a:schemeClr val="tx1">
                    <a:lumMod val="65000"/>
                    <a:lumOff val="35000"/>
                  </a:schemeClr>
                </a:solidFill>
                <a:latin typeface="Microsoft PhagsPa" panose="020B0502040204020203"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altLang="fr-FR" sz="2400" b="1" dirty="0" smtClean="0">
                <a:latin typeface="+mn-lt"/>
              </a:rPr>
              <a:t>Adoption prévue en juin 2018, après consultation</a:t>
            </a:r>
            <a:endParaRPr lang="fr-FR" b="1" dirty="0">
              <a:latin typeface="+mn-lt"/>
            </a:endParaRPr>
          </a:p>
        </p:txBody>
      </p:sp>
    </p:spTree>
    <p:extLst>
      <p:ext uri="{BB962C8B-B14F-4D97-AF65-F5344CB8AC3E}">
        <p14:creationId xmlns:p14="http://schemas.microsoft.com/office/powerpoint/2010/main" val="42587295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31379" y="1412776"/>
            <a:ext cx="8363272" cy="576064"/>
          </a:xfrm>
        </p:spPr>
        <p:txBody>
          <a:bodyPr>
            <a:normAutofit/>
          </a:bodyPr>
          <a:lstStyle/>
          <a:p>
            <a:r>
              <a:rPr lang="fr-FR" altLang="fr-FR" sz="2800" b="1" dirty="0" smtClean="0">
                <a:latin typeface="+mn-lt"/>
              </a:rPr>
              <a:t>Ce qui change avec le PRS de 2</a:t>
            </a:r>
            <a:r>
              <a:rPr lang="fr-FR" altLang="fr-FR" sz="2800" b="1" baseline="30000" dirty="0" smtClean="0">
                <a:latin typeface="+mn-lt"/>
              </a:rPr>
              <a:t>ème</a:t>
            </a:r>
            <a:r>
              <a:rPr lang="fr-FR" altLang="fr-FR" sz="2800" b="1" dirty="0" smtClean="0">
                <a:latin typeface="+mn-lt"/>
              </a:rPr>
              <a:t> génération </a:t>
            </a:r>
          </a:p>
          <a:p>
            <a:endParaRPr lang="fr-FR" sz="3600" b="1" dirty="0">
              <a:latin typeface="+mn-lt"/>
            </a:endParaRPr>
          </a:p>
        </p:txBody>
      </p:sp>
      <p:sp>
        <p:nvSpPr>
          <p:cNvPr id="4" name="Espace réservé du texte 3"/>
          <p:cNvSpPr>
            <a:spLocks noGrp="1"/>
          </p:cNvSpPr>
          <p:nvPr>
            <p:ph type="body" sz="quarter" idx="11"/>
          </p:nvPr>
        </p:nvSpPr>
        <p:spPr>
          <a:xfrm>
            <a:off x="533946" y="1839083"/>
            <a:ext cx="8424862" cy="2770044"/>
          </a:xfrm>
        </p:spPr>
        <p:txBody>
          <a:bodyPr>
            <a:noAutofit/>
          </a:bodyPr>
          <a:lstStyle/>
          <a:p>
            <a:pPr marL="171450" indent="-171450">
              <a:spcBef>
                <a:spcPts val="0"/>
              </a:spcBef>
              <a:buFont typeface="Arial" panose="020B0604020202020204" pitchFamily="34" charset="0"/>
              <a:buChar char="•"/>
              <a:defRPr/>
            </a:pPr>
            <a:r>
              <a:rPr lang="fr-FR" sz="2000" dirty="0" smtClean="0">
                <a:solidFill>
                  <a:srgbClr val="002060"/>
                </a:solidFill>
                <a:latin typeface="+mn-lt"/>
              </a:rPr>
              <a:t>Un </a:t>
            </a:r>
            <a:r>
              <a:rPr lang="fr-FR" sz="2000" b="1" dirty="0">
                <a:solidFill>
                  <a:srgbClr val="002060"/>
                </a:solidFill>
                <a:latin typeface="+mn-lt"/>
              </a:rPr>
              <a:t>COS </a:t>
            </a:r>
            <a:r>
              <a:rPr lang="fr-FR" sz="2000" b="1" dirty="0" smtClean="0">
                <a:solidFill>
                  <a:srgbClr val="002060"/>
                </a:solidFill>
                <a:latin typeface="+mn-lt"/>
              </a:rPr>
              <a:t>plus prospectif</a:t>
            </a:r>
            <a:r>
              <a:rPr lang="fr-FR" sz="2000" dirty="0" smtClean="0">
                <a:solidFill>
                  <a:srgbClr val="002060"/>
                </a:solidFill>
                <a:latin typeface="+mn-lt"/>
              </a:rPr>
              <a:t>, plus précis </a:t>
            </a:r>
            <a:r>
              <a:rPr lang="fr-FR" sz="2000" dirty="0" smtClean="0">
                <a:solidFill>
                  <a:srgbClr val="002060"/>
                </a:solidFill>
                <a:latin typeface="+mn-lt"/>
              </a:rPr>
              <a:t> </a:t>
            </a:r>
            <a:endParaRPr lang="fr-FR" sz="2000" dirty="0" smtClean="0">
              <a:solidFill>
                <a:srgbClr val="002060"/>
              </a:solidFill>
              <a:latin typeface="+mn-lt"/>
            </a:endParaRPr>
          </a:p>
          <a:p>
            <a:pPr marL="171450" indent="-171450">
              <a:spcBef>
                <a:spcPts val="0"/>
              </a:spcBef>
              <a:buFont typeface="Arial" panose="020B0604020202020204" pitchFamily="34" charset="0"/>
              <a:buChar char="•"/>
              <a:defRPr/>
            </a:pPr>
            <a:r>
              <a:rPr lang="fr-FR" sz="2000" dirty="0" smtClean="0">
                <a:solidFill>
                  <a:srgbClr val="002060"/>
                </a:solidFill>
                <a:latin typeface="+mn-lt"/>
              </a:rPr>
              <a:t>Un </a:t>
            </a:r>
            <a:r>
              <a:rPr lang="fr-FR" sz="2000" b="1" dirty="0" smtClean="0">
                <a:solidFill>
                  <a:srgbClr val="002060"/>
                </a:solidFill>
                <a:latin typeface="+mn-lt"/>
              </a:rPr>
              <a:t>SRS unique </a:t>
            </a:r>
          </a:p>
          <a:p>
            <a:pPr marL="628650" lvl="1" indent="-171450">
              <a:spcBef>
                <a:spcPts val="0"/>
              </a:spcBef>
              <a:buFont typeface="Arial" panose="020B0604020202020204" pitchFamily="34" charset="0"/>
              <a:buChar char="•"/>
              <a:defRPr/>
            </a:pPr>
            <a:r>
              <a:rPr lang="fr-FR" sz="2000" dirty="0">
                <a:solidFill>
                  <a:srgbClr val="002060"/>
                </a:solidFill>
                <a:latin typeface="+mn-lt"/>
              </a:rPr>
              <a:t>Alors que l’ancien PRS comportait 3 schémas (prévention, organisation des soins, organisation médico-sociale)</a:t>
            </a:r>
          </a:p>
          <a:p>
            <a:pPr marL="628650" lvl="1" indent="-171450">
              <a:spcBef>
                <a:spcPts val="0"/>
              </a:spcBef>
              <a:buFont typeface="Arial" panose="020B0604020202020204" pitchFamily="34" charset="0"/>
              <a:buChar char="•"/>
              <a:defRPr/>
            </a:pPr>
            <a:r>
              <a:rPr lang="fr-FR" sz="2000" dirty="0">
                <a:solidFill>
                  <a:srgbClr val="002060"/>
                </a:solidFill>
                <a:latin typeface="+mn-lt"/>
              </a:rPr>
              <a:t>Construit autour d’</a:t>
            </a:r>
            <a:r>
              <a:rPr lang="fr-FR" sz="2000" b="1" dirty="0">
                <a:solidFill>
                  <a:srgbClr val="002060"/>
                </a:solidFill>
                <a:latin typeface="+mn-lt"/>
              </a:rPr>
              <a:t>objectifs opérationnels</a:t>
            </a:r>
            <a:r>
              <a:rPr lang="fr-FR" sz="2000" dirty="0">
                <a:solidFill>
                  <a:srgbClr val="002060"/>
                </a:solidFill>
                <a:latin typeface="+mn-lt"/>
              </a:rPr>
              <a:t>, lisibles et évaluables (avec des éléments opposables d’organisation sanitaire et médico-sociale</a:t>
            </a:r>
            <a:r>
              <a:rPr lang="fr-FR" sz="2000" dirty="0" smtClean="0">
                <a:solidFill>
                  <a:srgbClr val="002060"/>
                </a:solidFill>
                <a:latin typeface="+mn-lt"/>
              </a:rPr>
              <a:t>)</a:t>
            </a:r>
          </a:p>
          <a:p>
            <a:pPr marL="171450" indent="-171450">
              <a:spcBef>
                <a:spcPts val="0"/>
              </a:spcBef>
              <a:buFont typeface="Arial" panose="020B0604020202020204" pitchFamily="34" charset="0"/>
              <a:buChar char="•"/>
              <a:defRPr/>
            </a:pPr>
            <a:r>
              <a:rPr lang="fr-FR" sz="2000" dirty="0" smtClean="0">
                <a:solidFill>
                  <a:srgbClr val="002060"/>
                </a:solidFill>
                <a:latin typeface="+mn-lt"/>
              </a:rPr>
              <a:t>En cohérence avec la </a:t>
            </a:r>
            <a:r>
              <a:rPr lang="fr-FR" sz="2000" b="1" dirty="0" smtClean="0">
                <a:solidFill>
                  <a:srgbClr val="002060"/>
                </a:solidFill>
                <a:latin typeface="+mn-lt"/>
              </a:rPr>
              <a:t>stratégie nationale de santé</a:t>
            </a:r>
            <a:endParaRPr lang="fr-FR" sz="2200" dirty="0">
              <a:solidFill>
                <a:srgbClr val="000066"/>
              </a:solidFill>
              <a:latin typeface="Calibri" panose="020F0502020204030204" pitchFamily="34" charset="0"/>
            </a:endParaRPr>
          </a:p>
        </p:txBody>
      </p:sp>
      <p:sp>
        <p:nvSpPr>
          <p:cNvPr id="5" name="Rectangle à coins arrondis 4"/>
          <p:cNvSpPr/>
          <p:nvPr/>
        </p:nvSpPr>
        <p:spPr>
          <a:xfrm>
            <a:off x="431379" y="4581128"/>
            <a:ext cx="8496944" cy="1296144"/>
          </a:xfrm>
          <a:prstGeom prst="roundRect">
            <a:avLst/>
          </a:prstGeom>
          <a:solidFill>
            <a:schemeClr val="bg1"/>
          </a:solidFill>
          <a:ln>
            <a:solidFill>
              <a:srgbClr val="2FA1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prstClr val="white"/>
              </a:solidFill>
            </a:endParaRPr>
          </a:p>
        </p:txBody>
      </p:sp>
      <p:sp>
        <p:nvSpPr>
          <p:cNvPr id="7" name="Rectangle à coins arrondis 6"/>
          <p:cNvSpPr/>
          <p:nvPr/>
        </p:nvSpPr>
        <p:spPr>
          <a:xfrm>
            <a:off x="-252536" y="-27706"/>
            <a:ext cx="7200800" cy="1368473"/>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8" name="Titre 1"/>
          <p:cNvSpPr txBox="1">
            <a:spLocks/>
          </p:cNvSpPr>
          <p:nvPr/>
        </p:nvSpPr>
        <p:spPr>
          <a:xfrm>
            <a:off x="286920" y="-7193"/>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a:solidFill>
                  <a:prstClr val="white"/>
                </a:solidFill>
              </a:rPr>
              <a:t>PRS </a:t>
            </a:r>
            <a:r>
              <a:rPr lang="fr-FR" sz="2800" b="1" dirty="0">
                <a:solidFill>
                  <a:prstClr val="white"/>
                </a:solidFill>
              </a:rPr>
              <a:t>: Nouveau cadre, nouveaux enjeux</a:t>
            </a:r>
            <a:endParaRPr lang="fr-FR" sz="1600" dirty="0">
              <a:solidFill>
                <a:prstClr val="white"/>
              </a:solidFill>
            </a:endParaRPr>
          </a:p>
        </p:txBody>
      </p:sp>
      <p:sp>
        <p:nvSpPr>
          <p:cNvPr id="9" name="ZoneTexte 8"/>
          <p:cNvSpPr txBox="1"/>
          <p:nvPr/>
        </p:nvSpPr>
        <p:spPr>
          <a:xfrm>
            <a:off x="755576" y="4644920"/>
            <a:ext cx="8064896" cy="1200329"/>
          </a:xfrm>
          <a:prstGeom prst="rect">
            <a:avLst/>
          </a:prstGeom>
          <a:noFill/>
        </p:spPr>
        <p:txBody>
          <a:bodyPr wrap="square" rtlCol="0">
            <a:spAutoFit/>
          </a:bodyPr>
          <a:lstStyle/>
          <a:p>
            <a:pPr algn="just"/>
            <a:r>
              <a:rPr lang="fr-FR" b="1" i="1" dirty="0" smtClean="0">
                <a:solidFill>
                  <a:srgbClr val="2FA17C"/>
                </a:solidFill>
              </a:rPr>
              <a:t>Un </a:t>
            </a:r>
            <a:r>
              <a:rPr lang="fr-FR" b="1" i="1" dirty="0">
                <a:solidFill>
                  <a:srgbClr val="2FA17C"/>
                </a:solidFill>
              </a:rPr>
              <a:t>PRS fondé sur une approche globale de la santé </a:t>
            </a:r>
          </a:p>
          <a:p>
            <a:pPr algn="just"/>
            <a:r>
              <a:rPr lang="fr-FR" b="1" i="1" dirty="0" smtClean="0">
                <a:solidFill>
                  <a:srgbClr val="2FA17C"/>
                </a:solidFill>
              </a:rPr>
              <a:t>Qui </a:t>
            </a:r>
            <a:r>
              <a:rPr lang="fr-FR" b="1" i="1" dirty="0">
                <a:solidFill>
                  <a:srgbClr val="2FA17C"/>
                </a:solidFill>
              </a:rPr>
              <a:t>engage tous les acteurs de santé à développer davantage la transversalité entre les secteurs de la prévention, du sanitaire et du </a:t>
            </a:r>
            <a:r>
              <a:rPr lang="fr-FR" b="1" i="1" dirty="0" smtClean="0">
                <a:solidFill>
                  <a:srgbClr val="2FA17C"/>
                </a:solidFill>
              </a:rPr>
              <a:t>médico-social </a:t>
            </a:r>
            <a:r>
              <a:rPr lang="fr-FR" b="1" i="1" dirty="0">
                <a:solidFill>
                  <a:srgbClr val="2FA17C"/>
                </a:solidFill>
              </a:rPr>
              <a:t>et la coordination avec les autres politiques </a:t>
            </a:r>
            <a:r>
              <a:rPr lang="fr-FR" b="1" i="1" dirty="0" smtClean="0">
                <a:solidFill>
                  <a:srgbClr val="2FA17C"/>
                </a:solidFill>
              </a:rPr>
              <a:t>publiques</a:t>
            </a:r>
            <a:endParaRPr lang="fr-FR" dirty="0">
              <a:solidFill>
                <a:prstClr val="black"/>
              </a:solidFill>
            </a:endParaRPr>
          </a:p>
        </p:txBody>
      </p:sp>
    </p:spTree>
    <p:extLst>
      <p:ext uri="{BB962C8B-B14F-4D97-AF65-F5344CB8AC3E}">
        <p14:creationId xmlns:p14="http://schemas.microsoft.com/office/powerpoint/2010/main" val="2890220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à coins arrondis 7"/>
          <p:cNvSpPr/>
          <p:nvPr/>
        </p:nvSpPr>
        <p:spPr>
          <a:xfrm>
            <a:off x="-455165" y="-27384"/>
            <a:ext cx="7416824" cy="1512168"/>
          </a:xfrm>
          <a:prstGeom prst="roundRect">
            <a:avLst/>
          </a:prstGeom>
          <a:solidFill>
            <a:srgbClr val="2FA17C"/>
          </a:solidFill>
          <a:ln>
            <a:solidFill>
              <a:srgbClr val="31B5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050"/>
          </a:p>
        </p:txBody>
      </p:sp>
      <p:sp>
        <p:nvSpPr>
          <p:cNvPr id="9" name="Titre 1"/>
          <p:cNvSpPr txBox="1">
            <a:spLocks/>
          </p:cNvSpPr>
          <p:nvPr/>
        </p:nvSpPr>
        <p:spPr>
          <a:xfrm>
            <a:off x="395536" y="197768"/>
            <a:ext cx="8229600" cy="1143000"/>
          </a:xfrm>
          <a:prstGeom prst="rect">
            <a:avLst/>
          </a:prstGeom>
        </p:spPr>
        <p:txBody>
          <a:bodyPr vert="horz" lIns="91440" tIns="45720" rIns="91440" bIns="45720" rtlCol="0" anchor="ctr">
            <a:normAutofit/>
          </a:bodyPr>
          <a:lstStyle>
            <a:lvl1pPr marL="0" indent="0" algn="l" defTabSz="914400" rtl="0" eaLnBrk="1" latinLnBrk="0" hangingPunct="1">
              <a:spcBef>
                <a:spcPct val="0"/>
              </a:spcBef>
              <a:buFont typeface="+mj-lt"/>
              <a:buNone/>
              <a:defRPr sz="4400" kern="1200" cap="small" baseline="0">
                <a:solidFill>
                  <a:srgbClr val="2B3990"/>
                </a:solidFill>
                <a:latin typeface="Microsoft PhagsPa" panose="020B0502040204020203" pitchFamily="34" charset="0"/>
                <a:ea typeface="+mj-ea"/>
                <a:cs typeface="+mj-cs"/>
              </a:defRPr>
            </a:lvl1pPr>
          </a:lstStyle>
          <a:p>
            <a:r>
              <a:rPr lang="fr-FR" sz="3200" b="1" dirty="0" smtClean="0">
                <a:solidFill>
                  <a:schemeClr val="bg1"/>
                </a:solidFill>
              </a:rPr>
              <a:t>SNS </a:t>
            </a:r>
            <a:r>
              <a:rPr lang="fr-FR" sz="3200" b="1" dirty="0">
                <a:solidFill>
                  <a:schemeClr val="bg1"/>
                </a:solidFill>
              </a:rPr>
              <a:t>et PRS</a:t>
            </a:r>
            <a:endParaRPr lang="fr-FR" sz="3200" dirty="0">
              <a:solidFill>
                <a:schemeClr val="bg1"/>
              </a:solidFill>
            </a:endParaRPr>
          </a:p>
        </p:txBody>
      </p:sp>
      <p:sp>
        <p:nvSpPr>
          <p:cNvPr id="3" name="Rectangle 2"/>
          <p:cNvSpPr/>
          <p:nvPr/>
        </p:nvSpPr>
        <p:spPr>
          <a:xfrm>
            <a:off x="395958" y="1692967"/>
            <a:ext cx="7884876" cy="1815882"/>
          </a:xfrm>
          <a:prstGeom prst="rect">
            <a:avLst/>
          </a:prstGeom>
          <a:solidFill>
            <a:schemeClr val="accent1">
              <a:lumMod val="20000"/>
              <a:lumOff val="80000"/>
            </a:schemeClr>
          </a:solidFill>
        </p:spPr>
        <p:txBody>
          <a:bodyPr wrap="square">
            <a:spAutoFit/>
          </a:bodyPr>
          <a:lstStyle/>
          <a:p>
            <a:pPr lvl="0"/>
            <a:r>
              <a:rPr lang="fr-FR" sz="1400" i="1" dirty="0" smtClean="0">
                <a:solidFill>
                  <a:srgbClr val="2B3990"/>
                </a:solidFill>
              </a:rPr>
              <a:t>Article L. 1434-1 CSP </a:t>
            </a:r>
            <a:r>
              <a:rPr lang="fr-FR" sz="1400" i="1" dirty="0">
                <a:solidFill>
                  <a:srgbClr val="2B3990"/>
                </a:solidFill>
              </a:rPr>
              <a:t>:  </a:t>
            </a:r>
            <a:r>
              <a:rPr lang="fr-FR" sz="1400" b="1" i="1" dirty="0" smtClean="0">
                <a:solidFill>
                  <a:srgbClr val="2B3990"/>
                </a:solidFill>
              </a:rPr>
              <a:t>Le </a:t>
            </a:r>
            <a:r>
              <a:rPr lang="fr-FR" sz="1400" b="1" i="1" dirty="0">
                <a:solidFill>
                  <a:srgbClr val="2B3990"/>
                </a:solidFill>
              </a:rPr>
              <a:t>PRS </a:t>
            </a:r>
            <a:r>
              <a:rPr lang="fr-FR" sz="1400" i="1" dirty="0">
                <a:solidFill>
                  <a:srgbClr val="2B3990"/>
                </a:solidFill>
              </a:rPr>
              <a:t>définit, </a:t>
            </a:r>
            <a:r>
              <a:rPr lang="fr-FR" sz="1400" b="1" i="1" dirty="0">
                <a:solidFill>
                  <a:srgbClr val="2B3990"/>
                </a:solidFill>
              </a:rPr>
              <a:t>en cohérence avec la stratégie nationale de santé </a:t>
            </a:r>
            <a:r>
              <a:rPr lang="fr-FR" sz="1400" b="1" i="1" dirty="0" smtClean="0">
                <a:solidFill>
                  <a:srgbClr val="2B3990"/>
                </a:solidFill>
              </a:rPr>
              <a:t>(SNS) </a:t>
            </a:r>
            <a:r>
              <a:rPr lang="fr-FR" sz="1400" i="1" dirty="0">
                <a:solidFill>
                  <a:srgbClr val="2B3990"/>
                </a:solidFill>
              </a:rPr>
              <a:t>et dans le respect des lois de financement de la </a:t>
            </a:r>
            <a:r>
              <a:rPr lang="fr-FR" sz="1400" i="1" dirty="0" smtClean="0">
                <a:solidFill>
                  <a:srgbClr val="2B3990"/>
                </a:solidFill>
              </a:rPr>
              <a:t>sécurité sociale, </a:t>
            </a:r>
            <a:r>
              <a:rPr lang="fr-FR" sz="1400" i="1" dirty="0">
                <a:solidFill>
                  <a:srgbClr val="2B3990"/>
                </a:solidFill>
              </a:rPr>
              <a:t>les objectifs pluriannuels de l’ARS dans ses domaines de compétences ainsi que les mesures tendant à les atteindre</a:t>
            </a:r>
            <a:r>
              <a:rPr lang="fr-FR" sz="1400" i="1" dirty="0" smtClean="0">
                <a:solidFill>
                  <a:srgbClr val="2B3990"/>
                </a:solidFill>
              </a:rPr>
              <a:t>.</a:t>
            </a:r>
            <a:endParaRPr lang="fr-FR" sz="1400" i="1" dirty="0">
              <a:solidFill>
                <a:srgbClr val="2B3990"/>
              </a:solidFill>
            </a:endParaRPr>
          </a:p>
          <a:p>
            <a:pPr lvl="0"/>
            <a:r>
              <a:rPr lang="fr-FR" sz="1400" i="1" dirty="0" smtClean="0">
                <a:solidFill>
                  <a:srgbClr val="2B3990"/>
                </a:solidFill>
              </a:rPr>
              <a:t>Article R. 1434-3 CSP </a:t>
            </a:r>
            <a:r>
              <a:rPr lang="fr-FR" sz="1400" i="1" dirty="0">
                <a:solidFill>
                  <a:srgbClr val="2B3990"/>
                </a:solidFill>
              </a:rPr>
              <a:t>: </a:t>
            </a:r>
            <a:r>
              <a:rPr lang="fr-FR" sz="1400" b="1" i="1" dirty="0">
                <a:solidFill>
                  <a:srgbClr val="2B3990"/>
                </a:solidFill>
              </a:rPr>
              <a:t>Le cadre d'orientation stratégique</a:t>
            </a:r>
            <a:r>
              <a:rPr lang="fr-FR" sz="1400" i="1" dirty="0">
                <a:solidFill>
                  <a:srgbClr val="2B3990"/>
                </a:solidFill>
              </a:rPr>
              <a:t> détermine les objectifs généraux et les résultats attendus à dix ans pour améliorer l'état de santé de la population, lutter contre les inégalités sociales et territoriales de santé, en particulier celles relatives à l'accès à la prévention, aux soins et à l'accompagnement </a:t>
            </a:r>
            <a:r>
              <a:rPr lang="fr-FR" sz="1400" i="1" dirty="0" smtClean="0">
                <a:solidFill>
                  <a:srgbClr val="2B3990"/>
                </a:solidFill>
              </a:rPr>
              <a:t>médico-social</a:t>
            </a:r>
            <a:r>
              <a:rPr lang="fr-FR" sz="1400" b="1" i="1" dirty="0" smtClean="0">
                <a:solidFill>
                  <a:srgbClr val="2B3990"/>
                </a:solidFill>
              </a:rPr>
              <a:t>. Il </a:t>
            </a:r>
            <a:r>
              <a:rPr lang="fr-FR" sz="1400" b="1" i="1" dirty="0">
                <a:solidFill>
                  <a:srgbClr val="2B3990"/>
                </a:solidFill>
              </a:rPr>
              <a:t>comporte les domaines d'action prioritaires de la stratégie nationale de </a:t>
            </a:r>
            <a:r>
              <a:rPr lang="fr-FR" sz="1400" b="1" i="1" dirty="0" smtClean="0">
                <a:solidFill>
                  <a:srgbClr val="2B3990"/>
                </a:solidFill>
              </a:rPr>
              <a:t>santé. </a:t>
            </a:r>
            <a:endParaRPr lang="fr-FR" sz="1050" b="1" i="1" dirty="0">
              <a:solidFill>
                <a:srgbClr val="2B3990"/>
              </a:solidFill>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8440" y="3508849"/>
            <a:ext cx="1087961" cy="1087961"/>
          </a:xfrm>
          <a:prstGeom prst="rect">
            <a:avLst/>
          </a:prstGeom>
        </p:spPr>
      </p:pic>
      <p:sp>
        <p:nvSpPr>
          <p:cNvPr id="10" name="Rectangle 9"/>
          <p:cNvSpPr/>
          <p:nvPr/>
        </p:nvSpPr>
        <p:spPr>
          <a:xfrm>
            <a:off x="395958" y="3645024"/>
            <a:ext cx="7560840" cy="2739211"/>
          </a:xfrm>
          <a:prstGeom prst="rect">
            <a:avLst/>
          </a:prstGeom>
        </p:spPr>
        <p:txBody>
          <a:bodyPr wrap="square">
            <a:spAutoFit/>
          </a:bodyPr>
          <a:lstStyle/>
          <a:p>
            <a:r>
              <a:rPr lang="fr-FR" sz="2800" b="1" dirty="0" smtClean="0">
                <a:solidFill>
                  <a:srgbClr val="2FA17C"/>
                </a:solidFill>
              </a:rPr>
              <a:t>Lecture croisée SNS et PRS </a:t>
            </a:r>
          </a:p>
          <a:p>
            <a:r>
              <a:rPr lang="fr-FR" b="1" dirty="0" smtClean="0">
                <a:solidFill>
                  <a:srgbClr val="2B3990"/>
                </a:solidFill>
                <a:cs typeface="Arial"/>
              </a:rPr>
              <a:t>► </a:t>
            </a:r>
            <a:r>
              <a:rPr lang="fr-FR" dirty="0" smtClean="0">
                <a:solidFill>
                  <a:srgbClr val="2B3990"/>
                </a:solidFill>
                <a:cs typeface="Arial"/>
              </a:rPr>
              <a:t>Exigence de cohérence du PRS </a:t>
            </a:r>
            <a:r>
              <a:rPr lang="fr-FR" dirty="0" smtClean="0">
                <a:solidFill>
                  <a:srgbClr val="2B3990"/>
                </a:solidFill>
              </a:rPr>
              <a:t>avec la SNS, </a:t>
            </a:r>
            <a:r>
              <a:rPr lang="fr-FR" dirty="0">
                <a:solidFill>
                  <a:srgbClr val="2B3990"/>
                </a:solidFill>
              </a:rPr>
              <a:t>sans pour autant nécessairement en reprendre la </a:t>
            </a:r>
            <a:r>
              <a:rPr lang="fr-FR" dirty="0" smtClean="0">
                <a:solidFill>
                  <a:srgbClr val="2B3990"/>
                </a:solidFill>
              </a:rPr>
              <a:t>structure</a:t>
            </a:r>
            <a:endParaRPr lang="fr-FR" dirty="0">
              <a:solidFill>
                <a:srgbClr val="2B3990"/>
              </a:solidFill>
            </a:endParaRPr>
          </a:p>
          <a:p>
            <a:r>
              <a:rPr lang="fr-FR" b="1" dirty="0">
                <a:solidFill>
                  <a:srgbClr val="2B3990"/>
                </a:solidFill>
                <a:cs typeface="Arial"/>
              </a:rPr>
              <a:t>►</a:t>
            </a:r>
            <a:r>
              <a:rPr lang="fr-FR" dirty="0" smtClean="0">
                <a:solidFill>
                  <a:srgbClr val="2B3990"/>
                </a:solidFill>
              </a:rPr>
              <a:t> Les </a:t>
            </a:r>
            <a:r>
              <a:rPr lang="fr-FR" dirty="0">
                <a:solidFill>
                  <a:srgbClr val="2B3990"/>
                </a:solidFill>
              </a:rPr>
              <a:t>domaines prioritaires de la SNS sont repris dans le COS à l’exception de l’action européenne et internationale</a:t>
            </a:r>
            <a:r>
              <a:rPr lang="fr-FR" dirty="0" smtClean="0">
                <a:solidFill>
                  <a:srgbClr val="2B3990"/>
                </a:solidFill>
              </a:rPr>
              <a:t>.</a:t>
            </a:r>
            <a:endParaRPr lang="fr-FR" dirty="0">
              <a:solidFill>
                <a:srgbClr val="2B3990"/>
              </a:solidFill>
            </a:endParaRPr>
          </a:p>
          <a:p>
            <a:r>
              <a:rPr lang="fr-FR" b="1" dirty="0">
                <a:solidFill>
                  <a:srgbClr val="2B3990"/>
                </a:solidFill>
                <a:cs typeface="Arial"/>
              </a:rPr>
              <a:t>► </a:t>
            </a:r>
            <a:r>
              <a:rPr lang="fr-FR" dirty="0" smtClean="0">
                <a:solidFill>
                  <a:srgbClr val="2B3990"/>
                </a:solidFill>
              </a:rPr>
              <a:t>Les </a:t>
            </a:r>
            <a:r>
              <a:rPr lang="fr-FR" dirty="0">
                <a:solidFill>
                  <a:srgbClr val="2B3990"/>
                </a:solidFill>
              </a:rPr>
              <a:t>mesures de la SNS et de l’accès territorial aux soins </a:t>
            </a:r>
            <a:r>
              <a:rPr lang="fr-FR" dirty="0" smtClean="0">
                <a:solidFill>
                  <a:srgbClr val="2B3990"/>
                </a:solidFill>
              </a:rPr>
              <a:t>sont </a:t>
            </a:r>
            <a:r>
              <a:rPr lang="fr-FR" dirty="0">
                <a:solidFill>
                  <a:srgbClr val="2B3990"/>
                </a:solidFill>
              </a:rPr>
              <a:t>désormais présentes dans l’un des 3 documents COS, SRS ou </a:t>
            </a:r>
            <a:r>
              <a:rPr lang="fr-FR" dirty="0" smtClean="0">
                <a:solidFill>
                  <a:srgbClr val="2B3990"/>
                </a:solidFill>
              </a:rPr>
              <a:t>PRAPS, </a:t>
            </a:r>
            <a:r>
              <a:rPr lang="fr-FR" dirty="0">
                <a:solidFill>
                  <a:srgbClr val="2B3990"/>
                </a:solidFill>
              </a:rPr>
              <a:t>à l’exception des mesures en attente d’un texte ou </a:t>
            </a:r>
            <a:r>
              <a:rPr lang="fr-FR" dirty="0" smtClean="0">
                <a:solidFill>
                  <a:srgbClr val="2B3990"/>
                </a:solidFill>
              </a:rPr>
              <a:t>ayant vocation à être précisées </a:t>
            </a:r>
            <a:endParaRPr lang="fr-FR" dirty="0">
              <a:solidFill>
                <a:srgbClr val="2B3990"/>
              </a:solidFill>
            </a:endParaRPr>
          </a:p>
          <a:p>
            <a:endParaRPr lang="fr-FR" dirty="0"/>
          </a:p>
        </p:txBody>
      </p:sp>
    </p:spTree>
    <p:extLst>
      <p:ext uri="{BB962C8B-B14F-4D97-AF65-F5344CB8AC3E}">
        <p14:creationId xmlns:p14="http://schemas.microsoft.com/office/powerpoint/2010/main" val="34822708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7746</TotalTime>
  <Words>5015</Words>
  <Application>Microsoft Office PowerPoint</Application>
  <PresentationFormat>Affichage à l'écran (4:3)</PresentationFormat>
  <Paragraphs>521</Paragraphs>
  <Slides>59</Slides>
  <Notes>17</Notes>
  <HiddenSlides>0</HiddenSlides>
  <MMClips>0</MMClips>
  <ScaleCrop>false</ScaleCrop>
  <HeadingPairs>
    <vt:vector size="4" baseType="variant">
      <vt:variant>
        <vt:lpstr>Thème</vt:lpstr>
      </vt:variant>
      <vt:variant>
        <vt:i4>1</vt:i4>
      </vt:variant>
      <vt:variant>
        <vt:lpstr>Titres des diapositives</vt:lpstr>
      </vt:variant>
      <vt:variant>
        <vt:i4>59</vt:i4>
      </vt:variant>
    </vt:vector>
  </HeadingPairs>
  <TitlesOfParts>
    <vt:vector size="60" baseType="lpstr">
      <vt:lpstr>Thème Office</vt:lpstr>
      <vt:lpstr>  PRS Nouvelle-Aquitaine Actualité  13 mars 2018 COTRIM Nouvelle-Aquitaine Réunion plénière  </vt:lpstr>
      <vt:lpstr>Présentation PowerPoint</vt:lpstr>
      <vt:lpstr> PRS Nouvelle-Aquitaine Consultation  Stratégie Nationale de Santé et PRS </vt:lpstr>
      <vt:lpstr>Présentation PowerPoint</vt:lpstr>
      <vt:lpstr>Présentation PowerPoint</vt:lpstr>
      <vt:lpstr> PRS Nouvelle-Aquitaine Consultation  nouveau cadre, nouveaux enjeux, Consultation et mise en œuvre   </vt:lpstr>
      <vt:lpstr>Présentation PowerPoint</vt:lpstr>
      <vt:lpstr>Présentation PowerPoint</vt:lpstr>
      <vt:lpstr>Présentation PowerPoint</vt:lpstr>
      <vt:lpstr>Présentation PowerPoint</vt:lpstr>
      <vt:lpstr>Présentation PowerPoint</vt:lpstr>
      <vt:lpstr>Consultation – Calendrier</vt:lpstr>
      <vt:lpstr>Présentation PowerPoint</vt:lpstr>
      <vt:lpstr>Présentation PowerPoint</vt:lpstr>
      <vt:lpstr>  PRS Nouvelle-Aquitaine Consultation  Cadre d’orientation stratégique (COS)   </vt:lpstr>
      <vt:lpstr>Présentation PowerPoint</vt:lpstr>
      <vt:lpstr>Présentation PowerPoint</vt:lpstr>
      <vt:lpstr>Présentation PowerPoint</vt:lpstr>
      <vt:lpstr>Présentation PowerPoint</vt:lpstr>
      <vt:lpstr>  PRS Nouvelle-Aquitaine Consultation  Schéma régional de santé   </vt:lpstr>
      <vt:lpstr>SRS – Processus d’élaboration</vt:lpstr>
      <vt:lpstr>  SRS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PRS Nouvelle-Aquitaine Consultation  PRAPS    </vt:lpstr>
      <vt:lpstr>PRAPS</vt:lpstr>
      <vt:lpstr>Présentation PowerPoint</vt:lpstr>
      <vt:lpstr> PRS Nouvelle-Aquitaine en cours de consultation    merci de votre attention   </vt:lpstr>
    </vt:vector>
  </TitlesOfParts>
  <Company>Ministère de la Santé</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c:creator>
  <cp:lastModifiedBy>Isabelle Jamet</cp:lastModifiedBy>
  <cp:revision>334</cp:revision>
  <cp:lastPrinted>2017-03-08T17:22:50Z</cp:lastPrinted>
  <dcterms:created xsi:type="dcterms:W3CDTF">2017-02-08T10:55:39Z</dcterms:created>
  <dcterms:modified xsi:type="dcterms:W3CDTF">2018-03-09T18:03:16Z</dcterms:modified>
</cp:coreProperties>
</file>