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91" r:id="rId2"/>
    <p:sldId id="257" r:id="rId3"/>
    <p:sldId id="283" r:id="rId4"/>
    <p:sldId id="290" r:id="rId5"/>
    <p:sldId id="284" r:id="rId6"/>
    <p:sldId id="285" r:id="rId7"/>
    <p:sldId id="286" r:id="rId8"/>
    <p:sldId id="287" r:id="rId9"/>
    <p:sldId id="288" r:id="rId10"/>
    <p:sldId id="281" r:id="rId11"/>
    <p:sldId id="297" r:id="rId12"/>
    <p:sldId id="293" r:id="rId13"/>
    <p:sldId id="282" r:id="rId14"/>
    <p:sldId id="298" r:id="rId15"/>
    <p:sldId id="296" r:id="rId16"/>
  </p:sldIdLst>
  <p:sldSz cx="10688638" cy="7562850"/>
  <p:notesSz cx="6797675" cy="9926638"/>
  <p:defaultTextStyle>
    <a:defPPr>
      <a:defRPr lang="fr-FR"/>
    </a:defPPr>
    <a:lvl1pPr marL="0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50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901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51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802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252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703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153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604" algn="l" defTabSz="52145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3065" autoAdjust="0"/>
  </p:normalViewPr>
  <p:slideViewPr>
    <p:cSldViewPr snapToGrid="0" snapToObjects="1">
      <p:cViewPr>
        <p:scale>
          <a:sx n="80" d="100"/>
          <a:sy n="80" d="100"/>
        </p:scale>
        <p:origin x="-1488" y="-450"/>
      </p:cViewPr>
      <p:guideLst>
        <p:guide orient="horz" pos="2383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E749A-06AC-42F0-8F44-6CD055735707}" type="datetimeFigureOut">
              <a:rPr lang="fr-FR" smtClean="0"/>
              <a:t>12/03/2018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4538"/>
            <a:ext cx="52609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0B881-305C-4D67-AADF-FE8611CB58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395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0B881-305C-4D67-AADF-FE8611CB589E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071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0B881-305C-4D67-AADF-FE8611CB589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907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asque PPT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6392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108960" y="7263028"/>
            <a:ext cx="538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COTRIM – 13 mars</a:t>
            </a:r>
            <a:r>
              <a:rPr lang="fr-FR" sz="1200" b="1" baseline="0" dirty="0" smtClean="0">
                <a:solidFill>
                  <a:srgbClr val="002060"/>
                </a:solidFill>
              </a:rPr>
              <a:t> 2018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479892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asque PPT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6392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108960" y="7263028"/>
            <a:ext cx="538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COTRIM – 13 mars</a:t>
            </a:r>
            <a:r>
              <a:rPr lang="fr-FR" sz="1200" b="1" baseline="0" dirty="0" smtClean="0">
                <a:solidFill>
                  <a:srgbClr val="002060"/>
                </a:solidFill>
              </a:rPr>
              <a:t> 2018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489948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Masque PPT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6392"/>
          </a:xfrm>
          <a:prstGeom prst="rect">
            <a:avLst/>
          </a:prstGeom>
        </p:spPr>
      </p:pic>
      <p:sp>
        <p:nvSpPr>
          <p:cNvPr id="4" name="ZoneTexte 3"/>
          <p:cNvSpPr txBox="1"/>
          <p:nvPr userDrawn="1"/>
        </p:nvSpPr>
        <p:spPr>
          <a:xfrm>
            <a:off x="3108960" y="7263028"/>
            <a:ext cx="538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COTRIM – 13 mars</a:t>
            </a:r>
            <a:r>
              <a:rPr lang="fr-FR" sz="1200" b="1" baseline="0" dirty="0" smtClean="0">
                <a:solidFill>
                  <a:srgbClr val="002060"/>
                </a:solidFill>
              </a:rPr>
              <a:t> 2018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025050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 userDrawn="1"/>
        </p:nvSpPr>
        <p:spPr>
          <a:xfrm>
            <a:off x="3108960" y="7263028"/>
            <a:ext cx="538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kern="12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COTRIM – 13 mars</a:t>
            </a:r>
            <a:r>
              <a:rPr lang="fr-FR" sz="1200" b="1" baseline="0" dirty="0" smtClean="0">
                <a:solidFill>
                  <a:srgbClr val="002060"/>
                </a:solidFill>
              </a:rPr>
              <a:t> 2018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74781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521450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87" indent="-391087" algn="l" defTabSz="52145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57" indent="-325907" algn="l" defTabSz="521450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626" indent="-260725" algn="l" defTabSz="52145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77" indent="-260725" algn="l" defTabSz="52145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527" indent="-260725" algn="l" defTabSz="521450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77" indent="-260725" algn="l" defTabSz="52145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428" indent="-260725" algn="l" defTabSz="52145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878" indent="-260725" algn="l" defTabSz="52145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329" indent="-260725" algn="l" defTabSz="52145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50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901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51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802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252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703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153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604" algn="l" defTabSz="52145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tih.sante.fr/enquete-2018-achat-et-consommation-medicaments-l-hopital" TargetMode="External"/><Relationship Id="rId2" Type="http://schemas.openxmlformats.org/officeDocument/2006/relationships/hyperlink" Target="https://enquete-medicaments.atih.sante.fr/enquete-medicaments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olidarites-sante.gouv.fr/soins-et-maladies/autres-produits-de-sante/dispositifs-medicaux/la-liste-en-sus/article/referentiel-des-indications-des-specialites-pharmaceutiques-inscrites-sur-l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atih.sante.fr/unites-communes-de-dispensation-prises-en-charge-en-su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solidarites-sante.gouv.fr/soins-et-maladies/autres-produits-de-sante/dispositifs-medicaux/la-liste-en-sus/article/referentiel-des-indications-des-specialites-pharmaceutiques-inscrites-sur-l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bertrice.louliere@omedit-aquitaine.fr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1952" y="3088015"/>
            <a:ext cx="7938084" cy="2020094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ACTUALITES PRODUITS DE SANTE</a:t>
            </a:r>
          </a:p>
          <a:p>
            <a:pPr lvl="0"/>
            <a:r>
              <a:rPr lang="fr-FR" sz="2400" dirty="0" smtClean="0">
                <a:solidFill>
                  <a:srgbClr val="002060"/>
                </a:solidFill>
              </a:rPr>
              <a:t>- Dispositif </a:t>
            </a:r>
            <a:r>
              <a:rPr lang="fr-FR" sz="2400" dirty="0">
                <a:solidFill>
                  <a:srgbClr val="002060"/>
                </a:solidFill>
              </a:rPr>
              <a:t>de suivi des indications de la liste en sus via le PMSI </a:t>
            </a:r>
            <a:r>
              <a:rPr lang="fr-FR" sz="2400" dirty="0" smtClean="0">
                <a:solidFill>
                  <a:srgbClr val="002060"/>
                </a:solidFill>
              </a:rPr>
              <a:t>Articulation </a:t>
            </a:r>
            <a:r>
              <a:rPr lang="fr-FR" sz="2400" dirty="0">
                <a:solidFill>
                  <a:srgbClr val="002060"/>
                </a:solidFill>
              </a:rPr>
              <a:t>avec l’outil </a:t>
            </a:r>
            <a:r>
              <a:rPr lang="fr-FR" sz="2400" dirty="0" smtClean="0">
                <a:solidFill>
                  <a:srgbClr val="002060"/>
                </a:solidFill>
              </a:rPr>
              <a:t>régional de suivi des indications</a:t>
            </a:r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400" dirty="0" smtClean="0">
                <a:solidFill>
                  <a:srgbClr val="002060"/>
                </a:solidFill>
              </a:rPr>
              <a:t>Enquête </a:t>
            </a:r>
            <a:r>
              <a:rPr lang="fr-FR" sz="2400" dirty="0">
                <a:solidFill>
                  <a:srgbClr val="002060"/>
                </a:solidFill>
              </a:rPr>
              <a:t>Médicaments </a:t>
            </a:r>
            <a:r>
              <a:rPr lang="fr-FR" sz="2400" dirty="0" err="1">
                <a:solidFill>
                  <a:srgbClr val="002060"/>
                </a:solidFill>
              </a:rPr>
              <a:t>ATIH</a:t>
            </a:r>
            <a:r>
              <a:rPr lang="fr-FR" sz="2400">
                <a:solidFill>
                  <a:srgbClr val="002060"/>
                </a:solidFill>
              </a:rPr>
              <a:t> </a:t>
            </a:r>
            <a:r>
              <a:rPr lang="fr-FR" sz="2400" smtClean="0">
                <a:solidFill>
                  <a:srgbClr val="002060"/>
                </a:solidFill>
              </a:rPr>
              <a:t>2018</a:t>
            </a:r>
            <a:endParaRPr lang="fr-FR" sz="2800" b="1" dirty="0" smtClean="0">
              <a:solidFill>
                <a:schemeClr val="accent2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" y="727329"/>
            <a:ext cx="2234184" cy="138379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125" y="828675"/>
            <a:ext cx="2458244" cy="131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66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57983" y="2285999"/>
            <a:ext cx="6577327" cy="64633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Enquête médicaments ATIH 2018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047767" y="7060019"/>
            <a:ext cx="361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2060"/>
                </a:solidFill>
              </a:rPr>
              <a:t>8</a:t>
            </a:r>
            <a:endParaRPr lang="fr-FR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9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04849" y="310060"/>
            <a:ext cx="93059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Enquête </a:t>
            </a:r>
            <a:r>
              <a:rPr lang="fr-FR" sz="3200" b="1" dirty="0" err="1" smtClean="0">
                <a:solidFill>
                  <a:srgbClr val="002060"/>
                </a:solidFill>
              </a:rPr>
              <a:t>ATIH</a:t>
            </a:r>
            <a:r>
              <a:rPr lang="fr-FR" sz="3200" b="1" dirty="0" smtClean="0">
                <a:solidFill>
                  <a:srgbClr val="002060"/>
                </a:solidFill>
              </a:rPr>
              <a:t> « médicaments à l’hôpital » 2018 – année civile 2017 </a:t>
            </a:r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4414" y="1791381"/>
            <a:ext cx="9948552" cy="1754326"/>
          </a:xfrm>
          <a:prstGeom prst="rect">
            <a:avLst/>
          </a:prstGeom>
          <a:ln w="19050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fr-FR" sz="1800" b="1" dirty="0" smtClean="0">
                <a:solidFill>
                  <a:srgbClr val="002060"/>
                </a:solidFill>
              </a:rPr>
              <a:t>Enquête nationale </a:t>
            </a:r>
            <a:r>
              <a:rPr lang="fr-FR" sz="1800" dirty="0" smtClean="0">
                <a:solidFill>
                  <a:srgbClr val="002060"/>
                </a:solidFill>
              </a:rPr>
              <a:t>mise en œuvre par l’ATIH / 1 plateforme de recueil des données (</a:t>
            </a:r>
            <a:r>
              <a:rPr lang="fr-FR" sz="1800" u="sng" dirty="0">
                <a:hlinkClick r:id="rId2"/>
              </a:rPr>
              <a:t>https://enquete-medicaments.atih.sante.fr/enquete-medicaments</a:t>
            </a:r>
            <a:r>
              <a:rPr lang="fr-FR" sz="1800" u="sng" dirty="0" smtClean="0">
                <a:hlinkClick r:id="rId2"/>
              </a:rPr>
              <a:t>/</a:t>
            </a:r>
            <a:r>
              <a:rPr lang="fr-FR" sz="1800" u="sng" dirty="0" smtClean="0"/>
              <a:t>)</a:t>
            </a:r>
            <a:endParaRPr lang="fr-FR" sz="1800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fr-FR" sz="1800" b="1" dirty="0" smtClean="0">
                <a:solidFill>
                  <a:srgbClr val="002060"/>
                </a:solidFill>
              </a:rPr>
              <a:t>Recueil </a:t>
            </a:r>
            <a:r>
              <a:rPr lang="fr-FR" sz="1800" b="1" dirty="0">
                <a:solidFill>
                  <a:srgbClr val="002060"/>
                </a:solidFill>
              </a:rPr>
              <a:t>annuel, code </a:t>
            </a:r>
            <a:r>
              <a:rPr lang="fr-FR" sz="1800" b="1" dirty="0" err="1">
                <a:solidFill>
                  <a:srgbClr val="002060"/>
                </a:solidFill>
              </a:rPr>
              <a:t>UCD</a:t>
            </a:r>
            <a:r>
              <a:rPr lang="fr-FR" sz="1800" b="1" dirty="0">
                <a:solidFill>
                  <a:srgbClr val="002060"/>
                </a:solidFill>
              </a:rPr>
              <a:t>,  libellé du code </a:t>
            </a:r>
            <a:r>
              <a:rPr lang="fr-FR" sz="1800" b="1" dirty="0" err="1">
                <a:solidFill>
                  <a:srgbClr val="002060"/>
                </a:solidFill>
              </a:rPr>
              <a:t>UCD</a:t>
            </a:r>
            <a:r>
              <a:rPr lang="fr-FR" sz="1800" b="1" dirty="0">
                <a:solidFill>
                  <a:srgbClr val="002060"/>
                </a:solidFill>
              </a:rPr>
              <a:t>, quantités achetées, quantités délivrées aux unités de soins, quantités rétrocédées, quantités délivrées au </a:t>
            </a:r>
            <a:r>
              <a:rPr lang="fr-FR" sz="1800" b="1" dirty="0" err="1">
                <a:solidFill>
                  <a:srgbClr val="002060"/>
                </a:solidFill>
              </a:rPr>
              <a:t>EHPAD</a:t>
            </a:r>
            <a:r>
              <a:rPr lang="fr-FR" sz="1800" b="1" dirty="0">
                <a:solidFill>
                  <a:srgbClr val="002060"/>
                </a:solidFill>
              </a:rPr>
              <a:t> rattachées aux établissements, prix moyen pondéré d’achat (TTC), dernier prix d’achat (TTC</a:t>
            </a:r>
            <a:r>
              <a:rPr lang="fr-FR" sz="1800" b="1" dirty="0" smtClean="0">
                <a:solidFill>
                  <a:srgbClr val="002060"/>
                </a:solidFill>
              </a:rPr>
              <a:t>). / Pour </a:t>
            </a:r>
            <a:r>
              <a:rPr lang="fr-FR" sz="1800" b="1" dirty="0">
                <a:solidFill>
                  <a:srgbClr val="002060"/>
                </a:solidFill>
              </a:rPr>
              <a:t>les établissements sans PUI, l’information peut être transmise en code CIP</a:t>
            </a:r>
          </a:p>
        </p:txBody>
      </p:sp>
      <p:sp>
        <p:nvSpPr>
          <p:cNvPr id="9" name="Rectangle 8"/>
          <p:cNvSpPr/>
          <p:nvPr/>
        </p:nvSpPr>
        <p:spPr>
          <a:xfrm>
            <a:off x="7576457" y="3264719"/>
            <a:ext cx="2693415" cy="561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800" b="1" dirty="0" smtClean="0">
                <a:solidFill>
                  <a:schemeClr val="tx2"/>
                </a:solidFill>
              </a:rPr>
              <a:t>Date limite de réponse 30/04/2018</a:t>
            </a:r>
            <a:endParaRPr lang="fr-FR" sz="1800" b="1" u="sng" dirty="0">
              <a:solidFill>
                <a:schemeClr val="tx2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04974" y="1261586"/>
            <a:ext cx="8463377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800" u="sng" dirty="0">
                <a:hlinkClick r:id="rId3"/>
              </a:rPr>
              <a:t>https://www.atih.sante.fr/enquete-2018-achat-et-consommation-medicaments-l-hopital</a:t>
            </a:r>
            <a:endParaRPr lang="fr-FR" sz="1800" dirty="0"/>
          </a:p>
        </p:txBody>
      </p:sp>
      <p:sp>
        <p:nvSpPr>
          <p:cNvPr id="19" name="Rectangle 18"/>
          <p:cNvSpPr/>
          <p:nvPr/>
        </p:nvSpPr>
        <p:spPr>
          <a:xfrm>
            <a:off x="275853" y="3701829"/>
            <a:ext cx="5083397" cy="24622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Indicateurs </a:t>
            </a:r>
            <a:r>
              <a:rPr lang="fr-FR" sz="2000" b="1" dirty="0">
                <a:solidFill>
                  <a:srgbClr val="002060"/>
                </a:solidFill>
              </a:rPr>
              <a:t>prioritaires du </a:t>
            </a:r>
            <a:r>
              <a:rPr lang="fr-FR" sz="2000" b="1" dirty="0" err="1">
                <a:solidFill>
                  <a:srgbClr val="002060"/>
                </a:solidFill>
              </a:rPr>
              <a:t>CAQES</a:t>
            </a:r>
            <a:r>
              <a:rPr lang="fr-FR" sz="2000" b="1" dirty="0">
                <a:solidFill>
                  <a:srgbClr val="002060"/>
                </a:solidFill>
              </a:rPr>
              <a:t> </a:t>
            </a:r>
            <a:r>
              <a:rPr lang="fr-FR" sz="2000" b="1" dirty="0" smtClean="0">
                <a:solidFill>
                  <a:srgbClr val="002060"/>
                </a:solidFill>
              </a:rPr>
              <a:t>IR-CONSO 2 </a:t>
            </a:r>
            <a:r>
              <a:rPr lang="fr-FR" sz="1600" i="1" dirty="0">
                <a:solidFill>
                  <a:srgbClr val="002060"/>
                </a:solidFill>
              </a:rPr>
              <a:t>= Taux de participation aux enquêtes nationales portant sur les produits de santé notamment l’enquête nationale « médicament à l’hôpital » mise en œuvre par l’</a:t>
            </a:r>
            <a:r>
              <a:rPr lang="fr-FR" sz="1600" i="1" dirty="0" err="1">
                <a:solidFill>
                  <a:srgbClr val="002060"/>
                </a:solidFill>
              </a:rPr>
              <a:t>ATIH</a:t>
            </a:r>
            <a:r>
              <a:rPr lang="fr-FR" sz="1600" i="1" dirty="0">
                <a:solidFill>
                  <a:srgbClr val="002060"/>
                </a:solidFill>
              </a:rPr>
              <a:t> </a:t>
            </a:r>
          </a:p>
          <a:p>
            <a:r>
              <a:rPr lang="fr-FR" sz="1800" b="1" dirty="0">
                <a:solidFill>
                  <a:srgbClr val="002060"/>
                </a:solidFill>
              </a:rPr>
              <a:t> +</a:t>
            </a:r>
            <a:r>
              <a:rPr lang="fr-FR" sz="1800" b="1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les données qui seront transmises serviront au calcul des indicateurs relatifs à la part d’achats </a:t>
            </a:r>
            <a:r>
              <a:rPr lang="fr-FR" sz="1600" dirty="0" smtClean="0">
                <a:solidFill>
                  <a:srgbClr val="002060"/>
                </a:solidFill>
              </a:rPr>
              <a:t>de </a:t>
            </a:r>
            <a:r>
              <a:rPr lang="fr-FR" sz="1600" dirty="0">
                <a:solidFill>
                  <a:srgbClr val="002060"/>
                </a:solidFill>
              </a:rPr>
              <a:t>médicaments 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en </a:t>
            </a:r>
            <a:r>
              <a:rPr lang="fr-FR" sz="1600" dirty="0" smtClean="0">
                <a:solidFill>
                  <a:srgbClr val="002060"/>
                </a:solidFill>
              </a:rPr>
              <a:t>intra-hospitalier :</a:t>
            </a:r>
          </a:p>
          <a:p>
            <a:pPr marL="342900" indent="-342900">
              <a:buFontTx/>
              <a:buChar char="-"/>
            </a:pPr>
            <a:r>
              <a:rPr lang="fr-FR" sz="1800" b="1" dirty="0" smtClean="0">
                <a:solidFill>
                  <a:srgbClr val="002060"/>
                </a:solidFill>
              </a:rPr>
              <a:t>génériques IN-</a:t>
            </a:r>
            <a:r>
              <a:rPr lang="fr-FR" sz="1800" b="1" dirty="0" err="1" smtClean="0">
                <a:solidFill>
                  <a:srgbClr val="002060"/>
                </a:solidFill>
              </a:rPr>
              <a:t>GEN</a:t>
            </a:r>
            <a:r>
              <a:rPr lang="fr-FR" sz="1800" b="1" dirty="0" smtClean="0">
                <a:solidFill>
                  <a:srgbClr val="002060"/>
                </a:solidFill>
              </a:rPr>
              <a:t> 2</a:t>
            </a:r>
          </a:p>
          <a:p>
            <a:pPr marL="342900" indent="-342900">
              <a:buFontTx/>
              <a:buChar char="-"/>
            </a:pPr>
            <a:r>
              <a:rPr lang="fr-FR" sz="1800" b="1" dirty="0" err="1" smtClean="0">
                <a:solidFill>
                  <a:srgbClr val="002060"/>
                </a:solidFill>
              </a:rPr>
              <a:t>biosimilaires</a:t>
            </a:r>
            <a:r>
              <a:rPr lang="fr-FR" sz="1800" b="1" dirty="0" smtClean="0">
                <a:solidFill>
                  <a:srgbClr val="002060"/>
                </a:solidFill>
              </a:rPr>
              <a:t> IN-</a:t>
            </a:r>
            <a:r>
              <a:rPr lang="fr-FR" sz="1800" b="1" dirty="0" err="1" smtClean="0">
                <a:solidFill>
                  <a:srgbClr val="002060"/>
                </a:solidFill>
              </a:rPr>
              <a:t>BIOSIM</a:t>
            </a:r>
            <a:r>
              <a:rPr lang="fr-FR" sz="1800" b="1" dirty="0" smtClean="0">
                <a:solidFill>
                  <a:srgbClr val="002060"/>
                </a:solidFill>
              </a:rPr>
              <a:t> 2a</a:t>
            </a:r>
            <a:endParaRPr lang="fr-FR" sz="2000" dirty="0"/>
          </a:p>
        </p:txBody>
      </p:sp>
      <p:sp>
        <p:nvSpPr>
          <p:cNvPr id="20" name="Rectangle 19"/>
          <p:cNvSpPr/>
          <p:nvPr/>
        </p:nvSpPr>
        <p:spPr>
          <a:xfrm>
            <a:off x="5692565" y="3835899"/>
            <a:ext cx="4870660" cy="24006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002060"/>
                </a:solidFill>
              </a:rPr>
              <a:t>P</a:t>
            </a:r>
            <a:r>
              <a:rPr lang="fr-FR" sz="2000" b="1" dirty="0" smtClean="0">
                <a:solidFill>
                  <a:srgbClr val="002060"/>
                </a:solidFill>
              </a:rPr>
              <a:t>articipation </a:t>
            </a:r>
            <a:r>
              <a:rPr lang="fr-FR" sz="2000" b="1" dirty="0">
                <a:solidFill>
                  <a:srgbClr val="002060"/>
                </a:solidFill>
              </a:rPr>
              <a:t>la plus exhaustive possible </a:t>
            </a:r>
            <a:endParaRPr lang="fr-FR" sz="2000" b="1" dirty="0" smtClean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r>
              <a:rPr lang="fr-FR" sz="1800" dirty="0" smtClean="0">
                <a:solidFill>
                  <a:srgbClr val="002060"/>
                </a:solidFill>
              </a:rPr>
              <a:t>enjeu </a:t>
            </a:r>
            <a:r>
              <a:rPr lang="fr-FR" sz="1800" dirty="0">
                <a:solidFill>
                  <a:srgbClr val="002060"/>
                </a:solidFill>
              </a:rPr>
              <a:t>pour une </a:t>
            </a:r>
            <a:r>
              <a:rPr lang="fr-FR" sz="1800" b="1" dirty="0">
                <a:solidFill>
                  <a:srgbClr val="002060"/>
                </a:solidFill>
              </a:rPr>
              <a:t>meilleure connaissance de l’utilisation de tous les médicaments</a:t>
            </a:r>
            <a:r>
              <a:rPr lang="fr-FR" sz="1800" dirty="0">
                <a:solidFill>
                  <a:srgbClr val="002060"/>
                </a:solidFill>
              </a:rPr>
              <a:t> quels que soient leur mode de financement, en lien avec le suivi et la maîtrise des consommations des médicaments renforcés dans le cadre du </a:t>
            </a:r>
            <a:r>
              <a:rPr lang="fr-FR" sz="1800" dirty="0" err="1">
                <a:solidFill>
                  <a:srgbClr val="002060"/>
                </a:solidFill>
              </a:rPr>
              <a:t>CAQES</a:t>
            </a:r>
            <a:r>
              <a:rPr lang="fr-FR" sz="160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9" y="1176654"/>
            <a:ext cx="846446" cy="539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351" y="4263242"/>
            <a:ext cx="573143" cy="576616"/>
          </a:xfrm>
          <a:prstGeom prst="rect">
            <a:avLst/>
          </a:prstGeom>
        </p:spPr>
      </p:pic>
      <p:sp>
        <p:nvSpPr>
          <p:cNvPr id="25" name="Flèche vers le bas 24"/>
          <p:cNvSpPr/>
          <p:nvPr/>
        </p:nvSpPr>
        <p:spPr>
          <a:xfrm>
            <a:off x="7918550" y="4263242"/>
            <a:ext cx="438150" cy="514413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à coins arrondis 25"/>
          <p:cNvSpPr/>
          <p:nvPr/>
        </p:nvSpPr>
        <p:spPr>
          <a:xfrm>
            <a:off x="155275" y="6388926"/>
            <a:ext cx="10407950" cy="10864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</a:rPr>
              <a:t>ACCOMPAGNEMENT </a:t>
            </a:r>
          </a:p>
          <a:p>
            <a:pPr marL="342900" indent="-342900" algn="ctr">
              <a:buFont typeface="Wingdings" pitchFamily="2" charset="2"/>
              <a:buChar char="ü"/>
            </a:pPr>
            <a:r>
              <a:rPr lang="fr-FR" b="1" dirty="0" smtClean="0">
                <a:solidFill>
                  <a:sysClr val="windowText" lastClr="000000"/>
                </a:solidFill>
              </a:rPr>
              <a:t>REGIONAL </a:t>
            </a:r>
            <a:r>
              <a:rPr lang="fr-FR" b="1" dirty="0" err="1" smtClean="0">
                <a:solidFill>
                  <a:sysClr val="windowText" lastClr="000000"/>
                </a:solidFill>
              </a:rPr>
              <a:t>OMEDIT</a:t>
            </a:r>
            <a:endParaRPr lang="fr-FR" b="1" dirty="0" smtClean="0">
              <a:solidFill>
                <a:sysClr val="windowText" lastClr="000000"/>
              </a:solidFill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fr-FR" sz="1800" b="1" dirty="0" smtClean="0">
                <a:solidFill>
                  <a:sysClr val="windowText" lastClr="000000"/>
                </a:solidFill>
              </a:rPr>
              <a:t> NATIONAL VIA PRESTATAIRE </a:t>
            </a:r>
            <a:r>
              <a:rPr lang="fr-FR" sz="1600" b="1" dirty="0" smtClean="0">
                <a:solidFill>
                  <a:sysClr val="windowText" lastClr="000000"/>
                </a:solidFill>
              </a:rPr>
              <a:t>POUR QUELQUES ES CIBLES</a:t>
            </a:r>
            <a:endParaRPr lang="fr-FR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2228850" y="3461040"/>
            <a:ext cx="1095375" cy="365653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485" y="5476896"/>
            <a:ext cx="1012881" cy="75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78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19275" y="2285999"/>
            <a:ext cx="7296150" cy="12003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PRISE EN CHARGE</a:t>
            </a:r>
            <a:endParaRPr lang="fr-FR" sz="3600" b="1" dirty="0">
              <a:solidFill>
                <a:schemeClr val="bg1"/>
              </a:solidFill>
            </a:endParaRPr>
          </a:p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 </a:t>
            </a:r>
            <a:r>
              <a:rPr lang="fr-FR" sz="3600" b="1" dirty="0">
                <a:solidFill>
                  <a:schemeClr val="bg1"/>
                </a:solidFill>
              </a:rPr>
              <a:t>DEROGATOIRE </a:t>
            </a:r>
            <a:r>
              <a:rPr lang="fr-FR" sz="3600" b="1" dirty="0" smtClean="0">
                <a:solidFill>
                  <a:schemeClr val="bg1"/>
                </a:solidFill>
              </a:rPr>
              <a:t> LISTE EN </a:t>
            </a:r>
            <a:r>
              <a:rPr lang="fr-FR" sz="3600" b="1" dirty="0">
                <a:solidFill>
                  <a:schemeClr val="bg1"/>
                </a:solidFill>
              </a:rPr>
              <a:t>SUS</a:t>
            </a:r>
            <a:endParaRPr lang="fr-FR" sz="3600" b="1" dirty="0" smtClean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047767" y="7060019"/>
            <a:ext cx="361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2060"/>
                </a:solidFill>
              </a:rPr>
              <a:t>8</a:t>
            </a:r>
            <a:endParaRPr lang="fr-FR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1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61950" y="1295400"/>
            <a:ext cx="9915525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Contexte de tensions d’approvisionnement de la spécialité équivalente ACLOTINE 100 UI/ml LFB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Prise en charge  dérogatoire, à titre exceptionnel et transitoire,   en sus  des prestations d’ hospitalisation ANTITHROMBINE III BAXALTA 500 UI seulement dans les indications thérapeutiques suivantes :</a:t>
            </a:r>
            <a:endParaRPr lang="fr-FR" dirty="0"/>
          </a:p>
          <a:p>
            <a:r>
              <a:rPr lang="fr-FR" sz="1600" i="1" dirty="0"/>
              <a:t>1. Déficits constitutionnels en antithrombine : </a:t>
            </a:r>
          </a:p>
          <a:p>
            <a:r>
              <a:rPr lang="fr-FR" sz="1600" i="1" dirty="0"/>
              <a:t>- dans les traitements des accidents </a:t>
            </a:r>
            <a:r>
              <a:rPr lang="fr-FR" sz="1600" i="1" dirty="0" err="1"/>
              <a:t>thrombo-emboliques</a:t>
            </a:r>
            <a:r>
              <a:rPr lang="fr-FR" sz="1600" i="1" dirty="0"/>
              <a:t>, en association avec l'héparine, lorsque l'héparine, utilisée seule, est inefficace ; </a:t>
            </a:r>
          </a:p>
          <a:p>
            <a:r>
              <a:rPr lang="fr-FR" sz="1600" i="1" dirty="0"/>
              <a:t>- dans la prévention des thromboses veineuses, en cas de situation à risque élevé (notamment lors d'une chirurgie ou d'une grossesse) lorsque le risque hémorragique ne permet pas d'utiliser des doses suffisantes d'héparine. </a:t>
            </a:r>
          </a:p>
          <a:p>
            <a:r>
              <a:rPr lang="fr-FR" sz="1600" i="1" dirty="0"/>
              <a:t>2. Déficit acquis sévère (&lt; 60 %) en antithrombine, dans les CIVD graves, évolutives, notamment associées à un état septique.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16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Fin dérogatoire à la reprise  d’une distribution normale d’</a:t>
            </a:r>
            <a:r>
              <a:rPr lang="fr-FR" dirty="0" err="1" smtClean="0"/>
              <a:t>ACLOTINE</a:t>
            </a:r>
            <a:r>
              <a:rPr lang="fr-FR" dirty="0" smtClean="0"/>
              <a:t> 100 UI</a:t>
            </a:r>
          </a:p>
          <a:p>
            <a:endParaRPr lang="fr-FR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t="25833" r="10417" b="40501"/>
          <a:stretch/>
        </p:blipFill>
        <p:spPr bwMode="auto">
          <a:xfrm>
            <a:off x="1881187" y="4620577"/>
            <a:ext cx="6877050" cy="182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1950" y="141013"/>
            <a:ext cx="10076012" cy="1061829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fr-FR" dirty="0"/>
              <a:t>Poursuite des PRISES EN CHARGES  dérogatoires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/>
              <a:t>  spécialité ANTITHROMBINE III </a:t>
            </a:r>
            <a:r>
              <a:rPr lang="fr-FR" dirty="0" err="1"/>
              <a:t>BAXALTA</a:t>
            </a:r>
            <a:r>
              <a:rPr lang="fr-FR" dirty="0"/>
              <a:t> 500 UI/10 ml  (Note d’information </a:t>
            </a:r>
            <a:r>
              <a:rPr lang="fr-FR" dirty="0" err="1" smtClean="0"/>
              <a:t>n°DGOS</a:t>
            </a:r>
            <a:r>
              <a:rPr lang="fr-FR" dirty="0" smtClean="0"/>
              <a:t>/PF2/</a:t>
            </a:r>
            <a:r>
              <a:rPr lang="fr-FR" dirty="0" err="1" smtClean="0"/>
              <a:t>DSS</a:t>
            </a:r>
            <a:r>
              <a:rPr lang="fr-FR" dirty="0" smtClean="0"/>
              <a:t>/1C/2018/64du </a:t>
            </a:r>
            <a:r>
              <a:rPr lang="fr-FR" dirty="0"/>
              <a:t>8 mars 2018) </a:t>
            </a:r>
            <a:r>
              <a:rPr lang="fr-FR" dirty="0" smtClean="0"/>
              <a:t>(1)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25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2401" y="208015"/>
            <a:ext cx="10334625" cy="10618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Poursuite des </a:t>
            </a:r>
            <a:r>
              <a:rPr lang="fr-FR" dirty="0" smtClean="0"/>
              <a:t>PRISES </a:t>
            </a:r>
            <a:r>
              <a:rPr lang="fr-FR" dirty="0"/>
              <a:t>EN CHARGES  </a:t>
            </a:r>
            <a:r>
              <a:rPr lang="fr-FR" dirty="0" smtClean="0"/>
              <a:t>dérogatoires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fr-FR" dirty="0" smtClean="0"/>
              <a:t>  </a:t>
            </a:r>
            <a:r>
              <a:rPr lang="fr-FR" dirty="0"/>
              <a:t>spécialité ANTITHROMBINE III BAXALTA 500 UI/10 ml  (Note </a:t>
            </a:r>
            <a:r>
              <a:rPr lang="fr-FR" dirty="0" smtClean="0"/>
              <a:t>d’information </a:t>
            </a:r>
            <a:r>
              <a:rPr lang="fr-FR" dirty="0" err="1" smtClean="0"/>
              <a:t>n°DGOS</a:t>
            </a:r>
            <a:r>
              <a:rPr lang="fr-FR" dirty="0" smtClean="0"/>
              <a:t>/PF2/</a:t>
            </a:r>
            <a:r>
              <a:rPr lang="fr-FR" dirty="0" err="1" smtClean="0"/>
              <a:t>DSS</a:t>
            </a:r>
            <a:r>
              <a:rPr lang="fr-FR" dirty="0" smtClean="0"/>
              <a:t>/1C/2018/64 </a:t>
            </a:r>
            <a:r>
              <a:rPr lang="fr-FR" dirty="0"/>
              <a:t>du 8 mars 2018</a:t>
            </a:r>
            <a:r>
              <a:rPr lang="fr-FR" dirty="0" smtClean="0"/>
              <a:t>) (2)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52400" y="1590675"/>
            <a:ext cx="10334625" cy="13849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Facturation  ex-DG ET EX-OQN  = FICHCOMP-ATU   dans les indications  thérapeutiques  prises en charge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Ex –OQN  selon modalités CNAMTS pour les médicaments sous ATU  et report dans les RSF correspondants pour le PMSI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71475" y="3737438"/>
            <a:ext cx="10115550" cy="10618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fr-FR" dirty="0"/>
              <a:t>Autre spécialité initialement </a:t>
            </a:r>
            <a:r>
              <a:rPr lang="fr-FR" dirty="0" smtClean="0"/>
              <a:t>destiné </a:t>
            </a:r>
            <a:r>
              <a:rPr lang="fr-FR" dirty="0"/>
              <a:t>au marché </a:t>
            </a:r>
            <a:r>
              <a:rPr lang="fr-FR" dirty="0" smtClean="0"/>
              <a:t>allemand = </a:t>
            </a:r>
            <a:r>
              <a:rPr lang="fr-FR" b="1" dirty="0" err="1" smtClean="0"/>
              <a:t>ATENATIV</a:t>
            </a:r>
            <a:r>
              <a:rPr lang="fr-FR" b="1" dirty="0"/>
              <a:t>® 1000UI </a:t>
            </a:r>
            <a:r>
              <a:rPr lang="fr-FR" dirty="0"/>
              <a:t>( laboratoire </a:t>
            </a:r>
            <a:r>
              <a:rPr lang="fr-FR" dirty="0" err="1"/>
              <a:t>OCTAPHARMA</a:t>
            </a:r>
            <a:r>
              <a:rPr lang="fr-FR" dirty="0" smtClean="0"/>
              <a:t>)</a:t>
            </a:r>
            <a:r>
              <a:rPr lang="fr-FR" dirty="0"/>
              <a:t> </a:t>
            </a:r>
            <a:r>
              <a:rPr lang="fr-FR" sz="2000" dirty="0" smtClean="0"/>
              <a:t>(note </a:t>
            </a:r>
            <a:r>
              <a:rPr lang="fr-FR" sz="2000" dirty="0"/>
              <a:t>d’information N° </a:t>
            </a:r>
            <a:r>
              <a:rPr lang="fr-FR" sz="2000" dirty="0" err="1"/>
              <a:t>DGOS</a:t>
            </a:r>
            <a:r>
              <a:rPr lang="fr-FR" sz="2000" dirty="0"/>
              <a:t>/PF2/</a:t>
            </a:r>
            <a:r>
              <a:rPr lang="fr-FR" sz="2000" dirty="0" err="1"/>
              <a:t>DSS</a:t>
            </a:r>
            <a:r>
              <a:rPr lang="fr-FR" sz="2000" dirty="0"/>
              <a:t>/1C/2018/21 du 25 janvier 2018 </a:t>
            </a:r>
            <a:r>
              <a:rPr lang="fr-FR" sz="2000" dirty="0" smtClean="0"/>
              <a:t> )</a:t>
            </a:r>
          </a:p>
          <a:p>
            <a:pPr algn="just"/>
            <a:r>
              <a:rPr lang="fr-FR" sz="2000" dirty="0" smtClean="0"/>
              <a:t>Mêmes indications qu’</a:t>
            </a:r>
            <a:r>
              <a:rPr lang="fr-FR" sz="2000" dirty="0" err="1" smtClean="0"/>
              <a:t>ACLOTINE</a:t>
            </a:r>
            <a:r>
              <a:rPr lang="fr-FR" sz="2000" dirty="0" smtClean="0"/>
              <a:t>® et </a:t>
            </a:r>
            <a:r>
              <a:rPr lang="fr-FR" sz="2000" dirty="0"/>
              <a:t>ANTITHROMBINE III </a:t>
            </a:r>
            <a:r>
              <a:rPr lang="fr-FR" sz="2000" dirty="0" err="1" smtClean="0"/>
              <a:t>BAXALTA</a:t>
            </a:r>
            <a:r>
              <a:rPr lang="fr-FR" sz="2000" dirty="0" smtClean="0"/>
              <a:t> </a:t>
            </a:r>
            <a:r>
              <a:rPr lang="fr-FR" sz="2000" b="1" dirty="0"/>
              <a:t>® </a:t>
            </a:r>
            <a:r>
              <a:rPr lang="fr-FR" sz="2000" dirty="0" smtClean="0"/>
              <a:t>500 </a:t>
            </a:r>
            <a:r>
              <a:rPr lang="fr-FR" sz="2000" dirty="0"/>
              <a:t>UI </a:t>
            </a:r>
            <a:endParaRPr lang="fr-FR" sz="2000" dirty="0" smtClean="0"/>
          </a:p>
        </p:txBody>
      </p:sp>
      <p:sp>
        <p:nvSpPr>
          <p:cNvPr id="3" name="Flèche vers le bas 2"/>
          <p:cNvSpPr/>
          <p:nvPr/>
        </p:nvSpPr>
        <p:spPr>
          <a:xfrm rot="10800000">
            <a:off x="4624388" y="2886076"/>
            <a:ext cx="814387" cy="6762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52401" y="4933951"/>
            <a:ext cx="10334624" cy="2343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</a:rPr>
              <a:t>PRISE EN CHARGE DEROGATOIRE - Autre spécialité</a:t>
            </a:r>
          </a:p>
          <a:p>
            <a:pPr algn="ctr"/>
            <a:r>
              <a:rPr lang="fr-FR" b="1" dirty="0" err="1" smtClean="0">
                <a:solidFill>
                  <a:sysClr val="windowText" lastClr="000000"/>
                </a:solidFill>
              </a:rPr>
              <a:t>Trisenox</a:t>
            </a:r>
            <a:r>
              <a:rPr lang="fr-FR" b="1" dirty="0" smtClean="0">
                <a:solidFill>
                  <a:sysClr val="windowText" lastClr="000000"/>
                </a:solidFill>
              </a:rPr>
              <a:t> =&gt; </a:t>
            </a:r>
            <a:r>
              <a:rPr lang="fr-FR" b="1" dirty="0" err="1">
                <a:solidFill>
                  <a:sysClr val="windowText" lastClr="000000"/>
                </a:solidFill>
              </a:rPr>
              <a:t>PHENASEN</a:t>
            </a:r>
            <a:r>
              <a:rPr lang="fr-FR" b="1" dirty="0" smtClean="0">
                <a:solidFill>
                  <a:sysClr val="windowText" lastClr="000000"/>
                </a:solidFill>
              </a:rPr>
              <a:t>® (note </a:t>
            </a:r>
            <a:r>
              <a:rPr lang="fr-FR" b="1" dirty="0">
                <a:solidFill>
                  <a:sysClr val="windowText" lastClr="000000"/>
                </a:solidFill>
              </a:rPr>
              <a:t>d’information N° </a:t>
            </a:r>
            <a:r>
              <a:rPr lang="fr-FR" b="1" dirty="0" err="1">
                <a:solidFill>
                  <a:sysClr val="windowText" lastClr="000000"/>
                </a:solidFill>
              </a:rPr>
              <a:t>DGOS</a:t>
            </a:r>
            <a:r>
              <a:rPr lang="fr-FR" b="1" dirty="0">
                <a:solidFill>
                  <a:sysClr val="windowText" lastClr="000000"/>
                </a:solidFill>
              </a:rPr>
              <a:t>/PF2/</a:t>
            </a:r>
            <a:r>
              <a:rPr lang="fr-FR" b="1" dirty="0" err="1">
                <a:solidFill>
                  <a:sysClr val="windowText" lastClr="000000"/>
                </a:solidFill>
              </a:rPr>
              <a:t>DSS</a:t>
            </a:r>
            <a:r>
              <a:rPr lang="fr-FR" b="1" dirty="0">
                <a:solidFill>
                  <a:sysClr val="windowText" lastClr="000000"/>
                </a:solidFill>
              </a:rPr>
              <a:t>/1C/2017/318 du 13 novembre </a:t>
            </a:r>
            <a:r>
              <a:rPr lang="fr-FR" b="1" dirty="0" smtClean="0">
                <a:solidFill>
                  <a:sysClr val="windowText" lastClr="000000"/>
                </a:solidFill>
              </a:rPr>
              <a:t>2017)</a:t>
            </a:r>
          </a:p>
          <a:p>
            <a:pPr algn="ctr"/>
            <a:r>
              <a:rPr lang="fr-FR" sz="1800" i="1" dirty="0">
                <a:solidFill>
                  <a:schemeClr val="tx1"/>
                </a:solidFill>
              </a:rPr>
              <a:t>« Induction de la rémission et la consolidation chez des patients adultes atteints de leucémie </a:t>
            </a:r>
            <a:r>
              <a:rPr lang="fr-FR" sz="1800" i="1" dirty="0" err="1">
                <a:solidFill>
                  <a:schemeClr val="tx1"/>
                </a:solidFill>
              </a:rPr>
              <a:t>promyélocytaire</a:t>
            </a:r>
            <a:r>
              <a:rPr lang="fr-FR" sz="1800" i="1" dirty="0">
                <a:solidFill>
                  <a:schemeClr val="tx1"/>
                </a:solidFill>
              </a:rPr>
              <a:t> aiguë (</a:t>
            </a:r>
            <a:r>
              <a:rPr lang="fr-FR" sz="1800" i="1" dirty="0" err="1">
                <a:solidFill>
                  <a:schemeClr val="tx1"/>
                </a:solidFill>
              </a:rPr>
              <a:t>LPA</a:t>
            </a:r>
            <a:r>
              <a:rPr lang="fr-FR" sz="1800" i="1" dirty="0">
                <a:solidFill>
                  <a:schemeClr val="tx1"/>
                </a:solidFill>
              </a:rPr>
              <a:t>) en rechute/réfractaire (le traitement antérieur doit avoir comporté un rétinoïde et une chimiothérapie), caractérisée par la présence de la translocation t(15;17) et/ou la présence du gène </a:t>
            </a:r>
            <a:r>
              <a:rPr lang="fr-FR" sz="1800" i="1" dirty="0" err="1">
                <a:solidFill>
                  <a:schemeClr val="tx1"/>
                </a:solidFill>
              </a:rPr>
              <a:t>PML</a:t>
            </a:r>
            <a:r>
              <a:rPr lang="fr-FR" sz="1800" i="1" dirty="0">
                <a:solidFill>
                  <a:schemeClr val="tx1"/>
                </a:solidFill>
              </a:rPr>
              <a:t>/</a:t>
            </a:r>
            <a:r>
              <a:rPr lang="fr-FR" sz="1800" i="1" dirty="0" err="1">
                <a:solidFill>
                  <a:schemeClr val="tx1"/>
                </a:solidFill>
              </a:rPr>
              <a:t>RAR</a:t>
            </a:r>
            <a:r>
              <a:rPr lang="fr-FR" sz="1800" i="1" dirty="0">
                <a:solidFill>
                  <a:schemeClr val="tx1"/>
                </a:solidFill>
              </a:rPr>
              <a:t>-alpha (Pro-</a:t>
            </a:r>
            <a:r>
              <a:rPr lang="fr-FR" sz="1800" i="1" dirty="0" err="1">
                <a:solidFill>
                  <a:schemeClr val="tx1"/>
                </a:solidFill>
              </a:rPr>
              <a:t>Myelocytic</a:t>
            </a:r>
            <a:r>
              <a:rPr lang="fr-FR" sz="1800" i="1" dirty="0">
                <a:solidFill>
                  <a:schemeClr val="tx1"/>
                </a:solidFill>
              </a:rPr>
              <a:t> </a:t>
            </a:r>
            <a:r>
              <a:rPr lang="fr-FR" sz="1800" i="1" dirty="0" err="1">
                <a:solidFill>
                  <a:schemeClr val="tx1"/>
                </a:solidFill>
              </a:rPr>
              <a:t>Leukaemia</a:t>
            </a:r>
            <a:r>
              <a:rPr lang="fr-FR" sz="1800" i="1" dirty="0">
                <a:solidFill>
                  <a:schemeClr val="tx1"/>
                </a:solidFill>
              </a:rPr>
              <a:t>/</a:t>
            </a:r>
            <a:r>
              <a:rPr lang="fr-FR" sz="1800" i="1" dirty="0" err="1">
                <a:solidFill>
                  <a:schemeClr val="tx1"/>
                </a:solidFill>
              </a:rPr>
              <a:t>Retinoic</a:t>
            </a:r>
            <a:r>
              <a:rPr lang="fr-FR" sz="1800" i="1" dirty="0">
                <a:solidFill>
                  <a:schemeClr val="tx1"/>
                </a:solidFill>
              </a:rPr>
              <a:t> </a:t>
            </a:r>
            <a:r>
              <a:rPr lang="fr-FR" sz="1800" i="1" dirty="0" err="1">
                <a:solidFill>
                  <a:schemeClr val="tx1"/>
                </a:solidFill>
              </a:rPr>
              <a:t>Acid</a:t>
            </a:r>
            <a:r>
              <a:rPr lang="fr-FR" sz="1800" i="1" dirty="0">
                <a:solidFill>
                  <a:schemeClr val="tx1"/>
                </a:solidFill>
              </a:rPr>
              <a:t> </a:t>
            </a:r>
            <a:r>
              <a:rPr lang="fr-FR" sz="1800" i="1" dirty="0" err="1">
                <a:solidFill>
                  <a:schemeClr val="tx1"/>
                </a:solidFill>
              </a:rPr>
              <a:t>Receptor</a:t>
            </a:r>
            <a:r>
              <a:rPr lang="fr-FR" sz="1800" i="1" dirty="0">
                <a:solidFill>
                  <a:schemeClr val="tx1"/>
                </a:solidFill>
              </a:rPr>
              <a:t>-alpha) » </a:t>
            </a:r>
          </a:p>
          <a:p>
            <a:pPr algn="ctr"/>
            <a:endParaRPr lang="fr-FR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9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9551" y="172528"/>
            <a:ext cx="10039350" cy="8847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PRISE EN CHARGES  dérogatoire  spécialité PROLASTIN®-C-1g/20ml poudre et solvant pour solution injectable (alpha-1antitrypsine humaine) 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(Note d’information </a:t>
            </a:r>
            <a:r>
              <a:rPr lang="fr-FR" dirty="0" err="1">
                <a:solidFill>
                  <a:schemeClr val="tx1"/>
                </a:solidFill>
              </a:rPr>
              <a:t>n°DGOS</a:t>
            </a:r>
            <a:r>
              <a:rPr lang="fr-FR" dirty="0">
                <a:solidFill>
                  <a:schemeClr val="tx1"/>
                </a:solidFill>
              </a:rPr>
              <a:t>/PF2/</a:t>
            </a:r>
            <a:r>
              <a:rPr lang="fr-FR" dirty="0" err="1">
                <a:solidFill>
                  <a:schemeClr val="tx1"/>
                </a:solidFill>
              </a:rPr>
              <a:t>DSS</a:t>
            </a:r>
            <a:r>
              <a:rPr lang="fr-FR" dirty="0">
                <a:solidFill>
                  <a:schemeClr val="tx1"/>
                </a:solidFill>
              </a:rPr>
              <a:t>/1C/2018/63 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du 8 mars 2018)</a:t>
            </a:r>
          </a:p>
        </p:txBody>
      </p:sp>
      <p:sp>
        <p:nvSpPr>
          <p:cNvPr id="4" name="Rectangle 3"/>
          <p:cNvSpPr/>
          <p:nvPr/>
        </p:nvSpPr>
        <p:spPr>
          <a:xfrm>
            <a:off x="123825" y="1409699"/>
            <a:ext cx="9917112" cy="578167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Contexte de tensions d’approvisionnement de la spécialité équivalente ALFALASTIN®</a:t>
            </a:r>
          </a:p>
          <a:p>
            <a:r>
              <a:rPr lang="fr-FR" dirty="0">
                <a:solidFill>
                  <a:schemeClr val="tx1"/>
                </a:solidFill>
              </a:rPr>
              <a:t>33, 33 mg/ML poudre et solvant pour solution injectable (alpha-1 antitrypsine humaine) LFB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/>
                </a:solidFill>
              </a:rPr>
              <a:t>Prise en charge  dérogatoire, à titre exceptionnel et transitoire,   en sus  des prestations d’ hospitalisation  de la spécialité  PROLASTIN® -C 1g/20 ml seulement dans les indications thérapeutiques suivantes </a:t>
            </a:r>
            <a:r>
              <a:rPr lang="fr-FR" dirty="0" smtClean="0">
                <a:solidFill>
                  <a:schemeClr val="tx1"/>
                </a:solidFill>
              </a:rPr>
              <a:t>:</a:t>
            </a:r>
          </a:p>
          <a:p>
            <a:endParaRPr lang="fr-FR" dirty="0"/>
          </a:p>
          <a:p>
            <a:r>
              <a:rPr lang="fr-FR" sz="1800" i="1" dirty="0" smtClean="0">
                <a:solidFill>
                  <a:schemeClr val="tx1"/>
                </a:solidFill>
              </a:rPr>
              <a:t>- Traitement </a:t>
            </a:r>
            <a:r>
              <a:rPr lang="fr-FR" sz="1800" i="1" dirty="0">
                <a:solidFill>
                  <a:schemeClr val="tx1"/>
                </a:solidFill>
              </a:rPr>
              <a:t>substitutif des formes graves de déficit primitif en alpha-1 antitrypsine chez les sujets de phénotype </a:t>
            </a:r>
            <a:r>
              <a:rPr lang="fr-FR" sz="1800" i="1" dirty="0" err="1">
                <a:solidFill>
                  <a:schemeClr val="tx1"/>
                </a:solidFill>
              </a:rPr>
              <a:t>PiZZ</a:t>
            </a:r>
            <a:r>
              <a:rPr lang="fr-FR" sz="1800" i="1" dirty="0">
                <a:solidFill>
                  <a:schemeClr val="tx1"/>
                </a:solidFill>
              </a:rPr>
              <a:t> ou </a:t>
            </a:r>
            <a:r>
              <a:rPr lang="fr-FR" sz="1800" i="1" dirty="0" err="1">
                <a:solidFill>
                  <a:schemeClr val="tx1"/>
                </a:solidFill>
              </a:rPr>
              <a:t>PiSZ</a:t>
            </a:r>
            <a:r>
              <a:rPr lang="fr-FR" sz="1800" i="1" dirty="0">
                <a:solidFill>
                  <a:schemeClr val="tx1"/>
                </a:solidFill>
              </a:rPr>
              <a:t> avec emphysème pulmonaire.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Fin </a:t>
            </a:r>
            <a:r>
              <a:rPr lang="fr-FR" dirty="0" smtClean="0">
                <a:solidFill>
                  <a:schemeClr val="tx1"/>
                </a:solidFill>
              </a:rPr>
              <a:t>dérogatoire au 30 juin 2018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6" t="53263" r="9605" b="19579"/>
          <a:stretch/>
        </p:blipFill>
        <p:spPr bwMode="auto">
          <a:xfrm>
            <a:off x="842210" y="4815607"/>
            <a:ext cx="7950951" cy="165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5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937982" y="2081282"/>
            <a:ext cx="6960358" cy="175432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Nouveau dispositif PMSI de suivi des indications de la liste en sus</a:t>
            </a:r>
          </a:p>
          <a:p>
            <a:pPr algn="ctr"/>
            <a:r>
              <a:rPr lang="fr-FR" sz="3200" b="1" i="1" dirty="0" smtClean="0">
                <a:solidFill>
                  <a:schemeClr val="bg1"/>
                </a:solidFill>
              </a:rPr>
              <a:t>Articulation avec l’outil régional</a:t>
            </a:r>
            <a:endParaRPr lang="fr-FR" sz="3200" b="1" i="1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0047767" y="7060019"/>
            <a:ext cx="361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2060"/>
                </a:solidFill>
              </a:rPr>
              <a:t>2</a:t>
            </a:r>
            <a:endParaRPr lang="fr-FR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0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33516" y="395785"/>
            <a:ext cx="6646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2060"/>
                </a:solidFill>
              </a:rPr>
              <a:t>Contexte</a:t>
            </a:r>
            <a:endParaRPr lang="fr-FR" sz="3600" b="1" dirty="0">
              <a:solidFill>
                <a:srgbClr val="00206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19100" y="1114425"/>
            <a:ext cx="996684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</a:rPr>
              <a:t>Suivi des indications des prescriptions des médicaments de la liste en sus (hors GHS) = obligation réglementaire et contractuelle </a:t>
            </a:r>
            <a:endParaRPr lang="fr-FR" sz="2000" dirty="0">
              <a:solidFill>
                <a:srgbClr val="002060"/>
              </a:solidFill>
            </a:endParaRPr>
          </a:p>
          <a:p>
            <a:pPr marL="809625" indent="-342900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rgbClr val="002060"/>
                </a:solidFill>
              </a:rPr>
              <a:t>ancien contrat de bon usage </a:t>
            </a:r>
          </a:p>
          <a:p>
            <a:pPr marL="809625" indent="-342900">
              <a:buFont typeface="Wingdings" panose="05000000000000000000" pitchFamily="2" charset="2"/>
              <a:buChar char="ü"/>
            </a:pPr>
            <a:r>
              <a:rPr lang="fr-FR" sz="1800" dirty="0" smtClean="0">
                <a:solidFill>
                  <a:srgbClr val="002060"/>
                </a:solidFill>
              </a:rPr>
              <a:t>et désormais </a:t>
            </a:r>
            <a:r>
              <a:rPr lang="fr-FR" sz="1800" b="1" dirty="0" smtClean="0">
                <a:solidFill>
                  <a:srgbClr val="002060"/>
                </a:solidFill>
              </a:rPr>
              <a:t>CAQES</a:t>
            </a:r>
          </a:p>
          <a:p>
            <a:r>
              <a:rPr lang="fr-FR" sz="2000" b="1" dirty="0" smtClean="0">
                <a:solidFill>
                  <a:srgbClr val="002060"/>
                </a:solidFill>
              </a:rPr>
              <a:t> </a:t>
            </a:r>
          </a:p>
          <a:p>
            <a:endParaRPr lang="fr-FR" sz="2000" b="1" dirty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</a:rPr>
              <a:t>Mobilisation importante des établissements de santé de Nouvelle-Aquitaine dans la mise en œuvre de ce suivi, avec l’appui de l’OMEDIT Nouvelle-Aquitaine</a:t>
            </a:r>
          </a:p>
          <a:p>
            <a:pPr marL="864350" lvl="1" indent="-342900">
              <a:buFont typeface="Wingdings" panose="05000000000000000000" pitchFamily="2" charset="2"/>
              <a:buChar char="ü"/>
            </a:pPr>
            <a:r>
              <a:rPr lang="fr-FR" sz="1800" i="1" dirty="0" smtClean="0">
                <a:solidFill>
                  <a:srgbClr val="002060"/>
                </a:solidFill>
              </a:rPr>
              <a:t>Outil de suivi EXCEL OMEDIT mis à jour mensuellement</a:t>
            </a:r>
          </a:p>
          <a:p>
            <a:pPr marL="864350" lvl="1" indent="-342900">
              <a:buFont typeface="Wingdings" panose="05000000000000000000" pitchFamily="2" charset="2"/>
              <a:buChar char="ü"/>
            </a:pPr>
            <a:r>
              <a:rPr lang="fr-FR" sz="1800" i="1" dirty="0" smtClean="0">
                <a:solidFill>
                  <a:srgbClr val="002060"/>
                </a:solidFill>
              </a:rPr>
              <a:t>Relevé qualitatif des prescriptions hors AMM hors RTU</a:t>
            </a:r>
          </a:p>
          <a:p>
            <a:pPr marL="864350" lvl="1" indent="-342900">
              <a:buFont typeface="Wingdings" panose="05000000000000000000" pitchFamily="2" charset="2"/>
              <a:buChar char="ü"/>
            </a:pPr>
            <a:r>
              <a:rPr lang="fr-FR" sz="1800" i="1" dirty="0" smtClean="0">
                <a:solidFill>
                  <a:srgbClr val="002060"/>
                </a:solidFill>
              </a:rPr>
              <a:t>Liste des indications d’AMM /RTU non remboursables en sus des GHS</a:t>
            </a:r>
          </a:p>
          <a:p>
            <a:pPr lvl="1"/>
            <a:endParaRPr lang="fr-FR" sz="1800" i="1" dirty="0" smtClean="0">
              <a:solidFill>
                <a:srgbClr val="002060"/>
              </a:solidFill>
            </a:endParaRPr>
          </a:p>
          <a:p>
            <a:pPr marL="358775" lvl="1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</a:rPr>
              <a:t>Mobilisation en même temps sur le caractère générique, biosimilaire et princeps</a:t>
            </a: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5215" y="6553200"/>
            <a:ext cx="9434157" cy="9204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rgbClr val="002060"/>
                </a:solidFill>
              </a:rPr>
              <a:t>Suivi exhaustif semestriel (100% des médicaments) par tous les établissements de santé </a:t>
            </a:r>
            <a:r>
              <a:rPr lang="fr-FR" sz="2000" dirty="0" smtClean="0">
                <a:solidFill>
                  <a:srgbClr val="002060"/>
                </a:solidFill>
              </a:rPr>
              <a:t>en Nouvelle-Aquitaine depuis 2014</a:t>
            </a:r>
            <a:endParaRPr lang="fr-FR" sz="2000" dirty="0">
              <a:solidFill>
                <a:srgbClr val="002060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 rot="10800000" flipV="1">
            <a:off x="1063598" y="5621882"/>
            <a:ext cx="8917388" cy="83251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Alimentation des groupes de pairs / échanges sur les pratiques = pertinence et juste prescription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0636" y="1754449"/>
            <a:ext cx="6332589" cy="1684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u="sng" dirty="0" smtClean="0">
                <a:solidFill>
                  <a:schemeClr val="tx1"/>
                </a:solidFill>
              </a:rPr>
              <a:t>IR LES MED 9 </a:t>
            </a:r>
            <a:r>
              <a:rPr lang="fr-FR" sz="1200" b="1" dirty="0" smtClean="0">
                <a:solidFill>
                  <a:schemeClr val="tx1"/>
                </a:solidFill>
              </a:rPr>
              <a:t>: L’établissement </a:t>
            </a:r>
            <a:r>
              <a:rPr lang="fr-FR" sz="1200" b="1" dirty="0">
                <a:solidFill>
                  <a:schemeClr val="tx1"/>
                </a:solidFill>
              </a:rPr>
              <a:t>adresse le suivi semestriel de la répartition des indications des prescriptions des médicaments hors GHS, accompagnées le cas échéant de leur argumentaire, à l’ARS, à l’OMEDIT et à l'organisme local d'assurance maladie </a:t>
            </a:r>
          </a:p>
          <a:p>
            <a:r>
              <a:rPr lang="fr-FR" sz="1200" b="1" u="sng" dirty="0" smtClean="0">
                <a:solidFill>
                  <a:schemeClr val="tx1"/>
                </a:solidFill>
              </a:rPr>
              <a:t>IN LES MED 5.a</a:t>
            </a:r>
            <a:r>
              <a:rPr lang="fr-FR" sz="1200" b="1" dirty="0" smtClean="0">
                <a:solidFill>
                  <a:schemeClr val="tx1"/>
                </a:solidFill>
              </a:rPr>
              <a:t> : Nombre </a:t>
            </a:r>
            <a:r>
              <a:rPr lang="fr-FR" sz="1200" b="1" dirty="0">
                <a:solidFill>
                  <a:schemeClr val="tx1"/>
                </a:solidFill>
              </a:rPr>
              <a:t>et Taux de prescriptions hors référentiels (RTU, AMM) pour les médicaments de la liste en </a:t>
            </a:r>
            <a:r>
              <a:rPr lang="fr-FR" sz="1200" b="1" dirty="0" smtClean="0">
                <a:solidFill>
                  <a:schemeClr val="tx1"/>
                </a:solidFill>
              </a:rPr>
              <a:t>sus</a:t>
            </a:r>
          </a:p>
          <a:p>
            <a:r>
              <a:rPr lang="fr-FR" sz="1200" i="1" dirty="0">
                <a:solidFill>
                  <a:schemeClr val="tx1"/>
                </a:solidFill>
              </a:rPr>
              <a:t> - Nombre d’initiation de traitement (patients) hors référentiel / Nombre d’initiations de traitement (patients) </a:t>
            </a:r>
            <a:r>
              <a:rPr lang="fr-FR" sz="1200" i="1" dirty="0" smtClean="0">
                <a:solidFill>
                  <a:schemeClr val="tx1"/>
                </a:solidFill>
              </a:rPr>
              <a:t>total</a:t>
            </a:r>
          </a:p>
          <a:p>
            <a:r>
              <a:rPr lang="fr-FR" sz="1200" i="1" dirty="0" smtClean="0">
                <a:solidFill>
                  <a:schemeClr val="tx1"/>
                </a:solidFill>
              </a:rPr>
              <a:t>- Taux </a:t>
            </a:r>
            <a:r>
              <a:rPr lang="fr-FR" sz="1200" i="1" dirty="0">
                <a:solidFill>
                  <a:schemeClr val="tx1"/>
                </a:solidFill>
              </a:rPr>
              <a:t>de présence d'argumentaire dans le dossier médical (ou lien thésaurus hors AMM) / nombre de prescriptions hors AMM</a:t>
            </a:r>
          </a:p>
        </p:txBody>
      </p:sp>
    </p:spTree>
    <p:extLst>
      <p:ext uri="{BB962C8B-B14F-4D97-AF65-F5344CB8AC3E}">
        <p14:creationId xmlns:p14="http://schemas.microsoft.com/office/powerpoint/2010/main" val="3873238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4715" y="122830"/>
            <a:ext cx="10140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2060"/>
                </a:solidFill>
              </a:rPr>
              <a:t>Un nouveau dispositif via le PMSI  : un référentiel administratif  avec codage de l’indication</a:t>
            </a:r>
            <a:endParaRPr lang="fr-FR" sz="3600" b="1" dirty="0">
              <a:solidFill>
                <a:srgbClr val="00206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5533" y="982639"/>
            <a:ext cx="1045418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</a:rPr>
              <a:t>Lien avec le </a:t>
            </a:r>
            <a:r>
              <a:rPr lang="fr-FR" sz="2000" dirty="0">
                <a:solidFill>
                  <a:srgbClr val="002060"/>
                </a:solidFill>
              </a:rPr>
              <a:t>s</a:t>
            </a:r>
            <a:r>
              <a:rPr lang="fr-FR" sz="2000" dirty="0" smtClean="0">
                <a:solidFill>
                  <a:srgbClr val="002060"/>
                </a:solidFill>
              </a:rPr>
              <a:t>uivi renforcé depuis la modification des critères d’inscription sur la liste en sus : inscription sur la liste en sus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</a:rPr>
              <a:t>par indication </a:t>
            </a:r>
            <a:r>
              <a:rPr lang="fr-FR" sz="2000" dirty="0" smtClean="0">
                <a:solidFill>
                  <a:srgbClr val="002060"/>
                </a:solidFill>
              </a:rPr>
              <a:t>et non plus pour toutes les indications d’AMM d’un médicament (2014) + radiations partielles (depuis 2016</a:t>
            </a:r>
            <a:r>
              <a:rPr lang="fr-FR" sz="2000" dirty="0">
                <a:solidFill>
                  <a:srgbClr val="002060"/>
                </a:solidFill>
              </a:rPr>
              <a:t>) </a:t>
            </a:r>
            <a:endParaRPr lang="fr-FR" sz="2000" dirty="0" smtClean="0">
              <a:solidFill>
                <a:srgbClr val="00206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</a:rPr>
              <a:t>Mobilisation </a:t>
            </a:r>
            <a:r>
              <a:rPr lang="fr-FR" sz="2000" dirty="0">
                <a:solidFill>
                  <a:srgbClr val="002060"/>
                </a:solidFill>
              </a:rPr>
              <a:t>en même temps sur le </a:t>
            </a:r>
            <a:r>
              <a:rPr lang="fr-FR" sz="2000" dirty="0" smtClean="0">
                <a:solidFill>
                  <a:srgbClr val="002060"/>
                </a:solidFill>
              </a:rPr>
              <a:t>caractère </a:t>
            </a:r>
            <a:r>
              <a:rPr lang="fr-FR" sz="2000" dirty="0">
                <a:solidFill>
                  <a:srgbClr val="002060"/>
                </a:solidFill>
              </a:rPr>
              <a:t>générique, biosimilaire et </a:t>
            </a:r>
            <a:r>
              <a:rPr lang="fr-FR" sz="2000" dirty="0" smtClean="0">
                <a:solidFill>
                  <a:srgbClr val="002060"/>
                </a:solidFill>
              </a:rPr>
              <a:t>princeps</a:t>
            </a:r>
          </a:p>
          <a:p>
            <a:pPr marL="0" lvl="1"/>
            <a:endParaRPr lang="fr-FR" sz="2000" dirty="0" smtClean="0">
              <a:solidFill>
                <a:srgbClr val="00206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sz="2800" b="1" dirty="0" smtClean="0">
                <a:solidFill>
                  <a:schemeClr val="accent6">
                    <a:lumMod val="75000"/>
                  </a:schemeClr>
                </a:solidFill>
              </a:rPr>
              <a:t>Un nouveau dispositif  </a:t>
            </a:r>
          </a:p>
          <a:p>
            <a:pPr marL="457200" lvl="1" indent="-371475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2060"/>
                </a:solidFill>
              </a:rPr>
              <a:t>Annexe 6 </a:t>
            </a:r>
            <a:r>
              <a:rPr lang="fr-FR" sz="1800" dirty="0" smtClean="0">
                <a:solidFill>
                  <a:srgbClr val="002060"/>
                </a:solidFill>
              </a:rPr>
              <a:t>Notice Technique ATIH </a:t>
            </a:r>
            <a:r>
              <a:rPr lang="fr-FR" sz="1800" dirty="0">
                <a:solidFill>
                  <a:srgbClr val="002060"/>
                </a:solidFill>
              </a:rPr>
              <a:t>rectificative du 15 janvier 2018</a:t>
            </a:r>
          </a:p>
          <a:p>
            <a:pPr marL="457200" lvl="1" indent="-371475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2060"/>
                </a:solidFill>
              </a:rPr>
              <a:t>Note d’information N°DSS/1C/DGOS/PF2/2018/43 du 16 février 2018 relative à la mise en œuvre du référentiel administratif portant la codification de l’indication liste en sus prescrite</a:t>
            </a:r>
          </a:p>
          <a:p>
            <a:pPr marL="447675" lvl="1" indent="-342900">
              <a:buFont typeface="Wingdings" panose="05000000000000000000" pitchFamily="2" charset="2"/>
              <a:buChar char="Ø"/>
            </a:pPr>
            <a:r>
              <a:rPr lang="fr-FR" sz="1800" dirty="0" smtClean="0">
                <a:solidFill>
                  <a:srgbClr val="002060"/>
                </a:solidFill>
              </a:rPr>
              <a:t>Un référentiel administratif disponible sur le site du Ministère :</a:t>
            </a:r>
          </a:p>
          <a:p>
            <a:pPr marL="0" lvl="1" algn="ctr"/>
            <a:r>
              <a:rPr lang="fr-FR" sz="1400" dirty="0">
                <a:solidFill>
                  <a:srgbClr val="002060"/>
                </a:solidFill>
                <a:hlinkClick r:id="rId3"/>
              </a:rPr>
              <a:t>http://</a:t>
            </a:r>
            <a:r>
              <a:rPr lang="fr-FR" sz="1400" dirty="0" smtClean="0">
                <a:solidFill>
                  <a:srgbClr val="002060"/>
                </a:solidFill>
                <a:hlinkClick r:id="rId3"/>
              </a:rPr>
              <a:t>solidarites-sante.gouv.fr/soins-et-maladies/autres-produits-de-sante/dispositifs-medicaux/la-liste-en-sus/article/referentiel-des-indications-des-specialites-pharmaceutiques-inscrites-sur-la</a:t>
            </a:r>
            <a:endParaRPr lang="fr-FR" sz="1400" dirty="0">
              <a:solidFill>
                <a:srgbClr val="002060"/>
              </a:solidFill>
            </a:endParaRPr>
          </a:p>
          <a:p>
            <a:pPr marL="447675" lvl="1" indent="-342900"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2060"/>
                </a:solidFill>
              </a:rPr>
              <a:t>Table de correspondance </a:t>
            </a:r>
            <a:r>
              <a:rPr lang="fr-FR" sz="1800" dirty="0" smtClean="0">
                <a:solidFill>
                  <a:srgbClr val="002060"/>
                </a:solidFill>
              </a:rPr>
              <a:t>code indication/UCD sur </a:t>
            </a:r>
            <a:r>
              <a:rPr lang="fr-FR" sz="1800" dirty="0">
                <a:solidFill>
                  <a:srgbClr val="002060"/>
                </a:solidFill>
              </a:rPr>
              <a:t>le site </a:t>
            </a:r>
            <a:r>
              <a:rPr lang="fr-FR" sz="1800" dirty="0" smtClean="0">
                <a:solidFill>
                  <a:srgbClr val="002060"/>
                </a:solidFill>
              </a:rPr>
              <a:t>ATIH :</a:t>
            </a:r>
          </a:p>
          <a:p>
            <a:pPr marL="0" lvl="1" algn="ctr"/>
            <a:r>
              <a:rPr lang="fr-FR" sz="1400" dirty="0">
                <a:solidFill>
                  <a:srgbClr val="002060"/>
                </a:solidFill>
                <a:hlinkClick r:id="rId4"/>
              </a:rPr>
              <a:t>https://</a:t>
            </a:r>
            <a:r>
              <a:rPr lang="fr-FR" sz="1400" dirty="0" smtClean="0">
                <a:solidFill>
                  <a:srgbClr val="002060"/>
                </a:solidFill>
                <a:hlinkClick r:id="rId4"/>
              </a:rPr>
              <a:t>www.atih.sante.fr/unites-communes-de-dispensation-prises-en-charge-en-sus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0" lvl="1"/>
            <a:endParaRPr lang="fr-FR" sz="16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rgbClr val="002060"/>
              </a:solidFill>
            </a:endParaRPr>
          </a:p>
          <a:p>
            <a:endParaRPr lang="fr-FR" sz="2000" dirty="0" smtClean="0">
              <a:solidFill>
                <a:srgbClr val="00206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23850" y="5838825"/>
            <a:ext cx="9801225" cy="14382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rgbClr val="002060"/>
                </a:solidFill>
              </a:rPr>
              <a:t>Articulation à faire avec le nouveau dispositif PMSI de transmission des indications à compter du </a:t>
            </a:r>
            <a:r>
              <a:rPr lang="fr-FR" sz="2000" dirty="0" smtClean="0">
                <a:solidFill>
                  <a:srgbClr val="002060"/>
                </a:solidFill>
              </a:rPr>
              <a:t>1/03/2018</a:t>
            </a:r>
          </a:p>
          <a:p>
            <a:pPr algn="ctr"/>
            <a:r>
              <a:rPr lang="fr-FR" sz="2000" dirty="0" smtClean="0">
                <a:solidFill>
                  <a:srgbClr val="002060"/>
                </a:solidFill>
              </a:rPr>
              <a:t>et obligatoire :</a:t>
            </a:r>
          </a:p>
          <a:p>
            <a:pPr algn="ctr"/>
            <a:r>
              <a:rPr lang="fr-FR" sz="2000" dirty="0" smtClean="0">
                <a:solidFill>
                  <a:srgbClr val="002060"/>
                </a:solidFill>
              </a:rPr>
              <a:t>au 1/09/2018 pour MCO et 1/03/2019 pour HAD</a:t>
            </a:r>
            <a:endParaRPr lang="fr-FR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39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46412" y="395785"/>
            <a:ext cx="8543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La liste en sus en 2017 en Nouvelle-Aquitaine</a:t>
            </a:r>
            <a:endParaRPr lang="fr-FR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492152"/>
              </p:ext>
            </p:extLst>
          </p:nvPr>
        </p:nvGraphicFramePr>
        <p:xfrm>
          <a:off x="303097" y="1478620"/>
          <a:ext cx="10009226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4904"/>
                <a:gridCol w="1238411"/>
                <a:gridCol w="1188595"/>
                <a:gridCol w="1538243"/>
                <a:gridCol w="1290415"/>
                <a:gridCol w="1213503"/>
                <a:gridCol w="161515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002060"/>
                          </a:solidFill>
                        </a:rPr>
                        <a:t>Région Nouvelle-Aquitaine</a:t>
                      </a:r>
                      <a:endParaRPr lang="fr-FR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Année 2016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Année 2017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 smtClean="0"/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 smtClean="0"/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Cible</a:t>
                      </a:r>
                    </a:p>
                    <a:p>
                      <a:pPr algn="ctr"/>
                      <a:r>
                        <a:rPr lang="fr-FR" sz="1600" dirty="0" smtClean="0"/>
                        <a:t>régionale 2016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Dépenses</a:t>
                      </a:r>
                    </a:p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 2016 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Résultats</a:t>
                      </a:r>
                    </a:p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2016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Cible régionale 2017</a:t>
                      </a:r>
                      <a:r>
                        <a:rPr lang="fr-FR" sz="1600" b="1" dirty="0" smtClean="0"/>
                        <a:t>*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Dépenses 2017</a:t>
                      </a:r>
                      <a:r>
                        <a:rPr lang="fr-FR" sz="1600" b="1" dirty="0" smtClean="0"/>
                        <a:t>*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Résultats</a:t>
                      </a:r>
                    </a:p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2017</a:t>
                      </a:r>
                      <a:r>
                        <a:rPr lang="fr-FR" sz="1600" b="1" dirty="0" smtClean="0"/>
                        <a:t>*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Médicaments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(Médicaments + LPP)</a:t>
                      </a: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002060"/>
                          </a:solidFill>
                        </a:rPr>
                        <a:t>+ 4,4 %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214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2060"/>
                          </a:solidFill>
                        </a:rPr>
                        <a:t>286,8 millions </a:t>
                      </a:r>
                      <a:r>
                        <a:rPr lang="fr-FR" sz="1600" b="1" dirty="0" smtClean="0">
                          <a:solidFill>
                            <a:srgbClr val="002060"/>
                          </a:solidFill>
                        </a:rPr>
                        <a:t>€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002060"/>
                          </a:solidFill>
                        </a:rPr>
                        <a:t>+ 2,3 %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21450" rtl="0" eaLnBrk="1" latinLnBrk="0" hangingPunct="1"/>
                      <a:r>
                        <a:rPr lang="fr-FR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+ 4,1 %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rgbClr val="002060"/>
                          </a:solidFill>
                        </a:rPr>
                        <a:t>287,7 millions €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002060"/>
                          </a:solidFill>
                        </a:rPr>
                        <a:t>+ 0,4 %</a:t>
                      </a: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DM</a:t>
                      </a:r>
                      <a:endParaRPr lang="fr-FR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002060"/>
                          </a:solidFill>
                        </a:rPr>
                        <a:t>+ 6,2 %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rgbClr val="002060"/>
                          </a:solidFill>
                        </a:rPr>
                        <a:t>184,</a:t>
                      </a:r>
                      <a:r>
                        <a:rPr lang="fr-FR" sz="1800" b="1" baseline="0" dirty="0" smtClean="0">
                          <a:solidFill>
                            <a:srgbClr val="002060"/>
                          </a:solidFill>
                        </a:rPr>
                        <a:t>7 millions €</a:t>
                      </a:r>
                      <a:endParaRPr lang="fr-FR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002060"/>
                          </a:solidFill>
                        </a:rPr>
                        <a:t>+ 5,4</a:t>
                      </a:r>
                      <a:r>
                        <a:rPr lang="fr-FR" sz="2400" b="1" baseline="0" dirty="0" smtClean="0">
                          <a:solidFill>
                            <a:srgbClr val="002060"/>
                          </a:solidFill>
                        </a:rPr>
                        <a:t> %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rgbClr val="002060"/>
                          </a:solidFill>
                        </a:rPr>
                        <a:t>+ 5,1 %</a:t>
                      </a:r>
                      <a:endParaRPr lang="fr-FR" sz="20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rgbClr val="002060"/>
                          </a:solidFill>
                        </a:rPr>
                        <a:t>191,3 millions €</a:t>
                      </a:r>
                      <a:endParaRPr lang="fr-FR" sz="18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002060"/>
                          </a:solidFill>
                        </a:rPr>
                        <a:t>+ 3,6 %</a:t>
                      </a:r>
                      <a:endParaRPr lang="fr-FR" sz="2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6122461" y="4040980"/>
            <a:ext cx="4189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*</a:t>
            </a:r>
            <a:r>
              <a:rPr lang="fr-FR" sz="1600" dirty="0" smtClean="0"/>
              <a:t> Hors médicaments anticancéreux « anti-PD1 »</a:t>
            </a:r>
            <a:endParaRPr lang="fr-FR" sz="16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624019"/>
              </p:ext>
            </p:extLst>
          </p:nvPr>
        </p:nvGraphicFramePr>
        <p:xfrm>
          <a:off x="356472" y="4405412"/>
          <a:ext cx="9955851" cy="2236380"/>
        </p:xfrm>
        <a:graphic>
          <a:graphicData uri="http://schemas.openxmlformats.org/drawingml/2006/table">
            <a:tbl>
              <a:tblPr firstRow="1" bandRow="1"/>
              <a:tblGrid>
                <a:gridCol w="308806"/>
                <a:gridCol w="5143411"/>
                <a:gridCol w="1606609"/>
                <a:gridCol w="1435694"/>
                <a:gridCol w="1461331"/>
              </a:tblGrid>
              <a:tr h="4734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Classe thérapeutique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" marR="5450" marT="54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" marR="5450" marT="54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Montants </a:t>
                      </a:r>
                      <a:r>
                        <a:rPr lang="fr-FR" sz="13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remboursés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" marR="5450" marT="54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Différentiel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2017/2016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" marR="5450" marT="54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Evolution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2017/2016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50" marR="5450" marT="54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Antinéoplasiques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703 474 €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+ 37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337 369 €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+ 22,4</a:t>
                      </a:r>
                      <a:r>
                        <a:rPr lang="fr-FR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 bis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Antinéoplasiques HORS ANTIPD1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675 351 €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</a:t>
                      </a:r>
                      <a:r>
                        <a:rPr lang="fr-F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+ 0,2 %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Immunosuppresseurs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389 398 €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242 349 €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+ 2,3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49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 sérum et immunoglobulines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916 179 €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+ 1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539 918 €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+ 4,6</a:t>
                      </a:r>
                      <a:r>
                        <a:rPr lang="fr-FR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Autres médicaments des voies digestives et du métabolisme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769 268 €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- 365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- 3,0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Antihémorragiques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305 299 €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- 90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706 €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- 0,9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Antimycosiques à usage systémique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466 207 €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- 1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600 722 €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- 19,8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16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fr-FR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83" marR="9083" marT="9083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52145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Autres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2 126 595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+ 59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533 €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+ 6,5</a:t>
                      </a:r>
                      <a:r>
                        <a:rPr lang="fr-FR" sz="11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184477" y="6763164"/>
            <a:ext cx="544504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M</a:t>
            </a:r>
            <a:r>
              <a:rPr lang="fr-FR" sz="1600" dirty="0" smtClean="0"/>
              <a:t>édicaments anticancéreux « anti-PD1 » = 37 millions en 2017</a:t>
            </a:r>
            <a:endParaRPr lang="fr-FR" sz="1600" dirty="0"/>
          </a:p>
        </p:txBody>
      </p:sp>
      <p:sp>
        <p:nvSpPr>
          <p:cNvPr id="8" name="Ellipse 7"/>
          <p:cNvSpPr/>
          <p:nvPr/>
        </p:nvSpPr>
        <p:spPr>
          <a:xfrm>
            <a:off x="7191376" y="4838698"/>
            <a:ext cx="3314700" cy="485775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/>
        </p:nvCxnSpPr>
        <p:spPr>
          <a:xfrm flipV="1">
            <a:off x="7191376" y="5210175"/>
            <a:ext cx="438149" cy="15359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à coins arrondis 10"/>
          <p:cNvSpPr/>
          <p:nvPr/>
        </p:nvSpPr>
        <p:spPr>
          <a:xfrm>
            <a:off x="7591425" y="6715746"/>
            <a:ext cx="2720897" cy="645320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Registre </a:t>
            </a:r>
            <a:r>
              <a:rPr lang="fr-FR" b="1" dirty="0">
                <a:solidFill>
                  <a:schemeClr val="tx2"/>
                </a:solidFill>
              </a:rPr>
              <a:t>OMEDIT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de suivi anti-PD1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852382" y="5081585"/>
            <a:ext cx="2825087" cy="664122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2"/>
                </a:solidFill>
              </a:rPr>
              <a:t>+ suivi hors AMM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52382" y="5978127"/>
            <a:ext cx="3057099" cy="737619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GT extraction 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ES volontaire et AAP</a:t>
            </a:r>
            <a:endParaRPr lang="fr-FR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86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1" y="272955"/>
            <a:ext cx="105770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Le nouveau dispositif PMSI de transmission des indications liste en sus</a:t>
            </a:r>
            <a:endParaRPr lang="fr-FR" sz="3200" b="1" dirty="0">
              <a:solidFill>
                <a:srgbClr val="00206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3899" y="1241946"/>
            <a:ext cx="100720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>
                <a:solidFill>
                  <a:schemeClr val="tx2"/>
                </a:solidFill>
              </a:rPr>
              <a:t>NOTE D'INFORMATION N° DSS/1C/DGOS/PF2/2018/43 du 16 février 2018 relative à la mise en œuvre du référentiel administratif portant la codification de l’indication dans laquelle un médicament de la liste en sus est prescrit </a:t>
            </a:r>
          </a:p>
          <a:p>
            <a:endParaRPr lang="fr-FR" sz="2000" dirty="0" smtClean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3898" y="2209798"/>
            <a:ext cx="10001677" cy="1123951"/>
          </a:xfrm>
          <a:prstGeom prst="rect">
            <a:avLst/>
          </a:prstGeom>
          <a:gradFill>
            <a:gsLst>
              <a:gs pos="4300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/>
              <a:t>Renseignement du code « indication LES » pour toute administration d’un médicament hors GHS  AMM ET RTU à compter de M3 2018</a:t>
            </a:r>
          </a:p>
          <a:p>
            <a:pPr algn="ctr"/>
            <a:r>
              <a:rPr lang="fr-FR" sz="2000" dirty="0" smtClean="0"/>
              <a:t>Code indication spécifique pour codage des indications qui ne seraient pas dans le référentiel</a:t>
            </a:r>
            <a:endParaRPr lang="fr-FR" sz="2000" dirty="0"/>
          </a:p>
        </p:txBody>
      </p:sp>
      <p:sp>
        <p:nvSpPr>
          <p:cNvPr id="5" name="Rectangle 4"/>
          <p:cNvSpPr/>
          <p:nvPr/>
        </p:nvSpPr>
        <p:spPr>
          <a:xfrm>
            <a:off x="805218" y="3400424"/>
            <a:ext cx="4709757" cy="6476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Etablissements MCO et HAD</a:t>
            </a:r>
          </a:p>
          <a:p>
            <a:pPr algn="ctr"/>
            <a:r>
              <a:rPr lang="fr-FR" sz="2000" dirty="0" smtClean="0"/>
              <a:t>Ex-DG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5595581" y="3400425"/>
            <a:ext cx="4719994" cy="64769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Etablissements MCO et HAD</a:t>
            </a:r>
          </a:p>
          <a:p>
            <a:pPr algn="ctr"/>
            <a:r>
              <a:rPr lang="fr-FR" dirty="0" smtClean="0"/>
              <a:t>Ex-OQN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805218" y="4162424"/>
            <a:ext cx="4709757" cy="29051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</a:rPr>
              <a:t>Renseignement </a:t>
            </a:r>
            <a:r>
              <a:rPr lang="fr-FR" sz="2000" b="1" dirty="0">
                <a:solidFill>
                  <a:schemeClr val="tx2"/>
                </a:solidFill>
              </a:rPr>
              <a:t>d’un nouveau champ dans le fichier FICHCOMP-MED </a:t>
            </a:r>
            <a:endParaRPr lang="fr-FR" sz="2000" b="1" dirty="0" smtClean="0">
              <a:solidFill>
                <a:schemeClr val="tx2"/>
              </a:solidFill>
            </a:endParaRPr>
          </a:p>
          <a:p>
            <a:pPr algn="ctr"/>
            <a:endParaRPr lang="fr-FR" sz="2000" dirty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000" dirty="0" smtClean="0">
                <a:solidFill>
                  <a:schemeClr val="tx2"/>
                </a:solidFill>
              </a:rPr>
              <a:t>Possible à compter </a:t>
            </a:r>
            <a:r>
              <a:rPr lang="fr-FR" sz="2000" dirty="0">
                <a:solidFill>
                  <a:schemeClr val="tx2"/>
                </a:solidFill>
              </a:rPr>
              <a:t>du </a:t>
            </a:r>
            <a:r>
              <a:rPr lang="fr-FR" sz="2000" dirty="0" smtClean="0">
                <a:solidFill>
                  <a:schemeClr val="tx2"/>
                </a:solidFill>
              </a:rPr>
              <a:t>1/03/2018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chemeClr val="tx2"/>
                </a:solidFill>
              </a:rPr>
              <a:t>O</a:t>
            </a:r>
            <a:r>
              <a:rPr lang="fr-FR" sz="2000" dirty="0" smtClean="0">
                <a:solidFill>
                  <a:schemeClr val="tx2"/>
                </a:solidFill>
              </a:rPr>
              <a:t>bligatoire </a:t>
            </a:r>
            <a:r>
              <a:rPr lang="fr-FR" sz="2000" dirty="0">
                <a:solidFill>
                  <a:schemeClr val="tx2"/>
                </a:solidFill>
              </a:rPr>
              <a:t>pour la valorisation des médicaments de la liste en </a:t>
            </a:r>
            <a:r>
              <a:rPr lang="fr-FR" sz="2000" dirty="0" smtClean="0">
                <a:solidFill>
                  <a:schemeClr val="tx2"/>
                </a:solidFill>
              </a:rPr>
              <a:t>sus :</a:t>
            </a:r>
          </a:p>
          <a:p>
            <a:pPr marL="864350" lvl="1" indent="-342900">
              <a:buFontTx/>
              <a:buChar char="-"/>
            </a:pPr>
            <a:r>
              <a:rPr lang="fr-FR" sz="2000" dirty="0" smtClean="0">
                <a:solidFill>
                  <a:schemeClr val="tx2"/>
                </a:solidFill>
              </a:rPr>
              <a:t>à </a:t>
            </a:r>
            <a:r>
              <a:rPr lang="fr-FR" sz="2000" dirty="0">
                <a:solidFill>
                  <a:schemeClr val="tx2"/>
                </a:solidFill>
              </a:rPr>
              <a:t>compter du </a:t>
            </a:r>
            <a:r>
              <a:rPr lang="fr-FR" sz="2000" dirty="0" smtClean="0">
                <a:solidFill>
                  <a:schemeClr val="tx2"/>
                </a:solidFill>
              </a:rPr>
              <a:t>1/09/2018 pour MCO</a:t>
            </a:r>
          </a:p>
          <a:p>
            <a:pPr marL="864350" lvl="1" indent="-342900">
              <a:buFontTx/>
              <a:buChar char="-"/>
            </a:pPr>
            <a:r>
              <a:rPr lang="fr-FR" sz="2000" dirty="0" smtClean="0">
                <a:solidFill>
                  <a:schemeClr val="tx2"/>
                </a:solidFill>
              </a:rPr>
              <a:t>À compter du 1/03/2019 pour HAD</a:t>
            </a:r>
            <a:endParaRPr lang="fr-FR" sz="2000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95580" y="4162424"/>
            <a:ext cx="4719995" cy="29146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000" b="1" dirty="0" smtClean="0">
                <a:solidFill>
                  <a:schemeClr val="tx2"/>
                </a:solidFill>
              </a:rPr>
              <a:t>Renseignement </a:t>
            </a:r>
            <a:r>
              <a:rPr lang="fr-FR" sz="2000" b="1" dirty="0">
                <a:solidFill>
                  <a:schemeClr val="tx2"/>
                </a:solidFill>
              </a:rPr>
              <a:t>d’un nouveau champ dans le fichier </a:t>
            </a:r>
            <a:r>
              <a:rPr lang="fr-FR" sz="2000" b="1" dirty="0" smtClean="0">
                <a:solidFill>
                  <a:schemeClr val="tx2"/>
                </a:solidFill>
              </a:rPr>
              <a:t>RSF-H </a:t>
            </a:r>
            <a:endParaRPr lang="fr-FR" sz="2000" b="1" dirty="0">
              <a:solidFill>
                <a:schemeClr val="tx2"/>
              </a:solidFill>
            </a:endParaRPr>
          </a:p>
          <a:p>
            <a:pPr algn="ctr"/>
            <a:endParaRPr lang="fr-FR" sz="2000" dirty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2000" dirty="0" smtClean="0">
                <a:solidFill>
                  <a:schemeClr val="tx2"/>
                </a:solidFill>
              </a:rPr>
              <a:t>Possible à  compter </a:t>
            </a:r>
            <a:r>
              <a:rPr lang="fr-FR" sz="2000" dirty="0">
                <a:solidFill>
                  <a:schemeClr val="tx2"/>
                </a:solidFill>
              </a:rPr>
              <a:t>du 1/03/2018</a:t>
            </a:r>
          </a:p>
          <a:p>
            <a:pPr marL="342900" indent="-342900">
              <a:buFontTx/>
              <a:buChar char="-"/>
            </a:pPr>
            <a:r>
              <a:rPr lang="fr-FR" sz="2000" dirty="0">
                <a:solidFill>
                  <a:schemeClr val="tx2"/>
                </a:solidFill>
              </a:rPr>
              <a:t>Obligatoire pour la valorisation des médicaments de la liste en sus :</a:t>
            </a:r>
          </a:p>
          <a:p>
            <a:pPr marL="864350" lvl="1" indent="-342900">
              <a:buFontTx/>
              <a:buChar char="-"/>
            </a:pPr>
            <a:r>
              <a:rPr lang="fr-FR" sz="2000" dirty="0">
                <a:solidFill>
                  <a:schemeClr val="tx2"/>
                </a:solidFill>
              </a:rPr>
              <a:t>à compter du 1/09/2018 pour MCO</a:t>
            </a:r>
          </a:p>
          <a:p>
            <a:pPr marL="864350" lvl="1" indent="-342900">
              <a:buFontTx/>
              <a:buChar char="-"/>
            </a:pPr>
            <a:r>
              <a:rPr lang="fr-FR" sz="2000" dirty="0">
                <a:solidFill>
                  <a:schemeClr val="tx2"/>
                </a:solidFill>
              </a:rPr>
              <a:t>À compter du 1/03/2019 pour HAD</a:t>
            </a:r>
          </a:p>
        </p:txBody>
      </p:sp>
    </p:spTree>
    <p:extLst>
      <p:ext uri="{BB962C8B-B14F-4D97-AF65-F5344CB8AC3E}">
        <p14:creationId xmlns:p14="http://schemas.microsoft.com/office/powerpoint/2010/main" val="4020791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04849" y="395785"/>
            <a:ext cx="9305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2060"/>
                </a:solidFill>
              </a:rPr>
              <a:t>Format des fichiers</a:t>
            </a:r>
            <a:endParaRPr lang="fr-FR" sz="32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980560"/>
            <a:ext cx="7863650" cy="2239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1" y="3219834"/>
            <a:ext cx="6994071" cy="3876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00" y="2447924"/>
            <a:ext cx="2638424" cy="34956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Code indication à 7 caractères</a:t>
            </a:r>
          </a:p>
          <a:p>
            <a:pPr algn="ctr"/>
            <a:endParaRPr lang="fr-FR" b="1" dirty="0">
              <a:solidFill>
                <a:schemeClr val="tx2"/>
              </a:solidFill>
            </a:endParaRP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Référentiel indications mis à jour mensuellement et disponible sur :</a:t>
            </a:r>
          </a:p>
          <a:p>
            <a:pPr algn="ctr"/>
            <a:r>
              <a:rPr lang="fr-FR" sz="1050" dirty="0">
                <a:solidFill>
                  <a:schemeClr val="bg1"/>
                </a:solidFill>
                <a:hlinkClick r:id="rId4"/>
              </a:rPr>
              <a:t>http://</a:t>
            </a:r>
            <a:r>
              <a:rPr lang="fr-FR" sz="1050" dirty="0" smtClean="0">
                <a:solidFill>
                  <a:schemeClr val="bg1"/>
                </a:solidFill>
                <a:hlinkClick r:id="rId4"/>
              </a:rPr>
              <a:t>solidarites-sante.gouv.fr/soins-et-maladies/autres-produits-de-sante/dispositifs-medicaux/la-liste-en-sus/article/referentiel-des-indications-des-specialites-pharmaceutiques-inscrites-sur-la</a:t>
            </a:r>
            <a:endParaRPr lang="fr-FR" sz="1050" dirty="0" smtClean="0">
              <a:solidFill>
                <a:schemeClr val="bg1"/>
              </a:solidFill>
            </a:endParaRPr>
          </a:p>
          <a:p>
            <a:pPr algn="ctr"/>
            <a:r>
              <a:rPr lang="fr-FR" sz="1050" dirty="0" smtClean="0">
                <a:solidFill>
                  <a:schemeClr val="tx2"/>
                </a:solidFill>
              </a:rPr>
              <a:t> </a:t>
            </a:r>
            <a:endParaRPr lang="fr-FR" sz="1050" dirty="0">
              <a:solidFill>
                <a:schemeClr val="tx2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 flipV="1">
            <a:off x="7051222" y="2895216"/>
            <a:ext cx="568778" cy="2575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7051222" y="4195761"/>
            <a:ext cx="568778" cy="1933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147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66749" y="395785"/>
            <a:ext cx="9305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2060"/>
                </a:solidFill>
              </a:rPr>
              <a:t>Articulation entre l’outil de suivi régional et le dispositif PMSI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3009898" y="919005"/>
            <a:ext cx="3248027" cy="13574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Suivi des indications d’AMM et des RTU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6448425" y="919005"/>
            <a:ext cx="4000500" cy="13574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Lisibilité des prescriptions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hors AMM hors RTU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152401" y="2562225"/>
            <a:ext cx="2686050" cy="7620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2"/>
                </a:solidFill>
              </a:rPr>
              <a:t>Jusqu’au 1/03/2018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52401" y="3667124"/>
            <a:ext cx="2686050" cy="2600325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À compter du 1/03/2018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009900" y="2562225"/>
            <a:ext cx="3248025" cy="7620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2"/>
                </a:solidFill>
              </a:rPr>
              <a:t>Outil régional EXCEL OMEDIT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6448425" y="2571750"/>
            <a:ext cx="4000500" cy="752475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2"/>
                </a:solidFill>
              </a:rPr>
              <a:t>Fiches de suivi qualitatif OMEDIT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009899" y="3667125"/>
            <a:ext cx="3248026" cy="476250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Intégré au PMSI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6431625" y="3524250"/>
            <a:ext cx="4000500" cy="733424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2"/>
                </a:solidFill>
              </a:rPr>
              <a:t>Code indication spécifique pour </a:t>
            </a:r>
            <a:r>
              <a:rPr lang="fr-FR" sz="1600" b="1" dirty="0" smtClean="0">
                <a:solidFill>
                  <a:schemeClr val="tx2"/>
                </a:solidFill>
              </a:rPr>
              <a:t>codage</a:t>
            </a:r>
          </a:p>
          <a:p>
            <a:pPr algn="ctr"/>
            <a:r>
              <a:rPr lang="fr-FR" sz="1600" b="1" dirty="0" smtClean="0">
                <a:solidFill>
                  <a:schemeClr val="tx2"/>
                </a:solidFill>
              </a:rPr>
              <a:t>des indications</a:t>
            </a:r>
          </a:p>
          <a:p>
            <a:pPr algn="ctr"/>
            <a:r>
              <a:rPr lang="fr-FR" sz="1600" b="1" dirty="0" smtClean="0">
                <a:solidFill>
                  <a:schemeClr val="tx2"/>
                </a:solidFill>
              </a:rPr>
              <a:t>qui </a:t>
            </a:r>
            <a:r>
              <a:rPr lang="fr-FR" sz="1600" b="1" dirty="0">
                <a:solidFill>
                  <a:schemeClr val="tx2"/>
                </a:solidFill>
              </a:rPr>
              <a:t>ne seraient pas dans le référentiel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009898" y="4257674"/>
            <a:ext cx="3248026" cy="2009776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Mise en œuvre du dispositif PMSI et articulation avec l’outil régional</a:t>
            </a:r>
          </a:p>
          <a:p>
            <a:pPr algn="ctr"/>
            <a:r>
              <a:rPr lang="fr-FR" dirty="0" smtClean="0"/>
              <a:t>(période transitoire jusqu’au 30/06/2018)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6431625" y="4391024"/>
            <a:ext cx="4017300" cy="1876425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Poursuite du recueil régional</a:t>
            </a:r>
          </a:p>
          <a:p>
            <a:pPr algn="ctr"/>
            <a:r>
              <a:rPr lang="fr-FR" dirty="0" smtClean="0"/>
              <a:t>Intégration du recueil à la plateforme en ligne </a:t>
            </a:r>
          </a:p>
          <a:p>
            <a:pPr algn="ctr"/>
            <a:r>
              <a:rPr lang="fr-FR" dirty="0" smtClean="0"/>
              <a:t>OMEDIT e-medite.fr 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" y="6625987"/>
            <a:ext cx="7301551" cy="6346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Contrôles non bloquants dans un premier temps </a:t>
            </a:r>
          </a:p>
          <a:p>
            <a:pPr algn="ctr"/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(annexe ATIH 1 et 6)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Flèche droite 13"/>
          <p:cNvSpPr/>
          <p:nvPr/>
        </p:nvSpPr>
        <p:spPr>
          <a:xfrm>
            <a:off x="7309886" y="6808524"/>
            <a:ext cx="414747" cy="3173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7814275" y="6554337"/>
            <a:ext cx="2778251" cy="77792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chemeClr val="tx1"/>
                </a:solidFill>
              </a:rPr>
              <a:t>APPROPRIATION</a:t>
            </a:r>
            <a:endParaRPr lang="fr-FR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92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0025" y="171450"/>
            <a:ext cx="10267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2060"/>
                </a:solidFill>
              </a:rPr>
              <a:t>Mise en œuvre / Points de vigilance</a:t>
            </a:r>
            <a:endParaRPr lang="fr-FR" sz="2800" b="1" dirty="0">
              <a:solidFill>
                <a:srgbClr val="00206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95275" y="885825"/>
            <a:ext cx="981075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2060"/>
                </a:solidFill>
              </a:rPr>
              <a:t>Communication à renforcer sur indications remboursables et non remboursables en </a:t>
            </a:r>
            <a:r>
              <a:rPr lang="fr-FR" sz="2400" b="1" dirty="0" smtClean="0">
                <a:solidFill>
                  <a:srgbClr val="002060"/>
                </a:solidFill>
              </a:rPr>
              <a:t>sus </a:t>
            </a:r>
            <a:r>
              <a:rPr lang="fr-FR" sz="2400" dirty="0" smtClean="0">
                <a:solidFill>
                  <a:srgbClr val="002060"/>
                </a:solidFill>
              </a:rPr>
              <a:t>: sensibilisation communauté médicale / accompagnement OMEDIT</a:t>
            </a:r>
          </a:p>
          <a:p>
            <a:r>
              <a:rPr lang="fr-FR" sz="2400" dirty="0" smtClean="0">
                <a:solidFill>
                  <a:srgbClr val="002060"/>
                </a:solidFill>
              </a:rPr>
              <a:t>	-&gt; </a:t>
            </a:r>
            <a:r>
              <a:rPr lang="fr-FR" sz="2400" b="1" dirty="0" smtClean="0">
                <a:solidFill>
                  <a:srgbClr val="002060"/>
                </a:solidFill>
              </a:rPr>
              <a:t>Fiabilité des facturations en sus</a:t>
            </a:r>
          </a:p>
          <a:p>
            <a:endParaRPr lang="fr-FR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2060"/>
                </a:solidFill>
              </a:rPr>
              <a:t>Nécessité d’intégrer le référentiel administratif des indications des médicaments de la liste en sus et la table de correspondance code indication / UCD aux bases de données du </a:t>
            </a:r>
            <a:r>
              <a:rPr lang="fr-FR" sz="2400" b="1" dirty="0" smtClean="0">
                <a:solidFill>
                  <a:srgbClr val="002060"/>
                </a:solidFill>
              </a:rPr>
              <a:t>médicament</a:t>
            </a:r>
          </a:p>
          <a:p>
            <a:endParaRPr lang="fr-FR" sz="2400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rgbClr val="002060"/>
                </a:solidFill>
              </a:rPr>
              <a:t>Apport des Logiciels d’Aide à la Prescription (LAP) et Logiciels d’Aide à la Dispensation (LAD) </a:t>
            </a:r>
            <a:r>
              <a:rPr lang="fr-FR" sz="2400" dirty="0" smtClean="0">
                <a:solidFill>
                  <a:srgbClr val="002060"/>
                </a:solidFill>
              </a:rPr>
              <a:t>: </a:t>
            </a:r>
            <a:r>
              <a:rPr lang="fr-FR" sz="2400" dirty="0" smtClean="0"/>
              <a:t>aide </a:t>
            </a:r>
            <a:r>
              <a:rPr lang="fr-FR" sz="2400" dirty="0"/>
              <a:t>au codage et à la saisie, qui pourra être proposée aux praticiens lors de la prescription des spécialités concernées </a:t>
            </a:r>
            <a:endParaRPr lang="fr-F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rgbClr val="002060"/>
                </a:solidFill>
              </a:rPr>
              <a:t>Si </a:t>
            </a:r>
            <a:r>
              <a:rPr lang="fr-FR" sz="2400" b="1" dirty="0" smtClean="0">
                <a:solidFill>
                  <a:srgbClr val="002060"/>
                </a:solidFill>
              </a:rPr>
              <a:t>discordance</a:t>
            </a:r>
            <a:r>
              <a:rPr lang="fr-FR" sz="2400" dirty="0" smtClean="0"/>
              <a:t>, signalement à DSS-SD1C@sante.gouv.fr  </a:t>
            </a:r>
            <a:r>
              <a:rPr lang="fr-FR" sz="2400" b="1" dirty="0" smtClean="0">
                <a:solidFill>
                  <a:schemeClr val="tx2"/>
                </a:solidFill>
              </a:rPr>
              <a:t>copie OMEDIT Nouvelle-Aquitaine (</a:t>
            </a:r>
            <a:r>
              <a:rPr lang="fr-FR" sz="2400" b="1" dirty="0" smtClean="0">
                <a:solidFill>
                  <a:schemeClr val="tx2"/>
                </a:solidFill>
                <a:hlinkClick r:id="rId2"/>
              </a:rPr>
              <a:t>bertrice.louliere@omedit-aquitaine.fr</a:t>
            </a:r>
            <a:r>
              <a:rPr lang="fr-FR" sz="2400" b="1" dirty="0" smtClean="0">
                <a:solidFill>
                  <a:schemeClr val="tx2"/>
                </a:solidFill>
              </a:rPr>
              <a:t>)</a:t>
            </a:r>
          </a:p>
          <a:p>
            <a:r>
              <a:rPr lang="fr-FR" sz="2400" b="1" i="1" dirty="0" smtClean="0">
                <a:solidFill>
                  <a:schemeClr val="tx2"/>
                </a:solidFill>
              </a:rPr>
              <a:t>     Contact  OMEDIT </a:t>
            </a:r>
            <a:r>
              <a:rPr lang="fr-FR" sz="2400" b="1" dirty="0" smtClean="0">
                <a:solidFill>
                  <a:schemeClr val="tx2"/>
                </a:solidFill>
              </a:rPr>
              <a:t>: 05 57 01 47 01/29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endParaRPr lang="fr-FR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223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3696</TotalTime>
  <Words>1451</Words>
  <Application>Microsoft Office PowerPoint</Application>
  <PresentationFormat>Personnalisé</PresentationFormat>
  <Paragraphs>250</Paragraphs>
  <Slides>15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Mac</dc:creator>
  <cp:lastModifiedBy>Isabelle Jamet</cp:lastModifiedBy>
  <cp:revision>163</cp:revision>
  <cp:lastPrinted>2018-03-09T17:41:12Z</cp:lastPrinted>
  <dcterms:created xsi:type="dcterms:W3CDTF">2016-11-22T07:38:40Z</dcterms:created>
  <dcterms:modified xsi:type="dcterms:W3CDTF">2018-03-12T16:46:34Z</dcterms:modified>
</cp:coreProperties>
</file>