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6.xml" ContentType="application/vnd.openxmlformats-officedocument.themeOverr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60" r:id="rId2"/>
    <p:sldId id="285" r:id="rId3"/>
    <p:sldId id="317" r:id="rId4"/>
    <p:sldId id="332" r:id="rId5"/>
    <p:sldId id="330" r:id="rId6"/>
    <p:sldId id="331" r:id="rId7"/>
    <p:sldId id="320" r:id="rId8"/>
    <p:sldId id="321" r:id="rId9"/>
    <p:sldId id="323" r:id="rId10"/>
    <p:sldId id="325" r:id="rId11"/>
    <p:sldId id="326" r:id="rId12"/>
    <p:sldId id="327" r:id="rId13"/>
    <p:sldId id="333" r:id="rId14"/>
    <p:sldId id="319" r:id="rId15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FF"/>
    <a:srgbClr val="FFFF99"/>
    <a:srgbClr val="FFFFFF"/>
    <a:srgbClr val="EAEAEA"/>
    <a:srgbClr val="CCCCFF"/>
    <a:srgbClr val="CCECFF"/>
    <a:srgbClr val="0000FF"/>
    <a:srgbClr val="CC99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09" d="100"/>
          <a:sy n="109" d="100"/>
        </p:scale>
        <p:origin x="25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Feuille_de_calcul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Feuille_de_calcul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Feuille_de_calcul_Microsoft_Excel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Feuille_de_calcul_Microsoft_Excel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Feuille_de_calcul_Microsoft_Excel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Feuille_de_calcul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RV-DC\Commun\4-Etudes\C&#233;r&#233;brol&#233;s&#233;s\Enqu&#234;te\Analyse\Analyse%20SSR.xls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66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6.3010012502567103E-2"/>
                  <c:y val="8.497666925897129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731665577132823"/>
                      <c:h val="0.32063937340295523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1.2109580052493438E-3"/>
                  <c:y val="6.194371536891221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provenance!$C$5:$C$8</c:f>
              <c:strCache>
                <c:ptCount val="4"/>
                <c:pt idx="0">
                  <c:v>services hospitaliers</c:v>
                </c:pt>
                <c:pt idx="1">
                  <c:v>autre SSR</c:v>
                </c:pt>
                <c:pt idx="2">
                  <c:v>domicile</c:v>
                </c:pt>
                <c:pt idx="3">
                  <c:v>ESMS (PH ou PA)</c:v>
                </c:pt>
              </c:strCache>
            </c:strRef>
          </c:cat>
          <c:val>
            <c:numRef>
              <c:f>provenance!$D$5:$D$8</c:f>
              <c:numCache>
                <c:formatCode>General</c:formatCode>
                <c:ptCount val="4"/>
                <c:pt idx="0">
                  <c:v>2198</c:v>
                </c:pt>
                <c:pt idx="1">
                  <c:v>84</c:v>
                </c:pt>
                <c:pt idx="2">
                  <c:v>1597</c:v>
                </c:pt>
                <c:pt idx="3">
                  <c:v>50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FAAF22">
        <a:lumMod val="20000"/>
        <a:lumOff val="80000"/>
      </a:srgbClr>
    </a:solidFill>
    <a:ln>
      <a:noFill/>
    </a:ln>
    <a:effectLst/>
  </c:spPr>
  <c:txPr>
    <a:bodyPr/>
    <a:lstStyle/>
    <a:p>
      <a:pPr>
        <a:defRPr sz="1800"/>
      </a:pPr>
      <a:endParaRPr lang="fr-F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016325960140166"/>
          <c:y val="0.11342602759900065"/>
          <c:w val="0.6166666666666667"/>
          <c:h val="0.8865740740740740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66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7.0111820847046355E-2"/>
                  <c:y val="0.2752668954095539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30972986520826051"/>
                  <c:y val="-9.402273198021261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3017125984251968"/>
                  <c:y val="4.398148148148148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provenance!$C$21:$C$24</c:f>
              <c:strCache>
                <c:ptCount val="4"/>
                <c:pt idx="0">
                  <c:v>services hospitaliers</c:v>
                </c:pt>
                <c:pt idx="1">
                  <c:v>SSR</c:v>
                </c:pt>
                <c:pt idx="2">
                  <c:v>domicile</c:v>
                </c:pt>
                <c:pt idx="3">
                  <c:v>autres ESMS PH</c:v>
                </c:pt>
              </c:strCache>
            </c:strRef>
          </c:cat>
          <c:val>
            <c:numRef>
              <c:f>provenance!$D$21:$D$24</c:f>
              <c:numCache>
                <c:formatCode>General</c:formatCode>
                <c:ptCount val="4"/>
                <c:pt idx="0">
                  <c:v>63</c:v>
                </c:pt>
                <c:pt idx="1">
                  <c:v>240</c:v>
                </c:pt>
                <c:pt idx="2">
                  <c:v>712</c:v>
                </c:pt>
                <c:pt idx="3">
                  <c:v>254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2087CA">
        <a:lumMod val="20000"/>
        <a:lumOff val="80000"/>
      </a:srgbClr>
    </a:solidFill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2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Origine de la lésion cérébrale acquise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profils!$B$5</c:f>
              <c:strCache>
                <c:ptCount val="1"/>
                <c:pt idx="0">
                  <c:v>trauma crânien</c:v>
                </c:pt>
              </c:strCache>
            </c:strRef>
          </c:tx>
          <c:spPr>
            <a:solidFill>
              <a:srgbClr val="CC99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profils!$C$4:$E$4</c:f>
              <c:strCache>
                <c:ptCount val="3"/>
                <c:pt idx="0">
                  <c:v>SSR</c:v>
                </c:pt>
                <c:pt idx="1">
                  <c:v>ESMS enfants</c:v>
                </c:pt>
                <c:pt idx="2">
                  <c:v>ESMS adultes</c:v>
                </c:pt>
              </c:strCache>
            </c:strRef>
          </c:cat>
          <c:val>
            <c:numRef>
              <c:f>profils!$C$5:$E$5</c:f>
              <c:numCache>
                <c:formatCode>0%</c:formatCode>
                <c:ptCount val="3"/>
                <c:pt idx="0">
                  <c:v>0.12</c:v>
                </c:pt>
                <c:pt idx="1">
                  <c:v>0.09</c:v>
                </c:pt>
                <c:pt idx="2">
                  <c:v>0.41</c:v>
                </c:pt>
              </c:numCache>
            </c:numRef>
          </c:val>
        </c:ser>
        <c:ser>
          <c:idx val="1"/>
          <c:order val="1"/>
          <c:tx>
            <c:strRef>
              <c:f>profils!$B$6</c:f>
              <c:strCache>
                <c:ptCount val="1"/>
                <c:pt idx="0">
                  <c:v>AVC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profils!$C$4:$E$4</c:f>
              <c:strCache>
                <c:ptCount val="3"/>
                <c:pt idx="0">
                  <c:v>SSR</c:v>
                </c:pt>
                <c:pt idx="1">
                  <c:v>ESMS enfants</c:v>
                </c:pt>
                <c:pt idx="2">
                  <c:v>ESMS adultes</c:v>
                </c:pt>
              </c:strCache>
            </c:strRef>
          </c:cat>
          <c:val>
            <c:numRef>
              <c:f>profils!$C$6:$E$6</c:f>
              <c:numCache>
                <c:formatCode>0%</c:formatCode>
                <c:ptCount val="3"/>
                <c:pt idx="0">
                  <c:v>0.61</c:v>
                </c:pt>
                <c:pt idx="1">
                  <c:v>0.05</c:v>
                </c:pt>
                <c:pt idx="2">
                  <c:v>0.17</c:v>
                </c:pt>
              </c:numCache>
            </c:numRef>
          </c:val>
        </c:ser>
        <c:ser>
          <c:idx val="2"/>
          <c:order val="2"/>
          <c:tx>
            <c:strRef>
              <c:f>profils!$B$7</c:f>
              <c:strCache>
                <c:ptCount val="1"/>
                <c:pt idx="0">
                  <c:v>Autres LCA</c:v>
                </c:pt>
              </c:strCache>
            </c:strRef>
          </c:tx>
          <c:spPr>
            <a:solidFill>
              <a:srgbClr val="66FF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profils!$C$4:$E$4</c:f>
              <c:strCache>
                <c:ptCount val="3"/>
                <c:pt idx="0">
                  <c:v>SSR</c:v>
                </c:pt>
                <c:pt idx="1">
                  <c:v>ESMS enfants</c:v>
                </c:pt>
                <c:pt idx="2">
                  <c:v>ESMS adultes</c:v>
                </c:pt>
              </c:strCache>
            </c:strRef>
          </c:cat>
          <c:val>
            <c:numRef>
              <c:f>profils!$C$7:$E$7</c:f>
              <c:numCache>
                <c:formatCode>0%</c:formatCode>
                <c:ptCount val="3"/>
                <c:pt idx="0">
                  <c:v>0.26</c:v>
                </c:pt>
                <c:pt idx="1">
                  <c:v>0.66</c:v>
                </c:pt>
                <c:pt idx="2">
                  <c:v>0.28999999999999998</c:v>
                </c:pt>
              </c:numCache>
            </c:numRef>
          </c:val>
        </c:ser>
        <c:ser>
          <c:idx val="3"/>
          <c:order val="3"/>
          <c:tx>
            <c:strRef>
              <c:f>profils!$B$8</c:f>
              <c:strCache>
                <c:ptCount val="1"/>
                <c:pt idx="0">
                  <c:v>non précisé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profils!$C$4:$E$4</c:f>
              <c:strCache>
                <c:ptCount val="3"/>
                <c:pt idx="0">
                  <c:v>SSR</c:v>
                </c:pt>
                <c:pt idx="1">
                  <c:v>ESMS enfants</c:v>
                </c:pt>
                <c:pt idx="2">
                  <c:v>ESMS adultes</c:v>
                </c:pt>
              </c:strCache>
            </c:strRef>
          </c:cat>
          <c:val>
            <c:numRef>
              <c:f>profils!$C$8:$E$8</c:f>
              <c:numCache>
                <c:formatCode>0%</c:formatCode>
                <c:ptCount val="3"/>
                <c:pt idx="0">
                  <c:v>0.01</c:v>
                </c:pt>
                <c:pt idx="1">
                  <c:v>0.2</c:v>
                </c:pt>
                <c:pt idx="2">
                  <c:v>0.13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363210752"/>
        <c:axId val="1088813920"/>
      </c:barChart>
      <c:catAx>
        <c:axId val="1363210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88813920"/>
        <c:crosses val="autoZero"/>
        <c:auto val="1"/>
        <c:lblAlgn val="ctr"/>
        <c:lblOffset val="100"/>
        <c:noMultiLvlLbl val="0"/>
      </c:catAx>
      <c:valAx>
        <c:axId val="1088813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363210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900"/>
      </a:pPr>
      <a:endParaRPr lang="fr-F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profils!$L$49</c:f>
              <c:strCache>
                <c:ptCount val="1"/>
                <c:pt idx="0">
                  <c:v>enfants</c:v>
                </c:pt>
              </c:strCache>
            </c:strRef>
          </c:tx>
          <c:spPr>
            <a:solidFill>
              <a:srgbClr val="66FF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profils!$K$50:$K$59</c:f>
              <c:strCache>
                <c:ptCount val="10"/>
                <c:pt idx="0">
                  <c:v>déf intellectuelle</c:v>
                </c:pt>
                <c:pt idx="1">
                  <c:v>troubles psy</c:v>
                </c:pt>
                <c:pt idx="2">
                  <c:v>déf motrice</c:v>
                </c:pt>
                <c:pt idx="3">
                  <c:v>polyhandicap</c:v>
                </c:pt>
                <c:pt idx="4">
                  <c:v>plurihandicap</c:v>
                </c:pt>
                <c:pt idx="5">
                  <c:v>tr. langage/parole</c:v>
                </c:pt>
                <c:pt idx="6">
                  <c:v>déf auditive</c:v>
                </c:pt>
                <c:pt idx="7">
                  <c:v>déf visuelle</c:v>
                </c:pt>
                <c:pt idx="8">
                  <c:v>déf viscér/métab</c:v>
                </c:pt>
                <c:pt idx="9">
                  <c:v>autres</c:v>
                </c:pt>
              </c:strCache>
            </c:strRef>
          </c:cat>
          <c:val>
            <c:numRef>
              <c:f>profils!$L$50:$L$59</c:f>
              <c:numCache>
                <c:formatCode>0%</c:formatCode>
                <c:ptCount val="10"/>
                <c:pt idx="0">
                  <c:v>0.5547945205479452</c:v>
                </c:pt>
                <c:pt idx="1">
                  <c:v>0.25684931506849318</c:v>
                </c:pt>
                <c:pt idx="2">
                  <c:v>0.41095890410958902</c:v>
                </c:pt>
                <c:pt idx="3">
                  <c:v>0.1541095890410959</c:v>
                </c:pt>
                <c:pt idx="4">
                  <c:v>6.1643835616438353E-2</c:v>
                </c:pt>
                <c:pt idx="5">
                  <c:v>5.1369863013698627E-2</c:v>
                </c:pt>
                <c:pt idx="6">
                  <c:v>4.7945205479452052E-2</c:v>
                </c:pt>
                <c:pt idx="7">
                  <c:v>5.8219178082191778E-2</c:v>
                </c:pt>
                <c:pt idx="8">
                  <c:v>5.8219178082191778E-2</c:v>
                </c:pt>
              </c:numCache>
            </c:numRef>
          </c:val>
        </c:ser>
        <c:ser>
          <c:idx val="1"/>
          <c:order val="1"/>
          <c:tx>
            <c:strRef>
              <c:f>profils!$M$49</c:f>
              <c:strCache>
                <c:ptCount val="1"/>
                <c:pt idx="0">
                  <c:v>adultes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profils!$K$50:$K$59</c:f>
              <c:strCache>
                <c:ptCount val="10"/>
                <c:pt idx="0">
                  <c:v>déf intellectuelle</c:v>
                </c:pt>
                <c:pt idx="1">
                  <c:v>troubles psy</c:v>
                </c:pt>
                <c:pt idx="2">
                  <c:v>déf motrice</c:v>
                </c:pt>
                <c:pt idx="3">
                  <c:v>polyhandicap</c:v>
                </c:pt>
                <c:pt idx="4">
                  <c:v>plurihandicap</c:v>
                </c:pt>
                <c:pt idx="5">
                  <c:v>tr. langage/parole</c:v>
                </c:pt>
                <c:pt idx="6">
                  <c:v>déf auditive</c:v>
                </c:pt>
                <c:pt idx="7">
                  <c:v>déf visuelle</c:v>
                </c:pt>
                <c:pt idx="8">
                  <c:v>déf viscér/métab</c:v>
                </c:pt>
                <c:pt idx="9">
                  <c:v>autres</c:v>
                </c:pt>
              </c:strCache>
            </c:strRef>
          </c:cat>
          <c:val>
            <c:numRef>
              <c:f>profils!$M$50:$M$59</c:f>
              <c:numCache>
                <c:formatCode>0%</c:formatCode>
                <c:ptCount val="10"/>
                <c:pt idx="0">
                  <c:v>0.4173461823573017</c:v>
                </c:pt>
                <c:pt idx="1">
                  <c:v>0.43661971830985913</c:v>
                </c:pt>
                <c:pt idx="2">
                  <c:v>0.32097850259451444</c:v>
                </c:pt>
                <c:pt idx="3">
                  <c:v>5.4114158636026685E-2</c:v>
                </c:pt>
                <c:pt idx="4">
                  <c:v>8.5989621942179392E-2</c:v>
                </c:pt>
                <c:pt idx="5">
                  <c:v>6.9681245366938468E-2</c:v>
                </c:pt>
                <c:pt idx="6">
                  <c:v>1.5567086730911787E-2</c:v>
                </c:pt>
                <c:pt idx="7">
                  <c:v>3.8547071905114902E-2</c:v>
                </c:pt>
                <c:pt idx="8">
                  <c:v>3.2616753150481841E-2</c:v>
                </c:pt>
                <c:pt idx="9">
                  <c:v>0.24981467753891773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446380848"/>
        <c:axId val="1446384112"/>
      </c:barChart>
      <c:catAx>
        <c:axId val="14463808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46384112"/>
        <c:crosses val="autoZero"/>
        <c:auto val="1"/>
        <c:lblAlgn val="ctr"/>
        <c:lblOffset val="100"/>
        <c:noMultiLvlLbl val="0"/>
      </c:catAx>
      <c:valAx>
        <c:axId val="14463841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46380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rgbClr val="EAEAEA"/>
    </a:solidFill>
    <a:ln>
      <a:noFill/>
    </a:ln>
    <a:effectLst/>
  </c:spPr>
  <c:txPr>
    <a:bodyPr/>
    <a:lstStyle/>
    <a:p>
      <a:pPr>
        <a:defRPr sz="1800"/>
      </a:pPr>
      <a:endParaRPr lang="fr-FR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042742576835647"/>
          <c:y val="0.16893606882795645"/>
          <c:w val="0.58149029833414267"/>
          <c:h val="0.79137184193323606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23617195912421091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60834670523404344"/>
                      <c:h val="0.21629360113595819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3.8785659868110833E-2"/>
                  <c:y val="4.238232751705493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8085174608871918E-2"/>
                  <c:y val="-4.293635856434422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885394013611186"/>
                      <c:h val="0.2898297738858917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sorties!$B$3:$B$6</c:f>
              <c:strCache>
                <c:ptCount val="4"/>
                <c:pt idx="0">
                  <c:v>structure sanitaire</c:v>
                </c:pt>
                <c:pt idx="1">
                  <c:v>ESMS</c:v>
                </c:pt>
                <c:pt idx="2">
                  <c:v>décés</c:v>
                </c:pt>
                <c:pt idx="3">
                  <c:v>domicile</c:v>
                </c:pt>
              </c:strCache>
            </c:strRef>
          </c:cat>
          <c:val>
            <c:numRef>
              <c:f>sorties!$C$3:$C$6</c:f>
              <c:numCache>
                <c:formatCode>General</c:formatCode>
                <c:ptCount val="4"/>
                <c:pt idx="0">
                  <c:v>375</c:v>
                </c:pt>
                <c:pt idx="1">
                  <c:v>382</c:v>
                </c:pt>
                <c:pt idx="2">
                  <c:v>89</c:v>
                </c:pt>
                <c:pt idx="3">
                  <c:v>3180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fr-F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CC66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6.9171041119860013E-4"/>
                  <c:y val="5.036636045494313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088553740813347E-2"/>
                  <c:y val="-2.7256488772236802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564356479355773"/>
                      <c:h val="0.37200796586793156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6.2141470643638327E-2"/>
                  <c:y val="2.224723192534254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942005439197531"/>
                      <c:h val="0.33198334643791644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sorties!$B$7:$B$11</c:f>
              <c:strCache>
                <c:ptCount val="5"/>
                <c:pt idx="0">
                  <c:v>avec libéraux</c:v>
                </c:pt>
                <c:pt idx="1">
                  <c:v>avec SSIAD/HAD</c:v>
                </c:pt>
                <c:pt idx="2">
                  <c:v>avec équipe mobile</c:v>
                </c:pt>
                <c:pt idx="3">
                  <c:v>avec SAMSAH</c:v>
                </c:pt>
                <c:pt idx="4">
                  <c:v>sans accompagnement</c:v>
                </c:pt>
              </c:strCache>
            </c:strRef>
          </c:cat>
          <c:val>
            <c:numRef>
              <c:f>sorties!$C$7:$C$11</c:f>
              <c:numCache>
                <c:formatCode>General</c:formatCode>
                <c:ptCount val="5"/>
                <c:pt idx="0">
                  <c:v>510</c:v>
                </c:pt>
                <c:pt idx="1">
                  <c:v>224</c:v>
                </c:pt>
                <c:pt idx="2">
                  <c:v>79</c:v>
                </c:pt>
                <c:pt idx="3">
                  <c:v>77</c:v>
                </c:pt>
                <c:pt idx="4">
                  <c:v>244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FFFFCC"/>
    </a:solidFill>
    <a:ln>
      <a:noFill/>
    </a:ln>
    <a:effectLst/>
  </c:spPr>
  <c:txPr>
    <a:bodyPr/>
    <a:lstStyle/>
    <a:p>
      <a:pPr>
        <a:defRPr sz="1600"/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Partenaires!$A$12</c:f>
              <c:strCache>
                <c:ptCount val="1"/>
                <c:pt idx="0">
                  <c:v>Non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Partenaires!$B$11:$F$11</c:f>
              <c:strCache>
                <c:ptCount val="5"/>
                <c:pt idx="0">
                  <c:v>SSR</c:v>
                </c:pt>
                <c:pt idx="1">
                  <c:v>Equipe Mob</c:v>
                </c:pt>
                <c:pt idx="2">
                  <c:v>CH/CHU</c:v>
                </c:pt>
                <c:pt idx="3">
                  <c:v>HAD</c:v>
                </c:pt>
                <c:pt idx="4">
                  <c:v>SSIAD</c:v>
                </c:pt>
              </c:strCache>
            </c:strRef>
          </c:cat>
          <c:val>
            <c:numRef>
              <c:f>Partenaires!$B$12:$F$12</c:f>
              <c:numCache>
                <c:formatCode>0%</c:formatCode>
                <c:ptCount val="5"/>
                <c:pt idx="0">
                  <c:v>0.47706422018348627</c:v>
                </c:pt>
                <c:pt idx="1">
                  <c:v>0.5636363636363636</c:v>
                </c:pt>
                <c:pt idx="2">
                  <c:v>0.21551724137931033</c:v>
                </c:pt>
                <c:pt idx="3">
                  <c:v>0.55555555555555558</c:v>
                </c:pt>
                <c:pt idx="4">
                  <c:v>0.62616822429906538</c:v>
                </c:pt>
              </c:numCache>
            </c:numRef>
          </c:val>
        </c:ser>
        <c:ser>
          <c:idx val="1"/>
          <c:order val="1"/>
          <c:tx>
            <c:strRef>
              <c:f>Partenaires!$A$13</c:f>
              <c:strCache>
                <c:ptCount val="1"/>
                <c:pt idx="0">
                  <c:v>Oui, parfois</c:v>
                </c:pt>
              </c:strCache>
            </c:strRef>
          </c:tx>
          <c:spPr>
            <a:solidFill>
              <a:srgbClr val="FFFF9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Partenaires!$B$11:$F$11</c:f>
              <c:strCache>
                <c:ptCount val="5"/>
                <c:pt idx="0">
                  <c:v>SSR</c:v>
                </c:pt>
                <c:pt idx="1">
                  <c:v>Equipe Mob</c:v>
                </c:pt>
                <c:pt idx="2">
                  <c:v>CH/CHU</c:v>
                </c:pt>
                <c:pt idx="3">
                  <c:v>HAD</c:v>
                </c:pt>
                <c:pt idx="4">
                  <c:v>SSIAD</c:v>
                </c:pt>
              </c:strCache>
            </c:strRef>
          </c:cat>
          <c:val>
            <c:numRef>
              <c:f>Partenaires!$B$13:$F$13</c:f>
              <c:numCache>
                <c:formatCode>0%</c:formatCode>
                <c:ptCount val="5"/>
                <c:pt idx="0">
                  <c:v>0.34</c:v>
                </c:pt>
                <c:pt idx="1">
                  <c:v>0.35</c:v>
                </c:pt>
                <c:pt idx="2">
                  <c:v>0.52</c:v>
                </c:pt>
                <c:pt idx="3">
                  <c:v>0.41</c:v>
                </c:pt>
                <c:pt idx="4">
                  <c:v>0.28000000000000003</c:v>
                </c:pt>
              </c:numCache>
            </c:numRef>
          </c:val>
        </c:ser>
        <c:ser>
          <c:idx val="2"/>
          <c:order val="2"/>
          <c:tx>
            <c:strRef>
              <c:f>Partenaires!$A$14</c:f>
              <c:strCache>
                <c:ptCount val="1"/>
                <c:pt idx="0">
                  <c:v>Oui, souvent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Partenaires!$B$11:$F$11</c:f>
              <c:strCache>
                <c:ptCount val="5"/>
                <c:pt idx="0">
                  <c:v>SSR</c:v>
                </c:pt>
                <c:pt idx="1">
                  <c:v>Equipe Mob</c:v>
                </c:pt>
                <c:pt idx="2">
                  <c:v>CH/CHU</c:v>
                </c:pt>
                <c:pt idx="3">
                  <c:v>HAD</c:v>
                </c:pt>
                <c:pt idx="4">
                  <c:v>SSIAD</c:v>
                </c:pt>
              </c:strCache>
            </c:strRef>
          </c:cat>
          <c:val>
            <c:numRef>
              <c:f>Partenaires!$B$14:$F$14</c:f>
              <c:numCache>
                <c:formatCode>0%</c:formatCode>
                <c:ptCount val="5"/>
                <c:pt idx="0">
                  <c:v>0.1834862385321101</c:v>
                </c:pt>
                <c:pt idx="1">
                  <c:v>8.1818181818181818E-2</c:v>
                </c:pt>
                <c:pt idx="2">
                  <c:v>0.26724137931034481</c:v>
                </c:pt>
                <c:pt idx="3">
                  <c:v>3.7037037037037035E-2</c:v>
                </c:pt>
                <c:pt idx="4">
                  <c:v>9.3457943925233641E-2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446381392"/>
        <c:axId val="1446379760"/>
      </c:barChart>
      <c:catAx>
        <c:axId val="1446381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46379760"/>
        <c:crosses val="autoZero"/>
        <c:auto val="1"/>
        <c:lblAlgn val="ctr"/>
        <c:lblOffset val="100"/>
        <c:noMultiLvlLbl val="0"/>
      </c:catAx>
      <c:valAx>
        <c:axId val="1446379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46381392"/>
        <c:crosses val="autoZero"/>
        <c:crossBetween val="between"/>
      </c:valAx>
      <c:spPr>
        <a:solidFill>
          <a:srgbClr val="FAAF22">
            <a:lumMod val="20000"/>
            <a:lumOff val="80000"/>
          </a:srgbClr>
        </a:soli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fr-FR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Cooperation!$F$14:$F$18</c:f>
              <c:strCache>
                <c:ptCount val="5"/>
                <c:pt idx="0">
                  <c:v>Avis pour aides techniques</c:v>
                </c:pt>
                <c:pt idx="1">
                  <c:v>Accompagnement des sorties</c:v>
                </c:pt>
                <c:pt idx="2">
                  <c:v>Demande d'expertise sur les situations</c:v>
                </c:pt>
                <c:pt idx="3">
                  <c:v>Formations</c:v>
                </c:pt>
                <c:pt idx="4">
                  <c:v>Autre</c:v>
                </c:pt>
              </c:strCache>
            </c:strRef>
          </c:cat>
          <c:val>
            <c:numRef>
              <c:f>Cooperation!$G$14:$G$18</c:f>
              <c:numCache>
                <c:formatCode>0%</c:formatCode>
                <c:ptCount val="5"/>
                <c:pt idx="0">
                  <c:v>0.39473684210526316</c:v>
                </c:pt>
                <c:pt idx="1">
                  <c:v>0.36842105263157893</c:v>
                </c:pt>
                <c:pt idx="2">
                  <c:v>0.28947368421052633</c:v>
                </c:pt>
                <c:pt idx="3">
                  <c:v>0.13157894736842105</c:v>
                </c:pt>
                <c:pt idx="4">
                  <c:v>0.13157894736842105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68555264"/>
        <c:axId val="1668549280"/>
      </c:barChart>
      <c:catAx>
        <c:axId val="1668555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68549280"/>
        <c:crosses val="autoZero"/>
        <c:auto val="1"/>
        <c:lblAlgn val="ctr"/>
        <c:lblOffset val="100"/>
        <c:noMultiLvlLbl val="0"/>
      </c:catAx>
      <c:valAx>
        <c:axId val="1668549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685552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600"/>
      </a:pPr>
      <a:endParaRPr lang="fr-F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Feuil1!$D$31</c:f>
              <c:strCache>
                <c:ptCount val="1"/>
                <c:pt idx="0">
                  <c:v>SSR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solidFill>
                <a:srgbClr val="CC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Feuil1!$C$32:$C$37</c:f>
              <c:strCache>
                <c:ptCount val="6"/>
                <c:pt idx="0">
                  <c:v>Diffusion référentiels et RBPP</c:v>
                </c:pt>
                <c:pt idx="1">
                  <c:v>Identification offre cérébrolésés</c:v>
                </c:pt>
                <c:pt idx="2">
                  <c:v>Rencontres, formations spécifiques</c:v>
                </c:pt>
                <c:pt idx="3">
                  <c:v>Orientation vers interlocuteurs spécialisés</c:v>
                </c:pt>
                <c:pt idx="4">
                  <c:v>Mise en place partenariats/conventions</c:v>
                </c:pt>
                <c:pt idx="5">
                  <c:v>Repérage expériences innovantes</c:v>
                </c:pt>
              </c:strCache>
            </c:strRef>
          </c:cat>
          <c:val>
            <c:numRef>
              <c:f>Feuil1!$D$32:$D$37</c:f>
              <c:numCache>
                <c:formatCode>0%</c:formatCode>
                <c:ptCount val="6"/>
                <c:pt idx="0">
                  <c:v>0.50909090909090904</c:v>
                </c:pt>
                <c:pt idx="1">
                  <c:v>0.6</c:v>
                </c:pt>
                <c:pt idx="2">
                  <c:v>0.50909090909090904</c:v>
                </c:pt>
                <c:pt idx="3">
                  <c:v>0.50909090909090904</c:v>
                </c:pt>
                <c:pt idx="4">
                  <c:v>0.41818181818181815</c:v>
                </c:pt>
                <c:pt idx="5">
                  <c:v>0.38181818181818183</c:v>
                </c:pt>
              </c:numCache>
            </c:numRef>
          </c:val>
        </c:ser>
        <c:ser>
          <c:idx val="1"/>
          <c:order val="1"/>
          <c:tx>
            <c:strRef>
              <c:f>Feuil1!$E$31</c:f>
              <c:strCache>
                <c:ptCount val="1"/>
                <c:pt idx="0">
                  <c:v>ESMS</c:v>
                </c:pt>
              </c:strCache>
            </c:strRef>
          </c:tx>
          <c:spPr>
            <a:solidFill>
              <a:srgbClr val="CC66FF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2.5810140336710554E-2"/>
                  <c:y val="-1.403016330447249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CCCC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Feuil1!$C$32:$C$37</c:f>
              <c:strCache>
                <c:ptCount val="6"/>
                <c:pt idx="0">
                  <c:v>Diffusion référentiels et RBPP</c:v>
                </c:pt>
                <c:pt idx="1">
                  <c:v>Identification offre cérébrolésés</c:v>
                </c:pt>
                <c:pt idx="2">
                  <c:v>Rencontres, formations spécifiques</c:v>
                </c:pt>
                <c:pt idx="3">
                  <c:v>Orientation vers interlocuteurs spécialisés</c:v>
                </c:pt>
                <c:pt idx="4">
                  <c:v>Mise en place partenariats/conventions</c:v>
                </c:pt>
                <c:pt idx="5">
                  <c:v>Repérage expériences innovantes</c:v>
                </c:pt>
              </c:strCache>
            </c:strRef>
          </c:cat>
          <c:val>
            <c:numRef>
              <c:f>Feuil1!$E$32:$E$37</c:f>
              <c:numCache>
                <c:formatCode>0%</c:formatCode>
                <c:ptCount val="6"/>
                <c:pt idx="0">
                  <c:v>0.74</c:v>
                </c:pt>
                <c:pt idx="1">
                  <c:v>0.68376068376068377</c:v>
                </c:pt>
                <c:pt idx="2">
                  <c:v>0.58974358974358976</c:v>
                </c:pt>
                <c:pt idx="3">
                  <c:v>0.54700854700854706</c:v>
                </c:pt>
                <c:pt idx="4">
                  <c:v>0.53846153846153844</c:v>
                </c:pt>
                <c:pt idx="5">
                  <c:v>0.53846153846153844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446382480"/>
        <c:axId val="1446384656"/>
      </c:barChart>
      <c:catAx>
        <c:axId val="1446382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46384656"/>
        <c:crosses val="autoZero"/>
        <c:auto val="1"/>
        <c:lblAlgn val="ctr"/>
        <c:lblOffset val="100"/>
        <c:noMultiLvlLbl val="0"/>
      </c:catAx>
      <c:valAx>
        <c:axId val="1446384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46382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492A-C84D-4E2A-8E78-82F8D932AD6F}" type="datetimeFigureOut">
              <a:rPr lang="fr-FR" smtClean="0"/>
              <a:t>12/06/2019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00216-E863-4D85-891C-804AEC4BAF2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4765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36958-7121-4503-8DCF-4314CA4C5991}" type="datetimeFigureOut">
              <a:rPr lang="fr-FR" smtClean="0"/>
              <a:t>12/06/2019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BCE86-F9E3-481E-B4B4-C0FC02BD80F4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590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BCE86-F9E3-481E-B4B4-C0FC02BD80F4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3812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14" b="13599"/>
          <a:stretch/>
        </p:blipFill>
        <p:spPr bwMode="auto">
          <a:xfrm>
            <a:off x="0" y="1746503"/>
            <a:ext cx="9144000" cy="441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7772400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496" y="6356350"/>
            <a:ext cx="5984304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riangle rectangle 8"/>
          <p:cNvSpPr/>
          <p:nvPr userDrawn="1"/>
        </p:nvSpPr>
        <p:spPr>
          <a:xfrm>
            <a:off x="0" y="1633278"/>
            <a:ext cx="6804248" cy="4532026"/>
          </a:xfrm>
          <a:prstGeom prst="rt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-30832" y="4460928"/>
            <a:ext cx="4794626" cy="648072"/>
          </a:xfrm>
          <a:solidFill>
            <a:schemeClr val="tx1">
              <a:lumMod val="85000"/>
              <a:lumOff val="15000"/>
            </a:schemeClr>
          </a:solidFill>
        </p:spPr>
        <p:txBody>
          <a:bodyPr/>
          <a:lstStyle>
            <a:lvl1pPr marL="0" indent="0" algn="ctr">
              <a:buNone/>
              <a:defRPr cap="sm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es sous-titres du masque</a:t>
            </a:r>
            <a:endParaRPr lang="fr-FR" dirty="0"/>
          </a:p>
        </p:txBody>
      </p:sp>
      <p:pic>
        <p:nvPicPr>
          <p:cNvPr id="1027" name="Picture 3" descr="C:\Users\Alexandra\Desktop\LOGO_CREAI Aquitaine_détouré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117293"/>
            <a:ext cx="3452863" cy="239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-36512" y="5085184"/>
            <a:ext cx="5724128" cy="432048"/>
          </a:xfrm>
          <a:solidFill>
            <a:schemeClr val="accent1"/>
          </a:solidFill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Exo" panose="02000503000000000000" pitchFamily="2" charset="0"/>
              </a:defRPr>
            </a:lvl1pPr>
          </a:lstStyle>
          <a:p>
            <a:pPr lvl="0"/>
            <a:r>
              <a:rPr lang="fr-FR" dirty="0" smtClean="0"/>
              <a:t>    Sous titre ici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273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EFC8-8E58-43F1-87A6-CB20AA9B67A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 descr="C:\Users\Alexandra\Desktop\Sauvegarde bureau 04_07\Charte graphique\jeu handi valide_lum_cont_5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53" b="29572"/>
          <a:stretch/>
        </p:blipFill>
        <p:spPr bwMode="auto">
          <a:xfrm>
            <a:off x="1043608" y="1628800"/>
            <a:ext cx="6941096" cy="266429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-8840" y="4892976"/>
            <a:ext cx="3378696" cy="336224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 cap="sm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es sous-titres du masque</a:t>
            </a:r>
            <a:endParaRPr lang="fr-FR" dirty="0"/>
          </a:p>
        </p:txBody>
      </p:sp>
      <p:sp>
        <p:nvSpPr>
          <p:cNvPr id="9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4869160"/>
            <a:ext cx="4041775" cy="792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5229200"/>
            <a:ext cx="4233863" cy="431800"/>
          </a:xfrm>
          <a:solidFill>
            <a:schemeClr val="accent1"/>
          </a:solidFill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Exo" panose="02000503000000000000" pitchFamily="2" charset="0"/>
              </a:defRPr>
            </a:lvl1pPr>
          </a:lstStyle>
          <a:p>
            <a:pPr lvl="0"/>
            <a:r>
              <a:rPr lang="fr-FR" dirty="0" smtClean="0"/>
              <a:t>    Sous titre ici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8486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Diapo n°</a:t>
            </a:r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78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EFC8-8E58-43F1-87A6-CB20AA9B67A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EFC8-8E58-43F1-87A6-CB20AA9B67A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457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EFC8-8E58-43F1-87A6-CB20AA9B67A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283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EFC8-8E58-43F1-87A6-CB20AA9B67A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234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12C14-9C29-46AB-A06C-0DC4EBFE3F0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630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12C14-9C29-46AB-A06C-0DC4EBFE3F0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29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6" b="6443"/>
          <a:stretch/>
        </p:blipFill>
        <p:spPr bwMode="auto">
          <a:xfrm>
            <a:off x="0" y="1633278"/>
            <a:ext cx="9144000" cy="453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7772400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riangle rectangle 8"/>
          <p:cNvSpPr/>
          <p:nvPr userDrawn="1"/>
        </p:nvSpPr>
        <p:spPr>
          <a:xfrm>
            <a:off x="0" y="1633278"/>
            <a:ext cx="6804248" cy="4532026"/>
          </a:xfrm>
          <a:prstGeom prst="rt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-30832" y="4460928"/>
            <a:ext cx="4794626" cy="648072"/>
          </a:xfrm>
          <a:solidFill>
            <a:schemeClr val="tx1">
              <a:lumMod val="85000"/>
              <a:lumOff val="15000"/>
            </a:schemeClr>
          </a:solidFill>
        </p:spPr>
        <p:txBody>
          <a:bodyPr/>
          <a:lstStyle>
            <a:lvl1pPr marL="0" indent="0" algn="ctr">
              <a:buNone/>
              <a:defRPr cap="sm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es sous-titres du masque</a:t>
            </a:r>
            <a:endParaRPr lang="fr-FR" dirty="0"/>
          </a:p>
        </p:txBody>
      </p:sp>
      <p:pic>
        <p:nvPicPr>
          <p:cNvPr id="1027" name="Picture 3" descr="C:\Users\Alexandra\Desktop\LOGO_CREAI Aquitaine_détouré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117293"/>
            <a:ext cx="3452863" cy="239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-36512" y="5085184"/>
            <a:ext cx="5724128" cy="432048"/>
          </a:xfrm>
          <a:solidFill>
            <a:schemeClr val="accent1"/>
          </a:solidFill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Exo" panose="02000503000000000000" pitchFamily="2" charset="0"/>
              </a:defRPr>
            </a:lvl1pPr>
          </a:lstStyle>
          <a:p>
            <a:pPr lvl="0"/>
            <a:r>
              <a:rPr lang="fr-FR" dirty="0" smtClean="0"/>
              <a:t>    Sous titre ici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290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55" b="14515"/>
          <a:stretch/>
        </p:blipFill>
        <p:spPr bwMode="auto">
          <a:xfrm>
            <a:off x="0" y="1737359"/>
            <a:ext cx="9324528" cy="442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7772400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riangle rectangle 8"/>
          <p:cNvSpPr/>
          <p:nvPr userDrawn="1"/>
        </p:nvSpPr>
        <p:spPr>
          <a:xfrm>
            <a:off x="0" y="1633278"/>
            <a:ext cx="6804248" cy="4532026"/>
          </a:xfrm>
          <a:prstGeom prst="rt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-30832" y="4460928"/>
            <a:ext cx="4794626" cy="648072"/>
          </a:xfrm>
          <a:solidFill>
            <a:schemeClr val="tx1">
              <a:lumMod val="85000"/>
              <a:lumOff val="15000"/>
            </a:schemeClr>
          </a:solidFill>
        </p:spPr>
        <p:txBody>
          <a:bodyPr/>
          <a:lstStyle>
            <a:lvl1pPr marL="0" indent="0" algn="ctr">
              <a:buNone/>
              <a:defRPr cap="sm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es sous-titres du masque</a:t>
            </a:r>
            <a:endParaRPr lang="fr-FR" dirty="0"/>
          </a:p>
        </p:txBody>
      </p:sp>
      <p:pic>
        <p:nvPicPr>
          <p:cNvPr id="1027" name="Picture 3" descr="C:\Users\Alexandra\Desktop\LOGO_CREAI Aquitaine_détouré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117293"/>
            <a:ext cx="3452863" cy="239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-36512" y="5085184"/>
            <a:ext cx="5724128" cy="432048"/>
          </a:xfrm>
          <a:solidFill>
            <a:schemeClr val="accent1"/>
          </a:solidFill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Exo" panose="02000503000000000000" pitchFamily="2" charset="0"/>
              </a:defRPr>
            </a:lvl1pPr>
          </a:lstStyle>
          <a:p>
            <a:pPr lvl="0"/>
            <a:r>
              <a:rPr lang="fr-FR" dirty="0" smtClean="0"/>
              <a:t>    Sous titre ici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56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56" b="12844"/>
          <a:stretch/>
        </p:blipFill>
        <p:spPr bwMode="auto">
          <a:xfrm>
            <a:off x="0" y="1911095"/>
            <a:ext cx="9144000" cy="425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7772400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riangle rectangle 8"/>
          <p:cNvSpPr/>
          <p:nvPr userDrawn="1"/>
        </p:nvSpPr>
        <p:spPr>
          <a:xfrm>
            <a:off x="0" y="1633278"/>
            <a:ext cx="6804248" cy="4532026"/>
          </a:xfrm>
          <a:prstGeom prst="rt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-30832" y="4460928"/>
            <a:ext cx="4794626" cy="648072"/>
          </a:xfrm>
          <a:solidFill>
            <a:schemeClr val="tx1">
              <a:lumMod val="85000"/>
              <a:lumOff val="15000"/>
            </a:schemeClr>
          </a:solidFill>
        </p:spPr>
        <p:txBody>
          <a:bodyPr/>
          <a:lstStyle>
            <a:lvl1pPr marL="0" indent="0" algn="ctr">
              <a:buNone/>
              <a:defRPr cap="sm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es sous-titres du masque</a:t>
            </a:r>
            <a:endParaRPr lang="fr-FR" dirty="0"/>
          </a:p>
        </p:txBody>
      </p:sp>
      <p:pic>
        <p:nvPicPr>
          <p:cNvPr id="1027" name="Picture 3" descr="C:\Users\Alexandra\Desktop\LOGO_CREAI Aquitaine_détouré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117293"/>
            <a:ext cx="3452863" cy="239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-36512" y="5085184"/>
            <a:ext cx="5724128" cy="432048"/>
          </a:xfrm>
          <a:solidFill>
            <a:schemeClr val="accent1"/>
          </a:solidFill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Exo" panose="02000503000000000000" pitchFamily="2" charset="0"/>
              </a:defRPr>
            </a:lvl1pPr>
          </a:lstStyle>
          <a:p>
            <a:pPr lvl="0"/>
            <a:r>
              <a:rPr lang="fr-FR" dirty="0" smtClean="0"/>
              <a:t>    Sous titre ici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402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0" y="1633278"/>
            <a:ext cx="9144000" cy="453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7772400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riangle rectangle 10"/>
          <p:cNvSpPr/>
          <p:nvPr userDrawn="1"/>
        </p:nvSpPr>
        <p:spPr>
          <a:xfrm>
            <a:off x="0" y="1633278"/>
            <a:ext cx="6804248" cy="4532026"/>
          </a:xfrm>
          <a:prstGeom prst="rt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-30832" y="4460928"/>
            <a:ext cx="4794626" cy="648072"/>
          </a:xfrm>
          <a:solidFill>
            <a:schemeClr val="tx1">
              <a:lumMod val="85000"/>
              <a:lumOff val="15000"/>
            </a:schemeClr>
          </a:solidFill>
        </p:spPr>
        <p:txBody>
          <a:bodyPr/>
          <a:lstStyle>
            <a:lvl1pPr marL="0" indent="0" algn="ctr">
              <a:buNone/>
              <a:defRPr cap="sm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es sous-titres du masque</a:t>
            </a:r>
            <a:endParaRPr lang="fr-FR" dirty="0"/>
          </a:p>
        </p:txBody>
      </p:sp>
      <p:pic>
        <p:nvPicPr>
          <p:cNvPr id="13" name="Picture 3" descr="C:\Users\Alexandra\Desktop\LOGO_CREAI Aquitaine_détouré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117293"/>
            <a:ext cx="3452863" cy="239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-36512" y="5085184"/>
            <a:ext cx="5724128" cy="432048"/>
          </a:xfrm>
          <a:solidFill>
            <a:schemeClr val="accent1"/>
          </a:solidFill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Exo" panose="02000503000000000000" pitchFamily="2" charset="0"/>
              </a:defRPr>
            </a:lvl1pPr>
          </a:lstStyle>
          <a:p>
            <a:pPr lvl="0"/>
            <a:r>
              <a:rPr lang="fr-FR" dirty="0" smtClean="0"/>
              <a:t>    Sous titre ici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8955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4392488" cy="365125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85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994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175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225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EBEBEB"/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36512" y="6165304"/>
            <a:ext cx="9180512" cy="692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36512" y="260648"/>
            <a:ext cx="288032" cy="11521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705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5" r:id="rId2"/>
    <p:sldLayoutId id="2147483676" r:id="rId3"/>
    <p:sldLayoutId id="2147483677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cap="small" baseline="0">
          <a:solidFill>
            <a:schemeClr val="tx1">
              <a:lumMod val="85000"/>
              <a:lumOff val="15000"/>
            </a:schemeClr>
          </a:solidFill>
          <a:latin typeface="Exo" panose="02000503000000000000" pitchFamily="2" charset="0"/>
          <a:ea typeface="+mj-ea"/>
          <a:cs typeface="+mj-cs"/>
        </a:defRPr>
      </a:lvl1pPr>
    </p:titleStyle>
    <p:bodyStyle>
      <a:lvl1pPr marL="514350" indent="-51435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§"/>
        <a:defRPr sz="3200" kern="1200">
          <a:solidFill>
            <a:schemeClr val="tx1">
              <a:lumMod val="85000"/>
              <a:lumOff val="15000"/>
            </a:schemeClr>
          </a:solidFill>
          <a:latin typeface="Titillium Web" panose="00000500000000000000" pitchFamily="2" charset="0"/>
          <a:ea typeface="+mn-ea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>
              <a:lumMod val="85000"/>
              <a:lumOff val="15000"/>
            </a:schemeClr>
          </a:solidFill>
          <a:latin typeface="Titillium Web" panose="00000500000000000000" pitchFamily="2" charset="0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§"/>
        <a:defRPr sz="2400" kern="1200">
          <a:solidFill>
            <a:schemeClr val="tx1">
              <a:lumMod val="85000"/>
              <a:lumOff val="15000"/>
            </a:schemeClr>
          </a:solidFill>
          <a:latin typeface="Titillium Web" panose="00000500000000000000" pitchFamily="2" charset="0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>
              <a:lumMod val="85000"/>
              <a:lumOff val="15000"/>
            </a:schemeClr>
          </a:solidFill>
          <a:latin typeface="Titillium Web" panose="00000500000000000000" pitchFamily="2" charset="0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>
              <a:lumMod val="85000"/>
              <a:lumOff val="15000"/>
            </a:schemeClr>
          </a:solidFill>
          <a:latin typeface="Titillium Web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9036496" cy="1470025"/>
          </a:xfrm>
        </p:spPr>
        <p:txBody>
          <a:bodyPr>
            <a:normAutofit fontScale="90000"/>
          </a:bodyPr>
          <a:lstStyle/>
          <a:p>
            <a:r>
              <a:rPr lang="fr-FR" sz="3800" dirty="0" smtClean="0">
                <a:latin typeface="+mn-lt"/>
              </a:rPr>
              <a:t>Le parcours de soins et d’accompagnement </a:t>
            </a:r>
            <a:br>
              <a:rPr lang="fr-FR" sz="3800" dirty="0" smtClean="0">
                <a:latin typeface="+mn-lt"/>
              </a:rPr>
            </a:br>
            <a:r>
              <a:rPr lang="fr-FR" sz="3800" dirty="0" smtClean="0">
                <a:latin typeface="+mn-lt"/>
              </a:rPr>
              <a:t>des personnes cérébrolésées en Nouvelle-Aquitaine</a:t>
            </a:r>
            <a:endParaRPr lang="fr-FR" sz="38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354" y="4764880"/>
            <a:ext cx="7651990" cy="504056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fr-FR" sz="2400" b="1" dirty="0" smtClean="0">
                <a:latin typeface="+mn-lt"/>
              </a:rPr>
              <a:t>Réunion groupe régional cérébrolésés</a:t>
            </a:r>
            <a:endParaRPr lang="fr-FR" sz="2400" b="1" dirty="0">
              <a:latin typeface="+mn-lt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-16322" y="5301208"/>
            <a:ext cx="3220170" cy="432048"/>
          </a:xfrm>
        </p:spPr>
        <p:txBody>
          <a:bodyPr>
            <a:noAutofit/>
          </a:bodyPr>
          <a:lstStyle/>
          <a:p>
            <a:r>
              <a:rPr lang="fr-FR" b="1" dirty="0" smtClean="0">
                <a:latin typeface="+mn-lt"/>
              </a:rPr>
              <a:t>Bordeaux, le 12 juin 2019</a:t>
            </a:r>
            <a:endParaRPr lang="fr-FR" b="1" dirty="0">
              <a:latin typeface="+mn-l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454" y="3356619"/>
            <a:ext cx="1276350" cy="18097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940" y="5016908"/>
            <a:ext cx="2017299" cy="115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49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01936"/>
            <a:ext cx="8229600" cy="922114"/>
          </a:xfrm>
        </p:spPr>
        <p:txBody>
          <a:bodyPr/>
          <a:lstStyle/>
          <a:p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Orientation a la sortie des SSR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6346471"/>
              </p:ext>
            </p:extLst>
          </p:nvPr>
        </p:nvGraphicFramePr>
        <p:xfrm>
          <a:off x="29620" y="908720"/>
          <a:ext cx="4546848" cy="334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7605978"/>
              </p:ext>
            </p:extLst>
          </p:nvPr>
        </p:nvGraphicFramePr>
        <p:xfrm>
          <a:off x="3635896" y="3068960"/>
          <a:ext cx="5436096" cy="3103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Flèche à angle droit 8"/>
          <p:cNvSpPr/>
          <p:nvPr/>
        </p:nvSpPr>
        <p:spPr>
          <a:xfrm rot="5400000">
            <a:off x="2598632" y="4152528"/>
            <a:ext cx="850392" cy="936104"/>
          </a:xfrm>
          <a:prstGeom prst="bentUp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728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-49023"/>
            <a:ext cx="8784976" cy="1143000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+mn-lt"/>
              </a:rPr>
              <a:t>Situations complexes et ruptures de parcours</a:t>
            </a:r>
            <a:endParaRPr lang="fr-FR" sz="3600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80728"/>
            <a:ext cx="8640960" cy="5001420"/>
          </a:xfrm>
        </p:spPr>
        <p:txBody>
          <a:bodyPr>
            <a:normAutofit/>
          </a:bodyPr>
          <a:lstStyle/>
          <a:p>
            <a:r>
              <a:rPr lang="fr-FR" sz="2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Des maintiens en SSR par défaut</a:t>
            </a:r>
            <a:r>
              <a:rPr lang="fr-FR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, faute de solutions de sorties (près de la moitié des SSR concernés pour environ 200 personnes, soit 5% des sorties) en raison principalement du manque de places en ESMS</a:t>
            </a:r>
          </a:p>
          <a:p>
            <a:r>
              <a:rPr lang="fr-FR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Le tiers des ESMS pour adultes ont une </a:t>
            </a:r>
            <a:r>
              <a:rPr lang="fr-FR" sz="2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liste d’attente </a:t>
            </a:r>
            <a:r>
              <a:rPr lang="fr-FR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avec des personnes cérébrolésées, près de 300 personnes (37% attendent pour entrer en UEROS, 31% en MAS ou FAM, 24% en SAVS ou SAMSAH).</a:t>
            </a:r>
          </a:p>
          <a:p>
            <a:r>
              <a:rPr lang="fr-FR" sz="2100" dirty="0">
                <a:latin typeface="Calibri" panose="020F0502020204030204" pitchFamily="34" charset="0"/>
                <a:cs typeface="Calibri" panose="020F0502020204030204" pitchFamily="34" charset="0"/>
              </a:rPr>
              <a:t>Près de 40% des ESMS rencontrent des </a:t>
            </a:r>
            <a:r>
              <a:rPr lang="fr-FR" sz="2100" b="1" dirty="0">
                <a:latin typeface="Calibri" panose="020F0502020204030204" pitchFamily="34" charset="0"/>
                <a:cs typeface="Calibri" panose="020F0502020204030204" pitchFamily="34" charset="0"/>
              </a:rPr>
              <a:t>difficultés particulières </a:t>
            </a:r>
            <a:r>
              <a:rPr lang="fr-FR" sz="2100" dirty="0">
                <a:latin typeface="Calibri" panose="020F0502020204030204" pitchFamily="34" charset="0"/>
                <a:cs typeface="Calibri" panose="020F0502020204030204" pitchFamily="34" charset="0"/>
              </a:rPr>
              <a:t>dans l’accueil et l’accompagnement des personnes </a:t>
            </a:r>
            <a:r>
              <a:rPr lang="fr-FR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cérébrolésées : troubles du psychisme, addictions, gestion des comportements, vieillissement… et identifient des besoins : renforcer leur personnel (paramédicaux </a:t>
            </a:r>
            <a:r>
              <a:rPr lang="fr-FR" sz="2100" dirty="0">
                <a:latin typeface="Calibri" panose="020F0502020204030204" pitchFamily="34" charset="0"/>
                <a:cs typeface="Calibri" panose="020F0502020204030204" pitchFamily="34" charset="0"/>
              </a:rPr>
              <a:t>et infirmières de nuit</a:t>
            </a:r>
            <a:r>
              <a:rPr lang="fr-FR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), développer </a:t>
            </a:r>
            <a:r>
              <a:rPr lang="fr-FR" sz="2100" dirty="0">
                <a:latin typeface="Calibri" panose="020F0502020204030204" pitchFamily="34" charset="0"/>
                <a:cs typeface="Calibri" panose="020F0502020204030204" pitchFamily="34" charset="0"/>
              </a:rPr>
              <a:t>la coordination avec les différents acteurs dont psychiatres et </a:t>
            </a:r>
            <a:r>
              <a:rPr lang="fr-FR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neuropsychologues, disposer </a:t>
            </a:r>
            <a:r>
              <a:rPr lang="fr-FR" sz="2100" dirty="0">
                <a:latin typeface="Calibri" panose="020F0502020204030204" pitchFamily="34" charset="0"/>
                <a:cs typeface="Calibri" panose="020F0502020204030204" pitchFamily="34" charset="0"/>
              </a:rPr>
              <a:t>d’une équipe référente formée aux bonnes </a:t>
            </a:r>
            <a:r>
              <a:rPr lang="fr-FR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pratiques, accompagner les familles…</a:t>
            </a:r>
            <a:endParaRPr lang="fr-FR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68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4315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+mn-lt"/>
              </a:rPr>
              <a:t>Mise en place de partenariats par les ESMS</a:t>
            </a:r>
            <a:endParaRPr lang="fr-FR" sz="3600" dirty="0">
              <a:latin typeface="+mn-lt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761966" y="5890954"/>
            <a:ext cx="2376264" cy="242540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>
            <a:normAutofit fontScale="62500" lnSpcReduction="20000"/>
          </a:bodyPr>
          <a:lstStyle/>
          <a:p>
            <a:r>
              <a:rPr lang="fr-FR" cap="small" baseline="0" dirty="0" smtClean="0"/>
              <a:t>+ SSAD, SAMSAH/SAVS et UEROS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251520" y="990404"/>
            <a:ext cx="8229600" cy="392044"/>
          </a:xfrm>
        </p:spPr>
        <p:txBody>
          <a:bodyPr>
            <a:normAutofit lnSpcReduction="10000"/>
          </a:bodyPr>
          <a:lstStyle/>
          <a:p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La grande majorité (83%) des ESMS travaille avec des structures de soins</a:t>
            </a:r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Graphique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3347475"/>
              </p:ext>
            </p:extLst>
          </p:nvPr>
        </p:nvGraphicFramePr>
        <p:xfrm>
          <a:off x="428624" y="1640494"/>
          <a:ext cx="8319839" cy="438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5205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4315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+mn-lt"/>
              </a:rPr>
              <a:t>Mise en place de partenariats par les ESMS</a:t>
            </a:r>
            <a:endParaRPr lang="fr-FR" sz="3600" dirty="0">
              <a:latin typeface="+mn-lt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251520" y="990404"/>
            <a:ext cx="8712968" cy="782412"/>
          </a:xfrm>
        </p:spPr>
        <p:txBody>
          <a:bodyPr>
            <a:normAutofit/>
          </a:bodyPr>
          <a:lstStyle/>
          <a:p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Plus de la moitié des ESMS ont mis en place des coopérations ou partenariats spécifiques avec les structures sanitaires</a:t>
            </a:r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Graphique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2548232"/>
              </p:ext>
            </p:extLst>
          </p:nvPr>
        </p:nvGraphicFramePr>
        <p:xfrm>
          <a:off x="827584" y="1700808"/>
          <a:ext cx="7560840" cy="4190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8402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820472" cy="634082"/>
          </a:xfrm>
        </p:spPr>
        <p:txBody>
          <a:bodyPr>
            <a:normAutofit fontScale="90000"/>
          </a:bodyPr>
          <a:lstStyle/>
          <a:p>
            <a:r>
              <a:rPr lang="fr-FR" sz="3800" dirty="0" smtClean="0">
                <a:latin typeface="+mn-lt"/>
              </a:rPr>
              <a:t>Les prestations attendues du Pôle ressources</a:t>
            </a:r>
            <a:endParaRPr lang="fr-FR" sz="3800" dirty="0">
              <a:latin typeface="+mn-lt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9943843"/>
              </p:ext>
            </p:extLst>
          </p:nvPr>
        </p:nvGraphicFramePr>
        <p:xfrm>
          <a:off x="179512" y="1556792"/>
          <a:ext cx="885698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467544" y="908720"/>
            <a:ext cx="8568952" cy="5040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fr-FR" sz="2000" dirty="0" smtClean="0"/>
              <a:t>85% des SSR et 83% des ESMS intéressés par un Pôle ressources cérébrolésés</a:t>
            </a:r>
          </a:p>
        </p:txBody>
      </p:sp>
    </p:spTree>
    <p:extLst>
      <p:ext uri="{BB962C8B-B14F-4D97-AF65-F5344CB8AC3E}">
        <p14:creationId xmlns:p14="http://schemas.microsoft.com/office/powerpoint/2010/main" val="223850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936104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Une étude régionale : </a:t>
            </a:r>
            <a:b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objectif et méthodologie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268760"/>
            <a:ext cx="8964488" cy="4857403"/>
          </a:xfrm>
        </p:spPr>
        <p:txBody>
          <a:bodyPr>
            <a:normAutofit fontScale="92500"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ieux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comprendre le parcours des </a:t>
            </a: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publics cérébrolésés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(quelle que soit l’origine de la cérébrolésion : traumatisme crânien, 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AVC, autres LCA)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Identifier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 l’ensemble 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la région la «palette»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dispositifs 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existants,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permettant un continuum de 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réponses et rendre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visible les espaces moins bien pourvus pour lesquels il est nécessaire de mettre en place de nouveaux dispositifs </a:t>
            </a:r>
            <a:endParaRPr lang="fr-FR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buFont typeface="Wingdings" panose="05000000000000000000" pitchFamily="2" charset="2"/>
              <a:buChar char="è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Offrir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meilleure équité dans l’accès aux soins et aux accompagnements sur l’ensemble 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 territoire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Méthode</a:t>
            </a:r>
          </a:p>
          <a:p>
            <a:pPr algn="just">
              <a:lnSpc>
                <a:spcPct val="107000"/>
              </a:lnSpc>
              <a:buFontTx/>
              <a:buChar char="-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Diffusion d’un questionnaire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auprès de 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l’ensemble : </a:t>
            </a:r>
          </a:p>
          <a:p>
            <a:pPr algn="just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SSR ayant des personnes cérébrolésées dans leur file active 2018 (source : PMSI SSR)</a:t>
            </a:r>
          </a:p>
          <a:p>
            <a:pPr algn="just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ESMS, enfants et adultes, accompagnant des personnes avec cérébrolésions (source : enquête ES et tableau de bord ANAP).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Entretiens avec des associations représentant les usagers (à venir)</a:t>
            </a:r>
          </a:p>
          <a:p>
            <a:pPr algn="just">
              <a:lnSpc>
                <a:spcPct val="107000"/>
              </a:lnSpc>
              <a:buFont typeface="Wingdings" panose="05000000000000000000" pitchFamily="2" charset="2"/>
              <a:buChar char="ü"/>
            </a:pPr>
            <a:endParaRPr lang="fr-F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616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/>
          </a:bodyPr>
          <a:lstStyle/>
          <a:p>
            <a:r>
              <a:rPr lang="fr-FR" sz="3400" dirty="0" smtClean="0">
                <a:latin typeface="+mn-lt"/>
              </a:rPr>
              <a:t>Estimation du nombre de personnes cérébrolésées</a:t>
            </a:r>
            <a:endParaRPr lang="fr-FR" sz="3400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340768"/>
            <a:ext cx="8964488" cy="4464496"/>
          </a:xfrm>
        </p:spPr>
        <p:txBody>
          <a:bodyPr>
            <a:normAutofit fontScale="92500"/>
          </a:bodyPr>
          <a:lstStyle/>
          <a:p>
            <a:r>
              <a:rPr lang="fr-FR" sz="2400" b="1" u="sng" dirty="0" smtClean="0">
                <a:latin typeface="+mn-lt"/>
              </a:rPr>
              <a:t>MCO </a:t>
            </a:r>
            <a:r>
              <a:rPr lang="fr-FR" sz="2400" dirty="0" smtClean="0">
                <a:latin typeface="+mn-lt"/>
              </a:rPr>
              <a:t>: données à préciser</a:t>
            </a:r>
            <a:endParaRPr lang="fr-FR" sz="2400" b="1" u="sng" dirty="0" smtClean="0">
              <a:latin typeface="+mn-lt"/>
            </a:endParaRPr>
          </a:p>
          <a:p>
            <a:r>
              <a:rPr lang="fr-FR" sz="2400" b="1" u="sng" dirty="0" smtClean="0">
                <a:latin typeface="+mn-lt"/>
              </a:rPr>
              <a:t>SSR</a:t>
            </a:r>
            <a:r>
              <a:rPr lang="fr-FR" sz="2400" dirty="0" smtClean="0">
                <a:latin typeface="+mn-lt"/>
              </a:rPr>
              <a:t> : plus de </a:t>
            </a:r>
            <a:r>
              <a:rPr lang="fr-FR" sz="2400" b="1" dirty="0" smtClean="0">
                <a:latin typeface="+mn-lt"/>
              </a:rPr>
              <a:t>4000</a:t>
            </a:r>
            <a:r>
              <a:rPr lang="fr-FR" sz="2400" dirty="0" smtClean="0">
                <a:latin typeface="+mn-lt"/>
              </a:rPr>
              <a:t> patients cérébrolésées repérés par l’enquête (file active 2018 sur 40% des SSR enquêtés)</a:t>
            </a:r>
          </a:p>
          <a:p>
            <a:pPr>
              <a:spcBef>
                <a:spcPts val="0"/>
              </a:spcBef>
            </a:pPr>
            <a:r>
              <a:rPr lang="fr-FR" sz="2400" b="1" u="sng" dirty="0" smtClean="0">
                <a:latin typeface="+mn-lt"/>
              </a:rPr>
              <a:t>Médico-social</a:t>
            </a:r>
            <a:r>
              <a:rPr lang="fr-FR" sz="2400" dirty="0" smtClean="0">
                <a:latin typeface="+mn-lt"/>
              </a:rPr>
              <a:t> avec ES et ANAP : </a:t>
            </a:r>
            <a:r>
              <a:rPr lang="fr-FR" sz="2400" b="1" dirty="0" smtClean="0">
                <a:latin typeface="+mn-lt"/>
              </a:rPr>
              <a:t>300 enfants </a:t>
            </a:r>
            <a:r>
              <a:rPr lang="fr-FR" sz="2400" dirty="0" smtClean="0">
                <a:latin typeface="+mn-lt"/>
              </a:rPr>
              <a:t>(dont 10% sous amendement Creton) et plus de </a:t>
            </a:r>
            <a:r>
              <a:rPr lang="fr-FR" sz="2400" b="1" dirty="0" smtClean="0">
                <a:latin typeface="+mn-lt"/>
              </a:rPr>
              <a:t>1300 adultes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>
                <a:latin typeface="+mn-lt"/>
              </a:rPr>
              <a:t>s</a:t>
            </a:r>
            <a:r>
              <a:rPr lang="fr-FR" sz="2400" dirty="0" smtClean="0">
                <a:latin typeface="+mn-lt"/>
              </a:rPr>
              <a:t>oit, en termes de prévalence :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 smtClean="0">
                <a:latin typeface="+mn-lt"/>
              </a:rPr>
              <a:t>près de 1 habitant de Nouvelle-Aquitaine sur 1000 (données partielles).</a:t>
            </a:r>
          </a:p>
          <a:p>
            <a:pPr marL="0" indent="0">
              <a:spcBef>
                <a:spcPts val="0"/>
              </a:spcBef>
              <a:buNone/>
            </a:pPr>
            <a:endParaRPr lang="fr-FR" sz="2400" dirty="0">
              <a:latin typeface="+mn-lt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400" u="sng" dirty="0" smtClean="0">
                <a:latin typeface="+mn-lt"/>
              </a:rPr>
              <a:t>Estimation à partir de données sur l’incidence</a:t>
            </a:r>
            <a:r>
              <a:rPr lang="fr-FR" sz="2400" dirty="0" smtClean="0">
                <a:latin typeface="+mn-lt"/>
              </a:rPr>
              <a:t> 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fr-FR" sz="2400" dirty="0" smtClean="0">
                <a:latin typeface="+mn-lt"/>
              </a:rPr>
              <a:t>15.000 trauma crâniens par an en Nouvelle-Aquitaine dont 30% (soit 4.500) avec des séquelles légères à importantes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fr-FR" sz="2400" dirty="0" smtClean="0">
                <a:latin typeface="+mn-lt"/>
              </a:rPr>
              <a:t>8.700 AVC en Aquitaine par an, la moitié avec des séquelles importantes</a:t>
            </a:r>
          </a:p>
          <a:p>
            <a:pPr marL="0" indent="0">
              <a:buNone/>
            </a:pPr>
            <a:endParaRPr lang="fr-FR" sz="2400" dirty="0">
              <a:latin typeface="+mn-lt"/>
            </a:endParaRPr>
          </a:p>
          <a:p>
            <a:pPr marL="0" indent="0">
              <a:buNone/>
            </a:pPr>
            <a:endParaRPr lang="fr-FR" sz="2400" dirty="0">
              <a:latin typeface="+mn-lt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2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78" y="116632"/>
            <a:ext cx="8655332" cy="6120680"/>
          </a:xfr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8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319" y="1"/>
            <a:ext cx="8988595" cy="6356350"/>
          </a:xfr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292080" y="1700808"/>
            <a:ext cx="3293120" cy="12961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wrap="square" lIns="91440" tIns="45720" rIns="91440" bIns="45720" rtlCol="0">
            <a:normAutofit/>
          </a:bodyPr>
          <a:lstStyle/>
          <a:p>
            <a:r>
              <a:rPr lang="fr-FR" baseline="0" dirty="0" smtClean="0"/>
              <a:t>En Nouvelle-Aquitaine, </a:t>
            </a:r>
            <a:r>
              <a:rPr lang="fr-FR" u="sng" baseline="0" dirty="0" smtClean="0"/>
              <a:t>30 places </a:t>
            </a:r>
            <a:r>
              <a:rPr lang="fr-FR" baseline="0" dirty="0" smtClean="0"/>
              <a:t>agréées</a:t>
            </a:r>
            <a:r>
              <a:rPr lang="fr-FR" dirty="0" smtClean="0"/>
              <a:t> « cérébrolésés » dans le médico-social pour </a:t>
            </a:r>
            <a:r>
              <a:rPr lang="fr-FR" u="sng" dirty="0" smtClean="0"/>
              <a:t>300 enfants </a:t>
            </a:r>
            <a:r>
              <a:rPr lang="fr-FR" dirty="0" smtClean="0"/>
              <a:t>effectivement accompagnés.</a:t>
            </a:r>
            <a:endParaRPr lang="fr-FR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69480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6" y="0"/>
            <a:ext cx="8498154" cy="6009531"/>
          </a:xfr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148064" y="3429000"/>
            <a:ext cx="3456384" cy="12241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wrap="square" lIns="91440" tIns="45720" rIns="91440" bIns="45720" rtlCol="0">
            <a:normAutofit/>
          </a:bodyPr>
          <a:lstStyle/>
          <a:p>
            <a:r>
              <a:rPr lang="fr-FR" dirty="0"/>
              <a:t>En Nouvelle-Aquitaine, </a:t>
            </a:r>
            <a:r>
              <a:rPr lang="fr-FR" u="sng" dirty="0" smtClean="0"/>
              <a:t>686 </a:t>
            </a:r>
            <a:r>
              <a:rPr lang="fr-FR" u="sng" dirty="0"/>
              <a:t>places </a:t>
            </a:r>
            <a:r>
              <a:rPr lang="fr-FR" dirty="0"/>
              <a:t>agréées « cérébrolésés » dans le médico-social pour </a:t>
            </a:r>
            <a:r>
              <a:rPr lang="fr-FR" u="sng" dirty="0" smtClean="0"/>
              <a:t>1300 adultes </a:t>
            </a:r>
            <a:r>
              <a:rPr lang="fr-FR" dirty="0" smtClean="0"/>
              <a:t>effectivement </a:t>
            </a:r>
            <a:r>
              <a:rPr lang="fr-FR" dirty="0"/>
              <a:t>accompagnés</a:t>
            </a:r>
            <a:endParaRPr lang="fr-FR" cap="smal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17284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60903"/>
            <a:ext cx="8229600" cy="919825"/>
          </a:xfrm>
        </p:spPr>
        <p:txBody>
          <a:bodyPr>
            <a:normAutofit/>
          </a:bodyPr>
          <a:lstStyle/>
          <a:p>
            <a:r>
              <a:rPr lang="fr-FR" sz="3400" dirty="0" smtClean="0">
                <a:latin typeface="+mn-lt"/>
              </a:rPr>
              <a:t>Provenance des personnes lors de l’admission</a:t>
            </a:r>
            <a:endParaRPr lang="fr-FR" sz="3400" dirty="0">
              <a:latin typeface="+mn-lt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1806105"/>
              </p:ext>
            </p:extLst>
          </p:nvPr>
        </p:nvGraphicFramePr>
        <p:xfrm>
          <a:off x="-36511" y="764704"/>
          <a:ext cx="4824536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-29016" y="800708"/>
            <a:ext cx="720080" cy="3600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fr-FR" sz="2400" b="1" cap="small" baseline="0" dirty="0" smtClean="0"/>
              <a:t>SSR</a:t>
            </a:r>
          </a:p>
        </p:txBody>
      </p:sp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172048"/>
              </p:ext>
            </p:extLst>
          </p:nvPr>
        </p:nvGraphicFramePr>
        <p:xfrm>
          <a:off x="4427984" y="3140968"/>
          <a:ext cx="4716016" cy="3215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6065912" y="2960948"/>
            <a:ext cx="1440160" cy="3600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fr-FR" sz="2000" b="1" cap="small" baseline="0" dirty="0" smtClean="0"/>
              <a:t>ESMS PH</a:t>
            </a:r>
          </a:p>
        </p:txBody>
      </p:sp>
    </p:spTree>
    <p:extLst>
      <p:ext uri="{BB962C8B-B14F-4D97-AF65-F5344CB8AC3E}">
        <p14:creationId xmlns:p14="http://schemas.microsoft.com/office/powerpoint/2010/main" val="8425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j-lt"/>
              </a:rPr>
              <a:t>Profils des personnes</a:t>
            </a:r>
            <a:endParaRPr lang="fr-FR" dirty="0">
              <a:latin typeface="+mj-lt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3923828"/>
              </p:ext>
            </p:extLst>
          </p:nvPr>
        </p:nvGraphicFramePr>
        <p:xfrm>
          <a:off x="457200" y="1417638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775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706090"/>
          </a:xfrm>
        </p:spPr>
        <p:txBody>
          <a:bodyPr>
            <a:normAutofit/>
          </a:bodyPr>
          <a:lstStyle/>
          <a:p>
            <a:r>
              <a:rPr lang="fr-FR" sz="34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Profils des personnes : déficiences dans les ESMS</a:t>
            </a:r>
            <a:endParaRPr lang="fr-FR" sz="3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ARS Nouvelle-Aquitaine et CREAI Nouvelle-Aquitaine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D9C04-5556-4255-8D90-F67961F757B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fr-FR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4682601"/>
              </p:ext>
            </p:extLst>
          </p:nvPr>
        </p:nvGraphicFramePr>
        <p:xfrm>
          <a:off x="251520" y="836712"/>
          <a:ext cx="856895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861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Nouveau CREAI">
      <a:dk1>
        <a:sysClr val="windowText" lastClr="000000"/>
      </a:dk1>
      <a:lt1>
        <a:sysClr val="window" lastClr="FFFFFF"/>
      </a:lt1>
      <a:dk2>
        <a:srgbClr val="E40613"/>
      </a:dk2>
      <a:lt2>
        <a:srgbClr val="DBF5F9"/>
      </a:lt2>
      <a:accent1>
        <a:srgbClr val="2087CA"/>
      </a:accent1>
      <a:accent2>
        <a:srgbClr val="009DD9"/>
      </a:accent2>
      <a:accent3>
        <a:srgbClr val="0BD0D9"/>
      </a:accent3>
      <a:accent4>
        <a:srgbClr val="10CF9B"/>
      </a:accent4>
      <a:accent5>
        <a:srgbClr val="4A9536"/>
      </a:accent5>
      <a:accent6>
        <a:srgbClr val="FAAF22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1"/>
        </a:solidFill>
      </a:spPr>
      <a:bodyPr vert="horz" lIns="91440" tIns="45720" rIns="91440" bIns="45720" rtlCol="0">
        <a:normAutofit fontScale="70000" lnSpcReduction="20000"/>
      </a:bodyPr>
      <a:lstStyle>
        <a:defPPr>
          <a:defRPr cap="small" baseline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4030</TotalTime>
  <Words>525</Words>
  <Application>Microsoft Office PowerPoint</Application>
  <PresentationFormat>Affichage à l'écran (4:3)</PresentationFormat>
  <Paragraphs>92</Paragraphs>
  <Slides>14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Arial</vt:lpstr>
      <vt:lpstr>Calibri</vt:lpstr>
      <vt:lpstr>Exo</vt:lpstr>
      <vt:lpstr>Times New Roman</vt:lpstr>
      <vt:lpstr>Titillium Web</vt:lpstr>
      <vt:lpstr>Wingdings</vt:lpstr>
      <vt:lpstr>1_Thème Office</vt:lpstr>
      <vt:lpstr>Le parcours de soins et d’accompagnement  des personnes cérébrolésées en Nouvelle-Aquitaine</vt:lpstr>
      <vt:lpstr>Une étude régionale :  objectif et méthodologie</vt:lpstr>
      <vt:lpstr>Estimation du nombre de personnes cérébrolésées</vt:lpstr>
      <vt:lpstr>Présentation PowerPoint</vt:lpstr>
      <vt:lpstr>Présentation PowerPoint</vt:lpstr>
      <vt:lpstr>Présentation PowerPoint</vt:lpstr>
      <vt:lpstr>Provenance des personnes lors de l’admission</vt:lpstr>
      <vt:lpstr>Profils des personnes</vt:lpstr>
      <vt:lpstr>Profils des personnes : déficiences dans les ESMS</vt:lpstr>
      <vt:lpstr>Orientation a la sortie des SSR</vt:lpstr>
      <vt:lpstr>Situations complexes et ruptures de parcours</vt:lpstr>
      <vt:lpstr>Mise en place de partenariats par les ESMS</vt:lpstr>
      <vt:lpstr>Mise en place de partenariats par les ESMS</vt:lpstr>
      <vt:lpstr>Les prestations attendues du Pôle ressources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Pour télécharger les diapositives et poser des questions en direct</dc:title>
  <dc:creator>Alexandra</dc:creator>
  <cp:lastModifiedBy>Lucie Bordeau</cp:lastModifiedBy>
  <cp:revision>328</cp:revision>
  <cp:lastPrinted>2019-06-11T11:29:57Z</cp:lastPrinted>
  <dcterms:created xsi:type="dcterms:W3CDTF">2014-10-15T08:02:13Z</dcterms:created>
  <dcterms:modified xsi:type="dcterms:W3CDTF">2019-06-12T09:55:54Z</dcterms:modified>
</cp:coreProperties>
</file>