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18"/>
  </p:notesMasterIdLst>
  <p:sldIdLst>
    <p:sldId id="257" r:id="rId2"/>
    <p:sldId id="288" r:id="rId3"/>
    <p:sldId id="299" r:id="rId4"/>
    <p:sldId id="289" r:id="rId5"/>
    <p:sldId id="291" r:id="rId6"/>
    <p:sldId id="292" r:id="rId7"/>
    <p:sldId id="293" r:id="rId8"/>
    <p:sldId id="302" r:id="rId9"/>
    <p:sldId id="294" r:id="rId10"/>
    <p:sldId id="295" r:id="rId11"/>
    <p:sldId id="300" r:id="rId12"/>
    <p:sldId id="297" r:id="rId13"/>
    <p:sldId id="296" r:id="rId14"/>
    <p:sldId id="298" r:id="rId15"/>
    <p:sldId id="301" r:id="rId16"/>
    <p:sldId id="303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838"/>
    <a:srgbClr val="FFD9B3"/>
    <a:srgbClr val="FFE69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43"/>
  </p:normalViewPr>
  <p:slideViewPr>
    <p:cSldViewPr snapToGrid="0" snapToObjects="1" showGuides="1"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C18F2-A854-E142-8663-43CA0FDB2820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1B13E-E819-3443-A749-19E065A9EF1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3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5026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002060"/>
                </a:solidFill>
              </a:defRPr>
            </a:lvl1pPr>
          </a:lstStyle>
          <a:p>
            <a:fld id="{0AB5A380-1865-0543-B332-1F567898D3E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9" y="6428779"/>
            <a:ext cx="750850" cy="313347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2024063"/>
            <a:ext cx="3167063" cy="280987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750"/>
            </a:lvl1pPr>
          </a:lstStyle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5976938" y="2024063"/>
            <a:ext cx="3167062" cy="280987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75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5026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002060"/>
                </a:solidFill>
              </a:defRPr>
            </a:lvl1pPr>
          </a:lstStyle>
          <a:p>
            <a:fld id="{0AB5A380-1865-0543-B332-1F567898D3E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9" y="6448654"/>
            <a:ext cx="750850" cy="31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1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asque PPT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6"/>
            <a:ext cx="9144000" cy="6852144"/>
          </a:xfrm>
          <a:prstGeom prst="rect">
            <a:avLst/>
          </a:prstGeom>
        </p:spPr>
      </p:pic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28" tIns="45715" rIns="91428" bIns="45715"/>
          <a:lstStyle>
            <a:lvl1pPr algn="r">
              <a:defRPr sz="1400"/>
            </a:lvl1pPr>
          </a:lstStyle>
          <a:p>
            <a:fld id="{496AA907-3C58-4A21-8E97-E94AF03478A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24" y="6493376"/>
            <a:ext cx="750850" cy="313347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663923" y="6220327"/>
            <a:ext cx="69245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i="1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</a:t>
            </a:r>
          </a:p>
          <a:p>
            <a:r>
              <a:rPr lang="fr-FR" dirty="0" smtClean="0"/>
              <a:t>COTRIM Nouvelle-Aquitaine –OMEDIT N-A Codage liste en sus et ATU/POST ATU - 27 juin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91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A82DE-6269-4DB9-BBB8-539E979EC61A}" type="datetime1">
              <a:rPr lang="en-US" smtClean="0"/>
              <a:t>6/27/2019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5026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002060"/>
                </a:solidFill>
              </a:defRPr>
            </a:lvl1pPr>
          </a:lstStyle>
          <a:p>
            <a:fld id="{0AB5A380-1865-0543-B332-1F567898D3E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9" y="6428779"/>
            <a:ext cx="750850" cy="313347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663923" y="6220327"/>
            <a:ext cx="69245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i="1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</a:t>
            </a:r>
          </a:p>
          <a:p>
            <a:r>
              <a:rPr lang="fr-FR" dirty="0" smtClean="0"/>
              <a:t>COTRIM Nouvelle-Aquitaine –OMEDIT N-A Codage liste en sus et ATU/POST ATU - 27 juin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78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5" r:id="rId2"/>
    <p:sldLayoutId id="214748369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ih.sante.fr/unites-communes-de-dispensation-prises-en-charge-en-sus" TargetMode="External"/><Relationship Id="rId2" Type="http://schemas.openxmlformats.org/officeDocument/2006/relationships/hyperlink" Target="https://solidarites-sante.gouv.fr/soins-et-maladies/autres-produits-de-sante/dispositifs-medicaux/la-liste-en-sus/article/referentiel-des-indications-des-specialites-pharmaceutiques-inscrites-sur-l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7775" y="2186640"/>
            <a:ext cx="7306887" cy="1200329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400" b="1" spc="450" dirty="0" smtClean="0">
                <a:solidFill>
                  <a:schemeClr val="accent1"/>
                </a:solidFill>
                <a:ea typeface="Lato" charset="0"/>
                <a:cs typeface="Lato" charset="0"/>
              </a:rPr>
              <a:t>Suivi des indications</a:t>
            </a:r>
          </a:p>
          <a:p>
            <a:pPr algn="ctr"/>
            <a:r>
              <a:rPr lang="fr-FR" sz="2400" b="1" spc="450" dirty="0" smtClean="0">
                <a:solidFill>
                  <a:schemeClr val="accent1"/>
                </a:solidFill>
                <a:ea typeface="Lato" charset="0"/>
                <a:cs typeface="Lato" charset="0"/>
              </a:rPr>
              <a:t>Codage PMSI</a:t>
            </a:r>
          </a:p>
          <a:p>
            <a:pPr algn="ctr"/>
            <a:r>
              <a:rPr lang="fr-FR" sz="2400" b="1" spc="450" dirty="0" smtClean="0">
                <a:solidFill>
                  <a:schemeClr val="accent1"/>
                </a:solidFill>
                <a:ea typeface="Lato" charset="0"/>
                <a:cs typeface="Lato" charset="0"/>
              </a:rPr>
              <a:t>Hors AMM</a:t>
            </a:r>
            <a:endParaRPr lang="en-US" sz="2400" b="1" spc="450" dirty="0" smtClean="0">
              <a:solidFill>
                <a:schemeClr val="accent1"/>
              </a:solidFill>
              <a:ea typeface="Lato" charset="0"/>
              <a:cs typeface="Lato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76500" y="4330708"/>
            <a:ext cx="4709661" cy="784830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 smtClean="0">
                <a:latin typeface="Montserrat" charset="0"/>
                <a:ea typeface="Montserrat" charset="0"/>
                <a:cs typeface="Montserrat" charset="0"/>
              </a:rPr>
              <a:t>OMEDIT Nouvelle-Aquitaine / Guadeloupe</a:t>
            </a:r>
          </a:p>
          <a:p>
            <a:pPr algn="ctr">
              <a:lnSpc>
                <a:spcPct val="150000"/>
              </a:lnSpc>
            </a:pPr>
            <a:r>
              <a:rPr lang="en-US" sz="1400" b="1" i="1" dirty="0" smtClean="0">
                <a:effectLst/>
                <a:latin typeface="Montserrat" charset="0"/>
                <a:ea typeface="Montserrat" charset="0"/>
                <a:cs typeface="Montserrat" charset="0"/>
              </a:rPr>
              <a:t>Bertrice LOULIERE, </a:t>
            </a:r>
            <a:r>
              <a:rPr lang="en-US" sz="1400" b="1" i="1" dirty="0" err="1" smtClean="0">
                <a:effectLst/>
                <a:latin typeface="Montserrat" charset="0"/>
                <a:ea typeface="Montserrat" charset="0"/>
                <a:cs typeface="Montserrat" charset="0"/>
              </a:rPr>
              <a:t>Coordonnateur</a:t>
            </a:r>
            <a:endParaRPr lang="en-US" sz="1400" b="1" i="1" dirty="0" smtClean="0">
              <a:effectLst/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3" y="38704"/>
            <a:ext cx="2409997" cy="1005746"/>
          </a:xfrm>
          <a:prstGeom prst="rect">
            <a:avLst/>
          </a:prstGeom>
        </p:spPr>
      </p:pic>
      <p:sp>
        <p:nvSpPr>
          <p:cNvPr id="3" name="AutoShape 2" descr="RÃ©sultat de recherche d'images pour &quot;antibiotiques dessi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273" y="106371"/>
            <a:ext cx="1756652" cy="108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07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cas particuliers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315475" y="1058608"/>
            <a:ext cx="8533250" cy="3874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SzPct val="65000"/>
              <a:buNone/>
            </a:pPr>
            <a:r>
              <a:rPr lang="fr-FR" sz="1600" b="1" dirty="0" smtClean="0">
                <a:solidFill>
                  <a:srgbClr val="00B050"/>
                </a:solidFill>
              </a:rPr>
              <a:t>3/ </a:t>
            </a:r>
            <a:r>
              <a:rPr lang="fr-FR" sz="1600" b="1" dirty="0" smtClean="0">
                <a:solidFill>
                  <a:srgbClr val="002060"/>
                </a:solidFill>
              </a:rPr>
              <a:t>Déclaration </a:t>
            </a:r>
            <a:r>
              <a:rPr lang="fr-FR" sz="1600" b="1" dirty="0">
                <a:solidFill>
                  <a:srgbClr val="002060"/>
                </a:solidFill>
              </a:rPr>
              <a:t>dans le PMSI </a:t>
            </a:r>
            <a:r>
              <a:rPr lang="fr-FR" sz="1600" b="1" dirty="0" smtClean="0">
                <a:solidFill>
                  <a:srgbClr val="002060"/>
                </a:solidFill>
              </a:rPr>
              <a:t>des </a:t>
            </a:r>
            <a:r>
              <a:rPr lang="fr-FR" sz="1600" b="1" dirty="0">
                <a:solidFill>
                  <a:srgbClr val="002060"/>
                </a:solidFill>
              </a:rPr>
              <a:t>codes indication correspondant à une indication </a:t>
            </a:r>
            <a:r>
              <a:rPr lang="fr-FR" sz="1600" b="1" i="1" dirty="0">
                <a:solidFill>
                  <a:srgbClr val="0070C0"/>
                </a:solidFill>
              </a:rPr>
              <a:t>d’AMM non prise en charge en sus des GHS</a:t>
            </a:r>
            <a:r>
              <a:rPr lang="fr-FR" sz="1600" b="1" dirty="0">
                <a:solidFill>
                  <a:srgbClr val="C0000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(dans un but informatif) ?</a:t>
            </a:r>
            <a:endParaRPr lang="fr-FR" sz="1600" b="1" i="1" dirty="0" smtClean="0">
              <a:solidFill>
                <a:srgbClr val="0070C0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70C0"/>
                </a:solidFill>
              </a:rPr>
              <a:t>OUI</a:t>
            </a:r>
            <a:r>
              <a:rPr lang="fr-FR" sz="1600" b="1" i="1" dirty="0" smtClean="0">
                <a:solidFill>
                  <a:srgbClr val="0070C0"/>
                </a:solidFill>
              </a:rPr>
              <a:t>  </a:t>
            </a:r>
            <a:r>
              <a:rPr lang="fr-FR" sz="1600" dirty="0" smtClean="0">
                <a:solidFill>
                  <a:srgbClr val="002060"/>
                </a:solidFill>
              </a:rPr>
              <a:t>déclaration </a:t>
            </a:r>
            <a:r>
              <a:rPr lang="fr-FR" sz="1600" dirty="0">
                <a:solidFill>
                  <a:srgbClr val="002060"/>
                </a:solidFill>
              </a:rPr>
              <a:t>dans le </a:t>
            </a:r>
            <a:r>
              <a:rPr lang="fr-FR" sz="1600" dirty="0" smtClean="0">
                <a:solidFill>
                  <a:srgbClr val="002060"/>
                </a:solidFill>
              </a:rPr>
              <a:t>PMSI (Proposition RESOMEDIT)</a:t>
            </a:r>
            <a:endParaRPr lang="fr-FR" sz="1600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Objectif </a:t>
            </a:r>
            <a:r>
              <a:rPr lang="fr-FR" sz="1600" b="1" dirty="0">
                <a:solidFill>
                  <a:srgbClr val="002060"/>
                </a:solidFill>
              </a:rPr>
              <a:t>:  lisibilité sur les pratiques</a:t>
            </a:r>
          </a:p>
          <a:p>
            <a:pPr marL="0" indent="0" algn="just">
              <a:buNone/>
            </a:pPr>
            <a:endParaRPr lang="fr-FR" sz="1600" i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fr-FR" sz="1600" b="1" dirty="0" smtClean="0">
                <a:solidFill>
                  <a:srgbClr val="00B050"/>
                </a:solidFill>
              </a:rPr>
              <a:t>4/ </a:t>
            </a:r>
            <a:r>
              <a:rPr lang="fr-FR" sz="1600" b="1" dirty="0">
                <a:solidFill>
                  <a:srgbClr val="002060"/>
                </a:solidFill>
              </a:rPr>
              <a:t>Codage des indications </a:t>
            </a:r>
            <a:r>
              <a:rPr lang="fr-FR" sz="1600" b="1" i="1" dirty="0">
                <a:solidFill>
                  <a:srgbClr val="0070C0"/>
                </a:solidFill>
              </a:rPr>
              <a:t>nouvellement inscrites sur la liste en sus et en attente de codification </a:t>
            </a:r>
            <a:r>
              <a:rPr lang="fr-FR" sz="1600" b="1" i="1" dirty="0" smtClean="0">
                <a:solidFill>
                  <a:srgbClr val="0070C0"/>
                </a:solidFill>
              </a:rPr>
              <a:t>?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rgbClr val="002060"/>
                </a:solidFill>
              </a:rPr>
              <a:t>Actuellement </a:t>
            </a:r>
            <a:r>
              <a:rPr lang="fr-FR" sz="1600" b="1" dirty="0">
                <a:solidFill>
                  <a:srgbClr val="002060"/>
                </a:solidFill>
              </a:rPr>
              <a:t>: utiliser le </a:t>
            </a:r>
            <a:r>
              <a:rPr lang="fr-FR" sz="1600" b="1" dirty="0" smtClean="0">
                <a:solidFill>
                  <a:srgbClr val="002060"/>
                </a:solidFill>
              </a:rPr>
              <a:t>code </a:t>
            </a:r>
            <a:r>
              <a:rPr lang="fr-FR" sz="1600" b="1" dirty="0" smtClean="0">
                <a:solidFill>
                  <a:srgbClr val="0070C0"/>
                </a:solidFill>
              </a:rPr>
              <a:t>I999999</a:t>
            </a:r>
          </a:p>
          <a:p>
            <a:pPr algn="just">
              <a:buFont typeface="Wingdings" panose="05000000000000000000" pitchFamily="2" charset="2"/>
              <a:buChar char="è"/>
            </a:pPr>
            <a:endParaRPr lang="fr-FR" sz="1600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fr-FR" sz="1600" b="1" dirty="0" smtClean="0">
                <a:solidFill>
                  <a:srgbClr val="00B050"/>
                </a:solidFill>
              </a:rPr>
              <a:t>5/ </a:t>
            </a:r>
            <a:r>
              <a:rPr lang="fr-FR" sz="1600" b="1" dirty="0" smtClean="0">
                <a:solidFill>
                  <a:srgbClr val="002060"/>
                </a:solidFill>
              </a:rPr>
              <a:t>Codage </a:t>
            </a:r>
            <a:r>
              <a:rPr lang="fr-FR" sz="1600" b="1" dirty="0">
                <a:solidFill>
                  <a:srgbClr val="002060"/>
                </a:solidFill>
              </a:rPr>
              <a:t>des extensions d’indications d’</a:t>
            </a:r>
            <a:r>
              <a:rPr lang="fr-FR" sz="1600" b="1" i="1" dirty="0">
                <a:solidFill>
                  <a:srgbClr val="0070C0"/>
                </a:solidFill>
              </a:rPr>
              <a:t>AMM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70C0"/>
                </a:solidFill>
              </a:rPr>
              <a:t>européennes en cours d’instruction en vue d’un agrément aux collectivités et d’une éventuelle inscription sur la liste en sus </a:t>
            </a:r>
            <a:r>
              <a:rPr lang="fr-FR" sz="1600" b="1" dirty="0">
                <a:solidFill>
                  <a:srgbClr val="002060"/>
                </a:solidFill>
              </a:rPr>
              <a:t>?</a:t>
            </a:r>
            <a:endParaRPr lang="fr-FR" sz="1600" b="1" dirty="0">
              <a:solidFill>
                <a:srgbClr val="0070C0"/>
              </a:solidFill>
            </a:endParaRPr>
          </a:p>
          <a:p>
            <a:pPr algn="just">
              <a:buFont typeface="Wingdings" panose="05000000000000000000" pitchFamily="2" charset="2"/>
              <a:buChar char="è"/>
            </a:pPr>
            <a:r>
              <a:rPr lang="fr-FR" sz="1600" b="1" dirty="0">
                <a:solidFill>
                  <a:srgbClr val="002060"/>
                </a:solidFill>
              </a:rPr>
              <a:t>ne pas déclarer dans le PMSI (ni avec le code I999999, ni avec tout autre code)</a:t>
            </a:r>
          </a:p>
          <a:p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723898" y="4825999"/>
            <a:ext cx="7515225" cy="44450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rgbClr val="002060"/>
                </a:solidFill>
              </a:rPr>
              <a:t>Travaux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RESOMEDIT </a:t>
            </a:r>
            <a:r>
              <a:rPr lang="fr-FR" sz="1600" b="1" dirty="0" smtClean="0">
                <a:solidFill>
                  <a:srgbClr val="002060"/>
                </a:solidFill>
              </a:rPr>
              <a:t>en cours = HARMONISATION NATIONALE 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6343650" y="4700586"/>
            <a:ext cx="2249050" cy="6953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Égalité entre patient</a:t>
            </a:r>
            <a:endParaRPr lang="fr-F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2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41183" y="2552701"/>
            <a:ext cx="4693042" cy="127917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accent1"/>
                </a:solidFill>
              </a:rPr>
              <a:t>Suivi des indications </a:t>
            </a:r>
          </a:p>
          <a:p>
            <a:pPr algn="ctr"/>
            <a:r>
              <a:rPr lang="fr-FR" sz="3200" b="1" dirty="0" smtClean="0">
                <a:solidFill>
                  <a:schemeClr val="accent1"/>
                </a:solidFill>
              </a:rPr>
              <a:t>ATU / POST-ATU</a:t>
            </a:r>
            <a:endParaRPr lang="fr-FR" sz="3200" b="1" dirty="0">
              <a:solidFill>
                <a:schemeClr val="accent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2124075" y="2105025"/>
            <a:ext cx="704850" cy="7048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/>
              <a:t>2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71895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ATU / POST-ATU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0549" y="1000810"/>
            <a:ext cx="827722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Dispositif </a:t>
            </a:r>
            <a:r>
              <a:rPr lang="fr-FR" b="1" dirty="0">
                <a:solidFill>
                  <a:srgbClr val="002060"/>
                </a:solidFill>
              </a:rPr>
              <a:t>de codage des indications des ATU et </a:t>
            </a:r>
            <a:r>
              <a:rPr lang="fr-FR" b="1" dirty="0" smtClean="0">
                <a:solidFill>
                  <a:srgbClr val="002060"/>
                </a:solidFill>
              </a:rPr>
              <a:t>post-ATU</a:t>
            </a:r>
          </a:p>
          <a:p>
            <a:r>
              <a:rPr lang="fr-FR" sz="1400" b="1" i="1" dirty="0">
                <a:solidFill>
                  <a:srgbClr val="0070C0"/>
                </a:solidFill>
              </a:rPr>
              <a:t>N</a:t>
            </a:r>
            <a:r>
              <a:rPr lang="fr-FR" sz="1400" b="1" i="1" dirty="0" smtClean="0">
                <a:solidFill>
                  <a:srgbClr val="0070C0"/>
                </a:solidFill>
              </a:rPr>
              <a:t>ote </a:t>
            </a:r>
            <a:r>
              <a:rPr lang="fr-FR" sz="1400" b="1" i="1" dirty="0">
                <a:solidFill>
                  <a:srgbClr val="0070C0"/>
                </a:solidFill>
              </a:rPr>
              <a:t>d’information interministérielle N°DGOS/PF4/DSS/1C/2019/73 du 02 avril 2019 relative à la mise en œuvre du codage de l’indication dans laquelle un médicament bénéficiant d’une prise en charge au titre d’une autorisation temporaire d’utilisation ou du dispositif « post-ATU » est </a:t>
            </a:r>
            <a:r>
              <a:rPr lang="fr-FR" sz="1400" b="1" i="1" dirty="0" smtClean="0">
                <a:solidFill>
                  <a:srgbClr val="0070C0"/>
                </a:solidFill>
              </a:rPr>
              <a:t>prescrit</a:t>
            </a:r>
          </a:p>
          <a:p>
            <a:endParaRPr lang="fr-FR" sz="1400" b="1" i="1" dirty="0" smtClean="0">
              <a:solidFill>
                <a:srgbClr val="0070C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FR" b="1" u="sng" dirty="0">
                <a:solidFill>
                  <a:srgbClr val="002060"/>
                </a:solidFill>
              </a:rPr>
              <a:t>Etablissements concernés : </a:t>
            </a:r>
            <a:endParaRPr lang="fr-FR" sz="16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70C0"/>
                </a:solidFill>
              </a:rPr>
              <a:t>MCO </a:t>
            </a:r>
            <a:r>
              <a:rPr lang="fr-FR" sz="1600" b="1" dirty="0">
                <a:solidFill>
                  <a:srgbClr val="002060"/>
                </a:solidFill>
              </a:rPr>
              <a:t>et </a:t>
            </a:r>
            <a:r>
              <a:rPr lang="fr-FR" sz="1600" b="1" dirty="0">
                <a:solidFill>
                  <a:srgbClr val="0070C0"/>
                </a:solidFill>
              </a:rPr>
              <a:t>HAD </a:t>
            </a:r>
            <a:endParaRPr lang="fr-FR" sz="1600" b="1" dirty="0" smtClean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rgbClr val="002060"/>
                </a:solidFill>
              </a:rPr>
              <a:t>A</a:t>
            </a:r>
            <a:r>
              <a:rPr lang="fr-FR" sz="1600" b="1" dirty="0" smtClean="0">
                <a:solidFill>
                  <a:srgbClr val="002060"/>
                </a:solidFill>
              </a:rPr>
              <a:t>dministration </a:t>
            </a:r>
            <a:r>
              <a:rPr lang="fr-FR" sz="1600" b="1" dirty="0">
                <a:solidFill>
                  <a:srgbClr val="0070C0"/>
                </a:solidFill>
              </a:rPr>
              <a:t>intra-hospitalière</a:t>
            </a:r>
            <a:r>
              <a:rPr lang="fr-FR" sz="1600" b="1" dirty="0">
                <a:solidFill>
                  <a:srgbClr val="002060"/>
                </a:solidFill>
              </a:rPr>
              <a:t> de médicaments sous </a:t>
            </a:r>
            <a:r>
              <a:rPr lang="fr-FR" sz="1600" b="1" dirty="0" smtClean="0">
                <a:solidFill>
                  <a:srgbClr val="002060"/>
                </a:solidFill>
              </a:rPr>
              <a:t>ATU/post-ATU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70C0"/>
                </a:solidFill>
              </a:rPr>
              <a:t>rétrocession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hospitalière </a:t>
            </a:r>
            <a:r>
              <a:rPr lang="fr-FR" sz="1600" b="1" dirty="0" smtClean="0">
                <a:solidFill>
                  <a:srgbClr val="002060"/>
                </a:solidFill>
              </a:rPr>
              <a:t>de </a:t>
            </a:r>
            <a:r>
              <a:rPr lang="fr-FR" sz="1600" b="1" dirty="0">
                <a:solidFill>
                  <a:srgbClr val="002060"/>
                </a:solidFill>
              </a:rPr>
              <a:t>médicaments sous </a:t>
            </a:r>
            <a:r>
              <a:rPr lang="fr-FR" sz="1600" b="1" dirty="0" smtClean="0">
                <a:solidFill>
                  <a:srgbClr val="002060"/>
                </a:solidFill>
              </a:rPr>
              <a:t>ATU/post-ATU</a:t>
            </a:r>
          </a:p>
          <a:p>
            <a:pPr lvl="1"/>
            <a:endParaRPr lang="fr-FR" sz="1600" b="1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b="1" u="sng" dirty="0">
                <a:solidFill>
                  <a:srgbClr val="002060"/>
                </a:solidFill>
              </a:rPr>
              <a:t>Champ </a:t>
            </a:r>
            <a:r>
              <a:rPr lang="fr-FR" b="1" u="sng" dirty="0">
                <a:solidFill>
                  <a:srgbClr val="002060"/>
                </a:solidFill>
              </a:rPr>
              <a:t>du dispositif : </a:t>
            </a:r>
            <a:endParaRPr lang="fr-FR" b="1" u="sng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sz="1600" b="1" dirty="0">
                <a:solidFill>
                  <a:srgbClr val="002060"/>
                </a:solidFill>
              </a:rPr>
              <a:t>spécialités </a:t>
            </a:r>
            <a:r>
              <a:rPr lang="fr-FR" sz="1600" b="1" dirty="0">
                <a:solidFill>
                  <a:srgbClr val="002060"/>
                </a:solidFill>
              </a:rPr>
              <a:t>pharmaceutiques bénéficiant d’une Autorisation Temporaire d’Utilisation (ATU) ou du dispositif « post-ATU » (pour au moins l’une de ses indications</a:t>
            </a:r>
            <a:r>
              <a:rPr lang="fr-FR" sz="1600" b="1" dirty="0" smtClean="0">
                <a:solidFill>
                  <a:srgbClr val="002060"/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Codes à </a:t>
            </a:r>
            <a:r>
              <a:rPr lang="fr-FR" sz="1600" b="1" i="1" dirty="0" smtClean="0">
                <a:solidFill>
                  <a:srgbClr val="0070C0"/>
                </a:solidFill>
              </a:rPr>
              <a:t>7 caractères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Listes publiées</a:t>
            </a:r>
            <a:r>
              <a:rPr lang="fr-FR" sz="1600" b="1" i="1" dirty="0" smtClean="0">
                <a:solidFill>
                  <a:srgbClr val="0070C0"/>
                </a:solidFill>
              </a:rPr>
              <a:t> </a:t>
            </a:r>
            <a:r>
              <a:rPr lang="fr-FR" sz="1600" b="1" i="1" dirty="0">
                <a:solidFill>
                  <a:srgbClr val="0070C0"/>
                </a:solidFill>
              </a:rPr>
              <a:t>sur le site internet du Ministère </a:t>
            </a:r>
            <a:endParaRPr lang="fr-FR" sz="1600" b="1" i="1" dirty="0" smtClean="0">
              <a:solidFill>
                <a:srgbClr val="0070C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rgbClr val="002060"/>
                </a:solidFill>
              </a:rPr>
              <a:t>2 </a:t>
            </a:r>
            <a:r>
              <a:rPr lang="fr-FR" sz="1600" b="1" dirty="0">
                <a:solidFill>
                  <a:srgbClr val="002060"/>
                </a:solidFill>
              </a:rPr>
              <a:t>tableaux disponibles </a:t>
            </a:r>
            <a:r>
              <a:rPr lang="fr-FR" sz="1600" b="1" dirty="0" smtClean="0">
                <a:solidFill>
                  <a:srgbClr val="002060"/>
                </a:solidFill>
              </a:rPr>
              <a:t>:  </a:t>
            </a:r>
            <a:r>
              <a:rPr lang="fr-FR" sz="1600" b="1" i="1" dirty="0" smtClean="0">
                <a:solidFill>
                  <a:srgbClr val="0070C0"/>
                </a:solidFill>
              </a:rPr>
              <a:t>1 ATU et 1 post-ATU </a:t>
            </a:r>
            <a:r>
              <a:rPr lang="fr-FR" sz="1600" b="1" dirty="0">
                <a:solidFill>
                  <a:srgbClr val="002060"/>
                </a:solidFill>
              </a:rPr>
              <a:t>=&gt; mise </a:t>
            </a:r>
            <a:r>
              <a:rPr lang="fr-FR" sz="1600" b="1" dirty="0">
                <a:solidFill>
                  <a:srgbClr val="002060"/>
                </a:solidFill>
              </a:rPr>
              <a:t>à jour la première semaine de chaque mois.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fr-FR" sz="1600" b="1" dirty="0">
              <a:solidFill>
                <a:srgbClr val="002060"/>
              </a:solidFill>
            </a:endParaRPr>
          </a:p>
          <a:p>
            <a:endParaRPr lang="fr-FR" sz="1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6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ATU / </a:t>
            </a:r>
            <a:r>
              <a:rPr lang="fr-FR" sz="2400" b="1" dirty="0" smtClean="0">
                <a:solidFill>
                  <a:prstClr val="white"/>
                </a:solidFill>
              </a:rPr>
              <a:t>POST-ATU - Calendrier</a:t>
            </a:r>
            <a:endParaRPr lang="fr-FR" sz="2400" b="1" dirty="0">
              <a:solidFill>
                <a:prstClr val="white"/>
              </a:solidFill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481474"/>
              </p:ext>
            </p:extLst>
          </p:nvPr>
        </p:nvGraphicFramePr>
        <p:xfrm>
          <a:off x="1399888" y="1869012"/>
          <a:ext cx="62865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488"/>
                <a:gridCol w="2446287"/>
                <a:gridCol w="2371725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Recueil possible </a:t>
                      </a:r>
                      <a:r>
                        <a:rPr lang="fr-FR" sz="1600" i="1" dirty="0" smtClean="0"/>
                        <a:t>(valorisé</a:t>
                      </a:r>
                      <a:r>
                        <a:rPr lang="fr-FR" sz="1600" i="1" baseline="0" dirty="0" smtClean="0"/>
                        <a:t> si vide)</a:t>
                      </a:r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Recueil obligatoire</a:t>
                      </a:r>
                    </a:p>
                    <a:p>
                      <a:pPr algn="ctr"/>
                      <a:r>
                        <a:rPr lang="fr-FR" dirty="0" smtClean="0"/>
                        <a:t>pour la valorisation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Intra</a:t>
                      </a:r>
                      <a:r>
                        <a:rPr lang="fr-FR" b="1" baseline="0" dirty="0" smtClean="0">
                          <a:solidFill>
                            <a:schemeClr val="bg1"/>
                          </a:solidFill>
                        </a:rPr>
                        <a:t> hospitalier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01/03/2019</a:t>
                      </a:r>
                      <a:endParaRPr lang="fr-FR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01/09/2019</a:t>
                      </a:r>
                      <a:endParaRPr lang="fr-FR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Rétrocession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01/03/2019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01/01/2020</a:t>
                      </a:r>
                      <a:endParaRPr lang="fr-FR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grpSp>
        <p:nvGrpSpPr>
          <p:cNvPr id="16" name="Groupe 15"/>
          <p:cNvGrpSpPr/>
          <p:nvPr/>
        </p:nvGrpSpPr>
        <p:grpSpPr>
          <a:xfrm>
            <a:off x="3478125" y="3957968"/>
            <a:ext cx="3918701" cy="466064"/>
            <a:chOff x="2104738" y="4257675"/>
            <a:chExt cx="3918701" cy="466064"/>
          </a:xfrm>
        </p:grpSpPr>
        <p:sp>
          <p:nvSpPr>
            <p:cNvPr id="7" name="Rectangle 6"/>
            <p:cNvSpPr/>
            <p:nvPr/>
          </p:nvSpPr>
          <p:spPr>
            <a:xfrm>
              <a:off x="2104738" y="4257675"/>
              <a:ext cx="1480301" cy="4191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75000"/>
                    <a:tint val="66000"/>
                    <a:satMod val="160000"/>
                  </a:schemeClr>
                </a:gs>
                <a:gs pos="50000">
                  <a:schemeClr val="accent3">
                    <a:lumMod val="75000"/>
                    <a:tint val="44500"/>
                    <a:satMod val="160000"/>
                  </a:schemeClr>
                </a:gs>
                <a:gs pos="100000">
                  <a:schemeClr val="accent3">
                    <a:lumMod val="75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En cours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43138" y="4304639"/>
              <a:ext cx="1480301" cy="41910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A faire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276" y="3884315"/>
            <a:ext cx="690349" cy="66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2104737" y="5431599"/>
            <a:ext cx="5818227" cy="1098683"/>
            <a:chOff x="645678" y="2875227"/>
            <a:chExt cx="5818227" cy="1098683"/>
          </a:xfrm>
        </p:grpSpPr>
        <p:sp>
          <p:nvSpPr>
            <p:cNvPr id="13" name="Rectangle 12"/>
            <p:cNvSpPr/>
            <p:nvPr/>
          </p:nvSpPr>
          <p:spPr>
            <a:xfrm>
              <a:off x="645678" y="3188892"/>
              <a:ext cx="5818227" cy="78501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u="sng" dirty="0" smtClean="0">
                  <a:solidFill>
                    <a:srgbClr val="002060"/>
                  </a:solidFill>
                </a:rPr>
                <a:t>Non concernés à ce jour (1</a:t>
              </a:r>
              <a:r>
                <a:rPr lang="fr-FR" sz="1600" b="1" u="sng" baseline="30000" dirty="0" smtClean="0">
                  <a:solidFill>
                    <a:srgbClr val="002060"/>
                  </a:solidFill>
                </a:rPr>
                <a:t>er</a:t>
              </a:r>
              <a:r>
                <a:rPr lang="fr-FR" sz="1600" b="1" u="sng" dirty="0" smtClean="0">
                  <a:solidFill>
                    <a:srgbClr val="002060"/>
                  </a:solidFill>
                </a:rPr>
                <a:t> janvier 2020)</a:t>
              </a:r>
              <a:endParaRPr lang="fr-FR" sz="1600" b="1" u="sng" dirty="0">
                <a:solidFill>
                  <a:srgbClr val="00206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468522" y="2875227"/>
              <a:ext cx="2172538" cy="45786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SSR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717969" y="1180107"/>
            <a:ext cx="2776183" cy="45786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MCO</a:t>
            </a:r>
            <a:r>
              <a: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</a:t>
            </a:r>
            <a:r>
              <a:rPr lang="fr-F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</a:t>
            </a:r>
            <a:r>
              <a: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publics et privés</a:t>
            </a:r>
            <a:r>
              <a:rPr lang="fr-FR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173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à coins arrondis 3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ATU / POST-ATU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7225" y="1096439"/>
            <a:ext cx="3362325" cy="764216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médicaments administrés en intra-hospitalier</a:t>
            </a:r>
            <a:endParaRPr lang="fr-FR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83863" y="1096439"/>
            <a:ext cx="3362325" cy="764216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médicaments relevant de la rétrocession hospitalière </a:t>
            </a:r>
            <a:endParaRPr lang="fr-FR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9061" y="2113544"/>
            <a:ext cx="4014789" cy="6820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fr-FR" sz="1600" b="1" u="sng" dirty="0">
                <a:solidFill>
                  <a:srgbClr val="002060"/>
                </a:solidFill>
              </a:rPr>
              <a:t>ES  publics et privés à but non lucratif </a:t>
            </a:r>
          </a:p>
          <a:p>
            <a:pPr marL="285750" lvl="2" indent="-285750" algn="ctr">
              <a:buClr>
                <a:schemeClr val="accent2"/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Fichier </a:t>
            </a:r>
            <a:r>
              <a:rPr lang="fr-FR" sz="1600" b="1" dirty="0">
                <a:solidFill>
                  <a:srgbClr val="002060"/>
                </a:solidFill>
              </a:rPr>
              <a:t>FICHCOMP-ATU</a:t>
            </a:r>
          </a:p>
        </p:txBody>
      </p:sp>
      <p:sp>
        <p:nvSpPr>
          <p:cNvPr id="8" name="Rectangle 7"/>
          <p:cNvSpPr/>
          <p:nvPr/>
        </p:nvSpPr>
        <p:spPr>
          <a:xfrm>
            <a:off x="119061" y="3116976"/>
            <a:ext cx="4014789" cy="11557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fr-FR" sz="1600" b="1" u="sng" dirty="0">
                <a:solidFill>
                  <a:srgbClr val="002060"/>
                </a:solidFill>
              </a:rPr>
              <a:t>ES privés à but lucratif </a:t>
            </a:r>
          </a:p>
          <a:p>
            <a:pPr marL="285750" lvl="2" indent="-285750" algn="ctr">
              <a:buClr>
                <a:schemeClr val="accent2"/>
              </a:buClr>
              <a:buFont typeface="Wingdings" panose="05000000000000000000" pitchFamily="2" charset="2"/>
              <a:buChar char="è"/>
            </a:pPr>
            <a:r>
              <a:rPr lang="fr-FR" sz="1600" dirty="0">
                <a:solidFill>
                  <a:srgbClr val="002060"/>
                </a:solidFill>
              </a:rPr>
              <a:t>Fichier de résumé standard de facturation </a:t>
            </a:r>
          </a:p>
          <a:p>
            <a:pPr marL="0" lvl="2" algn="ctr"/>
            <a:r>
              <a:rPr lang="fr-FR" sz="1600" dirty="0">
                <a:solidFill>
                  <a:srgbClr val="002060"/>
                </a:solidFill>
              </a:rPr>
              <a:t>« prestation hospitalière médicaments </a:t>
            </a:r>
            <a:r>
              <a:rPr lang="fr-FR" sz="1600" dirty="0" smtClean="0">
                <a:solidFill>
                  <a:srgbClr val="002060"/>
                </a:solidFill>
              </a:rPr>
              <a:t>»</a:t>
            </a:r>
          </a:p>
          <a:p>
            <a:pPr marL="0" lvl="2" algn="ctr"/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(RSF-H)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92638" y="2113545"/>
            <a:ext cx="3744775" cy="782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indent="266700" algn="ctr">
              <a:buClr>
                <a:schemeClr val="accent2"/>
              </a:buClr>
              <a:buFont typeface="Wingdings" panose="05000000000000000000" pitchFamily="2" charset="2"/>
              <a:buChar char="è"/>
              <a:tabLst>
                <a:tab pos="85725" algn="l"/>
                <a:tab pos="180975" algn="l"/>
              </a:tabLst>
            </a:pPr>
            <a:r>
              <a:rPr lang="fr-FR" sz="1600" dirty="0" smtClean="0">
                <a:solidFill>
                  <a:srgbClr val="002060"/>
                </a:solidFill>
              </a:rPr>
              <a:t>Fichier PMSI </a:t>
            </a:r>
            <a:r>
              <a:rPr lang="fr-FR" sz="1600" dirty="0">
                <a:solidFill>
                  <a:srgbClr val="002060"/>
                </a:solidFill>
              </a:rPr>
              <a:t>RSF des actes et consultations externes (</a:t>
            </a:r>
            <a:r>
              <a:rPr lang="fr-FR" sz="1600" b="1" dirty="0">
                <a:solidFill>
                  <a:srgbClr val="002060"/>
                </a:solidFill>
              </a:rPr>
              <a:t>RSF-ACE</a:t>
            </a:r>
            <a:r>
              <a:rPr lang="fr-FR" sz="1600" dirty="0">
                <a:solidFill>
                  <a:srgbClr val="002060"/>
                </a:solidFill>
              </a:rPr>
              <a:t>)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4524375" y="1371600"/>
            <a:ext cx="66675" cy="5349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092638" y="4045603"/>
            <a:ext cx="3744775" cy="782056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r>
              <a:rPr lang="fr-FR" sz="1600" b="1" dirty="0">
                <a:solidFill>
                  <a:srgbClr val="002060"/>
                </a:solidFill>
              </a:rPr>
              <a:t>Transmission de l’indication du prescripteur à la pharmacie à usage intérieur (PUI) réalisant la </a:t>
            </a:r>
            <a:r>
              <a:rPr lang="fr-FR" sz="1600" b="1" dirty="0" smtClean="0">
                <a:solidFill>
                  <a:srgbClr val="002060"/>
                </a:solidFill>
              </a:rPr>
              <a:t>dispensation</a:t>
            </a: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>
              <a:solidFill>
                <a:srgbClr val="002060"/>
              </a:solidFill>
            </a:endParaRP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>
              <a:solidFill>
                <a:srgbClr val="002060"/>
              </a:solidFill>
            </a:endParaRPr>
          </a:p>
          <a:p>
            <a:pPr marL="0" lvl="2" algn="just">
              <a:buClr>
                <a:srgbClr val="002060"/>
              </a:buClr>
              <a:tabLst>
                <a:tab pos="85725" algn="l"/>
                <a:tab pos="180975" algn="l"/>
              </a:tabLst>
            </a:pP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4" name="Flèche vers le bas 13"/>
          <p:cNvSpPr/>
          <p:nvPr/>
        </p:nvSpPr>
        <p:spPr>
          <a:xfrm>
            <a:off x="6638925" y="2903814"/>
            <a:ext cx="466725" cy="426324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99" y="4170094"/>
            <a:ext cx="852478" cy="85247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874299" y="5316658"/>
            <a:ext cx="3995975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2" indent="-285750" algn="just">
              <a:buClr>
                <a:srgbClr val="002060"/>
              </a:buClr>
              <a:buFont typeface="Wingdings" panose="05000000000000000000" pitchFamily="2" charset="2"/>
              <a:buChar char="è"/>
              <a:tabLst>
                <a:tab pos="85725" algn="l"/>
                <a:tab pos="180975" algn="l"/>
              </a:tabLst>
            </a:pPr>
            <a:r>
              <a:rPr lang="fr-FR" sz="1400" b="1" i="1" dirty="0" smtClean="0">
                <a:solidFill>
                  <a:srgbClr val="002060"/>
                </a:solidFill>
              </a:rPr>
              <a:t>Annexe de la </a:t>
            </a:r>
            <a:r>
              <a:rPr lang="fr-FR" sz="1400" b="1" i="1" dirty="0">
                <a:solidFill>
                  <a:srgbClr val="002060"/>
                </a:solidFill>
              </a:rPr>
              <a:t>note d’information </a:t>
            </a:r>
            <a:r>
              <a:rPr lang="fr-FR" sz="1400" b="1" i="1" dirty="0" smtClean="0">
                <a:solidFill>
                  <a:srgbClr val="002060"/>
                </a:solidFill>
              </a:rPr>
              <a:t> proposition </a:t>
            </a:r>
            <a:r>
              <a:rPr lang="fr-FR" sz="1400" b="1" i="1" dirty="0">
                <a:solidFill>
                  <a:srgbClr val="002060"/>
                </a:solidFill>
              </a:rPr>
              <a:t>de fiche pouvant être complétée par le prescripteur, à joindre à </a:t>
            </a:r>
            <a:r>
              <a:rPr lang="fr-FR" sz="1400" b="1" i="1" dirty="0" smtClean="0">
                <a:solidFill>
                  <a:srgbClr val="002060"/>
                </a:solidFill>
              </a:rPr>
              <a:t>l’ordonnance</a:t>
            </a:r>
          </a:p>
          <a:p>
            <a:pPr marL="285750" lvl="2" indent="-285750" algn="just">
              <a:buClr>
                <a:srgbClr val="002060"/>
              </a:buClr>
              <a:buFont typeface="Wingdings" panose="05000000000000000000" pitchFamily="2" charset="2"/>
              <a:buChar char="è"/>
              <a:tabLst>
                <a:tab pos="85725" algn="l"/>
                <a:tab pos="180975" algn="l"/>
              </a:tabLst>
            </a:pPr>
            <a:endParaRPr lang="fr-FR" sz="1400" b="1" i="1" dirty="0">
              <a:solidFill>
                <a:srgbClr val="002060"/>
              </a:solidFill>
            </a:endParaRPr>
          </a:p>
          <a:p>
            <a:pPr marL="285750" lvl="2" indent="-285750" algn="just">
              <a:buClr>
                <a:srgbClr val="002060"/>
              </a:buClr>
              <a:buFont typeface="Wingdings" panose="05000000000000000000" pitchFamily="2" charset="2"/>
              <a:buChar char="è"/>
              <a:tabLst>
                <a:tab pos="85725" algn="l"/>
                <a:tab pos="180975" algn="l"/>
              </a:tabLst>
            </a:pPr>
            <a:r>
              <a:rPr lang="fr-FR" sz="1400" b="1" i="1" dirty="0" smtClean="0">
                <a:solidFill>
                  <a:srgbClr val="C00000"/>
                </a:solidFill>
              </a:rPr>
              <a:t>Vers une intégration dans les LAP….</a:t>
            </a:r>
            <a:endParaRPr lang="fr-FR" sz="1400" i="1" dirty="0">
              <a:solidFill>
                <a:srgbClr val="C00000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5"/>
          <a:stretch/>
        </p:blipFill>
        <p:spPr>
          <a:xfrm>
            <a:off x="5452202" y="4578492"/>
            <a:ext cx="448519" cy="33337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922922" y="4994194"/>
            <a:ext cx="830303" cy="18097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i="1" dirty="0" smtClean="0">
                <a:solidFill>
                  <a:srgbClr val="002060"/>
                </a:solidFill>
              </a:rPr>
              <a:t>indication</a:t>
            </a:r>
            <a:endParaRPr lang="fr-FR" sz="1100" b="1" i="1" dirty="0">
              <a:solidFill>
                <a:srgbClr val="002060"/>
              </a:solidFill>
            </a:endParaRPr>
          </a:p>
        </p:txBody>
      </p:sp>
      <p:sp>
        <p:nvSpPr>
          <p:cNvPr id="19" name="Flèche droite 18"/>
          <p:cNvSpPr/>
          <p:nvPr/>
        </p:nvSpPr>
        <p:spPr>
          <a:xfrm>
            <a:off x="6115050" y="4391025"/>
            <a:ext cx="1276350" cy="230986"/>
          </a:xfrm>
          <a:prstGeom prst="rightArrow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199" y="4376737"/>
            <a:ext cx="571515" cy="518238"/>
          </a:xfrm>
          <a:prstGeom prst="rect">
            <a:avLst/>
          </a:prstGeom>
        </p:spPr>
      </p:pic>
      <p:sp>
        <p:nvSpPr>
          <p:cNvPr id="23" name="Ellipse 22"/>
          <p:cNvSpPr/>
          <p:nvPr/>
        </p:nvSpPr>
        <p:spPr>
          <a:xfrm>
            <a:off x="7477125" y="4253275"/>
            <a:ext cx="898045" cy="947375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838" y="4195772"/>
            <a:ext cx="630677" cy="97939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93" y="4596333"/>
            <a:ext cx="332533" cy="34613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366085" y="4994194"/>
            <a:ext cx="510840" cy="20645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i="1" dirty="0" smtClean="0">
                <a:solidFill>
                  <a:srgbClr val="002060"/>
                </a:solidFill>
              </a:rPr>
              <a:t>ordo</a:t>
            </a:r>
            <a:endParaRPr lang="fr-FR" sz="11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5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66675"/>
            <a:ext cx="5314950" cy="672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à coins arrondis 2"/>
          <p:cNvSpPr/>
          <p:nvPr/>
        </p:nvSpPr>
        <p:spPr>
          <a:xfrm>
            <a:off x="6667500" y="2247900"/>
            <a:ext cx="2126326" cy="21621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Indications transmises par le médecin prescripteurs aux pharmaciens réalisant la dispensation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701" y="521964"/>
            <a:ext cx="2159924" cy="16116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79226" y="4652792"/>
            <a:ext cx="2743200" cy="12538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 algn="ctr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2000" b="1" dirty="0" smtClean="0">
                <a:solidFill>
                  <a:srgbClr val="002060"/>
                </a:solidFill>
              </a:rPr>
              <a:t>GT OMEDIT </a:t>
            </a:r>
          </a:p>
          <a:p>
            <a:pPr marL="0" lvl="2" algn="ctr">
              <a:buClr>
                <a:srgbClr val="00B050"/>
              </a:buClr>
              <a:buSzPct val="85000"/>
            </a:pPr>
            <a:r>
              <a:rPr lang="fr-FR" sz="2000" b="1" dirty="0" smtClean="0">
                <a:solidFill>
                  <a:srgbClr val="002060"/>
                </a:solidFill>
              </a:rPr>
              <a:t>(échange et pédagogie)</a:t>
            </a:r>
            <a:endParaRPr lang="fr-FR" sz="20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5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352426"/>
            <a:ext cx="3816968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>
          <a:xfrm>
            <a:off x="928687" y="3186111"/>
            <a:ext cx="2981325" cy="18526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rgbClr val="002060"/>
                </a:solidFill>
              </a:rPr>
              <a:t>Remplissez votre fiche!!</a:t>
            </a:r>
            <a:endParaRPr lang="fr-FR" sz="2800" b="1" dirty="0">
              <a:solidFill>
                <a:srgbClr val="00206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t="16631" r="63025" b="20956"/>
          <a:stretch/>
        </p:blipFill>
        <p:spPr bwMode="auto">
          <a:xfrm>
            <a:off x="4207493" y="2671764"/>
            <a:ext cx="25336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36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Suivi des indications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3082" y="1603022"/>
            <a:ext cx="2325966" cy="69250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1"/>
                </a:solidFill>
              </a:rPr>
              <a:t>LISTE EN SUS</a:t>
            </a:r>
            <a:endParaRPr lang="fr-FR" sz="2000" b="1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38989" y="1603021"/>
            <a:ext cx="2325966" cy="69250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accent1"/>
                </a:solidFill>
              </a:rPr>
              <a:t>ATU / POST-ATU</a:t>
            </a:r>
            <a:endParaRPr lang="fr-FR" sz="2000" b="1" dirty="0">
              <a:solidFill>
                <a:schemeClr val="accent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949" y="2342620"/>
            <a:ext cx="928276" cy="974902"/>
          </a:xfrm>
          <a:prstGeom prst="rect">
            <a:avLst/>
          </a:prstGeom>
        </p:spPr>
      </p:pic>
      <p:sp>
        <p:nvSpPr>
          <p:cNvPr id="7" name="Flèche droite 6"/>
          <p:cNvSpPr/>
          <p:nvPr/>
        </p:nvSpPr>
        <p:spPr>
          <a:xfrm>
            <a:off x="723901" y="2342620"/>
            <a:ext cx="7343774" cy="1524530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</a:rPr>
              <a:t>Vers une transparence des </a:t>
            </a:r>
            <a:r>
              <a:rPr lang="fr-FR" sz="2400" b="1" dirty="0" smtClean="0">
                <a:solidFill>
                  <a:srgbClr val="002060"/>
                </a:solidFill>
              </a:rPr>
              <a:t>indications par prescripteurs vers les PUI</a:t>
            </a:r>
            <a:endParaRPr lang="fr-FR" sz="2400" b="1" dirty="0">
              <a:solidFill>
                <a:srgbClr val="002060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353082" y="3727097"/>
            <a:ext cx="5800193" cy="1683102"/>
            <a:chOff x="1353082" y="3422297"/>
            <a:chExt cx="5800193" cy="1683102"/>
          </a:xfrm>
        </p:grpSpPr>
        <p:sp>
          <p:nvSpPr>
            <p:cNvPr id="9" name="Rectangle 8"/>
            <p:cNvSpPr/>
            <p:nvPr/>
          </p:nvSpPr>
          <p:spPr>
            <a:xfrm>
              <a:off x="1353082" y="3422297"/>
              <a:ext cx="5800193" cy="12116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SzPct val="100000"/>
                <a:buFont typeface="Wingdings" panose="05000000000000000000" pitchFamily="2" charset="2"/>
                <a:buChar char="è"/>
              </a:pPr>
              <a:r>
                <a:rPr lang="fr-FR" b="1" dirty="0" smtClean="0">
                  <a:solidFill>
                    <a:srgbClr val="002060"/>
                  </a:solidFill>
                </a:rPr>
                <a:t>Connaissance des pratiques de prescription en vie réelle</a:t>
              </a:r>
            </a:p>
            <a:p>
              <a:pPr marL="285750" indent="-285750">
                <a:buSzPct val="100000"/>
                <a:buFont typeface="Wingdings" panose="05000000000000000000" pitchFamily="2" charset="2"/>
                <a:buChar char="è"/>
              </a:pPr>
              <a:r>
                <a:rPr lang="fr-FR" b="1" dirty="0" smtClean="0">
                  <a:solidFill>
                    <a:srgbClr val="002060"/>
                  </a:solidFill>
                </a:rPr>
                <a:t>Favoriser la juste </a:t>
              </a:r>
              <a:r>
                <a:rPr lang="fr-FR" b="1" dirty="0" smtClean="0">
                  <a:solidFill>
                    <a:srgbClr val="002060"/>
                  </a:solidFill>
                </a:rPr>
                <a:t>prescription</a:t>
              </a:r>
            </a:p>
            <a:p>
              <a:pPr marL="285750" indent="-285750">
                <a:buSzPct val="100000"/>
                <a:buFont typeface="Wingdings" panose="05000000000000000000" pitchFamily="2" charset="2"/>
                <a:buChar char="è"/>
              </a:pPr>
              <a:r>
                <a:rPr lang="fr-FR" b="1" dirty="0" smtClean="0">
                  <a:solidFill>
                    <a:srgbClr val="002060"/>
                  </a:solidFill>
                </a:rPr>
                <a:t>Argumentation Hors AMM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659731" y="4467224"/>
              <a:ext cx="2557463" cy="6381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 smtClean="0"/>
                <a:t>Intra-hospitalier</a:t>
              </a:r>
              <a:endParaRPr lang="fr-FR" b="1" i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507491" y="4467224"/>
              <a:ext cx="2557463" cy="6381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 smtClean="0"/>
                <a:t>Rétrocession</a:t>
              </a:r>
              <a:endParaRPr lang="fr-FR" b="1" i="1" dirty="0"/>
            </a:p>
          </p:txBody>
        </p:sp>
      </p:grpSp>
      <p:sp>
        <p:nvSpPr>
          <p:cNvPr id="12" name="Plus 11"/>
          <p:cNvSpPr/>
          <p:nvPr/>
        </p:nvSpPr>
        <p:spPr>
          <a:xfrm>
            <a:off x="4038600" y="1838325"/>
            <a:ext cx="357188" cy="314325"/>
          </a:xfrm>
          <a:prstGeom prst="mathPlu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609104" y="5479694"/>
            <a:ext cx="2585736" cy="530581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accent1"/>
                </a:solidFill>
              </a:rPr>
              <a:t>Suivi Immunoglobulines </a:t>
            </a:r>
          </a:p>
          <a:p>
            <a:pPr algn="ctr"/>
            <a:r>
              <a:rPr lang="fr-FR" sz="1400" b="1" dirty="0" smtClean="0">
                <a:solidFill>
                  <a:schemeClr val="accent1"/>
                </a:solidFill>
              </a:rPr>
              <a:t>en rétrocession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38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41183" y="2552701"/>
            <a:ext cx="4693042" cy="127917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accent1"/>
                </a:solidFill>
              </a:rPr>
              <a:t>Suivi des indications </a:t>
            </a:r>
          </a:p>
          <a:p>
            <a:pPr algn="ctr"/>
            <a:r>
              <a:rPr lang="fr-FR" sz="3200" b="1" dirty="0" smtClean="0">
                <a:solidFill>
                  <a:schemeClr val="accent1"/>
                </a:solidFill>
              </a:rPr>
              <a:t>LISTE </a:t>
            </a:r>
            <a:r>
              <a:rPr lang="fr-FR" sz="3200" b="1" dirty="0" smtClean="0">
                <a:solidFill>
                  <a:schemeClr val="accent1"/>
                </a:solidFill>
              </a:rPr>
              <a:t>EN SUS</a:t>
            </a:r>
            <a:endParaRPr lang="fr-FR" sz="3200" b="1" dirty="0">
              <a:solidFill>
                <a:schemeClr val="accent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2124075" y="2105025"/>
            <a:ext cx="704850" cy="7048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/>
              <a:t>1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80263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- MCO / HAD 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9341" y="828971"/>
            <a:ext cx="81955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2060"/>
                </a:solidFill>
                <a:ea typeface="Lato" charset="0"/>
                <a:cs typeface="Lato" charset="0"/>
              </a:rPr>
              <a:t>En pratique… </a:t>
            </a:r>
            <a:endParaRPr lang="fr-FR" sz="2800" b="1" dirty="0">
              <a:solidFill>
                <a:srgbClr val="002060"/>
              </a:solidFill>
              <a:ea typeface="Lato" charset="0"/>
              <a:cs typeface="Lato" charset="0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solidFill>
                <a:srgbClr val="002060"/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591082" y="1600200"/>
            <a:ext cx="7962439" cy="904875"/>
            <a:chOff x="591082" y="1895475"/>
            <a:chExt cx="7962439" cy="904875"/>
          </a:xfrm>
        </p:grpSpPr>
        <p:sp>
          <p:nvSpPr>
            <p:cNvPr id="6" name="Rectangle 5"/>
            <p:cNvSpPr/>
            <p:nvPr/>
          </p:nvSpPr>
          <p:spPr>
            <a:xfrm>
              <a:off x="591082" y="1895475"/>
              <a:ext cx="3814532" cy="9048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rgbClr val="002060"/>
                  </a:solidFill>
                </a:rPr>
                <a:t>Suivi des indications Liste en sus </a:t>
              </a:r>
              <a:r>
                <a:rPr lang="fr-FR" sz="2000" b="1" dirty="0">
                  <a:solidFill>
                    <a:srgbClr val="00B0F0"/>
                  </a:solidFill>
                </a:rPr>
                <a:t>via le fichier Excel </a:t>
              </a:r>
              <a:r>
                <a:rPr lang="fr-FR" sz="2000" b="1" dirty="0" smtClean="0">
                  <a:solidFill>
                    <a:srgbClr val="00B0F0"/>
                  </a:solidFill>
                </a:rPr>
                <a:t>OMEDIT </a:t>
              </a:r>
              <a:r>
                <a:rPr lang="fr-FR" sz="2000" b="1" dirty="0" smtClean="0">
                  <a:solidFill>
                    <a:srgbClr val="002060"/>
                  </a:solidFill>
                </a:rPr>
                <a:t>transmis à l’ARS/OMEDIT</a:t>
              </a:r>
              <a:endParaRPr lang="fr-FR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738989" y="1895475"/>
              <a:ext cx="3814532" cy="904875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 smtClean="0">
                  <a:solidFill>
                    <a:srgbClr val="002060"/>
                  </a:solidFill>
                </a:rPr>
                <a:t>Terminé</a:t>
              </a:r>
              <a:endParaRPr lang="fr-FR" sz="3600" b="1" dirty="0">
                <a:solidFill>
                  <a:srgbClr val="00B0F0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099" y="2016919"/>
              <a:ext cx="661986" cy="66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e 15"/>
          <p:cNvGrpSpPr/>
          <p:nvPr/>
        </p:nvGrpSpPr>
        <p:grpSpPr>
          <a:xfrm>
            <a:off x="591082" y="2924175"/>
            <a:ext cx="7962439" cy="914400"/>
            <a:chOff x="591082" y="3305175"/>
            <a:chExt cx="7962439" cy="914400"/>
          </a:xfrm>
        </p:grpSpPr>
        <p:sp>
          <p:nvSpPr>
            <p:cNvPr id="14" name="Rectangle 13"/>
            <p:cNvSpPr/>
            <p:nvPr/>
          </p:nvSpPr>
          <p:spPr>
            <a:xfrm>
              <a:off x="591082" y="3314700"/>
              <a:ext cx="3814532" cy="9048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rgbClr val="002060"/>
                  </a:solidFill>
                </a:rPr>
                <a:t>Suivi des indications Liste en sus </a:t>
              </a:r>
              <a:r>
                <a:rPr lang="fr-FR" sz="2000" b="1" dirty="0">
                  <a:solidFill>
                    <a:srgbClr val="00B0F0"/>
                  </a:solidFill>
                </a:rPr>
                <a:t>via le </a:t>
              </a:r>
              <a:r>
                <a:rPr lang="fr-FR" sz="2000" b="1" dirty="0" smtClean="0">
                  <a:solidFill>
                    <a:srgbClr val="00B0F0"/>
                  </a:solidFill>
                </a:rPr>
                <a:t>codage PMSI</a:t>
              </a:r>
              <a:endParaRPr lang="fr-FR" sz="2000" b="1" dirty="0">
                <a:solidFill>
                  <a:srgbClr val="00B0F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38989" y="3305175"/>
              <a:ext cx="3814532" cy="904875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 smtClean="0">
                  <a:solidFill>
                    <a:srgbClr val="002060"/>
                  </a:solidFill>
                </a:rPr>
                <a:t>A faire</a:t>
              </a:r>
              <a:endParaRPr lang="fr-FR" sz="3600" b="1" dirty="0">
                <a:solidFill>
                  <a:srgbClr val="00B0F0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995" y="3411140"/>
              <a:ext cx="692943" cy="69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e 19"/>
          <p:cNvGrpSpPr/>
          <p:nvPr/>
        </p:nvGrpSpPr>
        <p:grpSpPr>
          <a:xfrm>
            <a:off x="591082" y="4791075"/>
            <a:ext cx="7962439" cy="914400"/>
            <a:chOff x="591082" y="4714875"/>
            <a:chExt cx="7962439" cy="914400"/>
          </a:xfrm>
        </p:grpSpPr>
        <p:sp>
          <p:nvSpPr>
            <p:cNvPr id="17" name="Rectangle 16"/>
            <p:cNvSpPr/>
            <p:nvPr/>
          </p:nvSpPr>
          <p:spPr>
            <a:xfrm>
              <a:off x="591082" y="4724400"/>
              <a:ext cx="3814532" cy="9048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rgbClr val="002060"/>
                  </a:solidFill>
                </a:rPr>
                <a:t>Suivi </a:t>
              </a:r>
              <a:r>
                <a:rPr lang="fr-FR" sz="2000" b="1" dirty="0" smtClean="0">
                  <a:solidFill>
                    <a:srgbClr val="002060"/>
                  </a:solidFill>
                </a:rPr>
                <a:t>qualitatif des </a:t>
              </a:r>
              <a:r>
                <a:rPr lang="fr-FR" sz="2000" b="1" dirty="0" smtClean="0">
                  <a:solidFill>
                    <a:srgbClr val="00B0F0"/>
                  </a:solidFill>
                </a:rPr>
                <a:t>situations </a:t>
              </a:r>
            </a:p>
            <a:p>
              <a:pPr algn="ctr"/>
              <a:r>
                <a:rPr lang="fr-FR" sz="2000" b="1" dirty="0" smtClean="0">
                  <a:solidFill>
                    <a:srgbClr val="00B0F0"/>
                  </a:solidFill>
                </a:rPr>
                <a:t>hors AMM argumentées</a:t>
              </a:r>
            </a:p>
            <a:p>
              <a:pPr algn="ctr"/>
              <a:r>
                <a:rPr lang="fr-FR" sz="2000" b="1" dirty="0">
                  <a:solidFill>
                    <a:srgbClr val="002060"/>
                  </a:solidFill>
                </a:rPr>
                <a:t>transmis à </a:t>
              </a:r>
              <a:r>
                <a:rPr lang="fr-FR" sz="2000" b="1" dirty="0" smtClean="0">
                  <a:solidFill>
                    <a:srgbClr val="002060"/>
                  </a:solidFill>
                </a:rPr>
                <a:t>l’ARS/OMEDIT</a:t>
              </a:r>
              <a:endParaRPr lang="fr-FR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38989" y="4714875"/>
              <a:ext cx="3814532" cy="904875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600" b="1" dirty="0" smtClean="0">
                  <a:solidFill>
                    <a:srgbClr val="002060"/>
                  </a:solidFill>
                </a:rPr>
                <a:t>A poursuivre</a:t>
              </a:r>
              <a:endParaRPr lang="fr-FR" sz="3600" b="1" dirty="0">
                <a:solidFill>
                  <a:srgbClr val="00B0F0"/>
                </a:solidFill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995" y="4820840"/>
              <a:ext cx="692943" cy="69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/>
          <p:cNvSpPr/>
          <p:nvPr/>
        </p:nvSpPr>
        <p:spPr>
          <a:xfrm>
            <a:off x="2565876" y="3990974"/>
            <a:ext cx="4399150" cy="457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Remontée mensuelle pour la valorisation PMSI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09650" y="5838824"/>
            <a:ext cx="7086600" cy="3714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Remontée semestrielle </a:t>
            </a:r>
            <a:r>
              <a:rPr lang="fr-FR" sz="1600" b="1" dirty="0" smtClean="0">
                <a:solidFill>
                  <a:srgbClr val="C00000"/>
                </a:solidFill>
              </a:rPr>
              <a:t>obligatoire</a:t>
            </a:r>
            <a:r>
              <a:rPr lang="fr-FR" sz="1600" b="1" dirty="0" smtClean="0">
                <a:solidFill>
                  <a:srgbClr val="002060"/>
                </a:solidFill>
              </a:rPr>
              <a:t> pour justifier les situations hors AMM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21" name="Flèche vers le bas 20"/>
          <p:cNvSpPr/>
          <p:nvPr/>
        </p:nvSpPr>
        <p:spPr>
          <a:xfrm>
            <a:off x="2565876" y="3723083"/>
            <a:ext cx="358299" cy="40124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vers le bas 25"/>
          <p:cNvSpPr/>
          <p:nvPr/>
        </p:nvSpPr>
        <p:spPr>
          <a:xfrm>
            <a:off x="830500" y="5589983"/>
            <a:ext cx="358299" cy="40124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1571625" y="6356351"/>
            <a:ext cx="6438900" cy="36512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Lien engagements du CAQES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414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Codage PMSI Calendrier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723" y="1351227"/>
            <a:ext cx="5818227" cy="1524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u="sng" dirty="0">
                <a:solidFill>
                  <a:srgbClr val="002060"/>
                </a:solidFill>
              </a:rPr>
              <a:t>1/09/2018</a:t>
            </a:r>
            <a:r>
              <a:rPr lang="fr-FR" sz="1600" dirty="0">
                <a:solidFill>
                  <a:srgbClr val="002060"/>
                </a:solidFill>
              </a:rPr>
              <a:t> : Codage obligatoire pour que la facture soit </a:t>
            </a:r>
            <a:r>
              <a:rPr lang="fr-FR" sz="1600" dirty="0" smtClean="0">
                <a:solidFill>
                  <a:srgbClr val="002060"/>
                </a:solidFill>
              </a:rPr>
              <a:t>valorisée</a:t>
            </a:r>
          </a:p>
          <a:p>
            <a:r>
              <a:rPr lang="fr-FR" sz="1600" b="1" i="1" dirty="0" smtClean="0">
                <a:solidFill>
                  <a:srgbClr val="002060"/>
                </a:solidFill>
              </a:rPr>
              <a:t>= non </a:t>
            </a:r>
            <a:r>
              <a:rPr lang="fr-FR" sz="1600" b="1" i="1" dirty="0">
                <a:solidFill>
                  <a:srgbClr val="002060"/>
                </a:solidFill>
              </a:rPr>
              <a:t>valorisé si vide ou absent du référentiel</a:t>
            </a:r>
            <a:endParaRPr lang="fr-FR" sz="1600" b="1" i="1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r>
              <a:rPr lang="fr-FR" sz="1600" b="1" u="sng" dirty="0">
                <a:solidFill>
                  <a:srgbClr val="00B050"/>
                </a:solidFill>
              </a:rPr>
              <a:t>1/03/2019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: valorisation </a:t>
            </a:r>
            <a:r>
              <a:rPr lang="fr-FR" sz="1600" u="sng" dirty="0">
                <a:solidFill>
                  <a:srgbClr val="002060"/>
                </a:solidFill>
              </a:rPr>
              <a:t>des seules indications remboursables en sus des </a:t>
            </a:r>
            <a:r>
              <a:rPr lang="fr-FR" sz="1600" u="sng" dirty="0">
                <a:solidFill>
                  <a:srgbClr val="002060"/>
                </a:solidFill>
              </a:rPr>
              <a:t>GHS </a:t>
            </a:r>
            <a:r>
              <a:rPr lang="fr-FR" sz="1600" b="1" dirty="0" smtClean="0">
                <a:solidFill>
                  <a:srgbClr val="002060"/>
                </a:solidFill>
              </a:rPr>
              <a:t>= indications intra GHS et erreurs </a:t>
            </a:r>
            <a:r>
              <a:rPr lang="fr-FR" sz="1600" b="1" dirty="0">
                <a:solidFill>
                  <a:srgbClr val="002060"/>
                </a:solidFill>
              </a:rPr>
              <a:t>non </a:t>
            </a:r>
            <a:r>
              <a:rPr lang="fr-FR" sz="1600" b="1" dirty="0" smtClean="0">
                <a:solidFill>
                  <a:srgbClr val="002060"/>
                </a:solidFill>
              </a:rPr>
              <a:t>valorisées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68522" y="1018182"/>
            <a:ext cx="2172538" cy="45786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MCO</a:t>
            </a:r>
            <a:r>
              <a: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publics et </a:t>
            </a:r>
            <a:r>
              <a:rPr lang="fr-FR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privés</a:t>
            </a:r>
            <a:endParaRPr lang="fr-FR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67213" y="2209800"/>
            <a:ext cx="1480301" cy="4191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Obligatoire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9" name="Flèche droite 18"/>
          <p:cNvSpPr/>
          <p:nvPr/>
        </p:nvSpPr>
        <p:spPr>
          <a:xfrm>
            <a:off x="6238875" y="2247900"/>
            <a:ext cx="561975" cy="20955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591370" y="1609725"/>
            <a:ext cx="1480301" cy="4191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Fait 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21" name="Flèche droite 20"/>
          <p:cNvSpPr/>
          <p:nvPr/>
        </p:nvSpPr>
        <p:spPr>
          <a:xfrm>
            <a:off x="6163032" y="1647825"/>
            <a:ext cx="561975" cy="20955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6" name="Groupe 25"/>
          <p:cNvGrpSpPr/>
          <p:nvPr/>
        </p:nvGrpSpPr>
        <p:grpSpPr>
          <a:xfrm>
            <a:off x="645678" y="3005468"/>
            <a:ext cx="7501836" cy="1837664"/>
            <a:chOff x="645678" y="2875227"/>
            <a:chExt cx="7501836" cy="1837664"/>
          </a:xfrm>
        </p:grpSpPr>
        <p:sp>
          <p:nvSpPr>
            <p:cNvPr id="16" name="Rectangle 15"/>
            <p:cNvSpPr/>
            <p:nvPr/>
          </p:nvSpPr>
          <p:spPr>
            <a:xfrm>
              <a:off x="645678" y="3188891"/>
              <a:ext cx="5818227" cy="15240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600" b="1" u="sng" dirty="0">
                  <a:solidFill>
                    <a:srgbClr val="00B050"/>
                  </a:solidFill>
                </a:rPr>
                <a:t>1/03/2019 </a:t>
              </a:r>
              <a:r>
                <a:rPr lang="fr-FR" sz="1600" dirty="0">
                  <a:solidFill>
                    <a:srgbClr val="002060"/>
                  </a:solidFill>
                </a:rPr>
                <a:t>: Codage obligatoire pour que la facture soit </a:t>
              </a:r>
              <a:r>
                <a:rPr lang="fr-FR" sz="1600" dirty="0" smtClean="0">
                  <a:solidFill>
                    <a:srgbClr val="002060"/>
                  </a:solidFill>
                </a:rPr>
                <a:t>valorisée</a:t>
              </a:r>
            </a:p>
            <a:p>
              <a:r>
                <a:rPr lang="fr-FR" sz="1600" b="1" i="1" dirty="0">
                  <a:solidFill>
                    <a:srgbClr val="002060"/>
                  </a:solidFill>
                </a:rPr>
                <a:t>non valorisé si vide ou absent du référentiel</a:t>
              </a:r>
              <a:endParaRPr lang="fr-FR" sz="1600" b="1" i="1" dirty="0" smtClean="0">
                <a:solidFill>
                  <a:srgbClr val="002060"/>
                </a:solidFill>
              </a:endParaRPr>
            </a:p>
            <a:p>
              <a:endParaRPr lang="fr-FR" sz="1600" dirty="0">
                <a:solidFill>
                  <a:srgbClr val="002060"/>
                </a:solidFill>
              </a:endParaRPr>
            </a:p>
            <a:p>
              <a:r>
                <a:rPr lang="fr-FR" sz="1600" b="1" u="sng" dirty="0">
                  <a:solidFill>
                    <a:srgbClr val="FF0000"/>
                  </a:solidFill>
                </a:rPr>
                <a:t>1/12/2019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  <a:r>
                <a:rPr lang="fr-FR" sz="1600" dirty="0">
                  <a:solidFill>
                    <a:srgbClr val="002060"/>
                  </a:solidFill>
                </a:rPr>
                <a:t>: valorisation </a:t>
              </a:r>
              <a:r>
                <a:rPr lang="fr-FR" sz="1600" u="sng" dirty="0">
                  <a:solidFill>
                    <a:srgbClr val="002060"/>
                  </a:solidFill>
                </a:rPr>
                <a:t>des seules indications remboursables en sus des </a:t>
              </a:r>
              <a:r>
                <a:rPr lang="fr-FR" sz="1600" u="sng" dirty="0" smtClean="0">
                  <a:solidFill>
                    <a:srgbClr val="002060"/>
                  </a:solidFill>
                </a:rPr>
                <a:t>GHS </a:t>
              </a:r>
              <a:r>
                <a:rPr lang="fr-FR" sz="1600" b="1" dirty="0" smtClean="0">
                  <a:solidFill>
                    <a:srgbClr val="002060"/>
                  </a:solidFill>
                </a:rPr>
                <a:t>= </a:t>
              </a:r>
              <a:r>
                <a:rPr lang="fr-FR" sz="1600" b="1" dirty="0">
                  <a:solidFill>
                    <a:srgbClr val="002060"/>
                  </a:solidFill>
                </a:rPr>
                <a:t>indications intra GHS et </a:t>
              </a:r>
              <a:r>
                <a:rPr lang="fr-FR" sz="1600" b="1" dirty="0" smtClean="0">
                  <a:solidFill>
                    <a:srgbClr val="002060"/>
                  </a:solidFill>
                </a:rPr>
                <a:t>erreurs </a:t>
              </a:r>
              <a:r>
                <a:rPr lang="fr-FR" sz="1600" b="1" dirty="0">
                  <a:solidFill>
                    <a:srgbClr val="002060"/>
                  </a:solidFill>
                </a:rPr>
                <a:t>non </a:t>
              </a:r>
              <a:r>
                <a:rPr lang="fr-FR" sz="1600" b="1" dirty="0" smtClean="0">
                  <a:solidFill>
                    <a:srgbClr val="002060"/>
                  </a:solidFill>
                </a:rPr>
                <a:t>valorisées</a:t>
              </a:r>
              <a:endParaRPr lang="fr-FR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68522" y="2875227"/>
              <a:ext cx="2172538" cy="457862"/>
            </a:xfrm>
            <a:prstGeom prst="rect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HAD</a:t>
              </a:r>
              <a:r>
                <a:rPr lang="fr-FR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publics </a:t>
              </a:r>
              <a:r>
                <a:rPr lang="fr-FR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et privés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59939" y="3438525"/>
              <a:ext cx="1480301" cy="4191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75000"/>
                    <a:tint val="66000"/>
                    <a:satMod val="160000"/>
                  </a:schemeClr>
                </a:gs>
                <a:gs pos="50000">
                  <a:schemeClr val="accent3">
                    <a:lumMod val="75000"/>
                    <a:tint val="44500"/>
                    <a:satMod val="160000"/>
                  </a:schemeClr>
                </a:gs>
                <a:gs pos="100000">
                  <a:schemeClr val="accent3">
                    <a:lumMod val="75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2060"/>
                  </a:solidFill>
                </a:rPr>
                <a:t>Obligatoire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sp>
          <p:nvSpPr>
            <p:cNvPr id="23" name="Flèche droite 22"/>
            <p:cNvSpPr/>
            <p:nvPr/>
          </p:nvSpPr>
          <p:spPr>
            <a:xfrm>
              <a:off x="6231601" y="3476625"/>
              <a:ext cx="561975" cy="209550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667213" y="3998516"/>
              <a:ext cx="1480301" cy="41910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A faire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6238875" y="4036616"/>
              <a:ext cx="561975" cy="20955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645678" y="5125575"/>
            <a:ext cx="5818227" cy="1098683"/>
            <a:chOff x="645678" y="2875227"/>
            <a:chExt cx="5818227" cy="1098683"/>
          </a:xfrm>
        </p:grpSpPr>
        <p:sp>
          <p:nvSpPr>
            <p:cNvPr id="28" name="Rectangle 27"/>
            <p:cNvSpPr/>
            <p:nvPr/>
          </p:nvSpPr>
          <p:spPr>
            <a:xfrm>
              <a:off x="645678" y="3188892"/>
              <a:ext cx="5818227" cy="78501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600" b="1" u="sng" dirty="0" smtClean="0">
                  <a:solidFill>
                    <a:srgbClr val="002060"/>
                  </a:solidFill>
                </a:rPr>
                <a:t>Non concernés à ce jour</a:t>
              </a:r>
              <a:endParaRPr lang="fr-FR" sz="1600" b="1" u="sng" dirty="0">
                <a:solidFill>
                  <a:srgbClr val="00206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468522" y="2875227"/>
              <a:ext cx="2172538" cy="45786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SSR/SLD</a:t>
              </a:r>
              <a:r>
                <a:rPr lang="fr-FR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et </a:t>
              </a:r>
              <a:r>
                <a:rPr lang="fr-FR" sz="16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PSY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106910"/>
            <a:ext cx="690349" cy="66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299" y="3381474"/>
            <a:ext cx="690349" cy="66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85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Codage PMSI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1" y="1185486"/>
            <a:ext cx="8291263" cy="150275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579" tIns="35790" rIns="71579" bIns="35790"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1 code à 7 caractères (I + 6 chiffres) = « code LES » à intégrer aux données PMSI</a:t>
            </a:r>
          </a:p>
          <a:p>
            <a:pPr algn="ctr"/>
            <a:endParaRPr lang="fr-FR" sz="800" b="1" dirty="0">
              <a:solidFill>
                <a:schemeClr val="tx1"/>
              </a:solidFill>
            </a:endParaRPr>
          </a:p>
          <a:p>
            <a:pPr marL="566585" lvl="1" indent="-223685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rgbClr val="002060"/>
                </a:solidFill>
              </a:rPr>
              <a:t>1 table de correspondance entre </a:t>
            </a:r>
            <a:r>
              <a:rPr lang="fr-FR" sz="1200" b="1" dirty="0">
                <a:solidFill>
                  <a:srgbClr val="0070C0"/>
                </a:solidFill>
              </a:rPr>
              <a:t>médicament</a:t>
            </a:r>
            <a:r>
              <a:rPr lang="fr-FR" sz="1200" b="1" dirty="0">
                <a:solidFill>
                  <a:srgbClr val="002060"/>
                </a:solidFill>
              </a:rPr>
              <a:t> et </a:t>
            </a:r>
            <a:r>
              <a:rPr lang="fr-FR" sz="1200" b="1" dirty="0">
                <a:solidFill>
                  <a:srgbClr val="0070C0"/>
                </a:solidFill>
              </a:rPr>
              <a:t>code LES </a:t>
            </a:r>
            <a:r>
              <a:rPr lang="fr-FR" sz="1200" b="1" dirty="0">
                <a:solidFill>
                  <a:srgbClr val="002060"/>
                </a:solidFill>
              </a:rPr>
              <a:t>(mise à jour à chaque fin du mois)</a:t>
            </a:r>
          </a:p>
          <a:p>
            <a:r>
              <a:rPr lang="fr-FR" sz="1050" dirty="0">
                <a:solidFill>
                  <a:schemeClr val="tx2"/>
                </a:solidFill>
                <a:hlinkClick r:id="rId2"/>
              </a:rPr>
              <a:t>https://solidarites-sante.gouv.fr/soins-et-maladies/autres-produits-de-sante/dispositifs-medicaux/la-liste-en-sus/article/referentiel-des-indications-des-specialites-pharmaceutiques-inscrites-sur-la</a:t>
            </a:r>
            <a:r>
              <a:rPr lang="fr-FR" sz="1050" dirty="0">
                <a:solidFill>
                  <a:schemeClr val="tx2"/>
                </a:solidFill>
              </a:rPr>
              <a:t> </a:t>
            </a:r>
          </a:p>
          <a:p>
            <a:pPr marL="566585" lvl="1" indent="-223685"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rgbClr val="002060"/>
                </a:solidFill>
              </a:rPr>
              <a:t>1 table de correspondance entre </a:t>
            </a:r>
            <a:r>
              <a:rPr lang="fr-FR" sz="1200" b="1" dirty="0">
                <a:solidFill>
                  <a:srgbClr val="0070C0"/>
                </a:solidFill>
              </a:rPr>
              <a:t>code UCD </a:t>
            </a:r>
            <a:r>
              <a:rPr lang="fr-FR" sz="1200" b="1" dirty="0">
                <a:solidFill>
                  <a:srgbClr val="002060"/>
                </a:solidFill>
              </a:rPr>
              <a:t>et </a:t>
            </a:r>
            <a:r>
              <a:rPr lang="fr-FR" sz="1200" b="1" dirty="0">
                <a:solidFill>
                  <a:srgbClr val="0070C0"/>
                </a:solidFill>
              </a:rPr>
              <a:t>code LES</a:t>
            </a:r>
          </a:p>
          <a:p>
            <a:r>
              <a:rPr lang="fr-FR" sz="1050" dirty="0">
                <a:solidFill>
                  <a:schemeClr val="tx2"/>
                </a:solidFill>
                <a:hlinkClick r:id="rId3"/>
              </a:rPr>
              <a:t>https://www.atih.sante.fr/unites-communes-de-dispensation-prises-en-charge-en-sus</a:t>
            </a:r>
            <a:r>
              <a:rPr lang="fr-FR" sz="1050" dirty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83045" y="2837564"/>
            <a:ext cx="2172538" cy="2474284"/>
            <a:chOff x="449341" y="3077682"/>
            <a:chExt cx="2172538" cy="2474284"/>
          </a:xfrm>
        </p:grpSpPr>
        <p:sp>
          <p:nvSpPr>
            <p:cNvPr id="6" name="Rectangle 5"/>
            <p:cNvSpPr/>
            <p:nvPr/>
          </p:nvSpPr>
          <p:spPr>
            <a:xfrm>
              <a:off x="449341" y="3467100"/>
              <a:ext cx="2172538" cy="76421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Code indication LES Pris en charge en sus (JO)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17268" y="5048249"/>
              <a:ext cx="2036684" cy="50371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Pris en charge en sus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lèche vers le bas 7"/>
            <p:cNvSpPr/>
            <p:nvPr/>
          </p:nvSpPr>
          <p:spPr>
            <a:xfrm>
              <a:off x="1316535" y="4476750"/>
              <a:ext cx="438150" cy="561975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5105" y="3077682"/>
              <a:ext cx="1452319" cy="323850"/>
            </a:xfrm>
            <a:prstGeom prst="rect">
              <a:avLst/>
            </a:prstGeom>
            <a:solidFill>
              <a:srgbClr val="00206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IXXXXXX</a:t>
              </a: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2420065" y="2823831"/>
            <a:ext cx="2172538" cy="2477606"/>
            <a:chOff x="449341" y="3067050"/>
            <a:chExt cx="2172538" cy="2477606"/>
          </a:xfrm>
        </p:grpSpPr>
        <p:sp>
          <p:nvSpPr>
            <p:cNvPr id="12" name="Rectangle 11"/>
            <p:cNvSpPr/>
            <p:nvPr/>
          </p:nvSpPr>
          <p:spPr>
            <a:xfrm>
              <a:off x="449341" y="3467100"/>
              <a:ext cx="2172538" cy="76421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Code indication </a:t>
              </a:r>
            </a:p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 Pris en charge en sus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5103" y="5050464"/>
              <a:ext cx="1990989" cy="49419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 </a:t>
              </a:r>
            </a:p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Pris en charge en sus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lèche vers le bas 13"/>
            <p:cNvSpPr/>
            <p:nvPr/>
          </p:nvSpPr>
          <p:spPr>
            <a:xfrm>
              <a:off x="1312189" y="4467224"/>
              <a:ext cx="438150" cy="561975"/>
            </a:xfrm>
            <a:prstGeom prst="downArrow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5106" y="3067050"/>
              <a:ext cx="1452319" cy="323850"/>
            </a:xfrm>
            <a:prstGeom prst="rect">
              <a:avLst/>
            </a:prstGeom>
            <a:solidFill>
              <a:srgbClr val="00206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IXXXXXX</a:t>
              </a: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4738989" y="2827949"/>
            <a:ext cx="2184875" cy="2742092"/>
            <a:chOff x="437004" y="3067050"/>
            <a:chExt cx="2184875" cy="2742092"/>
          </a:xfrm>
        </p:grpSpPr>
        <p:sp>
          <p:nvSpPr>
            <p:cNvPr id="17" name="Rectangle 16"/>
            <p:cNvSpPr/>
            <p:nvPr/>
          </p:nvSpPr>
          <p:spPr>
            <a:xfrm>
              <a:off x="449341" y="3467100"/>
              <a:ext cx="2172538" cy="76421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Hors référentiel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7004" y="5033627"/>
              <a:ext cx="2055148" cy="77551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Pris en charge en sus </a:t>
              </a:r>
            </a:p>
            <a:p>
              <a:pPr algn="ctr"/>
              <a:r>
                <a:rPr lang="fr-FR" sz="16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 situation argumentée</a:t>
              </a:r>
              <a:endParaRPr lang="fr-FR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lèche vers le bas 18"/>
            <p:cNvSpPr/>
            <p:nvPr/>
          </p:nvSpPr>
          <p:spPr>
            <a:xfrm>
              <a:off x="1316535" y="4404208"/>
              <a:ext cx="438150" cy="561975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05106" y="3067050"/>
              <a:ext cx="1452319" cy="323850"/>
            </a:xfrm>
            <a:prstGeom prst="rect">
              <a:avLst/>
            </a:prstGeom>
            <a:solidFill>
              <a:srgbClr val="00206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I999999</a:t>
              </a:r>
              <a:endParaRPr lang="fr-FR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6911527" y="2733902"/>
            <a:ext cx="2183785" cy="2693360"/>
            <a:chOff x="403438" y="3039990"/>
            <a:chExt cx="2183785" cy="2550582"/>
          </a:xfrm>
        </p:grpSpPr>
        <p:sp>
          <p:nvSpPr>
            <p:cNvPr id="22" name="Rectangle 21"/>
            <p:cNvSpPr/>
            <p:nvPr/>
          </p:nvSpPr>
          <p:spPr>
            <a:xfrm>
              <a:off x="516016" y="3467100"/>
              <a:ext cx="2071207" cy="76421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Médicaments expérimentaux</a:t>
              </a:r>
              <a:endParaRPr lang="fr-FR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03438" y="5001130"/>
              <a:ext cx="2183785" cy="5894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Pris en charge en sus </a:t>
              </a:r>
            </a:p>
          </p:txBody>
        </p:sp>
        <p:sp>
          <p:nvSpPr>
            <p:cNvPr id="24" name="Flèche vers le bas 23"/>
            <p:cNvSpPr/>
            <p:nvPr/>
          </p:nvSpPr>
          <p:spPr>
            <a:xfrm>
              <a:off x="1350290" y="4404345"/>
              <a:ext cx="438150" cy="561975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43206" y="3039990"/>
              <a:ext cx="1452319" cy="323850"/>
            </a:xfrm>
            <a:prstGeom prst="rect">
              <a:avLst/>
            </a:prstGeom>
            <a:solidFill>
              <a:srgbClr val="00206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I999998</a:t>
              </a:r>
              <a:endParaRPr lang="fr-FR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" name="Double flèche horizontale 25"/>
          <p:cNvSpPr/>
          <p:nvPr/>
        </p:nvSpPr>
        <p:spPr>
          <a:xfrm>
            <a:off x="167655" y="3981363"/>
            <a:ext cx="4571335" cy="285750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AMM</a:t>
            </a:r>
            <a:endParaRPr lang="fr-FR" sz="1400" b="1" dirty="0">
              <a:solidFill>
                <a:schemeClr val="bg1"/>
              </a:soli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3550846" y="5586963"/>
            <a:ext cx="3486356" cy="1223412"/>
            <a:chOff x="3550846" y="5586963"/>
            <a:chExt cx="3486356" cy="1223412"/>
          </a:xfrm>
        </p:grpSpPr>
        <p:sp>
          <p:nvSpPr>
            <p:cNvPr id="27" name="Rectangle 26"/>
            <p:cNvSpPr/>
            <p:nvPr/>
          </p:nvSpPr>
          <p:spPr>
            <a:xfrm>
              <a:off x="3550846" y="5586963"/>
              <a:ext cx="3486356" cy="1223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90600" lvl="2" indent="266700">
                <a:buClr>
                  <a:srgbClr val="00B050"/>
                </a:buClr>
                <a:buSzPct val="85000"/>
                <a:buFont typeface="Wingdings" panose="05000000000000000000" pitchFamily="2" charset="2"/>
                <a:buChar char="ü"/>
              </a:pPr>
              <a:r>
                <a:rPr lang="fr-FR" sz="1050" b="1" dirty="0">
                  <a:solidFill>
                    <a:srgbClr val="002060"/>
                  </a:solidFill>
                </a:rPr>
                <a:t>à défaut et par exception,</a:t>
              </a:r>
            </a:p>
            <a:p>
              <a:pPr marL="990600" lvl="2" indent="266700">
                <a:buClr>
                  <a:srgbClr val="00B050"/>
                </a:buClr>
                <a:buSzPct val="85000"/>
                <a:buFont typeface="Wingdings" panose="05000000000000000000" pitchFamily="2" charset="2"/>
                <a:buChar char="ü"/>
              </a:pPr>
              <a:r>
                <a:rPr lang="fr-FR" sz="1050" b="1" dirty="0">
                  <a:solidFill>
                    <a:srgbClr val="002060"/>
                  </a:solidFill>
                </a:rPr>
                <a:t>sous réserve de l’absence d’alternative thérapeutique,</a:t>
              </a:r>
            </a:p>
            <a:p>
              <a:pPr marL="990600" lvl="2" indent="266700">
                <a:buClr>
                  <a:srgbClr val="00B050"/>
                </a:buClr>
                <a:buSzPct val="85000"/>
                <a:buFont typeface="Wingdings" panose="05000000000000000000" pitchFamily="2" charset="2"/>
                <a:buChar char="ü"/>
              </a:pPr>
              <a:r>
                <a:rPr lang="fr-FR" sz="1050" b="1" u="sng" dirty="0">
                  <a:solidFill>
                    <a:srgbClr val="0070C0"/>
                  </a:solidFill>
                </a:rPr>
                <a:t>argumentaire</a:t>
              </a:r>
              <a:r>
                <a:rPr lang="fr-FR" sz="1050" b="1" dirty="0">
                  <a:solidFill>
                    <a:srgbClr val="002060"/>
                  </a:solidFill>
                </a:rPr>
                <a:t> en référence aux travaux des sociétés savantes ou publications internationales à comité de lecture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536816" y="5586963"/>
              <a:ext cx="2395236" cy="1223412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3378519" y="6105522"/>
            <a:ext cx="1104900" cy="4762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2060"/>
                </a:solidFill>
              </a:rPr>
              <a:t>Conditions :</a:t>
            </a:r>
            <a:endParaRPr lang="fr-FR" sz="1400" b="1" dirty="0">
              <a:solidFill>
                <a:srgbClr val="002060"/>
              </a:solidFill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192" y="5693565"/>
            <a:ext cx="411957" cy="41195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096664" y="5634588"/>
            <a:ext cx="18686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3050" algn="l"/>
              </a:tabLst>
            </a:pPr>
            <a:r>
              <a:rPr lang="fr-FR" sz="1050" b="1" dirty="0" smtClean="0">
                <a:solidFill>
                  <a:srgbClr val="002060"/>
                </a:solidFill>
              </a:rPr>
              <a:t>Demande RESOMEDIT : liste </a:t>
            </a:r>
            <a:r>
              <a:rPr lang="fr-FR" sz="1050" b="1" dirty="0">
                <a:solidFill>
                  <a:srgbClr val="002060"/>
                </a:solidFill>
              </a:rPr>
              <a:t>des médicaments expérimentaux pris en charge par l’Assurance Maladie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044579" y="5586963"/>
            <a:ext cx="1977847" cy="85828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70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Hors AMM I999999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544" y="919460"/>
            <a:ext cx="8010526" cy="8994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q"/>
            </a:pPr>
            <a:r>
              <a:rPr lang="fr-FR" b="1" u="sng" dirty="0" smtClean="0">
                <a:solidFill>
                  <a:srgbClr val="002060"/>
                </a:solidFill>
              </a:rPr>
              <a:t>A poursuivre </a:t>
            </a:r>
            <a:r>
              <a:rPr lang="fr-FR" b="1" u="sng" dirty="0" smtClean="0">
                <a:solidFill>
                  <a:srgbClr val="002060"/>
                </a:solidFill>
              </a:rPr>
              <a:t> : </a:t>
            </a: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rgbClr val="002060"/>
                </a:solidFill>
              </a:rPr>
              <a:t>Suivi et justifications de toutes les </a:t>
            </a:r>
            <a:r>
              <a:rPr lang="fr-FR" sz="1600" b="1" dirty="0" smtClean="0">
                <a:solidFill>
                  <a:srgbClr val="002060"/>
                </a:solidFill>
              </a:rPr>
              <a:t>situations hors </a:t>
            </a:r>
            <a:r>
              <a:rPr lang="fr-FR" sz="1600" b="1" dirty="0">
                <a:solidFill>
                  <a:srgbClr val="002060"/>
                </a:solidFill>
              </a:rPr>
              <a:t>AMM valorisées (initiation s +cohorte)</a:t>
            </a: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Argumentaires </a:t>
            </a:r>
            <a:r>
              <a:rPr lang="fr-FR" sz="1600" b="1" dirty="0">
                <a:solidFill>
                  <a:srgbClr val="002060"/>
                </a:solidFill>
              </a:rPr>
              <a:t>transmis pour les </a:t>
            </a:r>
            <a:r>
              <a:rPr lang="fr-FR" sz="1600" b="1" dirty="0">
                <a:solidFill>
                  <a:srgbClr val="0070C0"/>
                </a:solidFill>
              </a:rPr>
              <a:t>initiations</a:t>
            </a:r>
            <a:r>
              <a:rPr lang="fr-FR" sz="1600" b="1" dirty="0">
                <a:solidFill>
                  <a:srgbClr val="002060"/>
                </a:solidFill>
              </a:rPr>
              <a:t> de </a:t>
            </a:r>
            <a:r>
              <a:rPr lang="fr-FR" sz="1600" b="1" dirty="0" smtClean="0">
                <a:solidFill>
                  <a:srgbClr val="002060"/>
                </a:solidFill>
              </a:rPr>
              <a:t>traitements</a:t>
            </a:r>
          </a:p>
          <a:p>
            <a:pPr marL="457200" lvl="3">
              <a:buClr>
                <a:srgbClr val="00B050"/>
              </a:buClr>
              <a:buSzPct val="85000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57200" lvl="3">
              <a:buClr>
                <a:srgbClr val="00B050"/>
              </a:buClr>
              <a:buSzPct val="85000"/>
            </a:pPr>
            <a:endParaRPr lang="fr-FR" sz="1050" b="1" dirty="0" smtClean="0">
              <a:solidFill>
                <a:srgbClr val="002060"/>
              </a:solidFill>
            </a:endParaRPr>
          </a:p>
          <a:p>
            <a:pPr marL="800100" lvl="3" indent="-34290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En lien avec les codages I999999 déclarés</a:t>
            </a:r>
          </a:p>
          <a:p>
            <a:pPr marL="457200" lvl="3">
              <a:buClr>
                <a:srgbClr val="00B050"/>
              </a:buClr>
              <a:buSzPct val="85000"/>
            </a:pPr>
            <a:endParaRPr lang="fr-FR" sz="1600" b="1" dirty="0">
              <a:solidFill>
                <a:srgbClr val="002060"/>
              </a:solidFill>
            </a:endParaRPr>
          </a:p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q"/>
            </a:pPr>
            <a:r>
              <a:rPr lang="fr-FR" b="1" u="sng" dirty="0" smtClean="0">
                <a:solidFill>
                  <a:srgbClr val="002060"/>
                </a:solidFill>
              </a:rPr>
              <a:t>Évolution</a:t>
            </a: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002060"/>
                </a:solidFill>
              </a:rPr>
              <a:t>Transmission de l’argumentaire des situations hors AMM pour </a:t>
            </a:r>
            <a:r>
              <a:rPr lang="fr-FR" sz="1600" b="1" dirty="0" smtClean="0">
                <a:solidFill>
                  <a:srgbClr val="0070C0"/>
                </a:solidFill>
              </a:rPr>
              <a:t>l’ensemble de la cohorte de patient </a:t>
            </a:r>
            <a:r>
              <a:rPr lang="fr-FR" sz="1600" b="1" dirty="0" smtClean="0">
                <a:solidFill>
                  <a:srgbClr val="002060"/>
                </a:solidFill>
              </a:rPr>
              <a:t>pour être le plus en lien avec les déclarations PMSI I999999</a:t>
            </a: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>
              <a:buClr>
                <a:srgbClr val="00B050"/>
              </a:buClr>
              <a:buSzPct val="85000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002060"/>
              </a:solidFill>
            </a:endParaRPr>
          </a:p>
          <a:p>
            <a:pPr marL="447675" lvl="2" indent="361950">
              <a:buClr>
                <a:srgbClr val="00B050"/>
              </a:buClr>
              <a:buSzPct val="85000"/>
              <a:buFont typeface="Wingdings" panose="05000000000000000000" pitchFamily="2" charset="2"/>
              <a:buChar char="§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447675" lvl="2">
              <a:buClr>
                <a:srgbClr val="00B050"/>
              </a:buClr>
              <a:buSzPct val="85000"/>
            </a:pPr>
            <a:endParaRPr lang="fr-FR" sz="1600" b="1" dirty="0" smtClean="0">
              <a:solidFill>
                <a:srgbClr val="002060"/>
              </a:solidFill>
            </a:endParaRPr>
          </a:p>
          <a:p>
            <a:pPr marL="0" lvl="2">
              <a:buClr>
                <a:srgbClr val="00B050"/>
              </a:buClr>
              <a:buSzPct val="85000"/>
            </a:pPr>
            <a:endParaRPr lang="fr-FR" b="1" u="sng" dirty="0">
              <a:solidFill>
                <a:srgbClr val="002060"/>
              </a:solidFill>
            </a:endParaRPr>
          </a:p>
          <a:p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1441" y="1803320"/>
            <a:ext cx="6395564" cy="58436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1600" b="1" dirty="0">
                <a:solidFill>
                  <a:srgbClr val="002060"/>
                </a:solidFill>
              </a:rPr>
              <a:t>Transmission à l’OMEDIT du suivi qualitatif des situations hors </a:t>
            </a:r>
            <a:r>
              <a:rPr lang="fr-FR" sz="1600" b="1" dirty="0" smtClean="0">
                <a:solidFill>
                  <a:srgbClr val="002060"/>
                </a:solidFill>
              </a:rPr>
              <a:t>AMM</a:t>
            </a:r>
          </a:p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1600" b="1" i="1" u="sng" dirty="0" smtClean="0">
                <a:solidFill>
                  <a:srgbClr val="002060"/>
                </a:solidFill>
              </a:rPr>
              <a:t>mensuel</a:t>
            </a:r>
            <a:r>
              <a:rPr lang="fr-FR" sz="1600" b="1" dirty="0" smtClean="0">
                <a:solidFill>
                  <a:srgbClr val="002060"/>
                </a:solidFill>
              </a:rPr>
              <a:t> si possible ; semestriel a minima</a:t>
            </a:r>
            <a:endParaRPr lang="fr-FR" sz="1600" b="1" dirty="0">
              <a:solidFill>
                <a:srgbClr val="002060"/>
              </a:solidFill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1961950" y="4445002"/>
            <a:ext cx="4774806" cy="680616"/>
            <a:chOff x="2008145" y="3907839"/>
            <a:chExt cx="4774806" cy="680616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8145" y="3907839"/>
              <a:ext cx="1211334" cy="680616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4580" y="3940882"/>
              <a:ext cx="628371" cy="61453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150822" y="4014730"/>
              <a:ext cx="1192577" cy="428735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rgbClr val="002060"/>
                  </a:solidFill>
                </a:rPr>
                <a:t>Fichier Excel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99786" y="4003786"/>
              <a:ext cx="1192577" cy="428735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solidFill>
                    <a:srgbClr val="002060"/>
                  </a:solidFill>
                </a:rPr>
                <a:t>Fiches Word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3371879" y="4314692"/>
              <a:ext cx="799079" cy="216613"/>
              <a:chOff x="3219479" y="4371842"/>
              <a:chExt cx="799079" cy="216613"/>
            </a:xfrm>
          </p:grpSpPr>
          <p:sp>
            <p:nvSpPr>
              <p:cNvPr id="16" name="Étoile à 5 branches 15"/>
              <p:cNvSpPr/>
              <p:nvPr/>
            </p:nvSpPr>
            <p:spPr>
              <a:xfrm>
                <a:off x="3219479" y="4371842"/>
                <a:ext cx="238096" cy="216613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Étoile à 5 branches 16"/>
              <p:cNvSpPr/>
              <p:nvPr/>
            </p:nvSpPr>
            <p:spPr>
              <a:xfrm>
                <a:off x="3509014" y="4371842"/>
                <a:ext cx="238096" cy="216613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Étoile à 5 branches 17"/>
              <p:cNvSpPr/>
              <p:nvPr/>
            </p:nvSpPr>
            <p:spPr>
              <a:xfrm>
                <a:off x="3780462" y="4371842"/>
                <a:ext cx="238096" cy="216613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0" name="Ellipse 19"/>
          <p:cNvSpPr/>
          <p:nvPr/>
        </p:nvSpPr>
        <p:spPr>
          <a:xfrm>
            <a:off x="6422570" y="2765020"/>
            <a:ext cx="1826549" cy="897070"/>
          </a:xfrm>
          <a:prstGeom prst="ellips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Indicateurs CAQES</a:t>
            </a:r>
            <a:endParaRPr lang="fr-FR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077" y="2883388"/>
            <a:ext cx="690349" cy="66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601441" y="5286946"/>
            <a:ext cx="6586830" cy="12538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 algn="ctr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2000" b="1" dirty="0" smtClean="0">
                <a:solidFill>
                  <a:srgbClr val="002060"/>
                </a:solidFill>
              </a:rPr>
              <a:t>Création d’un GT </a:t>
            </a:r>
            <a:r>
              <a:rPr lang="fr-FR" sz="2000" b="1" dirty="0" smtClean="0">
                <a:solidFill>
                  <a:srgbClr val="002060"/>
                </a:solidFill>
              </a:rPr>
              <a:t>OMEDIT (échange et pédagogie)</a:t>
            </a:r>
            <a:endParaRPr lang="fr-FR" sz="2000" b="1" dirty="0" smtClean="0">
              <a:solidFill>
                <a:srgbClr val="002060"/>
              </a:solidFill>
            </a:endParaRPr>
          </a:p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q"/>
            </a:pPr>
            <a:r>
              <a:rPr lang="fr-FR" sz="1600" b="1" i="1" u="sng" dirty="0" smtClean="0">
                <a:solidFill>
                  <a:srgbClr val="002060"/>
                </a:solidFill>
              </a:rPr>
              <a:t>Objectif : </a:t>
            </a:r>
            <a:r>
              <a:rPr lang="fr-FR" sz="1600" b="1" dirty="0" smtClean="0">
                <a:solidFill>
                  <a:srgbClr val="002060"/>
                </a:solidFill>
              </a:rPr>
              <a:t>travailler </a:t>
            </a:r>
            <a:r>
              <a:rPr lang="fr-FR" sz="1600" b="1" dirty="0">
                <a:solidFill>
                  <a:srgbClr val="002060"/>
                </a:solidFill>
              </a:rPr>
              <a:t>sur les modalités de recueil et de suivi</a:t>
            </a:r>
          </a:p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q"/>
            </a:pPr>
            <a:r>
              <a:rPr lang="fr-FR" sz="1600" b="1" i="1" u="sng" dirty="0" smtClean="0">
                <a:solidFill>
                  <a:srgbClr val="002060"/>
                </a:solidFill>
              </a:rPr>
              <a:t>Constitution du GT </a:t>
            </a:r>
            <a:r>
              <a:rPr lang="fr-FR" sz="1600" b="1" dirty="0" smtClean="0">
                <a:solidFill>
                  <a:srgbClr val="002060"/>
                </a:solidFill>
              </a:rPr>
              <a:t>: Appel à volontaire </a:t>
            </a:r>
          </a:p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q"/>
            </a:pPr>
            <a:r>
              <a:rPr lang="fr-FR" sz="1600" b="1" i="1" u="sng" dirty="0">
                <a:solidFill>
                  <a:srgbClr val="002060"/>
                </a:solidFill>
              </a:rPr>
              <a:t>1ère réunion : </a:t>
            </a:r>
            <a:r>
              <a:rPr lang="fr-FR" sz="1600" b="1" dirty="0" smtClean="0">
                <a:solidFill>
                  <a:srgbClr val="002060"/>
                </a:solidFill>
              </a:rPr>
              <a:t>début septembre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416844"/>
            <a:ext cx="1416677" cy="838201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172" y="5704408"/>
            <a:ext cx="1188351" cy="72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26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cas particuliers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315475" y="1402841"/>
            <a:ext cx="8229600" cy="3874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b="1" dirty="0" smtClean="0">
                <a:solidFill>
                  <a:srgbClr val="002060"/>
                </a:solidFill>
              </a:rPr>
              <a:t>Encore des interrogations …..</a:t>
            </a:r>
            <a:endParaRPr lang="fr-FR" b="1" dirty="0">
              <a:solidFill>
                <a:srgbClr val="002060"/>
              </a:solidFill>
            </a:endParaRPr>
          </a:p>
          <a:p>
            <a:endParaRPr lang="fr-FR" sz="3600" dirty="0"/>
          </a:p>
        </p:txBody>
      </p:sp>
      <p:sp>
        <p:nvSpPr>
          <p:cNvPr id="5" name="Ellipse 4"/>
          <p:cNvSpPr/>
          <p:nvPr/>
        </p:nvSpPr>
        <p:spPr>
          <a:xfrm>
            <a:off x="1876698" y="2815364"/>
            <a:ext cx="6235542" cy="1049714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ACCOMPAGNEMENT  / CONTACT OMEDIT</a:t>
            </a:r>
          </a:p>
          <a:p>
            <a:pPr algn="ctr"/>
            <a:r>
              <a:rPr lang="fr-FR" b="1" dirty="0" smtClean="0">
                <a:solidFill>
                  <a:srgbClr val="002060"/>
                </a:solidFill>
              </a:rPr>
              <a:t>Pour toutes questions 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1" y="2847825"/>
            <a:ext cx="1313057" cy="98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87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B5A380-1865-0543-B332-1F567898D3E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Rectangle à coins arrondis 2"/>
          <p:cNvSpPr/>
          <p:nvPr/>
        </p:nvSpPr>
        <p:spPr>
          <a:xfrm>
            <a:off x="449341" y="429172"/>
            <a:ext cx="8579297" cy="3997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r>
              <a:rPr lang="fr-FR" sz="2400" b="1" dirty="0" smtClean="0">
                <a:solidFill>
                  <a:prstClr val="white"/>
                </a:solidFill>
              </a:rPr>
              <a:t>LISTE EN SUS – cas particuliers</a:t>
            </a:r>
            <a:endParaRPr lang="fr-FR" sz="2400" b="1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315475" y="1058608"/>
            <a:ext cx="8229600" cy="38747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SzPct val="65000"/>
              <a:buNone/>
            </a:pPr>
            <a:r>
              <a:rPr lang="fr-FR" sz="2000" b="1" dirty="0" smtClean="0">
                <a:solidFill>
                  <a:srgbClr val="00B050"/>
                </a:solidFill>
              </a:rPr>
              <a:t>1/ </a:t>
            </a:r>
            <a:r>
              <a:rPr lang="fr-FR" sz="1600" b="1" dirty="0" smtClean="0">
                <a:solidFill>
                  <a:srgbClr val="002060"/>
                </a:solidFill>
              </a:rPr>
              <a:t>Les indications </a:t>
            </a:r>
            <a:r>
              <a:rPr lang="fr-FR" sz="1600" b="1" i="1" dirty="0" smtClean="0">
                <a:solidFill>
                  <a:srgbClr val="0070C0"/>
                </a:solidFill>
              </a:rPr>
              <a:t>hors AMM s’apparentant à une indication AMM non prise en charge en sus des GHS</a:t>
            </a:r>
          </a:p>
          <a:p>
            <a:pPr marL="0" indent="0">
              <a:buClr>
                <a:srgbClr val="00B050"/>
              </a:buClr>
              <a:buSzPct val="65000"/>
              <a:buNone/>
            </a:pPr>
            <a:endParaRPr lang="fr-FR" sz="100" b="1" i="1" dirty="0" smtClean="0">
              <a:solidFill>
                <a:srgbClr val="0070C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fr-FR" sz="1600" b="1" i="1" dirty="0" smtClean="0">
                <a:solidFill>
                  <a:srgbClr val="002060"/>
                </a:solidFill>
              </a:rPr>
              <a:t>Ex : </a:t>
            </a:r>
            <a:r>
              <a:rPr lang="fr-FR" sz="1400" b="1" i="1" u="sng" dirty="0" smtClean="0">
                <a:solidFill>
                  <a:srgbClr val="002060"/>
                </a:solidFill>
              </a:rPr>
              <a:t>Situation Hors AMM 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fr-FR" sz="1400" b="1" i="1" dirty="0" err="1" smtClean="0">
                <a:solidFill>
                  <a:srgbClr val="002060"/>
                </a:solidFill>
              </a:rPr>
              <a:t>Bevacizumab</a:t>
            </a:r>
            <a:r>
              <a:rPr lang="fr-FR" sz="1400" b="1" i="1" dirty="0" smtClean="0">
                <a:solidFill>
                  <a:srgbClr val="002060"/>
                </a:solidFill>
              </a:rPr>
              <a:t>, en association au </a:t>
            </a:r>
            <a:r>
              <a:rPr lang="fr-FR" sz="1400" b="1" i="1" dirty="0" err="1" smtClean="0">
                <a:solidFill>
                  <a:srgbClr val="002060"/>
                </a:solidFill>
              </a:rPr>
              <a:t>paclitaxel</a:t>
            </a:r>
            <a:r>
              <a:rPr lang="fr-FR" sz="1400" b="1" i="1" dirty="0" smtClean="0">
                <a:solidFill>
                  <a:srgbClr val="002060"/>
                </a:solidFill>
              </a:rPr>
              <a:t> et au </a:t>
            </a:r>
            <a:r>
              <a:rPr lang="fr-FR" sz="1400" b="1" i="1" u="sng" dirty="0" err="1" smtClean="0">
                <a:solidFill>
                  <a:srgbClr val="002060"/>
                </a:solidFill>
              </a:rPr>
              <a:t>carboplatine</a:t>
            </a:r>
            <a:r>
              <a:rPr lang="fr-FR" sz="1400" b="1" i="1" u="sng" dirty="0" smtClean="0">
                <a:solidFill>
                  <a:srgbClr val="002060"/>
                </a:solidFill>
              </a:rPr>
              <a:t> </a:t>
            </a:r>
            <a:r>
              <a:rPr lang="fr-FR" sz="1400" b="1" i="1" dirty="0" smtClean="0">
                <a:solidFill>
                  <a:srgbClr val="002060"/>
                </a:solidFill>
              </a:rPr>
              <a:t>dans un cancer du col de l’utérus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i="1" u="sng" dirty="0" smtClean="0">
                <a:solidFill>
                  <a:srgbClr val="002060"/>
                </a:solidFill>
              </a:rPr>
              <a:t>L’AMM apparentée est l’association au </a:t>
            </a:r>
            <a:r>
              <a:rPr lang="fr-FR" sz="1400" i="1" u="sng" dirty="0" err="1" smtClean="0">
                <a:solidFill>
                  <a:srgbClr val="002060"/>
                </a:solidFill>
              </a:rPr>
              <a:t>cisplatine</a:t>
            </a:r>
            <a:r>
              <a:rPr lang="fr-FR" sz="1400" i="1" u="sng" dirty="0" smtClean="0">
                <a:solidFill>
                  <a:srgbClr val="002060"/>
                </a:solidFill>
              </a:rPr>
              <a:t> </a:t>
            </a:r>
            <a:r>
              <a:rPr lang="fr-FR" sz="1400" i="1" dirty="0" smtClean="0">
                <a:solidFill>
                  <a:srgbClr val="002060"/>
                </a:solidFill>
              </a:rPr>
              <a:t>: </a:t>
            </a:r>
            <a:r>
              <a:rPr lang="fr-FR" sz="1400" i="1" u="sng" dirty="0" smtClean="0">
                <a:solidFill>
                  <a:srgbClr val="002060"/>
                </a:solidFill>
              </a:rPr>
              <a:t>AMM </a:t>
            </a:r>
            <a:r>
              <a:rPr lang="fr-FR" sz="1400" b="1" i="1" u="sng" dirty="0" smtClean="0">
                <a:solidFill>
                  <a:srgbClr val="002060"/>
                </a:solidFill>
              </a:rPr>
              <a:t>non prise en charge en sus </a:t>
            </a:r>
            <a:r>
              <a:rPr lang="fr-FR" sz="1400" i="1" dirty="0" smtClean="0">
                <a:solidFill>
                  <a:srgbClr val="002060"/>
                </a:solidFill>
              </a:rPr>
              <a:t>(code : I000037)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fr-FR" sz="1400" i="1" dirty="0" smtClean="0">
                <a:solidFill>
                  <a:srgbClr val="002060"/>
                </a:solidFill>
              </a:rPr>
              <a:t>Switch du </a:t>
            </a:r>
            <a:r>
              <a:rPr lang="fr-FR" sz="1400" i="1" dirty="0" err="1" smtClean="0">
                <a:solidFill>
                  <a:srgbClr val="002060"/>
                </a:solidFill>
              </a:rPr>
              <a:t>cisplatine</a:t>
            </a:r>
            <a:r>
              <a:rPr lang="fr-FR" sz="1400" i="1" dirty="0" smtClean="0">
                <a:solidFill>
                  <a:srgbClr val="002060"/>
                </a:solidFill>
              </a:rPr>
              <a:t> par le </a:t>
            </a:r>
            <a:r>
              <a:rPr lang="fr-FR" sz="1400" i="1" dirty="0" err="1" smtClean="0">
                <a:solidFill>
                  <a:srgbClr val="002060"/>
                </a:solidFill>
              </a:rPr>
              <a:t>carboplatine</a:t>
            </a:r>
            <a:endParaRPr lang="fr-FR" sz="1400" i="1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è"/>
            </a:pPr>
            <a:endParaRPr lang="fr-FR" sz="1400" i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fr-FR" sz="1400" i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fr-FR" sz="2000" b="1" dirty="0">
                <a:solidFill>
                  <a:srgbClr val="00B050"/>
                </a:solidFill>
              </a:rPr>
              <a:t>2/ </a:t>
            </a:r>
            <a:r>
              <a:rPr lang="fr-FR" sz="1600" b="1" i="1" dirty="0">
                <a:solidFill>
                  <a:srgbClr val="0070C0"/>
                </a:solidFill>
              </a:rPr>
              <a:t>AMM miroir - </a:t>
            </a:r>
            <a:r>
              <a:rPr lang="fr-FR" sz="1600" b="1" dirty="0" smtClean="0">
                <a:solidFill>
                  <a:srgbClr val="002060"/>
                </a:solidFill>
              </a:rPr>
              <a:t>Modalités </a:t>
            </a:r>
            <a:r>
              <a:rPr lang="fr-FR" sz="1600" b="1" dirty="0">
                <a:solidFill>
                  <a:srgbClr val="002060"/>
                </a:solidFill>
              </a:rPr>
              <a:t>de codage des médicaments « B » faisant l’objet d’une AMM « miroir » </a:t>
            </a:r>
            <a:endParaRPr lang="fr-FR" sz="1600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fr-FR" sz="1600" b="1" i="1" dirty="0">
                <a:solidFill>
                  <a:srgbClr val="002060"/>
                </a:solidFill>
              </a:rPr>
              <a:t>Ex : </a:t>
            </a:r>
            <a:r>
              <a:rPr lang="fr-FR" sz="1400" b="1" i="1" dirty="0" err="1">
                <a:solidFill>
                  <a:srgbClr val="002060"/>
                </a:solidFill>
              </a:rPr>
              <a:t>Pertuzumab</a:t>
            </a:r>
            <a:r>
              <a:rPr lang="fr-FR" sz="1400" b="1" i="1" dirty="0">
                <a:solidFill>
                  <a:srgbClr val="002060"/>
                </a:solidFill>
              </a:rPr>
              <a:t> (médicament A) en association au </a:t>
            </a:r>
            <a:r>
              <a:rPr lang="fr-FR" sz="1400" b="1" i="1" dirty="0" err="1">
                <a:solidFill>
                  <a:srgbClr val="002060"/>
                </a:solidFill>
              </a:rPr>
              <a:t>trastuzumab</a:t>
            </a:r>
            <a:r>
              <a:rPr lang="fr-FR" sz="1400" b="1" i="1" dirty="0">
                <a:solidFill>
                  <a:srgbClr val="002060"/>
                </a:solidFill>
              </a:rPr>
              <a:t> (médicament B) et au </a:t>
            </a:r>
            <a:r>
              <a:rPr lang="fr-FR" sz="1400" b="1" i="1" dirty="0" err="1">
                <a:solidFill>
                  <a:srgbClr val="002060"/>
                </a:solidFill>
              </a:rPr>
              <a:t>docétaxel</a:t>
            </a:r>
            <a:r>
              <a:rPr lang="fr-FR" sz="1400" b="1" i="1" dirty="0">
                <a:solidFill>
                  <a:srgbClr val="002060"/>
                </a:solidFill>
              </a:rPr>
              <a:t>, dans le traitement du cancer du sein métastatique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rgbClr val="002060"/>
                </a:solidFill>
              </a:rPr>
              <a:t>Pertuzumab</a:t>
            </a:r>
            <a:r>
              <a:rPr lang="fr-FR" sz="1400" b="1" dirty="0">
                <a:solidFill>
                  <a:srgbClr val="002060"/>
                </a:solidFill>
              </a:rPr>
              <a:t> : dispose d’un code LES I000271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rgbClr val="002060"/>
                </a:solidFill>
              </a:rPr>
              <a:t>Codage du </a:t>
            </a:r>
            <a:r>
              <a:rPr lang="fr-FR" sz="1400" b="1" dirty="0" err="1">
                <a:solidFill>
                  <a:srgbClr val="002060"/>
                </a:solidFill>
              </a:rPr>
              <a:t>trastuzumab</a:t>
            </a:r>
            <a:r>
              <a:rPr lang="fr-FR" sz="1400" b="1" dirty="0">
                <a:solidFill>
                  <a:srgbClr val="002060"/>
                </a:solidFill>
              </a:rPr>
              <a:t>? 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è"/>
            </a:pPr>
            <a:r>
              <a:rPr lang="fr-FR" sz="1400" b="1" dirty="0" smtClean="0">
                <a:solidFill>
                  <a:srgbClr val="002060"/>
                </a:solidFill>
              </a:rPr>
              <a:t>Actuellement </a:t>
            </a:r>
            <a:r>
              <a:rPr lang="fr-FR" sz="1400" b="1" dirty="0">
                <a:solidFill>
                  <a:srgbClr val="002060"/>
                </a:solidFill>
              </a:rPr>
              <a:t>: seule modalité de codage non bloquante est le code </a:t>
            </a:r>
            <a:r>
              <a:rPr lang="fr-FR" sz="1400" b="1" dirty="0">
                <a:solidFill>
                  <a:srgbClr val="0070C0"/>
                </a:solidFill>
              </a:rPr>
              <a:t>I999999</a:t>
            </a:r>
          </a:p>
          <a:p>
            <a:pPr marL="0" indent="0" algn="just">
              <a:buNone/>
            </a:pPr>
            <a:endParaRPr lang="fr-FR" sz="1600" b="1" dirty="0">
              <a:solidFill>
                <a:srgbClr val="002060"/>
              </a:solidFill>
            </a:endParaRPr>
          </a:p>
          <a:p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790573" y="3062046"/>
            <a:ext cx="7515225" cy="47173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 algn="ctr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rgbClr val="002060"/>
                </a:solidFill>
              </a:rPr>
              <a:t>Ne pas déclarer I999999 car situation non valorisée, non prise en charge en sus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0573" y="5949949"/>
            <a:ext cx="7515225" cy="44450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2" indent="-285750">
              <a:buClr>
                <a:srgbClr val="00B050"/>
              </a:buClr>
              <a:buSzPct val="85000"/>
              <a:buFont typeface="Wingdings" panose="05000000000000000000" pitchFamily="2" charset="2"/>
              <a:buChar char="è"/>
            </a:pPr>
            <a:r>
              <a:rPr lang="fr-FR" sz="1600" b="1" dirty="0" smtClean="0">
                <a:solidFill>
                  <a:srgbClr val="002060"/>
                </a:solidFill>
              </a:rPr>
              <a:t>Travaux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RESOMEDIT </a:t>
            </a:r>
            <a:r>
              <a:rPr lang="fr-FR" sz="1600" b="1" dirty="0" smtClean="0">
                <a:solidFill>
                  <a:srgbClr val="002060"/>
                </a:solidFill>
              </a:rPr>
              <a:t>en cours = HARMONISATION NATIONALE 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410325" y="5824536"/>
            <a:ext cx="2249050" cy="6953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2060"/>
                </a:solidFill>
              </a:rPr>
              <a:t>Égalité entre patient</a:t>
            </a:r>
            <a:endParaRPr lang="fr-F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QUA 1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F4B5E"/>
      </a:accent1>
      <a:accent2>
        <a:srgbClr val="1B936D"/>
      </a:accent2>
      <a:accent3>
        <a:srgbClr val="87D397"/>
      </a:accent3>
      <a:accent4>
        <a:srgbClr val="C5D8BD"/>
      </a:accent4>
      <a:accent5>
        <a:srgbClr val="F1E8D2"/>
      </a:accent5>
      <a:accent6>
        <a:srgbClr val="D7D6D8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4778</TotalTime>
  <Words>1009</Words>
  <Application>Microsoft Office PowerPoint</Application>
  <PresentationFormat>Affichage à l'écran (4:3)</PresentationFormat>
  <Paragraphs>224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Bertrice LOULIERE</cp:lastModifiedBy>
  <cp:revision>186</cp:revision>
  <cp:lastPrinted>2019-06-27T09:49:08Z</cp:lastPrinted>
  <dcterms:created xsi:type="dcterms:W3CDTF">2017-07-05T22:11:43Z</dcterms:created>
  <dcterms:modified xsi:type="dcterms:W3CDTF">2019-06-27T10:17:22Z</dcterms:modified>
</cp:coreProperties>
</file>