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6" r:id="rId4"/>
    <p:sldId id="262" r:id="rId5"/>
    <p:sldId id="263" r:id="rId6"/>
    <p:sldId id="264" r:id="rId7"/>
    <p:sldId id="265" r:id="rId8"/>
    <p:sldId id="258" r:id="rId9"/>
    <p:sldId id="259" r:id="rId10"/>
    <p:sldId id="260" r:id="rId11"/>
    <p:sldId id="271" r:id="rId12"/>
    <p:sldId id="272" r:id="rId13"/>
    <p:sldId id="273" r:id="rId14"/>
    <p:sldId id="267" r:id="rId15"/>
    <p:sldId id="268" r:id="rId16"/>
    <p:sldId id="269" r:id="rId17"/>
    <p:sldId id="270" r:id="rId18"/>
    <p:sldId id="274" r:id="rId19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EDBD"/>
    <a:srgbClr val="92D050"/>
    <a:srgbClr val="00B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1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some-dc01.omedit.lan\OMEDIT\COMMUN\OMEDIT%202023\HAD\HAD%20-%20LISTE%20TRAITEMENTS%20COUTEUX\12%20-%20REUNION%20RESOMEDIT%20LUNDI\Graphique%20pour%20RESOMEDIT%20-%20r&#233;union%20lundi%2018.09.2023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fr-FR" sz="1400" b="1" dirty="0"/>
              <a:t>Proposition</a:t>
            </a:r>
            <a:r>
              <a:rPr lang="fr-FR" sz="1400" b="1" baseline="0" dirty="0"/>
              <a:t> d'inscription (n=107)</a:t>
            </a:r>
            <a:endParaRPr lang="fr-FR" sz="1400" b="1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/>
      <c:pieChart>
        <c:varyColors val="1"/>
        <c:ser>
          <c:idx val="0"/>
          <c:order val="0"/>
          <c:explosion val="3"/>
          <c:dPt>
            <c:idx val="0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FB4-4E62-9A4A-146B4C977C36}"/>
              </c:ext>
            </c:extLst>
          </c:dPt>
          <c:dPt>
            <c:idx val="1"/>
            <c:bubble3D val="0"/>
            <c:spPr>
              <a:solidFill>
                <a:srgbClr val="C000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FB4-4E62-9A4A-146B4C977C36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fld id="{82A22D9B-4D07-4E41-93F8-0C5ADCBB1307}" type="CATEGORYNAME">
                      <a:rPr lang="en-US"/>
                      <a:pPr/>
                      <a:t>[NOM DE CATÉGORIE]</a:t>
                    </a:fld>
                    <a:r>
                      <a:rPr lang="en-US" baseline="0"/>
                      <a:t>
</a:t>
                    </a:r>
                    <a:fld id="{13886DB7-6FF1-4D9E-B02C-A5528FF13FEB}" type="PERCENTAGE">
                      <a:rPr lang="en-US" baseline="0"/>
                      <a:pPr/>
                      <a:t>[POURCENTAGE]</a:t>
                    </a:fld>
                    <a:r>
                      <a:rPr lang="en-US" baseline="0"/>
                      <a:t> (61)</a:t>
                    </a:r>
                  </a:p>
                </c:rich>
              </c:tx>
              <c:dLblPos val="ctr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3801120035476605"/>
                      <c:h val="0.2870213666173048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9FB4-4E62-9A4A-146B4C977C36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fld id="{3C4C6392-8E3F-44F8-9BE5-378051C63729}" type="CATEGORYNAME">
                      <a:rPr lang="en-US"/>
                      <a:pPr/>
                      <a:t>[NOM DE CATÉGORIE]</a:t>
                    </a:fld>
                    <a:r>
                      <a:rPr lang="en-US" baseline="0"/>
                      <a:t>
</a:t>
                    </a:r>
                    <a:fld id="{9BB0304F-9E5D-4200-87DF-112F8D3B6392}" type="PERCENTAGE">
                      <a:rPr lang="en-US" baseline="0"/>
                      <a:pPr/>
                      <a:t>[POURCENTAGE]</a:t>
                    </a:fld>
                    <a:r>
                      <a:rPr lang="en-US" baseline="0"/>
                      <a:t> (46)</a:t>
                    </a:r>
                  </a:p>
                </c:rich>
              </c:tx>
              <c:dLblPos val="ctr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9FB4-4E62-9A4A-146B4C977C3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dLblPos val="ctr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Feuil1!$A$4:$A$5</c:f>
              <c:strCache>
                <c:ptCount val="2"/>
                <c:pt idx="0">
                  <c:v>OUI</c:v>
                </c:pt>
                <c:pt idx="1">
                  <c:v>NON</c:v>
                </c:pt>
              </c:strCache>
            </c:strRef>
          </c:cat>
          <c:val>
            <c:numRef>
              <c:f>Feuil1!$B$4:$B$5</c:f>
              <c:numCache>
                <c:formatCode>General</c:formatCode>
                <c:ptCount val="2"/>
                <c:pt idx="0">
                  <c:v>61</c:v>
                </c:pt>
                <c:pt idx="1">
                  <c:v>46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FB4-4E62-9A4A-146B4C977C36}"/>
            </c:ext>
          </c:extLst>
        </c:ser>
        <c:dLbls>
          <c:dLblPos val="ctr"/>
          <c:showLegendKey val="0"/>
          <c:showVal val="0"/>
          <c:showCatName val="1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Classes</a:t>
            </a:r>
            <a:r>
              <a:rPr lang="en-US" baseline="0" dirty="0"/>
              <a:t> </a:t>
            </a:r>
            <a:r>
              <a:rPr lang="en-US" baseline="0" dirty="0" err="1"/>
              <a:t>thérapeutiques</a:t>
            </a:r>
            <a:r>
              <a:rPr lang="en-US" baseline="0" dirty="0"/>
              <a:t> </a:t>
            </a:r>
            <a:r>
              <a:rPr lang="en-US" baseline="0" dirty="0" err="1"/>
              <a:t>proposées</a:t>
            </a:r>
            <a:r>
              <a:rPr lang="en-US" baseline="0" dirty="0"/>
              <a:t> à </a:t>
            </a:r>
            <a:r>
              <a:rPr lang="en-US" baseline="0" dirty="0" err="1"/>
              <a:t>l’inscription</a:t>
            </a:r>
            <a:r>
              <a:rPr lang="en-US" baseline="0" dirty="0"/>
              <a:t> 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>
        <c:manualLayout>
          <c:layoutTarget val="inner"/>
          <c:xMode val="edge"/>
          <c:yMode val="edge"/>
          <c:x val="0.27412255614777464"/>
          <c:y val="9.8043880518107321E-2"/>
          <c:w val="0.69305121539759906"/>
          <c:h val="0.87287866772402856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Feuil1!$B$30</c:f>
              <c:strCache>
                <c:ptCount val="1"/>
                <c:pt idx="0">
                  <c:v>Nombre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Feuil1!$A$31:$A$49</c:f>
              <c:strCache>
                <c:ptCount val="19"/>
                <c:pt idx="0">
                  <c:v>Antiéosinophilique</c:v>
                </c:pt>
                <c:pt idx="1">
                  <c:v>Antihypertenseur</c:v>
                </c:pt>
                <c:pt idx="2">
                  <c:v>Antinéovascularisation</c:v>
                </c:pt>
                <c:pt idx="3">
                  <c:v>Gaz médical</c:v>
                </c:pt>
                <c:pt idx="4">
                  <c:v>Hypolipémiant</c:v>
                </c:pt>
                <c:pt idx="5">
                  <c:v>Immunostimulant</c:v>
                </c:pt>
                <c:pt idx="6">
                  <c:v>Inhibiteur corticoïdes</c:v>
                </c:pt>
                <c:pt idx="7">
                  <c:v>Ttt dermatite</c:v>
                </c:pt>
                <c:pt idx="8">
                  <c:v>Vaccin</c:v>
                </c:pt>
                <c:pt idx="9">
                  <c:v>Vitamines</c:v>
                </c:pt>
                <c:pt idx="10">
                  <c:v>Antipsychotique</c:v>
                </c:pt>
                <c:pt idx="11">
                  <c:v>Antithrombotique</c:v>
                </c:pt>
                <c:pt idx="12">
                  <c:v>Hormonothérapie</c:v>
                </c:pt>
                <c:pt idx="13">
                  <c:v>Immunosuppresseur</c:v>
                </c:pt>
                <c:pt idx="14">
                  <c:v>Antiostéoporotique</c:v>
                </c:pt>
                <c:pt idx="15">
                  <c:v>Facteur croissance</c:v>
                </c:pt>
                <c:pt idx="16">
                  <c:v>Antianémique</c:v>
                </c:pt>
                <c:pt idx="17">
                  <c:v>Antiinfectieux</c:v>
                </c:pt>
                <c:pt idx="18">
                  <c:v>Anticancéreux</c:v>
                </c:pt>
              </c:strCache>
            </c:strRef>
          </c:cat>
          <c:val>
            <c:numRef>
              <c:f>Feuil1!$B$31:$B$49</c:f>
              <c:numCache>
                <c:formatCode>General</c:formatCode>
                <c:ptCount val="19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3</c:v>
                </c:pt>
                <c:pt idx="11">
                  <c:v>3</c:v>
                </c:pt>
                <c:pt idx="12">
                  <c:v>3</c:v>
                </c:pt>
                <c:pt idx="13">
                  <c:v>3</c:v>
                </c:pt>
                <c:pt idx="14">
                  <c:v>5</c:v>
                </c:pt>
                <c:pt idx="15">
                  <c:v>5</c:v>
                </c:pt>
                <c:pt idx="16">
                  <c:v>7</c:v>
                </c:pt>
                <c:pt idx="17">
                  <c:v>8</c:v>
                </c:pt>
                <c:pt idx="18">
                  <c:v>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01E-4947-B696-84E319AAF0A6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82"/>
        <c:axId val="952784751"/>
        <c:axId val="943047487"/>
      </c:barChart>
      <c:catAx>
        <c:axId val="952784751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943047487"/>
        <c:crosses val="autoZero"/>
        <c:auto val="1"/>
        <c:lblAlgn val="ctr"/>
        <c:lblOffset val="100"/>
        <c:noMultiLvlLbl val="0"/>
      </c:catAx>
      <c:valAx>
        <c:axId val="943047487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952784751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>
      <a:solidFill>
        <a:schemeClr val="bg1">
          <a:lumMod val="85000"/>
        </a:schemeClr>
      </a:solidFill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36A73C7-8DF5-46CF-A944-99A56A8FCDA5}" type="doc">
      <dgm:prSet loTypeId="urn:microsoft.com/office/officeart/2005/8/layout/vList2" loCatId="list" qsTypeId="urn:microsoft.com/office/officeart/2005/8/quickstyle/3d4" qsCatId="3D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BB082CEA-55FF-4D42-8B1C-0B5FBE4960B7}">
      <dgm:prSet phldrT="[Texte]" custT="1"/>
      <dgm:spPr/>
      <dgm:t>
        <a:bodyPr/>
        <a:lstStyle/>
        <a:p>
          <a:r>
            <a:rPr lang="fr-FR" sz="2000" dirty="0"/>
            <a:t>Etablissement publics (</a:t>
          </a:r>
          <a:r>
            <a:rPr lang="fr-FR" sz="2000" dirty="0" err="1"/>
            <a:t>exDG</a:t>
          </a:r>
          <a:r>
            <a:rPr lang="fr-FR" sz="2000" dirty="0"/>
            <a:t>)</a:t>
          </a:r>
        </a:p>
      </dgm:t>
    </dgm:pt>
    <dgm:pt modelId="{7D2CB98A-2E6B-4884-AB7B-DCB272CF7518}" type="parTrans" cxnId="{5FE75A82-725E-48A9-A958-08C740A51FC0}">
      <dgm:prSet/>
      <dgm:spPr/>
      <dgm:t>
        <a:bodyPr/>
        <a:lstStyle/>
        <a:p>
          <a:endParaRPr lang="fr-FR" sz="2000"/>
        </a:p>
      </dgm:t>
    </dgm:pt>
    <dgm:pt modelId="{71C1E889-87A6-4E84-8BF4-94413F369295}" type="sibTrans" cxnId="{5FE75A82-725E-48A9-A958-08C740A51FC0}">
      <dgm:prSet/>
      <dgm:spPr/>
      <dgm:t>
        <a:bodyPr/>
        <a:lstStyle/>
        <a:p>
          <a:endParaRPr lang="fr-FR" sz="2000"/>
        </a:p>
      </dgm:t>
    </dgm:pt>
    <dgm:pt modelId="{14AD3B92-5D84-4213-B7EC-51AE65CBD04C}">
      <dgm:prSet phldrT="[Texte]" custT="1"/>
      <dgm:spPr/>
      <dgm:t>
        <a:bodyPr/>
        <a:lstStyle/>
        <a:p>
          <a:r>
            <a:rPr lang="fr-FR" sz="1800" b="1" kern="1200">
              <a:solidFill>
                <a:srgbClr val="00B0F0"/>
              </a:solidFill>
              <a:latin typeface="Abadi" panose="020B0604020104020204" pitchFamily="34" charset="0"/>
              <a:ea typeface="+mn-ea"/>
              <a:cs typeface="+mn-cs"/>
            </a:rPr>
            <a:t>14 établissements de santé </a:t>
          </a:r>
          <a:r>
            <a:rPr lang="fr-FR" sz="1800" kern="1200">
              <a:solidFill>
                <a:srgbClr val="002060"/>
              </a:solidFill>
              <a:latin typeface="Abadi" panose="020B0604020104020204" pitchFamily="34" charset="0"/>
              <a:ea typeface="+mn-ea"/>
              <a:cs typeface="+mn-cs"/>
            </a:rPr>
            <a:t>ont déclaré des DMI « intra GHS »</a:t>
          </a:r>
          <a:endParaRPr lang="fr-FR" sz="1800" kern="1200" dirty="0">
            <a:solidFill>
              <a:srgbClr val="002060"/>
            </a:solidFill>
            <a:latin typeface="Abadi" panose="020B0604020104020204" pitchFamily="34" charset="0"/>
            <a:ea typeface="+mn-ea"/>
            <a:cs typeface="+mn-cs"/>
          </a:endParaRPr>
        </a:p>
      </dgm:t>
    </dgm:pt>
    <dgm:pt modelId="{D106AA04-59AE-48F9-8623-EF5F439A0CDE}" type="parTrans" cxnId="{418C7AD2-4779-4357-AFE0-1AB0A1044FE9}">
      <dgm:prSet/>
      <dgm:spPr/>
      <dgm:t>
        <a:bodyPr/>
        <a:lstStyle/>
        <a:p>
          <a:endParaRPr lang="fr-FR" sz="2000"/>
        </a:p>
      </dgm:t>
    </dgm:pt>
    <dgm:pt modelId="{47387B6E-2431-491E-8B9F-46DF63388405}" type="sibTrans" cxnId="{418C7AD2-4779-4357-AFE0-1AB0A1044FE9}">
      <dgm:prSet/>
      <dgm:spPr/>
      <dgm:t>
        <a:bodyPr/>
        <a:lstStyle/>
        <a:p>
          <a:endParaRPr lang="fr-FR" sz="2000"/>
        </a:p>
      </dgm:t>
    </dgm:pt>
    <dgm:pt modelId="{C0C1A589-9D96-4049-8DF5-AB90FA018392}">
      <dgm:prSet phldrT="[Texte]" custT="1"/>
      <dgm:spPr/>
      <dgm:t>
        <a:bodyPr/>
        <a:lstStyle/>
        <a:p>
          <a:r>
            <a:rPr lang="fr-FR" sz="2000" dirty="0"/>
            <a:t>Etablissements privés (</a:t>
          </a:r>
          <a:r>
            <a:rPr lang="fr-FR" sz="2000" dirty="0" err="1"/>
            <a:t>exOQN</a:t>
          </a:r>
          <a:r>
            <a:rPr lang="fr-FR" sz="2000" dirty="0"/>
            <a:t>)</a:t>
          </a:r>
        </a:p>
      </dgm:t>
    </dgm:pt>
    <dgm:pt modelId="{499CBBAB-55E6-4CDD-9768-230EA493C008}" type="parTrans" cxnId="{4A4F437E-E0EB-4FEF-BAE4-F03C8C858157}">
      <dgm:prSet/>
      <dgm:spPr/>
      <dgm:t>
        <a:bodyPr/>
        <a:lstStyle/>
        <a:p>
          <a:endParaRPr lang="fr-FR" sz="2000"/>
        </a:p>
      </dgm:t>
    </dgm:pt>
    <dgm:pt modelId="{71729059-55E1-44B8-98BA-BBBBFE2AF0B4}" type="sibTrans" cxnId="{4A4F437E-E0EB-4FEF-BAE4-F03C8C858157}">
      <dgm:prSet/>
      <dgm:spPr/>
      <dgm:t>
        <a:bodyPr/>
        <a:lstStyle/>
        <a:p>
          <a:endParaRPr lang="fr-FR" sz="2000"/>
        </a:p>
      </dgm:t>
    </dgm:pt>
    <dgm:pt modelId="{41C4EDCD-56BF-4296-BA03-3628E54C8083}">
      <dgm:prSet phldrT="[Texte]" custT="1"/>
      <dgm:spPr/>
      <dgm:t>
        <a:bodyPr/>
        <a:lstStyle/>
        <a:p>
          <a:r>
            <a:rPr lang="fr-FR" sz="1800" kern="1200">
              <a:solidFill>
                <a:srgbClr val="00B0F0"/>
              </a:solidFill>
              <a:latin typeface="Abadi" panose="020B0604020104020204" pitchFamily="34" charset="0"/>
              <a:ea typeface="+mn-ea"/>
              <a:cs typeface="+mn-cs"/>
            </a:rPr>
            <a:t>20 établissements de santé </a:t>
          </a:r>
          <a:r>
            <a:rPr lang="fr-FR" sz="1800" kern="1200">
              <a:solidFill>
                <a:srgbClr val="002060"/>
              </a:solidFill>
              <a:latin typeface="Abadi" panose="020B0604020104020204" pitchFamily="34" charset="0"/>
              <a:ea typeface="+mn-ea"/>
              <a:cs typeface="+mn-cs"/>
            </a:rPr>
            <a:t>ont déclaré des DMI « intra GHS »</a:t>
          </a:r>
          <a:endParaRPr lang="fr-FR" sz="1800" kern="1200" dirty="0">
            <a:solidFill>
              <a:srgbClr val="002060"/>
            </a:solidFill>
            <a:latin typeface="Abadi" panose="020B0604020104020204" pitchFamily="34" charset="0"/>
            <a:ea typeface="+mn-ea"/>
            <a:cs typeface="+mn-cs"/>
          </a:endParaRPr>
        </a:p>
      </dgm:t>
    </dgm:pt>
    <dgm:pt modelId="{8367D776-0551-4C2D-946E-F0CCEB16EEA6}" type="parTrans" cxnId="{301E8F8F-0028-4744-BEB3-84C51C98838C}">
      <dgm:prSet/>
      <dgm:spPr/>
      <dgm:t>
        <a:bodyPr/>
        <a:lstStyle/>
        <a:p>
          <a:endParaRPr lang="fr-FR" sz="2000"/>
        </a:p>
      </dgm:t>
    </dgm:pt>
    <dgm:pt modelId="{4F615DB6-017F-46DC-8D4D-838D858F1D3D}" type="sibTrans" cxnId="{301E8F8F-0028-4744-BEB3-84C51C98838C}">
      <dgm:prSet/>
      <dgm:spPr/>
      <dgm:t>
        <a:bodyPr/>
        <a:lstStyle/>
        <a:p>
          <a:endParaRPr lang="fr-FR" sz="2000"/>
        </a:p>
      </dgm:t>
    </dgm:pt>
    <dgm:pt modelId="{10B35787-9DF1-4E81-BDD3-B86C4B76E2E7}">
      <dgm:prSet phldrT="[Texte]" custT="1"/>
      <dgm:spPr/>
      <dgm:t>
        <a:bodyPr/>
        <a:lstStyle/>
        <a:p>
          <a:r>
            <a:rPr lang="fr-FR" sz="1800" kern="1200">
              <a:solidFill>
                <a:srgbClr val="002060"/>
              </a:solidFill>
              <a:latin typeface="Abadi" panose="020B0604020104020204" pitchFamily="34" charset="0"/>
              <a:ea typeface="+mn-ea"/>
              <a:cs typeface="+mn-cs"/>
            </a:rPr>
            <a:t>Total de 1134 poses / 1139 séjours</a:t>
          </a:r>
          <a:endParaRPr lang="fr-FR" sz="1800" kern="1200" dirty="0">
            <a:solidFill>
              <a:srgbClr val="002060"/>
            </a:solidFill>
            <a:latin typeface="Abadi" panose="020B0604020104020204" pitchFamily="34" charset="0"/>
            <a:ea typeface="+mn-ea"/>
            <a:cs typeface="+mn-cs"/>
          </a:endParaRPr>
        </a:p>
      </dgm:t>
    </dgm:pt>
    <dgm:pt modelId="{2F26B980-C686-499F-8B00-9D12FA2CD5E1}" type="parTrans" cxnId="{39752F25-3AB0-4961-BDE3-7F2CA6BBF09A}">
      <dgm:prSet/>
      <dgm:spPr/>
      <dgm:t>
        <a:bodyPr/>
        <a:lstStyle/>
        <a:p>
          <a:endParaRPr lang="fr-FR"/>
        </a:p>
      </dgm:t>
    </dgm:pt>
    <dgm:pt modelId="{E77FFC04-B56B-45A4-90A5-775ABFCF89DF}" type="sibTrans" cxnId="{39752F25-3AB0-4961-BDE3-7F2CA6BBF09A}">
      <dgm:prSet/>
      <dgm:spPr/>
      <dgm:t>
        <a:bodyPr/>
        <a:lstStyle/>
        <a:p>
          <a:endParaRPr lang="fr-FR"/>
        </a:p>
      </dgm:t>
    </dgm:pt>
    <dgm:pt modelId="{3C79B048-F1C2-478A-9375-5B0E10C7ED2E}">
      <dgm:prSet custT="1"/>
      <dgm:spPr/>
      <dgm:t>
        <a:bodyPr/>
        <a:lstStyle/>
        <a:p>
          <a:r>
            <a:rPr lang="fr-FR" sz="1800" kern="1200">
              <a:solidFill>
                <a:srgbClr val="002060"/>
              </a:solidFill>
              <a:latin typeface="Abadi" panose="020B0604020104020204" pitchFamily="34" charset="0"/>
              <a:ea typeface="+mn-ea"/>
              <a:cs typeface="+mn-cs"/>
            </a:rPr>
            <a:t>Total de 1829 poses / 1822 séjours</a:t>
          </a:r>
          <a:endParaRPr lang="fr-FR" sz="1800" kern="1200" dirty="0">
            <a:solidFill>
              <a:srgbClr val="002060"/>
            </a:solidFill>
            <a:latin typeface="Abadi" panose="020B0604020104020204" pitchFamily="34" charset="0"/>
            <a:ea typeface="+mn-ea"/>
            <a:cs typeface="+mn-cs"/>
          </a:endParaRPr>
        </a:p>
      </dgm:t>
    </dgm:pt>
    <dgm:pt modelId="{226AF174-C096-4851-84DE-AC601E5C5DCC}" type="parTrans" cxnId="{4924A5FB-3C58-4B7B-A548-C2E42F9C769C}">
      <dgm:prSet/>
      <dgm:spPr/>
      <dgm:t>
        <a:bodyPr/>
        <a:lstStyle/>
        <a:p>
          <a:endParaRPr lang="fr-FR"/>
        </a:p>
      </dgm:t>
    </dgm:pt>
    <dgm:pt modelId="{DF6C0817-E68C-43F7-AE35-91EB345540AC}" type="sibTrans" cxnId="{4924A5FB-3C58-4B7B-A548-C2E42F9C769C}">
      <dgm:prSet/>
      <dgm:spPr/>
      <dgm:t>
        <a:bodyPr/>
        <a:lstStyle/>
        <a:p>
          <a:endParaRPr lang="fr-FR"/>
        </a:p>
      </dgm:t>
    </dgm:pt>
    <dgm:pt modelId="{3856EE83-65D6-49C3-9EF5-7E4EE83C649B}">
      <dgm:prSet custT="1"/>
      <dgm:spPr/>
      <dgm:t>
        <a:bodyPr/>
        <a:lstStyle/>
        <a:p>
          <a:endParaRPr lang="fr-FR" sz="2000" kern="1200" dirty="0"/>
        </a:p>
      </dgm:t>
    </dgm:pt>
    <dgm:pt modelId="{27B9A4C5-CF49-48A1-B2D8-4640D7335ABB}" type="parTrans" cxnId="{554E0560-3B8B-4A9D-B079-6512040FC91A}">
      <dgm:prSet/>
      <dgm:spPr/>
      <dgm:t>
        <a:bodyPr/>
        <a:lstStyle/>
        <a:p>
          <a:endParaRPr lang="fr-FR"/>
        </a:p>
      </dgm:t>
    </dgm:pt>
    <dgm:pt modelId="{F00257BE-B115-4252-8FB2-0D0879EEC617}" type="sibTrans" cxnId="{554E0560-3B8B-4A9D-B079-6512040FC91A}">
      <dgm:prSet/>
      <dgm:spPr/>
      <dgm:t>
        <a:bodyPr/>
        <a:lstStyle/>
        <a:p>
          <a:endParaRPr lang="fr-FR"/>
        </a:p>
      </dgm:t>
    </dgm:pt>
    <dgm:pt modelId="{70C26397-C845-49FD-9AE4-30DAD0B71F1C}" type="pres">
      <dgm:prSet presAssocID="{236A73C7-8DF5-46CF-A944-99A56A8FCDA5}" presName="linear" presStyleCnt="0">
        <dgm:presLayoutVars>
          <dgm:animLvl val="lvl"/>
          <dgm:resizeHandles val="exact"/>
        </dgm:presLayoutVars>
      </dgm:prSet>
      <dgm:spPr/>
    </dgm:pt>
    <dgm:pt modelId="{555313B8-F3A9-4865-8C2A-A4A2101C03EE}" type="pres">
      <dgm:prSet presAssocID="{BB082CEA-55FF-4D42-8B1C-0B5FBE4960B7}" presName="parentText" presStyleLbl="node1" presStyleIdx="0" presStyleCnt="2" custScaleY="44163">
        <dgm:presLayoutVars>
          <dgm:chMax val="0"/>
          <dgm:bulletEnabled val="1"/>
        </dgm:presLayoutVars>
      </dgm:prSet>
      <dgm:spPr/>
    </dgm:pt>
    <dgm:pt modelId="{ABC24560-4D46-47C3-9A2F-76F4973BA081}" type="pres">
      <dgm:prSet presAssocID="{BB082CEA-55FF-4D42-8B1C-0B5FBE4960B7}" presName="childText" presStyleLbl="revTx" presStyleIdx="0" presStyleCnt="2">
        <dgm:presLayoutVars>
          <dgm:bulletEnabled val="1"/>
        </dgm:presLayoutVars>
      </dgm:prSet>
      <dgm:spPr/>
    </dgm:pt>
    <dgm:pt modelId="{559FF5F9-CF3F-4959-AED3-02D2DE7F2256}" type="pres">
      <dgm:prSet presAssocID="{C0C1A589-9D96-4049-8DF5-AB90FA018392}" presName="parentText" presStyleLbl="node1" presStyleIdx="1" presStyleCnt="2" custScaleY="44163">
        <dgm:presLayoutVars>
          <dgm:chMax val="0"/>
          <dgm:bulletEnabled val="1"/>
        </dgm:presLayoutVars>
      </dgm:prSet>
      <dgm:spPr/>
    </dgm:pt>
    <dgm:pt modelId="{C518E11C-7386-42AC-886D-72C4136B8637}" type="pres">
      <dgm:prSet presAssocID="{C0C1A589-9D96-4049-8DF5-AB90FA018392}" presName="childText" presStyleLbl="revTx" presStyleIdx="1" presStyleCnt="2">
        <dgm:presLayoutVars>
          <dgm:bulletEnabled val="1"/>
        </dgm:presLayoutVars>
      </dgm:prSet>
      <dgm:spPr/>
    </dgm:pt>
  </dgm:ptLst>
  <dgm:cxnLst>
    <dgm:cxn modelId="{39752F25-3AB0-4961-BDE3-7F2CA6BBF09A}" srcId="{BB082CEA-55FF-4D42-8B1C-0B5FBE4960B7}" destId="{10B35787-9DF1-4E81-BDD3-B86C4B76E2E7}" srcOrd="1" destOrd="0" parTransId="{2F26B980-C686-499F-8B00-9D12FA2CD5E1}" sibTransId="{E77FFC04-B56B-45A4-90A5-775ABFCF89DF}"/>
    <dgm:cxn modelId="{70E7775C-A3E6-4A8D-BC4F-81A5AC43F803}" type="presOf" srcId="{10B35787-9DF1-4E81-BDD3-B86C4B76E2E7}" destId="{ABC24560-4D46-47C3-9A2F-76F4973BA081}" srcOrd="0" destOrd="1" presId="urn:microsoft.com/office/officeart/2005/8/layout/vList2"/>
    <dgm:cxn modelId="{554E0560-3B8B-4A9D-B079-6512040FC91A}" srcId="{C0C1A589-9D96-4049-8DF5-AB90FA018392}" destId="{3856EE83-65D6-49C3-9EF5-7E4EE83C649B}" srcOrd="2" destOrd="0" parTransId="{27B9A4C5-CF49-48A1-B2D8-4640D7335ABB}" sibTransId="{F00257BE-B115-4252-8FB2-0D0879EEC617}"/>
    <dgm:cxn modelId="{131B8450-5419-4758-B229-872D04CB081B}" type="presOf" srcId="{BB082CEA-55FF-4D42-8B1C-0B5FBE4960B7}" destId="{555313B8-F3A9-4865-8C2A-A4A2101C03EE}" srcOrd="0" destOrd="0" presId="urn:microsoft.com/office/officeart/2005/8/layout/vList2"/>
    <dgm:cxn modelId="{4A4F437E-E0EB-4FEF-BAE4-F03C8C858157}" srcId="{236A73C7-8DF5-46CF-A944-99A56A8FCDA5}" destId="{C0C1A589-9D96-4049-8DF5-AB90FA018392}" srcOrd="1" destOrd="0" parTransId="{499CBBAB-55E6-4CDD-9768-230EA493C008}" sibTransId="{71729059-55E1-44B8-98BA-BBBBFE2AF0B4}"/>
    <dgm:cxn modelId="{5FE75A82-725E-48A9-A958-08C740A51FC0}" srcId="{236A73C7-8DF5-46CF-A944-99A56A8FCDA5}" destId="{BB082CEA-55FF-4D42-8B1C-0B5FBE4960B7}" srcOrd="0" destOrd="0" parTransId="{7D2CB98A-2E6B-4884-AB7B-DCB272CF7518}" sibTransId="{71C1E889-87A6-4E84-8BF4-94413F369295}"/>
    <dgm:cxn modelId="{301E8F8F-0028-4744-BEB3-84C51C98838C}" srcId="{C0C1A589-9D96-4049-8DF5-AB90FA018392}" destId="{41C4EDCD-56BF-4296-BA03-3628E54C8083}" srcOrd="0" destOrd="0" parTransId="{8367D776-0551-4C2D-946E-F0CCEB16EEA6}" sibTransId="{4F615DB6-017F-46DC-8D4D-838D858F1D3D}"/>
    <dgm:cxn modelId="{16CC03AB-D674-44C8-808B-00E94E131B27}" type="presOf" srcId="{236A73C7-8DF5-46CF-A944-99A56A8FCDA5}" destId="{70C26397-C845-49FD-9AE4-30DAD0B71F1C}" srcOrd="0" destOrd="0" presId="urn:microsoft.com/office/officeart/2005/8/layout/vList2"/>
    <dgm:cxn modelId="{7DDA19C4-537E-4F4E-93F3-BBC45AC44095}" type="presOf" srcId="{3856EE83-65D6-49C3-9EF5-7E4EE83C649B}" destId="{C518E11C-7386-42AC-886D-72C4136B8637}" srcOrd="0" destOrd="2" presId="urn:microsoft.com/office/officeart/2005/8/layout/vList2"/>
    <dgm:cxn modelId="{418C7AD2-4779-4357-AFE0-1AB0A1044FE9}" srcId="{BB082CEA-55FF-4D42-8B1C-0B5FBE4960B7}" destId="{14AD3B92-5D84-4213-B7EC-51AE65CBD04C}" srcOrd="0" destOrd="0" parTransId="{D106AA04-59AE-48F9-8623-EF5F439A0CDE}" sibTransId="{47387B6E-2431-491E-8B9F-46DF63388405}"/>
    <dgm:cxn modelId="{0CD981D2-2C1D-4E13-9A5F-195988B715AB}" type="presOf" srcId="{C0C1A589-9D96-4049-8DF5-AB90FA018392}" destId="{559FF5F9-CF3F-4959-AED3-02D2DE7F2256}" srcOrd="0" destOrd="0" presId="urn:microsoft.com/office/officeart/2005/8/layout/vList2"/>
    <dgm:cxn modelId="{F12A54D5-73A2-4289-A5FF-6F2D2D679446}" type="presOf" srcId="{3C79B048-F1C2-478A-9375-5B0E10C7ED2E}" destId="{C518E11C-7386-42AC-886D-72C4136B8637}" srcOrd="0" destOrd="1" presId="urn:microsoft.com/office/officeart/2005/8/layout/vList2"/>
    <dgm:cxn modelId="{48E1D8D5-F011-4EFF-B175-1F2835F11F68}" type="presOf" srcId="{14AD3B92-5D84-4213-B7EC-51AE65CBD04C}" destId="{ABC24560-4D46-47C3-9A2F-76F4973BA081}" srcOrd="0" destOrd="0" presId="urn:microsoft.com/office/officeart/2005/8/layout/vList2"/>
    <dgm:cxn modelId="{D6D4E2D9-D19C-41F1-BFEF-95B1596153BE}" type="presOf" srcId="{41C4EDCD-56BF-4296-BA03-3628E54C8083}" destId="{C518E11C-7386-42AC-886D-72C4136B8637}" srcOrd="0" destOrd="0" presId="urn:microsoft.com/office/officeart/2005/8/layout/vList2"/>
    <dgm:cxn modelId="{4924A5FB-3C58-4B7B-A548-C2E42F9C769C}" srcId="{C0C1A589-9D96-4049-8DF5-AB90FA018392}" destId="{3C79B048-F1C2-478A-9375-5B0E10C7ED2E}" srcOrd="1" destOrd="0" parTransId="{226AF174-C096-4851-84DE-AC601E5C5DCC}" sibTransId="{DF6C0817-E68C-43F7-AE35-91EB345540AC}"/>
    <dgm:cxn modelId="{DBDDC7A2-0036-4B78-93F6-515A41701EE0}" type="presParOf" srcId="{70C26397-C845-49FD-9AE4-30DAD0B71F1C}" destId="{555313B8-F3A9-4865-8C2A-A4A2101C03EE}" srcOrd="0" destOrd="0" presId="urn:microsoft.com/office/officeart/2005/8/layout/vList2"/>
    <dgm:cxn modelId="{FE5D0C7D-3ED4-42E8-AB7E-E3A401FA21E3}" type="presParOf" srcId="{70C26397-C845-49FD-9AE4-30DAD0B71F1C}" destId="{ABC24560-4D46-47C3-9A2F-76F4973BA081}" srcOrd="1" destOrd="0" presId="urn:microsoft.com/office/officeart/2005/8/layout/vList2"/>
    <dgm:cxn modelId="{D3991F9D-6282-46C1-9F44-DDD43AD22EA5}" type="presParOf" srcId="{70C26397-C845-49FD-9AE4-30DAD0B71F1C}" destId="{559FF5F9-CF3F-4959-AED3-02D2DE7F2256}" srcOrd="2" destOrd="0" presId="urn:microsoft.com/office/officeart/2005/8/layout/vList2"/>
    <dgm:cxn modelId="{1777268C-4741-4349-81E7-41082D471AB2}" type="presParOf" srcId="{70C26397-C845-49FD-9AE4-30DAD0B71F1C}" destId="{C518E11C-7386-42AC-886D-72C4136B8637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5313B8-F3A9-4865-8C2A-A4A2101C03EE}">
      <dsp:nvSpPr>
        <dsp:cNvPr id="0" name=""/>
        <dsp:cNvSpPr/>
      </dsp:nvSpPr>
      <dsp:spPr>
        <a:xfrm>
          <a:off x="0" y="68217"/>
          <a:ext cx="8974357" cy="53737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000" kern="1200" dirty="0"/>
            <a:t>Etablissement publics (</a:t>
          </a:r>
          <a:r>
            <a:rPr lang="fr-FR" sz="2000" kern="1200" dirty="0" err="1"/>
            <a:t>exDG</a:t>
          </a:r>
          <a:r>
            <a:rPr lang="fr-FR" sz="2000" kern="1200" dirty="0"/>
            <a:t>)</a:t>
          </a:r>
        </a:p>
      </dsp:txBody>
      <dsp:txXfrm>
        <a:off x="26232" y="94449"/>
        <a:ext cx="8921893" cy="484911"/>
      </dsp:txXfrm>
    </dsp:sp>
    <dsp:sp modelId="{ABC24560-4D46-47C3-9A2F-76F4973BA081}">
      <dsp:nvSpPr>
        <dsp:cNvPr id="0" name=""/>
        <dsp:cNvSpPr/>
      </dsp:nvSpPr>
      <dsp:spPr>
        <a:xfrm>
          <a:off x="0" y="605592"/>
          <a:ext cx="8974357" cy="1076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4936" tIns="22860" rIns="128016" bIns="2286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fr-FR" sz="1800" b="1" kern="1200">
              <a:solidFill>
                <a:srgbClr val="00B0F0"/>
              </a:solidFill>
              <a:latin typeface="Abadi" panose="020B0604020104020204" pitchFamily="34" charset="0"/>
              <a:ea typeface="+mn-ea"/>
              <a:cs typeface="+mn-cs"/>
            </a:rPr>
            <a:t>14 établissements de santé </a:t>
          </a:r>
          <a:r>
            <a:rPr lang="fr-FR" sz="1800" kern="1200">
              <a:solidFill>
                <a:srgbClr val="002060"/>
              </a:solidFill>
              <a:latin typeface="Abadi" panose="020B0604020104020204" pitchFamily="34" charset="0"/>
              <a:ea typeface="+mn-ea"/>
              <a:cs typeface="+mn-cs"/>
            </a:rPr>
            <a:t>ont déclaré des DMI « intra GHS »</a:t>
          </a:r>
          <a:endParaRPr lang="fr-FR" sz="1800" kern="1200" dirty="0">
            <a:solidFill>
              <a:srgbClr val="002060"/>
            </a:solidFill>
            <a:latin typeface="Abadi" panose="020B0604020104020204" pitchFamily="34" charset="0"/>
            <a:ea typeface="+mn-ea"/>
            <a:cs typeface="+mn-cs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fr-FR" sz="1800" kern="1200">
              <a:solidFill>
                <a:srgbClr val="002060"/>
              </a:solidFill>
              <a:latin typeface="Abadi" panose="020B0604020104020204" pitchFamily="34" charset="0"/>
              <a:ea typeface="+mn-ea"/>
              <a:cs typeface="+mn-cs"/>
            </a:rPr>
            <a:t>Total de 1134 poses / 1139 séjours</a:t>
          </a:r>
          <a:endParaRPr lang="fr-FR" sz="1800" kern="1200" dirty="0">
            <a:solidFill>
              <a:srgbClr val="002060"/>
            </a:solidFill>
            <a:latin typeface="Abadi" panose="020B0604020104020204" pitchFamily="34" charset="0"/>
            <a:ea typeface="+mn-ea"/>
            <a:cs typeface="+mn-cs"/>
          </a:endParaRPr>
        </a:p>
      </dsp:txBody>
      <dsp:txXfrm>
        <a:off x="0" y="605592"/>
        <a:ext cx="8974357" cy="1076400"/>
      </dsp:txXfrm>
    </dsp:sp>
    <dsp:sp modelId="{559FF5F9-CF3F-4959-AED3-02D2DE7F2256}">
      <dsp:nvSpPr>
        <dsp:cNvPr id="0" name=""/>
        <dsp:cNvSpPr/>
      </dsp:nvSpPr>
      <dsp:spPr>
        <a:xfrm>
          <a:off x="0" y="1681992"/>
          <a:ext cx="8974357" cy="53737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000" kern="1200" dirty="0"/>
            <a:t>Etablissements privés (</a:t>
          </a:r>
          <a:r>
            <a:rPr lang="fr-FR" sz="2000" kern="1200" dirty="0" err="1"/>
            <a:t>exOQN</a:t>
          </a:r>
          <a:r>
            <a:rPr lang="fr-FR" sz="2000" kern="1200" dirty="0"/>
            <a:t>)</a:t>
          </a:r>
        </a:p>
      </dsp:txBody>
      <dsp:txXfrm>
        <a:off x="26232" y="1708224"/>
        <a:ext cx="8921893" cy="484911"/>
      </dsp:txXfrm>
    </dsp:sp>
    <dsp:sp modelId="{C518E11C-7386-42AC-886D-72C4136B8637}">
      <dsp:nvSpPr>
        <dsp:cNvPr id="0" name=""/>
        <dsp:cNvSpPr/>
      </dsp:nvSpPr>
      <dsp:spPr>
        <a:xfrm>
          <a:off x="0" y="2219367"/>
          <a:ext cx="8974357" cy="1076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4936" tIns="22860" rIns="128016" bIns="2286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fr-FR" sz="1800" kern="1200">
              <a:solidFill>
                <a:srgbClr val="00B0F0"/>
              </a:solidFill>
              <a:latin typeface="Abadi" panose="020B0604020104020204" pitchFamily="34" charset="0"/>
              <a:ea typeface="+mn-ea"/>
              <a:cs typeface="+mn-cs"/>
            </a:rPr>
            <a:t>20 établissements de santé </a:t>
          </a:r>
          <a:r>
            <a:rPr lang="fr-FR" sz="1800" kern="1200">
              <a:solidFill>
                <a:srgbClr val="002060"/>
              </a:solidFill>
              <a:latin typeface="Abadi" panose="020B0604020104020204" pitchFamily="34" charset="0"/>
              <a:ea typeface="+mn-ea"/>
              <a:cs typeface="+mn-cs"/>
            </a:rPr>
            <a:t>ont déclaré des DMI « intra GHS »</a:t>
          </a:r>
          <a:endParaRPr lang="fr-FR" sz="1800" kern="1200" dirty="0">
            <a:solidFill>
              <a:srgbClr val="002060"/>
            </a:solidFill>
            <a:latin typeface="Abadi" panose="020B0604020104020204" pitchFamily="34" charset="0"/>
            <a:ea typeface="+mn-ea"/>
            <a:cs typeface="+mn-cs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fr-FR" sz="1800" kern="1200">
              <a:solidFill>
                <a:srgbClr val="002060"/>
              </a:solidFill>
              <a:latin typeface="Abadi" panose="020B0604020104020204" pitchFamily="34" charset="0"/>
              <a:ea typeface="+mn-ea"/>
              <a:cs typeface="+mn-cs"/>
            </a:rPr>
            <a:t>Total de 1829 poses / 1822 séjours</a:t>
          </a:r>
          <a:endParaRPr lang="fr-FR" sz="1800" kern="1200" dirty="0">
            <a:solidFill>
              <a:srgbClr val="002060"/>
            </a:solidFill>
            <a:latin typeface="Abadi" panose="020B0604020104020204" pitchFamily="34" charset="0"/>
            <a:ea typeface="+mn-ea"/>
            <a:cs typeface="+mn-cs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endParaRPr lang="fr-FR" sz="2000" kern="1200" dirty="0"/>
        </a:p>
      </dsp:txBody>
      <dsp:txXfrm>
        <a:off x="0" y="2219367"/>
        <a:ext cx="8974357" cy="10764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6206390-1C84-BA92-1CC6-208C9533E8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5400">
                <a:solidFill>
                  <a:srgbClr val="002060"/>
                </a:solidFill>
                <a:latin typeface="Abadi" panose="020B0604020104020204" pitchFamily="34" charset="0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F17B86EF-198B-BD8C-A10D-43A947EED6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DDFD085-D4BD-A6A7-F31E-E9ED931336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67721-60F4-4A77-B7B9-8892BE256D05}" type="datetimeFigureOut">
              <a:rPr lang="fr-FR" smtClean="0"/>
              <a:t>25/09/2023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9224A53-C427-248C-0877-227EE3A277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51890" y="6330184"/>
            <a:ext cx="4114800" cy="365125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798F8D4-F069-4E8A-90BD-09AEB75E77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6C5AC-599C-4749-B0FA-274DEA86DDA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75346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CB18521-2CCB-E2C1-4FFD-6827FF603E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8DC30340-9BF5-F34E-6987-25E7B8E31C1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475055D-4709-A4D9-A178-4D4B530A96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67721-60F4-4A77-B7B9-8892BE256D05}" type="datetimeFigureOut">
              <a:rPr lang="fr-FR" smtClean="0"/>
              <a:t>25/09/2023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82DADA0-E308-41D1-74AD-1B638BB513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2309281-A93D-B195-99B9-750BE633BD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6C5AC-599C-4749-B0FA-274DEA86DDA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88085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D8C3CE22-A11E-91D7-FA86-A23CF06B561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7EB11A6E-7D13-4440-BB26-5A33900FF2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CA9498A-CBF8-69E7-E759-C9164CC5CB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67721-60F4-4A77-B7B9-8892BE256D05}" type="datetimeFigureOut">
              <a:rPr lang="fr-FR" smtClean="0"/>
              <a:t>25/09/2023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A4ACDFC-5299-8AFD-28D1-51323E3496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5CB2040-C08C-4A6C-5294-7EEDBB211A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6C5AC-599C-4749-B0FA-274DEA86DDA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77506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F772923-852B-9A97-5BE7-316A777C9F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90344"/>
          </a:xfrm>
        </p:spPr>
        <p:txBody>
          <a:bodyPr>
            <a:normAutofit/>
          </a:bodyPr>
          <a:lstStyle>
            <a:lvl1pPr>
              <a:defRPr sz="3600">
                <a:solidFill>
                  <a:srgbClr val="002060"/>
                </a:solidFill>
                <a:latin typeface="Abadi" panose="020B0604020104020204" pitchFamily="34" charset="0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9773DC2-7C5C-CD5C-047A-5ADC9BF45B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34857"/>
            <a:ext cx="10515600" cy="4842106"/>
          </a:xfrm>
        </p:spPr>
        <p:txBody>
          <a:bodyPr/>
          <a:lstStyle>
            <a:lvl1pPr>
              <a:defRPr>
                <a:solidFill>
                  <a:srgbClr val="002060"/>
                </a:solidFill>
                <a:latin typeface="Abadi" panose="020B0604020104020204" pitchFamily="34" charset="0"/>
              </a:defRPr>
            </a:lvl1pPr>
            <a:lvl2pPr>
              <a:defRPr>
                <a:solidFill>
                  <a:srgbClr val="002060"/>
                </a:solidFill>
                <a:latin typeface="Abadi" panose="020B0604020104020204" pitchFamily="34" charset="0"/>
              </a:defRPr>
            </a:lvl2pPr>
            <a:lvl3pPr>
              <a:defRPr>
                <a:solidFill>
                  <a:srgbClr val="002060"/>
                </a:solidFill>
                <a:latin typeface="Abadi" panose="020B0604020104020204" pitchFamily="34" charset="0"/>
              </a:defRPr>
            </a:lvl3pPr>
            <a:lvl4pPr>
              <a:defRPr>
                <a:solidFill>
                  <a:srgbClr val="002060"/>
                </a:solidFill>
                <a:latin typeface="Abadi" panose="020B0604020104020204" pitchFamily="34" charset="0"/>
              </a:defRPr>
            </a:lvl4pPr>
            <a:lvl5pPr>
              <a:defRPr>
                <a:solidFill>
                  <a:srgbClr val="002060"/>
                </a:solidFill>
                <a:latin typeface="Abadi" panose="020B0604020104020204" pitchFamily="34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C27481C-4740-3592-0DB1-5921E20966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6C5AC-599C-4749-B0FA-274DEA86DDA9}" type="slidenum">
              <a:rPr lang="fr-FR" smtClean="0"/>
              <a:t>‹N°›</a:t>
            </a:fld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5A3C327C-8F54-3ED6-8D92-C68C2551091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5385" y="-300701"/>
            <a:ext cx="1714231" cy="2126326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EA7BE14F-1C0C-07A0-E77C-6F30B632C16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0096769" y="5849503"/>
            <a:ext cx="2095231" cy="2598917"/>
          </a:xfrm>
          <a:prstGeom prst="rect">
            <a:avLst/>
          </a:prstGeom>
        </p:spPr>
      </p:pic>
      <p:pic>
        <p:nvPicPr>
          <p:cNvPr id="9" name="Image 27">
            <a:extLst>
              <a:ext uri="{FF2B5EF4-FFF2-40B4-BE49-F238E27FC236}">
                <a16:creationId xmlns:a16="http://schemas.microsoft.com/office/drawing/2014/main" id="{37A8901E-A861-7111-85BF-435DA0A3DBE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942" y="6249727"/>
            <a:ext cx="1487978" cy="539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0B7A5E6-699C-70FF-1EF2-1BB785CB6DA1}"/>
              </a:ext>
            </a:extLst>
          </p:cNvPr>
          <p:cNvSpPr txBox="1">
            <a:spLocks/>
          </p:cNvSpPr>
          <p:nvPr userDrawn="1"/>
        </p:nvSpPr>
        <p:spPr>
          <a:xfrm>
            <a:off x="11140203" y="6176963"/>
            <a:ext cx="1350000" cy="360000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33122C9-A0B9-462F-8757-0847AD287B63}" type="slidenum">
              <a:rPr lang="fr-FR" smtClean="0">
                <a:solidFill>
                  <a:schemeClr val="bg1"/>
                </a:solidFill>
                <a:latin typeface="Abadi" panose="020B0604020104020204" pitchFamily="34" charset="0"/>
              </a:rPr>
              <a:pPr/>
              <a:t>‹N°›</a:t>
            </a:fld>
            <a:endParaRPr lang="fr-FR" dirty="0">
              <a:solidFill>
                <a:schemeClr val="bg1"/>
              </a:solidFill>
              <a:latin typeface="Abadi" panose="020B06040201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4833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96CF822-C5F8-FC6E-E112-572DFAE82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18DE619-B49B-2319-90EC-9A3B774D7C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CC7ACAB-CEF3-FCFD-C17E-0E4B2103B6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67721-60F4-4A77-B7B9-8892BE256D05}" type="datetimeFigureOut">
              <a:rPr lang="fr-FR" smtClean="0"/>
              <a:t>25/09/2023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8673448-21A7-5D0D-7D5F-4726414A4B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6A6469A-7E3B-2834-53A3-AAC43C5BC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6C5AC-599C-4749-B0FA-274DEA86DDA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18014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69723C9-536F-980D-1302-6FBF1B5B45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D358BD0-9DB9-AC51-879D-1941B4957B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B58EA5E3-826D-3301-DA3E-CB662FBE05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5022159-69F7-2001-555C-C583DA3062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67721-60F4-4A77-B7B9-8892BE256D05}" type="datetimeFigureOut">
              <a:rPr lang="fr-FR" smtClean="0"/>
              <a:t>25/09/2023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6F92A17-7F57-4E4A-08A7-82F22F6AC4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28C412F-918D-10BC-262C-954C48088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6C5AC-599C-4749-B0FA-274DEA86DDA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5010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6CE7EBC-9B3E-7F69-E126-15F95F47B8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C2B50FC-D2F1-6175-920C-9A89F01330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21C3C8C3-A293-4DAD-AEF3-395CB13C4B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6901573E-C278-BC86-CC4E-344A3EFE7A0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DE234F7A-1B09-C8D3-68EA-5826AD106CB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35B8CF09-549F-720E-5923-B908E50180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67721-60F4-4A77-B7B9-8892BE256D05}" type="datetimeFigureOut">
              <a:rPr lang="fr-FR" smtClean="0"/>
              <a:t>25/09/2023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0C9ED04C-3CC3-8B89-5DB2-4B8053292F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06598D01-65C1-6DD1-0886-875C067EF8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6C5AC-599C-4749-B0FA-274DEA86DDA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61487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5AC5CE0-B214-075B-C8CE-F5809CC21E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4B46117C-A9C3-ABC8-5E35-0871511235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67721-60F4-4A77-B7B9-8892BE256D05}" type="datetimeFigureOut">
              <a:rPr lang="fr-FR" smtClean="0"/>
              <a:t>25/09/2023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278D60D-22C1-CB47-5B13-E1B1B0DE40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E784B9A-1E3B-3095-8462-EE5D9D4065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6C5AC-599C-4749-B0FA-274DEA86DDA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28251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4A3C10-BECE-06CC-904B-63D52794B0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67721-60F4-4A77-B7B9-8892BE256D05}" type="datetimeFigureOut">
              <a:rPr lang="fr-FR" smtClean="0"/>
              <a:t>25/09/2023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5FA3E7F9-410A-ED38-4D4A-917A26580E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972F94D-95ED-F765-82BE-0910F00581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6C5AC-599C-4749-B0FA-274DEA86DDA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23313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343AB8E-F926-B7C1-2593-6C245D8E08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D48DB2-CAB5-52C5-62D3-E083710B15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D078984-13B7-3E88-21E5-B55386F41C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C2F80CA-265B-45D2-399B-296D18B432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67721-60F4-4A77-B7B9-8892BE256D05}" type="datetimeFigureOut">
              <a:rPr lang="fr-FR" smtClean="0"/>
              <a:t>25/09/2023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AF77197-970E-9695-BBBA-703BD179F5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EA69572-9B0A-C5C1-DE73-B0BC42F1C2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6C5AC-599C-4749-B0FA-274DEA86DDA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39006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9328D1-3908-AAF8-B2C3-1A73D1AEBE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431F6734-BF4F-F6A5-F857-BEC83CF22ED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0601C77-945C-512C-0445-8D82BE3022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479F9A3-EDBB-D2D9-724B-02E551CB08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67721-60F4-4A77-B7B9-8892BE256D05}" type="datetimeFigureOut">
              <a:rPr lang="fr-FR" smtClean="0"/>
              <a:t>25/09/2023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D5A0924-4261-22C9-1831-BC6851218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23032AB-E016-A282-A92F-60148FC047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6C5AC-599C-4749-B0FA-274DEA86DDA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4242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271E0B9-07BB-7D91-F73A-23BD741887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5A3BCAF-A135-99B7-9794-507D7AB901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E779253-5136-458C-9664-E8732FB482D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767721-60F4-4A77-B7B9-8892BE256D05}" type="datetimeFigureOut">
              <a:rPr lang="fr-FR" smtClean="0"/>
              <a:t>25/09/2023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22B5145-1105-E1D8-6659-04B4A39872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9BC45B9-CCB7-6B15-C034-71E4057984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E6C5AC-599C-4749-B0FA-274DEA86DDA9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Espace réservé du pied de page 4">
            <a:extLst>
              <a:ext uri="{FF2B5EF4-FFF2-40B4-BE49-F238E27FC236}">
                <a16:creationId xmlns:a16="http://schemas.microsoft.com/office/drawing/2014/main" id="{B28E8CA5-3481-8105-9134-06B69CA4DF7D}"/>
              </a:ext>
            </a:extLst>
          </p:cNvPr>
          <p:cNvSpPr txBox="1">
            <a:spLocks/>
          </p:cNvSpPr>
          <p:nvPr userDrawn="1"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b="1" kern="1200">
                <a:solidFill>
                  <a:schemeClr val="accent1">
                    <a:lumMod val="50000"/>
                  </a:schemeClr>
                </a:solidFill>
                <a:latin typeface="Abadi" panose="020B060402010402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400" dirty="0"/>
              <a:t>COTRIM plénier 28/09/2023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30C937E7-3CBE-E698-997C-B4E366425E9F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5385" y="-300701"/>
            <a:ext cx="1714231" cy="2126326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EDD68AC1-EE5A-0ED8-A402-84A65822522E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0096769" y="5849503"/>
            <a:ext cx="2095231" cy="2598917"/>
          </a:xfrm>
          <a:prstGeom prst="rect">
            <a:avLst/>
          </a:prstGeom>
        </p:spPr>
      </p:pic>
      <p:pic>
        <p:nvPicPr>
          <p:cNvPr id="10" name="Image 27">
            <a:extLst>
              <a:ext uri="{FF2B5EF4-FFF2-40B4-BE49-F238E27FC236}">
                <a16:creationId xmlns:a16="http://schemas.microsoft.com/office/drawing/2014/main" id="{729CD97A-D6C0-F44E-4E22-77F7786DA33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942" y="6249727"/>
            <a:ext cx="1487978" cy="539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Espace réservé du numéro de diapositive 3">
            <a:extLst>
              <a:ext uri="{FF2B5EF4-FFF2-40B4-BE49-F238E27FC236}">
                <a16:creationId xmlns:a16="http://schemas.microsoft.com/office/drawing/2014/main" id="{7FBEEABB-5007-60B3-27EE-C20BD62E4D25}"/>
              </a:ext>
            </a:extLst>
          </p:cNvPr>
          <p:cNvSpPr txBox="1">
            <a:spLocks/>
          </p:cNvSpPr>
          <p:nvPr userDrawn="1"/>
        </p:nvSpPr>
        <p:spPr>
          <a:xfrm>
            <a:off x="11140203" y="6176963"/>
            <a:ext cx="1350000" cy="360000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33122C9-A0B9-462F-8757-0847AD287B63}" type="slidenum">
              <a:rPr lang="fr-FR" smtClean="0">
                <a:solidFill>
                  <a:schemeClr val="bg1"/>
                </a:solidFill>
                <a:latin typeface="Abadi" panose="020B0604020104020204" pitchFamily="34" charset="0"/>
              </a:rPr>
              <a:pPr/>
              <a:t>‹N°›</a:t>
            </a:fld>
            <a:endParaRPr lang="fr-FR" dirty="0">
              <a:solidFill>
                <a:schemeClr val="bg1"/>
              </a:solidFill>
              <a:latin typeface="Abadi" panose="020B06040201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8179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hyperlink" Target="https://sante.gouv.fr/soins-et-maladies/autres-produits-de-sante/dispositifs-medicaux/liste-intra-ghs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20.png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png"/><Relationship Id="rId7" Type="http://schemas.openxmlformats.org/officeDocument/2006/relationships/image" Target="../media/image27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svg"/><Relationship Id="rId5" Type="http://schemas.openxmlformats.org/officeDocument/2006/relationships/image" Target="../media/image25.png"/><Relationship Id="rId10" Type="http://schemas.openxmlformats.org/officeDocument/2006/relationships/image" Target="../media/image30.png"/><Relationship Id="rId4" Type="http://schemas.openxmlformats.org/officeDocument/2006/relationships/image" Target="../media/image24.svg"/><Relationship Id="rId9" Type="http://schemas.openxmlformats.org/officeDocument/2006/relationships/image" Target="../media/image29.sv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hyperlink" Target="mailto:omedit@omedit-nag.fr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omedit-nag.fr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omedit-nag.fr/outils-guides/bronchiolite-vrs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medit-nag.fr/sites/default/files/public/2023-02/2020_149.pdf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95ED77EB-6632-8E74-ED0E-3819FA9650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10082" y="3736882"/>
            <a:ext cx="9144000" cy="472809"/>
          </a:xfrm>
        </p:spPr>
        <p:txBody>
          <a:bodyPr>
            <a:noAutofit/>
          </a:bodyPr>
          <a:lstStyle/>
          <a:p>
            <a:r>
              <a:rPr lang="fr-FR" sz="2000" dirty="0">
                <a:solidFill>
                  <a:srgbClr val="00B0F0"/>
                </a:solidFill>
                <a:latin typeface="Abadi" panose="020B0604020104020204" pitchFamily="34" charset="0"/>
                <a:ea typeface="+mj-ea"/>
                <a:cs typeface="+mj-cs"/>
              </a:rPr>
              <a:t>Antoine BROUILLAUD Coordonnateur</a:t>
            </a:r>
          </a:p>
          <a:p>
            <a:r>
              <a:rPr lang="fr-FR" sz="2000" dirty="0">
                <a:solidFill>
                  <a:srgbClr val="00B0F0"/>
                </a:solidFill>
                <a:latin typeface="Abadi" panose="020B0604020104020204" pitchFamily="34" charset="0"/>
                <a:ea typeface="+mj-ea"/>
                <a:cs typeface="+mj-cs"/>
              </a:rPr>
              <a:t>Marion LOUVRIER Pharmacien</a:t>
            </a:r>
          </a:p>
          <a:p>
            <a:endParaRPr lang="fr-FR" dirty="0">
              <a:solidFill>
                <a:srgbClr val="00B0F0"/>
              </a:solidFill>
              <a:latin typeface="Abadi" panose="020B0604020104020204" pitchFamily="34" charset="0"/>
              <a:ea typeface="+mj-ea"/>
              <a:cs typeface="+mj-cs"/>
            </a:endParaRPr>
          </a:p>
          <a:p>
            <a:r>
              <a:rPr lang="fr-FR" dirty="0">
                <a:solidFill>
                  <a:srgbClr val="00B0F0"/>
                </a:solidFill>
                <a:latin typeface="Abadi" panose="020B0604020104020204" pitchFamily="34" charset="0"/>
                <a:ea typeface="+mj-ea"/>
                <a:cs typeface="+mj-cs"/>
              </a:rPr>
              <a:t>OMEDIT Nouvelle-Aquitaine Guadeloupe Guyane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99A164A4-1F12-2DB8-9A3F-F080FF29BB16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9114" y="-488660"/>
            <a:ext cx="3158392" cy="391765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719500F9-E874-0D05-D73D-E1C436D73FD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907"/>
          <a:stretch/>
        </p:blipFill>
        <p:spPr>
          <a:xfrm rot="10800000">
            <a:off x="9946609" y="3917659"/>
            <a:ext cx="2245391" cy="3917659"/>
          </a:xfrm>
          <a:prstGeom prst="rect">
            <a:avLst/>
          </a:prstGeom>
        </p:spPr>
      </p:pic>
      <p:pic>
        <p:nvPicPr>
          <p:cNvPr id="1026" name="Image 27">
            <a:extLst>
              <a:ext uri="{FF2B5EF4-FFF2-40B4-BE49-F238E27FC236}">
                <a16:creationId xmlns:a16="http://schemas.microsoft.com/office/drawing/2014/main" id="{A69A1251-79B7-5E56-21CD-FEC0B6788E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88111" y="231266"/>
            <a:ext cx="2245392" cy="813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AAB682EB-43E4-CF4A-B0D5-7A29B5ACEC10}"/>
              </a:ext>
            </a:extLst>
          </p:cNvPr>
          <p:cNvSpPr/>
          <p:nvPr/>
        </p:nvSpPr>
        <p:spPr>
          <a:xfrm>
            <a:off x="116237" y="6083085"/>
            <a:ext cx="1976034" cy="77491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2B618475-3C3B-0CA4-B5F2-7556761673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48642" y="1976201"/>
            <a:ext cx="671135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fr-FR" altLang="fr-FR" sz="3600" dirty="0">
                <a:solidFill>
                  <a:srgbClr val="002060"/>
                </a:solidFill>
                <a:latin typeface="Abadi" panose="020B0604020104020204" pitchFamily="34" charset="0"/>
                <a:ea typeface="+mj-ea"/>
                <a:cs typeface="+mj-cs"/>
              </a:rPr>
              <a:t>Points d’actualités médicaments et dispositifs médicaux</a:t>
            </a:r>
          </a:p>
        </p:txBody>
      </p:sp>
    </p:spTree>
    <p:extLst>
      <p:ext uri="{BB962C8B-B14F-4D97-AF65-F5344CB8AC3E}">
        <p14:creationId xmlns:p14="http://schemas.microsoft.com/office/powerpoint/2010/main" val="7190521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5F568F8-3E72-301E-08FF-263E71556B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01147"/>
            <a:ext cx="10515600" cy="2411520"/>
          </a:xfrm>
        </p:spPr>
        <p:txBody>
          <a:bodyPr/>
          <a:lstStyle/>
          <a:p>
            <a:r>
              <a:rPr lang="fr-FR" dirty="0">
                <a:solidFill>
                  <a:srgbClr val="00B0F0"/>
                </a:solidFill>
              </a:rPr>
              <a:t>Analyse et synthèse nationale RESOMEDIT</a:t>
            </a:r>
          </a:p>
        </p:txBody>
      </p:sp>
      <p:graphicFrame>
        <p:nvGraphicFramePr>
          <p:cNvPr id="11" name="Graphique 10">
            <a:extLst>
              <a:ext uri="{FF2B5EF4-FFF2-40B4-BE49-F238E27FC236}">
                <a16:creationId xmlns:a16="http://schemas.microsoft.com/office/drawing/2014/main" id="{C40A3831-F938-01A3-6526-5E19BFEE121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77491014"/>
              </p:ext>
            </p:extLst>
          </p:nvPr>
        </p:nvGraphicFramePr>
        <p:xfrm>
          <a:off x="710900" y="1682748"/>
          <a:ext cx="6737466" cy="46026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2" name="Image 11" descr="Une image contenant capture d’écran, dessin humoristique, conception, art&#10;&#10;Description générée automatiquement">
            <a:extLst>
              <a:ext uri="{FF2B5EF4-FFF2-40B4-BE49-F238E27FC236}">
                <a16:creationId xmlns:a16="http://schemas.microsoft.com/office/drawing/2014/main" id="{1CDD9BEE-A9DA-601E-310E-4281ED774E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35800" y="2440816"/>
            <a:ext cx="936572" cy="664388"/>
          </a:xfrm>
          <a:prstGeom prst="rect">
            <a:avLst/>
          </a:prstGeom>
        </p:spPr>
      </p:pic>
      <p:sp>
        <p:nvSpPr>
          <p:cNvPr id="13" name="Rectangle : coins arrondis 12">
            <a:extLst>
              <a:ext uri="{FF2B5EF4-FFF2-40B4-BE49-F238E27FC236}">
                <a16:creationId xmlns:a16="http://schemas.microsoft.com/office/drawing/2014/main" id="{FB346D38-2AF2-061B-5C45-28EF76C0BAD1}"/>
              </a:ext>
            </a:extLst>
          </p:cNvPr>
          <p:cNvSpPr/>
          <p:nvPr/>
        </p:nvSpPr>
        <p:spPr>
          <a:xfrm>
            <a:off x="7802785" y="3228895"/>
            <a:ext cx="3802602" cy="1171851"/>
          </a:xfrm>
          <a:prstGeom prst="roundRect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800" dirty="0">
                <a:solidFill>
                  <a:schemeClr val="accent1"/>
                </a:solidFill>
                <a:latin typeface="Abadi" panose="020B0604020104020204" pitchFamily="34" charset="0"/>
              </a:rPr>
              <a:t>Enveloppe répartie au prorata des consommations remontées par les HAD dans les </a:t>
            </a:r>
            <a:r>
              <a:rPr lang="fr-FR" sz="1800" b="1" dirty="0">
                <a:solidFill>
                  <a:schemeClr val="accent1"/>
                </a:solidFill>
                <a:latin typeface="Abadi" panose="020B0604020104020204" pitchFamily="34" charset="0"/>
              </a:rPr>
              <a:t>FICHCOMP</a:t>
            </a: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9485C419-4210-218B-2265-C38D466C7D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90344"/>
          </a:xfrm>
        </p:spPr>
        <p:txBody>
          <a:bodyPr>
            <a:noAutofit/>
          </a:bodyPr>
          <a:lstStyle/>
          <a:p>
            <a:r>
              <a:rPr lang="fr-FR" sz="2800" dirty="0"/>
              <a:t>Traitements coûteux en HAD : mise à jour de la liste 2024 (3/3)</a:t>
            </a:r>
          </a:p>
        </p:txBody>
      </p:sp>
    </p:spTree>
    <p:extLst>
      <p:ext uri="{BB962C8B-B14F-4D97-AF65-F5344CB8AC3E}">
        <p14:creationId xmlns:p14="http://schemas.microsoft.com/office/powerpoint/2010/main" val="11519157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B39F3D5-D499-D637-8FA2-9E8941CA92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200" dirty="0"/>
              <a:t>Liste en sus (LES) médicaments SMR : principe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4F56B04-B2DA-A4CE-C031-F7E9E66E37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334857"/>
            <a:ext cx="10706169" cy="4842106"/>
          </a:xfrm>
        </p:spPr>
        <p:txBody>
          <a:bodyPr/>
          <a:lstStyle/>
          <a:p>
            <a:pPr marL="0" indent="0">
              <a:buNone/>
            </a:pPr>
            <a:r>
              <a:rPr lang="fr-FR" sz="1400" i="1" spc="31" dirty="0">
                <a:solidFill>
                  <a:srgbClr val="00B0F0"/>
                </a:solidFill>
                <a:latin typeface="Open Sans 1 Bold"/>
              </a:rPr>
              <a:t>Décret n°2022-597 du 21 avril 2022 relatif à la réforme du financement des activités de soins de suite et de réadaptation</a:t>
            </a:r>
          </a:p>
          <a:p>
            <a:pPr marL="0" indent="0">
              <a:buNone/>
            </a:pPr>
            <a:endParaRPr lang="fr-FR" sz="1600" spc="31" dirty="0">
              <a:solidFill>
                <a:srgbClr val="00B0F0"/>
              </a:solidFill>
              <a:latin typeface="Open Sans 1 Bold"/>
            </a:endParaRPr>
          </a:p>
          <a:p>
            <a:pPr marL="0" indent="0">
              <a:buNone/>
            </a:pPr>
            <a:endParaRPr lang="fr-FR" sz="2000" dirty="0"/>
          </a:p>
          <a:p>
            <a:pPr marL="0" indent="0">
              <a:buNone/>
            </a:pPr>
            <a:r>
              <a:rPr lang="fr-FR" sz="2000" dirty="0"/>
              <a:t>A compter du 1/07/2023, les médicaments pris en charge en sus des prestations dans le secteur SMR sont :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FR" sz="2000" dirty="0"/>
              <a:t>  </a:t>
            </a:r>
            <a:r>
              <a:rPr lang="fr-FR" sz="2000" dirty="0">
                <a:solidFill>
                  <a:srgbClr val="0070C0"/>
                </a:solidFill>
              </a:rPr>
              <a:t>les médicaments inscrits sur la LES MCO </a:t>
            </a:r>
            <a:r>
              <a:rPr lang="fr-FR" sz="2000" dirty="0"/>
              <a:t>: pour ces médicaments, pas de nouvelle inscription spécifique pour le secteur SMR (ils sont réputés inscrits sur la liste en sus SMR)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FR" sz="2000" dirty="0"/>
              <a:t>  </a:t>
            </a:r>
            <a:r>
              <a:rPr lang="fr-FR" sz="2000" dirty="0">
                <a:solidFill>
                  <a:srgbClr val="0070C0"/>
                </a:solidFill>
              </a:rPr>
              <a:t>les médicaments inscrits sur la LES SMR </a:t>
            </a:r>
            <a:r>
              <a:rPr lang="fr-FR" sz="2000" dirty="0"/>
              <a:t>: publication JO arrêté LES SMR et avis de prix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9EFDE01D-A50E-7C1F-072C-625C0B7CF0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0914" y="289561"/>
            <a:ext cx="1026855" cy="1026855"/>
          </a:xfrm>
          <a:prstGeom prst="rect">
            <a:avLst/>
          </a:prstGeom>
        </p:spPr>
      </p:pic>
      <p:sp>
        <p:nvSpPr>
          <p:cNvPr id="5" name="TextBox 7">
            <a:extLst>
              <a:ext uri="{FF2B5EF4-FFF2-40B4-BE49-F238E27FC236}">
                <a16:creationId xmlns:a16="http://schemas.microsoft.com/office/drawing/2014/main" id="{563DB8B7-3D47-44F6-0FEB-B6A680C74969}"/>
              </a:ext>
            </a:extLst>
          </p:cNvPr>
          <p:cNvSpPr txBox="1"/>
          <p:nvPr/>
        </p:nvSpPr>
        <p:spPr>
          <a:xfrm>
            <a:off x="10744312" y="771639"/>
            <a:ext cx="800057" cy="36933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200" dirty="0">
                <a:solidFill>
                  <a:srgbClr val="002060"/>
                </a:solidFill>
                <a:latin typeface="Abadi" panose="020B0604020104020204" pitchFamily="34" charset="0"/>
              </a:rPr>
              <a:t>1er Juillet 2023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686CB949-D14D-C731-C8B0-1181BBD2C7A3}"/>
              </a:ext>
            </a:extLst>
          </p:cNvPr>
          <p:cNvSpPr/>
          <p:nvPr/>
        </p:nvSpPr>
        <p:spPr>
          <a:xfrm>
            <a:off x="3033703" y="1843914"/>
            <a:ext cx="5134113" cy="40862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fr-FR" b="1" dirty="0">
                <a:latin typeface="+mj-lt"/>
              </a:rPr>
              <a:t>Entrée en vigueur de la LES SMR au 1</a:t>
            </a:r>
            <a:r>
              <a:rPr lang="fr-FR" b="1" baseline="30000" dirty="0">
                <a:latin typeface="+mj-lt"/>
              </a:rPr>
              <a:t>er</a:t>
            </a:r>
            <a:r>
              <a:rPr lang="fr-FR" b="1" dirty="0">
                <a:latin typeface="+mj-lt"/>
              </a:rPr>
              <a:t> juillet 2023</a:t>
            </a:r>
            <a:endParaRPr lang="fr-FR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B282E7E7-5B44-EA21-1CE2-182DB076FEA9}"/>
              </a:ext>
            </a:extLst>
          </p:cNvPr>
          <p:cNvSpPr txBox="1"/>
          <p:nvPr/>
        </p:nvSpPr>
        <p:spPr>
          <a:xfrm>
            <a:off x="1999609" y="4468081"/>
            <a:ext cx="206818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200" dirty="0">
                <a:solidFill>
                  <a:srgbClr val="002060"/>
                </a:solidFill>
                <a:latin typeface="Abadi" panose="020B0604020104020204" pitchFamily="34" charset="0"/>
              </a:rPr>
              <a:t>Référentiels disponibles et mis à jour selon les nouvelles inscriptions/radiations sur le site du ministère des solidarités et de la santé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3EA165EB-DD25-B461-9DDD-1755C98279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1608" y="4745081"/>
            <a:ext cx="1094593" cy="646331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2CBF1549-EA26-62A0-AA3A-4F0B2A907CF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7874"/>
          <a:stretch/>
        </p:blipFill>
        <p:spPr>
          <a:xfrm>
            <a:off x="4886995" y="4685042"/>
            <a:ext cx="7149692" cy="706370"/>
          </a:xfrm>
          <a:prstGeom prst="rect">
            <a:avLst/>
          </a:prstGeom>
          <a:ln w="9525">
            <a:solidFill>
              <a:schemeClr val="tx1"/>
            </a:solidFill>
            <a:prstDash val="sysDash"/>
          </a:ln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35C99FF9-120F-8E58-B757-D5241691BC0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970416">
            <a:off x="4227009" y="4990349"/>
            <a:ext cx="547742" cy="547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41889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59268B7-4715-CB7D-CB8C-F72C2D44D5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LES médicaments SMR : mesures transitoires 2023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1CB8851-FCF0-4F2B-13F5-923C94AE84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85191"/>
            <a:ext cx="10515600" cy="341632"/>
          </a:xfrm>
          <a:ln w="9525">
            <a:noFill/>
            <a:prstDash val="sysDash"/>
          </a:ln>
        </p:spPr>
        <p:txBody>
          <a:bodyPr wrap="square" rtlCol="0">
            <a:spAutoFit/>
          </a:bodyPr>
          <a:lstStyle/>
          <a:p>
            <a:pPr marL="0"/>
            <a:r>
              <a:rPr lang="fr-FR" sz="1600" dirty="0">
                <a:solidFill>
                  <a:srgbClr val="00B0F0"/>
                </a:solidFill>
              </a:rPr>
              <a:t>Coexistence jusqu’à fin 2023 d’un </a:t>
            </a:r>
            <a:r>
              <a:rPr lang="fr-FR" sz="1800" b="1" u="sng" dirty="0">
                <a:solidFill>
                  <a:srgbClr val="00B0F0"/>
                </a:solidFill>
              </a:rPr>
              <a:t>double recueil PMSI FICHCOMP molécules onéreuses SMR</a:t>
            </a:r>
            <a:endParaRPr lang="fr-FR" sz="1600" b="1" u="sng" dirty="0">
              <a:solidFill>
                <a:srgbClr val="00B0F0"/>
              </a:solidFill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F8510055-B216-D3EF-7EAE-4DE164C4BF7E}"/>
              </a:ext>
            </a:extLst>
          </p:cNvPr>
          <p:cNvSpPr txBox="1"/>
          <p:nvPr/>
        </p:nvSpPr>
        <p:spPr>
          <a:xfrm>
            <a:off x="838201" y="2767364"/>
            <a:ext cx="3633188" cy="1323439"/>
          </a:xfrm>
          <a:prstGeom prst="rect">
            <a:avLst/>
          </a:prstGeom>
          <a:ln w="9525">
            <a:solidFill>
              <a:schemeClr val="tx1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rgbClr val="00B0F0"/>
                </a:solidFill>
                <a:latin typeface="Abadi" panose="020B0604020104020204" pitchFamily="34" charset="0"/>
              </a:rPr>
              <a:t>LES SMR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rgbClr val="002060"/>
                </a:solidFill>
                <a:latin typeface="Abadi" panose="020B0604020104020204" pitchFamily="34" charset="0"/>
              </a:rPr>
              <a:t>Spécialités pharmaceutiques inscrites par indication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chemeClr val="accent2"/>
                </a:solidFill>
                <a:latin typeface="Abadi" panose="020B0604020104020204" pitchFamily="34" charset="0"/>
              </a:rPr>
              <a:t>Codes indication </a:t>
            </a:r>
            <a:r>
              <a:rPr lang="fr-FR" sz="1600" dirty="0">
                <a:solidFill>
                  <a:srgbClr val="002060"/>
                </a:solidFill>
                <a:latin typeface="Abadi" panose="020B0604020104020204" pitchFamily="34" charset="0"/>
              </a:rPr>
              <a:t>en </a:t>
            </a:r>
            <a:r>
              <a:rPr lang="fr-FR" sz="1600" dirty="0" err="1">
                <a:solidFill>
                  <a:srgbClr val="002060"/>
                </a:solidFill>
                <a:latin typeface="Abadi" panose="020B0604020104020204" pitchFamily="34" charset="0"/>
              </a:rPr>
              <a:t>S</a:t>
            </a:r>
            <a:r>
              <a:rPr lang="fr-FR" sz="1600" dirty="0" err="1">
                <a:solidFill>
                  <a:schemeClr val="bg1">
                    <a:lumMod val="65000"/>
                  </a:schemeClr>
                </a:solidFill>
                <a:latin typeface="Abadi" panose="020B0604020104020204" pitchFamily="34" charset="0"/>
              </a:rPr>
              <a:t>xxxxxx</a:t>
            </a:r>
            <a:endParaRPr lang="fr-FR" sz="1600" dirty="0">
              <a:solidFill>
                <a:schemeClr val="bg1">
                  <a:lumMod val="65000"/>
                </a:schemeClr>
              </a:solidFill>
              <a:latin typeface="Abadi" panose="020B0604020104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rgbClr val="002060"/>
                </a:solidFill>
                <a:latin typeface="Abadi" panose="020B0604020104020204" pitchFamily="34" charset="0"/>
              </a:rPr>
              <a:t>Mis à jour mensuellement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06FA0799-745F-E729-B1FE-BFF9882198B0}"/>
              </a:ext>
            </a:extLst>
          </p:cNvPr>
          <p:cNvSpPr txBox="1"/>
          <p:nvPr/>
        </p:nvSpPr>
        <p:spPr>
          <a:xfrm>
            <a:off x="6849373" y="2756025"/>
            <a:ext cx="3933645" cy="1550168"/>
          </a:xfrm>
          <a:prstGeom prst="rect">
            <a:avLst/>
          </a:prstGeom>
          <a:ln w="9525">
            <a:solidFill>
              <a:schemeClr val="tx1"/>
            </a:solidFill>
            <a:prstDash val="sysDash"/>
          </a:ln>
        </p:spPr>
        <p:txBody>
          <a:bodyPr vert="horz" wrap="square" lIns="91440" tIns="45720" rIns="91440" bIns="45720" rtlCol="0">
            <a:spAutoFit/>
          </a:bodyPr>
          <a:lstStyle>
            <a:lvl1pPr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600">
                <a:solidFill>
                  <a:srgbClr val="00B0F0"/>
                </a:solidFill>
                <a:latin typeface="Abadi" panose="020B060402010402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rgbClr val="002060"/>
                </a:solidFill>
                <a:latin typeface="Abadi" panose="020B0604020104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rgbClr val="002060"/>
                </a:solidFill>
                <a:latin typeface="Abadi" panose="020B0604020104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rgbClr val="002060"/>
                </a:solidFill>
                <a:latin typeface="Abadi" panose="020B0604020104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rgbClr val="002060"/>
                </a:solidFill>
                <a:latin typeface="Abadi" panose="020B0604020104020204" pitchFamily="34" charset="0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indent="0">
              <a:buNone/>
            </a:pPr>
            <a:r>
              <a:rPr lang="fr-FR" dirty="0"/>
              <a:t>Liste Traitements Couteux SSR</a:t>
            </a:r>
          </a:p>
          <a:p>
            <a:r>
              <a:rPr lang="fr-FR" dirty="0">
                <a:solidFill>
                  <a:srgbClr val="002060"/>
                </a:solidFill>
              </a:rPr>
              <a:t>Spécialités pharmaceutiques appartenant à la liste molécules onéreuses SSR mais pour lesquels le laboratoire n’a pas fait de demande sur la LES SMR ou demande en cours d’instruction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FBC91CA6-7432-DAD9-C243-6F91A9038A4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8709" r="7874"/>
          <a:stretch/>
        </p:blipFill>
        <p:spPr>
          <a:xfrm>
            <a:off x="2135249" y="1905277"/>
            <a:ext cx="7149692" cy="291667"/>
          </a:xfrm>
          <a:prstGeom prst="rect">
            <a:avLst/>
          </a:prstGeom>
          <a:ln w="9525">
            <a:solidFill>
              <a:schemeClr val="tx1"/>
            </a:solidFill>
            <a:prstDash val="sysDash"/>
          </a:ln>
        </p:spPr>
      </p:pic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A40A3687-AA97-533B-9CED-26E73995BF07}"/>
              </a:ext>
            </a:extLst>
          </p:cNvPr>
          <p:cNvCxnSpPr>
            <a:cxnSpLocks/>
            <a:stCxn id="6" idx="2"/>
            <a:endCxn id="4" idx="0"/>
          </p:cNvCxnSpPr>
          <p:nvPr/>
        </p:nvCxnSpPr>
        <p:spPr>
          <a:xfrm flipH="1">
            <a:off x="2654795" y="2196944"/>
            <a:ext cx="3055300" cy="5704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avec flèche 9">
            <a:extLst>
              <a:ext uri="{FF2B5EF4-FFF2-40B4-BE49-F238E27FC236}">
                <a16:creationId xmlns:a16="http://schemas.microsoft.com/office/drawing/2014/main" id="{33C7997F-44CD-31A7-65FD-5ADFB8873F0D}"/>
              </a:ext>
            </a:extLst>
          </p:cNvPr>
          <p:cNvCxnSpPr>
            <a:cxnSpLocks/>
            <a:stCxn id="6" idx="2"/>
            <a:endCxn id="5" idx="0"/>
          </p:cNvCxnSpPr>
          <p:nvPr/>
        </p:nvCxnSpPr>
        <p:spPr>
          <a:xfrm>
            <a:off x="5710095" y="2196944"/>
            <a:ext cx="3106101" cy="5590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10">
            <a:extLst>
              <a:ext uri="{FF2B5EF4-FFF2-40B4-BE49-F238E27FC236}">
                <a16:creationId xmlns:a16="http://schemas.microsoft.com/office/drawing/2014/main" id="{5389C18D-9A2C-9199-C653-C45D343D1915}"/>
              </a:ext>
            </a:extLst>
          </p:cNvPr>
          <p:cNvSpPr txBox="1"/>
          <p:nvPr/>
        </p:nvSpPr>
        <p:spPr>
          <a:xfrm>
            <a:off x="560410" y="4166906"/>
            <a:ext cx="4059253" cy="83099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noFill/>
            <a:prstDash val="sysDash"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600" dirty="0">
                <a:solidFill>
                  <a:srgbClr val="002060"/>
                </a:solidFill>
                <a:latin typeface="Abadi" panose="020B0604020104020204" pitchFamily="34" charset="0"/>
              </a:rPr>
              <a:t>Prise en charge à l’euro </a:t>
            </a:r>
            <a:r>
              <a:rPr lang="fr-FR" sz="1600" dirty="0" err="1">
                <a:solidFill>
                  <a:srgbClr val="002060"/>
                </a:solidFill>
                <a:latin typeface="Abadi" panose="020B0604020104020204" pitchFamily="34" charset="0"/>
              </a:rPr>
              <a:t>l’euro</a:t>
            </a:r>
            <a:r>
              <a:rPr lang="fr-FR" sz="1600" dirty="0">
                <a:solidFill>
                  <a:srgbClr val="002060"/>
                </a:solidFill>
                <a:latin typeface="Abadi" panose="020B0604020104020204" pitchFamily="34" charset="0"/>
              </a:rPr>
              <a:t> (avec EMI) dès le 1</a:t>
            </a:r>
            <a:r>
              <a:rPr lang="fr-FR" sz="1600" baseline="30000" dirty="0">
                <a:solidFill>
                  <a:srgbClr val="002060"/>
                </a:solidFill>
                <a:latin typeface="Abadi" panose="020B0604020104020204" pitchFamily="34" charset="0"/>
              </a:rPr>
              <a:t>er</a:t>
            </a:r>
            <a:r>
              <a:rPr lang="fr-FR" sz="1600" dirty="0">
                <a:solidFill>
                  <a:srgbClr val="002060"/>
                </a:solidFill>
                <a:latin typeface="Abadi" panose="020B0604020104020204" pitchFamily="34" charset="0"/>
              </a:rPr>
              <a:t> juillet 2023 à partir des déclarations PMSI FICHCOMP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95558B14-E60B-85A7-42E9-5E11EFB7CDD0}"/>
              </a:ext>
            </a:extLst>
          </p:cNvPr>
          <p:cNvSpPr txBox="1"/>
          <p:nvPr/>
        </p:nvSpPr>
        <p:spPr>
          <a:xfrm>
            <a:off x="7345179" y="4519565"/>
            <a:ext cx="3360059" cy="83099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noFill/>
            <a:prstDash val="sysDash"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600" dirty="0">
                <a:solidFill>
                  <a:srgbClr val="002060"/>
                </a:solidFill>
                <a:latin typeface="Abadi" panose="020B0604020104020204" pitchFamily="34" charset="0"/>
              </a:rPr>
              <a:t>Enveloppe fermée - Prise en charge au prorata des consommations (comme années précédentes)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437EF752-668B-58C9-BFA2-4CF3A65BAC24}"/>
              </a:ext>
            </a:extLst>
          </p:cNvPr>
          <p:cNvSpPr txBox="1"/>
          <p:nvPr/>
        </p:nvSpPr>
        <p:spPr>
          <a:xfrm>
            <a:off x="7345178" y="5545255"/>
            <a:ext cx="3360059" cy="33855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noFill/>
            <a:prstDash val="sysDash"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600" dirty="0">
                <a:solidFill>
                  <a:srgbClr val="002060"/>
                </a:solidFill>
                <a:latin typeface="Abadi" panose="020B0604020104020204" pitchFamily="34" charset="0"/>
              </a:rPr>
              <a:t>Régularisation – enveloppe fermée 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26C12871-844C-D399-65C5-2FC1E3B64E97}"/>
              </a:ext>
            </a:extLst>
          </p:cNvPr>
          <p:cNvSpPr txBox="1"/>
          <p:nvPr/>
        </p:nvSpPr>
        <p:spPr>
          <a:xfrm>
            <a:off x="6452584" y="4616202"/>
            <a:ext cx="827719" cy="5847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noFill/>
            <a:prstDash val="sysDash"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600" dirty="0">
                <a:solidFill>
                  <a:srgbClr val="002060"/>
                </a:solidFill>
                <a:latin typeface="Abadi" panose="020B0604020104020204" pitchFamily="34" charset="0"/>
              </a:rPr>
              <a:t>S1 2023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B0BB630B-F9F2-8E89-B5C8-0575660212C6}"/>
              </a:ext>
            </a:extLst>
          </p:cNvPr>
          <p:cNvSpPr txBox="1"/>
          <p:nvPr/>
        </p:nvSpPr>
        <p:spPr>
          <a:xfrm>
            <a:off x="10567466" y="5010732"/>
            <a:ext cx="1438895" cy="646331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endParaRPr lang="fr-FR" sz="1200" b="1" dirty="0">
              <a:latin typeface="Abadi Extra Light" panose="020B0204020104020204" pitchFamily="34" charset="0"/>
            </a:endParaRPr>
          </a:p>
          <a:p>
            <a:pPr algn="ctr"/>
            <a:r>
              <a:rPr lang="fr-FR" sz="1200" b="1" dirty="0">
                <a:latin typeface="Abadi Extra Light" panose="020B0204020104020204" pitchFamily="34" charset="0"/>
              </a:rPr>
              <a:t>ES ex-DG</a:t>
            </a:r>
          </a:p>
          <a:p>
            <a:pPr algn="ctr"/>
            <a:endParaRPr lang="fr-FR" sz="1200" b="1" dirty="0">
              <a:latin typeface="Abadi Extra Light" panose="020B0204020104020204" pitchFamily="34" charset="0"/>
            </a:endParaRP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82F64A58-0CA0-7AD0-E2DB-D73D8EACCAA1}"/>
              </a:ext>
            </a:extLst>
          </p:cNvPr>
          <p:cNvSpPr txBox="1"/>
          <p:nvPr/>
        </p:nvSpPr>
        <p:spPr>
          <a:xfrm>
            <a:off x="1298484" y="4962067"/>
            <a:ext cx="258310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fr-FR" sz="1600" b="1" i="1" dirty="0">
                <a:solidFill>
                  <a:schemeClr val="bg1">
                    <a:lumMod val="50000"/>
                  </a:schemeClr>
                </a:solidFill>
                <a:latin typeface="Abadi Extra Light" panose="020B0204020104020204" pitchFamily="34" charset="0"/>
              </a:rPr>
              <a:t>26 DCI inscrites à ce jour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D1E6969F-80BB-5384-B2DC-D9E6AC708FDD}"/>
              </a:ext>
            </a:extLst>
          </p:cNvPr>
          <p:cNvSpPr txBox="1"/>
          <p:nvPr/>
        </p:nvSpPr>
        <p:spPr>
          <a:xfrm>
            <a:off x="6452583" y="5409338"/>
            <a:ext cx="827719" cy="5847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noFill/>
            <a:prstDash val="sysDash"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600" dirty="0">
                <a:solidFill>
                  <a:srgbClr val="002060"/>
                </a:solidFill>
                <a:latin typeface="Abadi" panose="020B0604020104020204" pitchFamily="34" charset="0"/>
              </a:rPr>
              <a:t>S2 2023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4FB6CD18-F973-DDBB-4035-0629CB45DB0D}"/>
              </a:ext>
            </a:extLst>
          </p:cNvPr>
          <p:cNvSpPr txBox="1"/>
          <p:nvPr/>
        </p:nvSpPr>
        <p:spPr>
          <a:xfrm>
            <a:off x="4409753" y="4393675"/>
            <a:ext cx="1572668" cy="830997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endParaRPr lang="fr-FR" sz="1200" b="1" dirty="0">
              <a:latin typeface="Abadi Extra Light" panose="020B0204020104020204" pitchFamily="34" charset="0"/>
            </a:endParaRPr>
          </a:p>
          <a:p>
            <a:pPr algn="ctr"/>
            <a:r>
              <a:rPr lang="fr-FR" sz="1200" b="1" dirty="0">
                <a:latin typeface="Abadi Extra Light" panose="020B0204020104020204" pitchFamily="34" charset="0"/>
              </a:rPr>
              <a:t>TOUS ES</a:t>
            </a:r>
          </a:p>
          <a:p>
            <a:pPr algn="ctr"/>
            <a:r>
              <a:rPr lang="fr-FR" sz="1200" b="1" dirty="0">
                <a:latin typeface="Abadi Extra Light" panose="020B0204020104020204" pitchFamily="34" charset="0"/>
              </a:rPr>
              <a:t>(ex-DG et ex-OQN)</a:t>
            </a:r>
          </a:p>
          <a:p>
            <a:pPr algn="ctr"/>
            <a:endParaRPr lang="fr-FR" sz="1200" b="1" dirty="0">
              <a:latin typeface="Abadi Extra Light" panose="020B0204020104020204" pitchFamily="34" charset="0"/>
            </a:endParaRPr>
          </a:p>
        </p:txBody>
      </p:sp>
      <p:sp>
        <p:nvSpPr>
          <p:cNvPr id="13" name="Flèche : gauche 12">
            <a:extLst>
              <a:ext uri="{FF2B5EF4-FFF2-40B4-BE49-F238E27FC236}">
                <a16:creationId xmlns:a16="http://schemas.microsoft.com/office/drawing/2014/main" id="{2BE1B952-68B7-2515-431F-078D8CD1DF69}"/>
              </a:ext>
            </a:extLst>
          </p:cNvPr>
          <p:cNvSpPr/>
          <p:nvPr/>
        </p:nvSpPr>
        <p:spPr>
          <a:xfrm>
            <a:off x="4598626" y="3141803"/>
            <a:ext cx="2095471" cy="490805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888F997E-372D-3A80-E88A-A9C34F9307D5}"/>
              </a:ext>
            </a:extLst>
          </p:cNvPr>
          <p:cNvSpPr txBox="1"/>
          <p:nvPr/>
        </p:nvSpPr>
        <p:spPr>
          <a:xfrm>
            <a:off x="4552937" y="3659862"/>
            <a:ext cx="229553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200" dirty="0">
                <a:solidFill>
                  <a:schemeClr val="accent1"/>
                </a:solidFill>
              </a:rPr>
              <a:t>Passage sur la LES SMR au fur et à mesure des demandes labo et instruction dossiers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386F2AFF-1B69-CDBB-996B-8DAE513B6805}"/>
              </a:ext>
            </a:extLst>
          </p:cNvPr>
          <p:cNvSpPr txBox="1"/>
          <p:nvPr/>
        </p:nvSpPr>
        <p:spPr>
          <a:xfrm>
            <a:off x="323500" y="5270968"/>
            <a:ext cx="5446989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indent="-50800">
              <a:lnSpc>
                <a:spcPct val="100000"/>
              </a:lnSpc>
            </a:pPr>
            <a:r>
              <a:rPr lang="fr-FR" sz="1200" i="1" u="sng" dirty="0">
                <a:solidFill>
                  <a:schemeClr val="accent2"/>
                </a:solidFill>
              </a:rPr>
              <a:t>Codes indication</a:t>
            </a:r>
          </a:p>
          <a:p>
            <a:pPr marL="3492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fr-FR" sz="1200" i="1" dirty="0">
                <a:solidFill>
                  <a:schemeClr val="accent2"/>
                </a:solidFill>
              </a:rPr>
              <a:t>Code indication commençant par  «I» -&gt; LES MCO</a:t>
            </a:r>
          </a:p>
          <a:p>
            <a:pPr marL="3492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fr-FR" sz="1200" i="1" dirty="0">
                <a:solidFill>
                  <a:schemeClr val="accent2"/>
                </a:solidFill>
              </a:rPr>
              <a:t>Code indication commençant par «S» -&gt; LES SMR </a:t>
            </a:r>
          </a:p>
          <a:p>
            <a:pPr marL="228600" indent="-50800">
              <a:lnSpc>
                <a:spcPct val="100000"/>
              </a:lnSpc>
            </a:pPr>
            <a:r>
              <a:rPr lang="fr-FR" sz="1200" i="1" dirty="0">
                <a:solidFill>
                  <a:schemeClr val="accent2"/>
                </a:solidFill>
              </a:rPr>
              <a:t>Un temps d’adaptation des SI étant nécessaire, une certaine tolérance sera acceptée pour la transmission du code indication</a:t>
            </a:r>
          </a:p>
        </p:txBody>
      </p:sp>
    </p:spTree>
    <p:extLst>
      <p:ext uri="{BB962C8B-B14F-4D97-AF65-F5344CB8AC3E}">
        <p14:creationId xmlns:p14="http://schemas.microsoft.com/office/powerpoint/2010/main" val="7385907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re 1">
            <a:extLst>
              <a:ext uri="{FF2B5EF4-FFF2-40B4-BE49-F238E27FC236}">
                <a16:creationId xmlns:a16="http://schemas.microsoft.com/office/drawing/2014/main" id="{94EB5D39-23F6-736F-AF8F-C0DF16D1F5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90344"/>
          </a:xfrm>
        </p:spPr>
        <p:txBody>
          <a:bodyPr/>
          <a:lstStyle/>
          <a:p>
            <a:r>
              <a:rPr lang="fr-FR" dirty="0"/>
              <a:t>LES médicaments SMR : mesures à/c de 2024</a:t>
            </a: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778A2F19-CFFE-A1BC-1239-5DF90640CE61}"/>
              </a:ext>
            </a:extLst>
          </p:cNvPr>
          <p:cNvSpPr txBox="1"/>
          <p:nvPr/>
        </p:nvSpPr>
        <p:spPr>
          <a:xfrm>
            <a:off x="1049019" y="1916189"/>
            <a:ext cx="4356647" cy="138499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noFill/>
            <a:prstDash val="sysDash"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0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badi" panose="020B0604020104020204" pitchFamily="34" charset="0"/>
              </a:rPr>
              <a:t>ES ex-DG</a:t>
            </a:r>
          </a:p>
          <a:p>
            <a:pPr algn="ctr"/>
            <a:endParaRPr lang="fr-FR" sz="1600" dirty="0">
              <a:solidFill>
                <a:srgbClr val="002060"/>
              </a:solidFill>
              <a:latin typeface="Abadi" panose="020B0604020104020204" pitchFamily="34" charset="0"/>
            </a:endParaRPr>
          </a:p>
          <a:p>
            <a:r>
              <a:rPr lang="fr-FR" sz="1600" dirty="0">
                <a:solidFill>
                  <a:srgbClr val="002060"/>
                </a:solidFill>
                <a:latin typeface="Abadi" panose="020B0604020104020204" pitchFamily="34" charset="0"/>
              </a:rPr>
              <a:t>- Prise en charge à l’euro </a:t>
            </a:r>
            <a:r>
              <a:rPr lang="fr-FR" sz="1600" dirty="0" err="1">
                <a:solidFill>
                  <a:srgbClr val="002060"/>
                </a:solidFill>
                <a:latin typeface="Abadi" panose="020B0604020104020204" pitchFamily="34" charset="0"/>
              </a:rPr>
              <a:t>l’euro</a:t>
            </a:r>
            <a:r>
              <a:rPr lang="fr-FR" sz="1600" dirty="0">
                <a:solidFill>
                  <a:srgbClr val="002060"/>
                </a:solidFill>
                <a:latin typeface="Abadi" panose="020B0604020104020204" pitchFamily="34" charset="0"/>
              </a:rPr>
              <a:t> (avec EMI) à partir des </a:t>
            </a:r>
            <a:r>
              <a:rPr lang="fr-FR" sz="1600" b="1" u="sng" dirty="0">
                <a:solidFill>
                  <a:srgbClr val="002060"/>
                </a:solidFill>
                <a:latin typeface="Abadi" panose="020B0604020104020204" pitchFamily="34" charset="0"/>
              </a:rPr>
              <a:t>déclarations PMSI FICHCOMP</a:t>
            </a:r>
          </a:p>
          <a:p>
            <a:endParaRPr lang="fr-FR" sz="1600" b="1" u="sng" dirty="0">
              <a:solidFill>
                <a:srgbClr val="002060"/>
              </a:solidFill>
              <a:latin typeface="Abadi" panose="020B0604020104020204" pitchFamily="34" charset="0"/>
            </a:endParaRP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4B39635D-28F6-F2D6-C884-26FF61EF6632}"/>
              </a:ext>
            </a:extLst>
          </p:cNvPr>
          <p:cNvSpPr txBox="1"/>
          <p:nvPr/>
        </p:nvSpPr>
        <p:spPr>
          <a:xfrm>
            <a:off x="6377600" y="1916189"/>
            <a:ext cx="4356647" cy="187743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noFill/>
            <a:prstDash val="sysDash"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0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badi" panose="020B0604020104020204" pitchFamily="34" charset="0"/>
              </a:rPr>
              <a:t>ES ex-OQN</a:t>
            </a:r>
          </a:p>
          <a:p>
            <a:pPr algn="ctr"/>
            <a:endParaRPr lang="fr-FR" sz="1600" dirty="0">
              <a:solidFill>
                <a:srgbClr val="002060"/>
              </a:solidFill>
              <a:latin typeface="Abadi" panose="020B0604020104020204" pitchFamily="34" charset="0"/>
            </a:endParaRPr>
          </a:p>
          <a:p>
            <a:r>
              <a:rPr lang="fr-FR" sz="1600" dirty="0">
                <a:solidFill>
                  <a:srgbClr val="002060"/>
                </a:solidFill>
                <a:latin typeface="Abadi" panose="020B0604020104020204" pitchFamily="34" charset="0"/>
              </a:rPr>
              <a:t>- Prise en charge à l’euro </a:t>
            </a:r>
            <a:r>
              <a:rPr lang="fr-FR" sz="1600" dirty="0" err="1">
                <a:solidFill>
                  <a:srgbClr val="002060"/>
                </a:solidFill>
                <a:latin typeface="Abadi" panose="020B0604020104020204" pitchFamily="34" charset="0"/>
              </a:rPr>
              <a:t>l’euro</a:t>
            </a:r>
            <a:r>
              <a:rPr lang="fr-FR" sz="1600" dirty="0">
                <a:solidFill>
                  <a:srgbClr val="002060"/>
                </a:solidFill>
                <a:latin typeface="Abadi" panose="020B0604020104020204" pitchFamily="34" charset="0"/>
              </a:rPr>
              <a:t> (avec EMI) à partir de la </a:t>
            </a:r>
            <a:r>
              <a:rPr lang="fr-FR" sz="1600" b="1" u="sng" dirty="0">
                <a:solidFill>
                  <a:srgbClr val="002060"/>
                </a:solidFill>
                <a:latin typeface="Abadi" panose="020B0604020104020204" pitchFamily="34" charset="0"/>
              </a:rPr>
              <a:t>facturation sur bordereau S3404</a:t>
            </a:r>
          </a:p>
          <a:p>
            <a:endParaRPr lang="fr-FR" sz="1600" dirty="0">
              <a:solidFill>
                <a:srgbClr val="002060"/>
              </a:solidFill>
              <a:latin typeface="Abadi" panose="020B0604020104020204" pitchFamily="34" charset="0"/>
            </a:endParaRPr>
          </a:p>
          <a:p>
            <a:r>
              <a:rPr lang="fr-FR" sz="1600" dirty="0">
                <a:solidFill>
                  <a:srgbClr val="7030A0"/>
                </a:solidFill>
                <a:latin typeface="Abadi" panose="020B0604020104020204" pitchFamily="34" charset="0"/>
              </a:rPr>
              <a:t>- Fin du dispositif de prise en charge spécifique des traitements intercurrents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9DFB7896-AF7E-2165-5315-4AD11E168FD2}"/>
              </a:ext>
            </a:extLst>
          </p:cNvPr>
          <p:cNvSpPr txBox="1"/>
          <p:nvPr/>
        </p:nvSpPr>
        <p:spPr>
          <a:xfrm>
            <a:off x="69012" y="4065945"/>
            <a:ext cx="12122988" cy="2062103"/>
          </a:xfrm>
          <a:prstGeom prst="rect">
            <a:avLst/>
          </a:prstGeom>
          <a:ln w="9525">
            <a:solidFill>
              <a:schemeClr val="tx1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fr-FR" sz="1600" u="sng" dirty="0">
                <a:solidFill>
                  <a:srgbClr val="00B0F0"/>
                </a:solidFill>
                <a:latin typeface="Abadi" panose="020B0604020104020204" pitchFamily="34" charset="0"/>
              </a:rPr>
              <a:t>Cas particulier</a:t>
            </a:r>
            <a:r>
              <a:rPr lang="fr-FR" sz="1600" dirty="0">
                <a:solidFill>
                  <a:srgbClr val="00B0F0"/>
                </a:solidFill>
                <a:latin typeface="Abadi" panose="020B0604020104020204" pitchFamily="34" charset="0"/>
              </a:rPr>
              <a:t> : médicaments sous autorisation d’accès précoce (AAP = ex-ATU de cohorte) et compassionnel (AAC = ex-ATU nominative)</a:t>
            </a:r>
          </a:p>
          <a:p>
            <a:endParaRPr lang="fr-FR" sz="1600" dirty="0">
              <a:solidFill>
                <a:srgbClr val="00B0F0"/>
              </a:solidFill>
              <a:latin typeface="Abadi" panose="020B0604020104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b="1" u="sng" dirty="0">
                <a:solidFill>
                  <a:srgbClr val="002060"/>
                </a:solidFill>
                <a:latin typeface="Abadi" panose="020B0604020104020204" pitchFamily="34" charset="0"/>
              </a:rPr>
              <a:t>ES ex-DG 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chemeClr val="accent2"/>
                </a:solidFill>
                <a:latin typeface="Abadi" panose="020B0604020104020204" pitchFamily="34" charset="0"/>
              </a:rPr>
              <a:t>jusqu’à fin 2023 : prise en charge sur le principe d’une enveloppe fermée, sur la base des déclarations FICHCOMP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chemeClr val="accent2"/>
                </a:solidFill>
                <a:latin typeface="Abadi" panose="020B0604020104020204" pitchFamily="34" charset="0"/>
              </a:rPr>
              <a:t>à/c de 2024 : prise en charge à l’euro </a:t>
            </a:r>
            <a:r>
              <a:rPr lang="fr-FR" sz="1600" dirty="0" err="1">
                <a:solidFill>
                  <a:schemeClr val="accent2"/>
                </a:solidFill>
                <a:latin typeface="Abadi" panose="020B0604020104020204" pitchFamily="34" charset="0"/>
              </a:rPr>
              <a:t>l‘euro</a:t>
            </a:r>
            <a:endParaRPr lang="fr-FR" sz="1600" dirty="0">
              <a:solidFill>
                <a:schemeClr val="accent2"/>
              </a:solidFill>
              <a:latin typeface="Abadi" panose="020B0604020104020204" pitchFamily="34" charset="0"/>
            </a:endParaRPr>
          </a:p>
          <a:p>
            <a:pPr lvl="1"/>
            <a:endParaRPr lang="fr-FR" sz="1600" dirty="0">
              <a:solidFill>
                <a:srgbClr val="00B0F0"/>
              </a:solidFill>
              <a:latin typeface="Abadi" panose="020B0604020104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b="1" u="sng" dirty="0">
                <a:solidFill>
                  <a:srgbClr val="002060"/>
                </a:solidFill>
                <a:latin typeface="Abadi" panose="020B0604020104020204" pitchFamily="34" charset="0"/>
              </a:rPr>
              <a:t>ES ex-OQN 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chemeClr val="accent2"/>
                </a:solidFill>
                <a:latin typeface="Abadi" panose="020B0604020104020204" pitchFamily="34" charset="0"/>
              </a:rPr>
              <a:t>à/c de 2024 : prise en charge à l’euro </a:t>
            </a:r>
            <a:r>
              <a:rPr lang="fr-FR" sz="1600" dirty="0" err="1">
                <a:solidFill>
                  <a:schemeClr val="accent2"/>
                </a:solidFill>
                <a:latin typeface="Abadi" panose="020B0604020104020204" pitchFamily="34" charset="0"/>
              </a:rPr>
              <a:t>l‘euro</a:t>
            </a:r>
            <a:r>
              <a:rPr lang="fr-FR" sz="1600" dirty="0">
                <a:solidFill>
                  <a:schemeClr val="accent2"/>
                </a:solidFill>
                <a:latin typeface="Abadi" panose="020B0604020104020204" pitchFamily="34" charset="0"/>
              </a:rPr>
              <a:t> (bordereau de facturation S3404)</a:t>
            </a: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C10F98A4-9629-9645-BAA2-AA79C0C1D62B}"/>
              </a:ext>
            </a:extLst>
          </p:cNvPr>
          <p:cNvSpPr txBox="1"/>
          <p:nvPr/>
        </p:nvSpPr>
        <p:spPr>
          <a:xfrm>
            <a:off x="1173191" y="1345721"/>
            <a:ext cx="93951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/>
              <a:t>A compter du 1</a:t>
            </a:r>
            <a:r>
              <a:rPr lang="fr-FR" sz="2000" b="1" baseline="30000" dirty="0"/>
              <a:t>er</a:t>
            </a:r>
            <a:r>
              <a:rPr lang="fr-FR" sz="2000" b="1" dirty="0"/>
              <a:t> janvier 2024 : pour les spécialités inscrites sur la liste en sus SMR</a:t>
            </a:r>
          </a:p>
        </p:txBody>
      </p:sp>
    </p:spTree>
    <p:extLst>
      <p:ext uri="{BB962C8B-B14F-4D97-AF65-F5344CB8AC3E}">
        <p14:creationId xmlns:p14="http://schemas.microsoft.com/office/powerpoint/2010/main" val="2127366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517CC94-909A-D310-DE61-8A03565E5E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/>
              <a:t>Dispositifs médicaux de la liste "intra-GHS"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5F568F8-3E72-301E-08FF-263E71556B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34857"/>
            <a:ext cx="10515600" cy="3345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spc="31" dirty="0">
                <a:solidFill>
                  <a:srgbClr val="00B0F0"/>
                </a:solidFill>
                <a:latin typeface="Open Sans 1 Bold"/>
              </a:rPr>
              <a:t>ARTICLE L 165-11 DU CODE DE LA SÉCURITÉ SOCIALE</a:t>
            </a:r>
          </a:p>
        </p:txBody>
      </p:sp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1D57896A-8E0C-B569-9F33-DA34BBD1363C}"/>
              </a:ext>
            </a:extLst>
          </p:cNvPr>
          <p:cNvSpPr txBox="1">
            <a:spLocks/>
          </p:cNvSpPr>
          <p:nvPr/>
        </p:nvSpPr>
        <p:spPr>
          <a:xfrm>
            <a:off x="757106" y="1791073"/>
            <a:ext cx="10515600" cy="45059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02060"/>
                </a:solidFill>
                <a:latin typeface="Abadi" panose="020B0604020104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Abadi" panose="020B0604020104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2060"/>
                </a:solidFill>
                <a:latin typeface="Abadi" panose="020B0604020104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Abadi" panose="020B06040201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Abadi" panose="020B0604020104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1600" dirty="0"/>
              <a:t>L’achat, la fourniture et l’utilisation de certains dispositifs médicaux par les établissements de santé, et leur prise en charge au titre des prestations d’hospitalisation, est conditionné à l’inscription sur une liste, dite « intra-GHS ».</a:t>
            </a:r>
          </a:p>
          <a:p>
            <a:endParaRPr lang="fr-FR" dirty="0"/>
          </a:p>
        </p:txBody>
      </p:sp>
      <p:sp>
        <p:nvSpPr>
          <p:cNvPr id="6" name="Espace réservé du contenu 2">
            <a:extLst>
              <a:ext uri="{FF2B5EF4-FFF2-40B4-BE49-F238E27FC236}">
                <a16:creationId xmlns:a16="http://schemas.microsoft.com/office/drawing/2014/main" id="{D798D7D3-2CE2-6552-AA40-A1B03EE8C2E8}"/>
              </a:ext>
            </a:extLst>
          </p:cNvPr>
          <p:cNvSpPr txBox="1">
            <a:spLocks/>
          </p:cNvSpPr>
          <p:nvPr/>
        </p:nvSpPr>
        <p:spPr>
          <a:xfrm>
            <a:off x="757106" y="2363337"/>
            <a:ext cx="10515600" cy="118435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02060"/>
                </a:solidFill>
                <a:latin typeface="Abadi" panose="020B0604020104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Abadi" panose="020B0604020104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2060"/>
                </a:solidFill>
                <a:latin typeface="Abadi" panose="020B0604020104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Abadi" panose="020B06040201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Abadi" panose="020B0604020104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1600" dirty="0"/>
              <a:t>Les dispositifs médicaux concernés appartiennent à des catégories homogènes de produits de santé, déterminées au regard de :</a:t>
            </a:r>
          </a:p>
          <a:p>
            <a:r>
              <a:rPr lang="fr-FR" sz="1600" dirty="0"/>
              <a:t>leurs caractères </a:t>
            </a:r>
            <a:r>
              <a:rPr lang="fr-FR" sz="1600" dirty="0">
                <a:solidFill>
                  <a:srgbClr val="00B0F0"/>
                </a:solidFill>
              </a:rPr>
              <a:t>invasifs</a:t>
            </a:r>
            <a:r>
              <a:rPr lang="fr-FR" sz="1600" dirty="0"/>
              <a:t> </a:t>
            </a:r>
          </a:p>
          <a:p>
            <a:r>
              <a:rPr lang="fr-FR" sz="1600" dirty="0"/>
              <a:t>ou des </a:t>
            </a:r>
            <a:r>
              <a:rPr lang="fr-FR" sz="1600" dirty="0">
                <a:solidFill>
                  <a:srgbClr val="00B0F0"/>
                </a:solidFill>
              </a:rPr>
              <a:t>risques</a:t>
            </a:r>
            <a:r>
              <a:rPr lang="fr-FR" sz="1600" dirty="0"/>
              <a:t> que ces derniers peuvent présenter pour la santé humaine.</a:t>
            </a:r>
          </a:p>
          <a:p>
            <a:endParaRPr lang="fr-FR" dirty="0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A56EE9FB-7090-A555-D82C-786F0F779C02}"/>
              </a:ext>
            </a:extLst>
          </p:cNvPr>
          <p:cNvSpPr txBox="1"/>
          <p:nvPr/>
        </p:nvSpPr>
        <p:spPr>
          <a:xfrm>
            <a:off x="919294" y="3665989"/>
            <a:ext cx="9815119" cy="646331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fr-FR" sz="1800">
                <a:solidFill>
                  <a:srgbClr val="F4F5F7"/>
                </a:solidFill>
                <a:latin typeface="Open Sans 2 Bold"/>
              </a:rPr>
              <a:t>Seuls les dispositifs médicaux, dans une catégorie homogène donnée, qui sont inscrits sur cette liste peuvent continuer à être achetés et utilisés par les établissements de santé.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44C38BF3-18F1-1EE5-5A08-ED499C8F569F}"/>
              </a:ext>
            </a:extLst>
          </p:cNvPr>
          <p:cNvSpPr txBox="1"/>
          <p:nvPr/>
        </p:nvSpPr>
        <p:spPr>
          <a:xfrm>
            <a:off x="4236440" y="4312320"/>
            <a:ext cx="906849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fr-FR" sz="1600" i="1" dirty="0">
                <a:solidFill>
                  <a:schemeClr val="bg1">
                    <a:lumMod val="50000"/>
                  </a:schemeClr>
                </a:solidFill>
                <a:latin typeface="Abadi Extra Light" panose="020B0204020104020204" pitchFamily="34" charset="0"/>
              </a:rPr>
              <a:t>Inscription des dispositifs médicaux sur la liste « intra-GHS » par arrêté ministériel.</a:t>
            </a:r>
          </a:p>
        </p:txBody>
      </p:sp>
      <p:pic>
        <p:nvPicPr>
          <p:cNvPr id="13" name="Image 12">
            <a:hlinkClick r:id="rId2"/>
            <a:extLst>
              <a:ext uri="{FF2B5EF4-FFF2-40B4-BE49-F238E27FC236}">
                <a16:creationId xmlns:a16="http://schemas.microsoft.com/office/drawing/2014/main" id="{0F85EA9A-4BCD-BA8F-636F-328D5DCEAA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87226" y="4826705"/>
            <a:ext cx="4920315" cy="772612"/>
          </a:xfrm>
          <a:prstGeom prst="rect">
            <a:avLst/>
          </a:prstGeom>
          <a:ln w="9525">
            <a:solidFill>
              <a:schemeClr val="tx1"/>
            </a:solidFill>
            <a:prstDash val="sysDash"/>
          </a:ln>
        </p:spPr>
      </p:pic>
      <p:pic>
        <p:nvPicPr>
          <p:cNvPr id="15" name="Image 14">
            <a:hlinkClick r:id="rId2"/>
            <a:extLst>
              <a:ext uri="{FF2B5EF4-FFF2-40B4-BE49-F238E27FC236}">
                <a16:creationId xmlns:a16="http://schemas.microsoft.com/office/drawing/2014/main" id="{7EFFC051-0E98-11DA-16EF-19532BB73A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87226" y="5775148"/>
            <a:ext cx="5530508" cy="381299"/>
          </a:xfrm>
          <a:prstGeom prst="rect">
            <a:avLst/>
          </a:prstGeom>
          <a:ln w="9525">
            <a:solidFill>
              <a:schemeClr val="tx1"/>
            </a:solidFill>
            <a:prstDash val="sysDash"/>
          </a:ln>
        </p:spPr>
      </p:pic>
      <p:sp>
        <p:nvSpPr>
          <p:cNvPr id="17" name="ZoneTexte 16">
            <a:extLst>
              <a:ext uri="{FF2B5EF4-FFF2-40B4-BE49-F238E27FC236}">
                <a16:creationId xmlns:a16="http://schemas.microsoft.com/office/drawing/2014/main" id="{0B2C8657-2B85-1072-80F7-3278D8B975BA}"/>
              </a:ext>
            </a:extLst>
          </p:cNvPr>
          <p:cNvSpPr txBox="1"/>
          <p:nvPr/>
        </p:nvSpPr>
        <p:spPr>
          <a:xfrm>
            <a:off x="1999609" y="4936993"/>
            <a:ext cx="1875469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200" dirty="0">
                <a:solidFill>
                  <a:srgbClr val="002060"/>
                </a:solidFill>
                <a:latin typeface="Abadi" panose="020B0604020104020204" pitchFamily="34" charset="0"/>
              </a:rPr>
              <a:t>Liste disponible et mise à jour selon les nouvelles inscriptions/radiations sur le site du ministère des solidarités et de la santé</a:t>
            </a:r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7EE1C9C4-4D74-945C-E30B-3EC594CC7C0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970416">
            <a:off x="4032513" y="5072165"/>
            <a:ext cx="547742" cy="547742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78471619-3D03-2E9B-FFF9-7E15635AD17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970416">
            <a:off x="4032512" y="5836796"/>
            <a:ext cx="547742" cy="547742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3396DDDB-A5DC-2146-4E1F-E2FC3B70B66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2420" y="5112550"/>
            <a:ext cx="1094593" cy="646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13476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E4450D2-9E3D-FA47-6A20-B0E5A34E95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/>
              <a:t>DMI de la liste « intra GHS » : catégories homogènes</a:t>
            </a:r>
          </a:p>
        </p:txBody>
      </p:sp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89CDD20A-D9E5-1338-BDD1-465322D6A4CB}"/>
              </a:ext>
            </a:extLst>
          </p:cNvPr>
          <p:cNvSpPr/>
          <p:nvPr/>
        </p:nvSpPr>
        <p:spPr>
          <a:xfrm>
            <a:off x="481537" y="2218385"/>
            <a:ext cx="5134113" cy="30646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latin typeface="+mj-lt"/>
              </a:rPr>
              <a:t>Implants cardiaques</a:t>
            </a:r>
            <a:endParaRPr lang="fr-FR" sz="12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74E15761-8614-60C9-ECFD-AA2A72B69DFF}"/>
              </a:ext>
            </a:extLst>
          </p:cNvPr>
          <p:cNvSpPr/>
          <p:nvPr/>
        </p:nvSpPr>
        <p:spPr>
          <a:xfrm>
            <a:off x="3057978" y="4110139"/>
            <a:ext cx="5134113" cy="30646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latin typeface="+mj-lt"/>
              </a:rPr>
              <a:t>Implants urogénitaux</a:t>
            </a:r>
            <a:endParaRPr lang="fr-FR" sz="12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6" name="TextBox 9">
            <a:extLst>
              <a:ext uri="{FF2B5EF4-FFF2-40B4-BE49-F238E27FC236}">
                <a16:creationId xmlns:a16="http://schemas.microsoft.com/office/drawing/2014/main" id="{9725B0F5-1DA3-C363-2DAE-80222AFF48BD}"/>
              </a:ext>
            </a:extLst>
          </p:cNvPr>
          <p:cNvSpPr txBox="1"/>
          <p:nvPr/>
        </p:nvSpPr>
        <p:spPr>
          <a:xfrm>
            <a:off x="481537" y="2686125"/>
            <a:ext cx="4934732" cy="27699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r>
              <a:rPr lang="en-US" sz="900" b="1" spc="21" dirty="0">
                <a:solidFill>
                  <a:srgbClr val="499FA4"/>
                </a:solidFill>
                <a:latin typeface="Open Sans 1 Bold"/>
              </a:rPr>
              <a:t>DÉFIBRILLATEURS CARDIAQUES IMPLANTABLES CONVENTIONNELS AVEC SONDE ENDOCAVITAIRE (SIMPLE, DOUBLE ET TRIPLE CHAMBRE)</a:t>
            </a:r>
          </a:p>
        </p:txBody>
      </p:sp>
      <p:sp>
        <p:nvSpPr>
          <p:cNvPr id="7" name="TextBox 9">
            <a:extLst>
              <a:ext uri="{FF2B5EF4-FFF2-40B4-BE49-F238E27FC236}">
                <a16:creationId xmlns:a16="http://schemas.microsoft.com/office/drawing/2014/main" id="{3B7F329B-C898-C706-00CE-F14B5376473A}"/>
              </a:ext>
            </a:extLst>
          </p:cNvPr>
          <p:cNvSpPr txBox="1"/>
          <p:nvPr/>
        </p:nvSpPr>
        <p:spPr>
          <a:xfrm>
            <a:off x="498657" y="3094066"/>
            <a:ext cx="4934732" cy="13849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r>
              <a:rPr lang="en-US" sz="900" b="1" spc="21" dirty="0">
                <a:solidFill>
                  <a:srgbClr val="499FA4"/>
                </a:solidFill>
                <a:latin typeface="Open Sans 1 Bold"/>
              </a:rPr>
              <a:t>DÉFIBRILLATEURS CARDIAQUES IMPLANTABLES SANS SONDE ENDOCAVITAIRE</a:t>
            </a:r>
          </a:p>
        </p:txBody>
      </p:sp>
      <p:sp>
        <p:nvSpPr>
          <p:cNvPr id="8" name="TextBox 9">
            <a:extLst>
              <a:ext uri="{FF2B5EF4-FFF2-40B4-BE49-F238E27FC236}">
                <a16:creationId xmlns:a16="http://schemas.microsoft.com/office/drawing/2014/main" id="{9C44C6E1-FF12-0127-8D6D-0EB8EEFCF07F}"/>
              </a:ext>
            </a:extLst>
          </p:cNvPr>
          <p:cNvSpPr txBox="1"/>
          <p:nvPr/>
        </p:nvSpPr>
        <p:spPr>
          <a:xfrm>
            <a:off x="481537" y="3432757"/>
            <a:ext cx="4934732" cy="13849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r>
              <a:rPr lang="fr-FR" sz="900" b="1" spc="21" dirty="0">
                <a:solidFill>
                  <a:srgbClr val="499FA4"/>
                </a:solidFill>
                <a:latin typeface="Open Sans 1 Bold"/>
              </a:rPr>
              <a:t>VALVES CARDIAQUES CHIRURGICALES BIOLOGIQUES AVEC SUTURES </a:t>
            </a:r>
          </a:p>
        </p:txBody>
      </p:sp>
      <p:sp>
        <p:nvSpPr>
          <p:cNvPr id="9" name="TextBox 9">
            <a:extLst>
              <a:ext uri="{FF2B5EF4-FFF2-40B4-BE49-F238E27FC236}">
                <a16:creationId xmlns:a16="http://schemas.microsoft.com/office/drawing/2014/main" id="{AEFCDF5D-2618-7495-CCE5-9B1F617E939F}"/>
              </a:ext>
            </a:extLst>
          </p:cNvPr>
          <p:cNvSpPr txBox="1"/>
          <p:nvPr/>
        </p:nvSpPr>
        <p:spPr>
          <a:xfrm>
            <a:off x="481537" y="3771448"/>
            <a:ext cx="4934732" cy="13849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r>
              <a:rPr lang="fr-FR" sz="900" b="1" spc="21" dirty="0">
                <a:solidFill>
                  <a:srgbClr val="499FA4"/>
                </a:solidFill>
                <a:latin typeface="Open Sans 1 Bold"/>
              </a:rPr>
              <a:t>VALVES CARDIAQUES CHIRURGICALES BIOLOGIQUES SANS SUTURES</a:t>
            </a:r>
          </a:p>
        </p:txBody>
      </p: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0F2F4046-0D71-C1AD-0514-8B745B3F16E8}"/>
              </a:ext>
            </a:extLst>
          </p:cNvPr>
          <p:cNvSpPr/>
          <p:nvPr/>
        </p:nvSpPr>
        <p:spPr>
          <a:xfrm>
            <a:off x="5852386" y="2232640"/>
            <a:ext cx="5134113" cy="30646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latin typeface="+mj-lt"/>
              </a:rPr>
              <a:t>Implants neurovasculaires</a:t>
            </a:r>
            <a:endParaRPr lang="fr-FR" sz="12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1" name="TextBox 9">
            <a:extLst>
              <a:ext uri="{FF2B5EF4-FFF2-40B4-BE49-F238E27FC236}">
                <a16:creationId xmlns:a16="http://schemas.microsoft.com/office/drawing/2014/main" id="{06E3C69F-713C-647A-993C-E1534DED9A38}"/>
              </a:ext>
            </a:extLst>
          </p:cNvPr>
          <p:cNvSpPr txBox="1"/>
          <p:nvPr/>
        </p:nvSpPr>
        <p:spPr>
          <a:xfrm>
            <a:off x="5952076" y="2683747"/>
            <a:ext cx="4934732" cy="27699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r>
              <a:rPr lang="fr-FR" sz="900" b="1" spc="21" dirty="0">
                <a:solidFill>
                  <a:srgbClr val="499FA4"/>
                </a:solidFill>
                <a:latin typeface="Open Sans 1 Bold"/>
              </a:rPr>
              <a:t>STENTS INTRACRÂNIENS UTILISÉS DANS L’ANGIOPLASTIE DES STÉNOSES ATHÉROMATEUSES</a:t>
            </a:r>
          </a:p>
        </p:txBody>
      </p:sp>
      <p:sp>
        <p:nvSpPr>
          <p:cNvPr id="12" name="TextBox 9">
            <a:extLst>
              <a:ext uri="{FF2B5EF4-FFF2-40B4-BE49-F238E27FC236}">
                <a16:creationId xmlns:a16="http://schemas.microsoft.com/office/drawing/2014/main" id="{889B9603-D8D5-B3B7-EC3B-AA912D47EBDB}"/>
              </a:ext>
            </a:extLst>
          </p:cNvPr>
          <p:cNvSpPr txBox="1"/>
          <p:nvPr/>
        </p:nvSpPr>
        <p:spPr>
          <a:xfrm>
            <a:off x="5952076" y="3077990"/>
            <a:ext cx="4934732" cy="13849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r>
              <a:rPr lang="fr-FR" sz="900" b="1" spc="21" dirty="0">
                <a:solidFill>
                  <a:srgbClr val="499FA4"/>
                </a:solidFill>
                <a:latin typeface="Open Sans 1 Bold"/>
              </a:rPr>
              <a:t>STENTS INTRACRÂNIENS POUR DIVERSION DE FLUX (FLOW DIVERTER)</a:t>
            </a:r>
          </a:p>
        </p:txBody>
      </p:sp>
      <p:sp>
        <p:nvSpPr>
          <p:cNvPr id="13" name="TextBox 9">
            <a:extLst>
              <a:ext uri="{FF2B5EF4-FFF2-40B4-BE49-F238E27FC236}">
                <a16:creationId xmlns:a16="http://schemas.microsoft.com/office/drawing/2014/main" id="{ACCED934-26FA-97DE-EC04-98C01FCE59A4}"/>
              </a:ext>
            </a:extLst>
          </p:cNvPr>
          <p:cNvSpPr txBox="1"/>
          <p:nvPr/>
        </p:nvSpPr>
        <p:spPr>
          <a:xfrm>
            <a:off x="5952076" y="3363507"/>
            <a:ext cx="4934732" cy="13849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r>
              <a:rPr lang="fr-FR" sz="900" b="1" spc="21" dirty="0">
                <a:solidFill>
                  <a:srgbClr val="499FA4"/>
                </a:solidFill>
                <a:latin typeface="Open Sans 1 Bold"/>
              </a:rPr>
              <a:t>DISPOSITIFS DE THROMBECTOMIE </a:t>
            </a:r>
          </a:p>
        </p:txBody>
      </p:sp>
      <p:sp>
        <p:nvSpPr>
          <p:cNvPr id="14" name="TextBox 9">
            <a:extLst>
              <a:ext uri="{FF2B5EF4-FFF2-40B4-BE49-F238E27FC236}">
                <a16:creationId xmlns:a16="http://schemas.microsoft.com/office/drawing/2014/main" id="{F638BD08-A995-C8A1-3CB1-5E269317439C}"/>
              </a:ext>
            </a:extLst>
          </p:cNvPr>
          <p:cNvSpPr txBox="1"/>
          <p:nvPr/>
        </p:nvSpPr>
        <p:spPr>
          <a:xfrm>
            <a:off x="3235527" y="4582149"/>
            <a:ext cx="4934732" cy="27699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r>
              <a:rPr lang="fr-FR" sz="900" b="1" spc="21" dirty="0">
                <a:solidFill>
                  <a:srgbClr val="499FA4"/>
                </a:solidFill>
                <a:latin typeface="Open Sans 1 Bold"/>
              </a:rPr>
              <a:t>DISPOSITIFS IMPLANTABLES DESTINÉS AU TRAITEMENT PAR VOIE VAGINALE DU PROLAPSUS DES ORGANES PELVIENS </a:t>
            </a:r>
          </a:p>
        </p:txBody>
      </p:sp>
      <p:sp>
        <p:nvSpPr>
          <p:cNvPr id="15" name="TextBox 9">
            <a:extLst>
              <a:ext uri="{FF2B5EF4-FFF2-40B4-BE49-F238E27FC236}">
                <a16:creationId xmlns:a16="http://schemas.microsoft.com/office/drawing/2014/main" id="{CD0F67EF-A7B0-6448-FF5A-1F940C702A3F}"/>
              </a:ext>
            </a:extLst>
          </p:cNvPr>
          <p:cNvSpPr txBox="1"/>
          <p:nvPr/>
        </p:nvSpPr>
        <p:spPr>
          <a:xfrm>
            <a:off x="3257358" y="4955489"/>
            <a:ext cx="4934732" cy="27699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r>
              <a:rPr lang="fr-FR" sz="900" b="1" spc="21" dirty="0">
                <a:solidFill>
                  <a:srgbClr val="499FA4"/>
                </a:solidFill>
                <a:latin typeface="Open Sans 1 Bold"/>
              </a:rPr>
              <a:t>DISPOSITIFS IMPLANTABLES DESTINÉS AU TRAITEMENT DU PROLAPSUS PAR VOIE HAUTE DES ORGANES PELVIENS</a:t>
            </a:r>
          </a:p>
        </p:txBody>
      </p:sp>
      <p:sp>
        <p:nvSpPr>
          <p:cNvPr id="16" name="TextBox 9">
            <a:extLst>
              <a:ext uri="{FF2B5EF4-FFF2-40B4-BE49-F238E27FC236}">
                <a16:creationId xmlns:a16="http://schemas.microsoft.com/office/drawing/2014/main" id="{086DA56F-C514-0404-1B13-0B62CD5EE597}"/>
              </a:ext>
            </a:extLst>
          </p:cNvPr>
          <p:cNvSpPr txBox="1"/>
          <p:nvPr/>
        </p:nvSpPr>
        <p:spPr>
          <a:xfrm>
            <a:off x="3257358" y="5329831"/>
            <a:ext cx="4934732" cy="27699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r>
              <a:rPr lang="fr-FR" sz="900" b="1" spc="21" dirty="0">
                <a:solidFill>
                  <a:srgbClr val="499FA4"/>
                </a:solidFill>
                <a:latin typeface="Open Sans 1 Bold"/>
              </a:rPr>
              <a:t>DISPOSITIFS IMPLANTABLES DESTINÉS AU TRAITEMENT DE L’INCONTINENCE URINAIRE FÉMININE D’EFFORT </a:t>
            </a:r>
          </a:p>
        </p:txBody>
      </p:sp>
      <p:sp>
        <p:nvSpPr>
          <p:cNvPr id="17" name="Rectangle : coins arrondis 16">
            <a:extLst>
              <a:ext uri="{FF2B5EF4-FFF2-40B4-BE49-F238E27FC236}">
                <a16:creationId xmlns:a16="http://schemas.microsoft.com/office/drawing/2014/main" id="{332D8E67-E150-581F-CFC5-D8C1895324F2}"/>
              </a:ext>
            </a:extLst>
          </p:cNvPr>
          <p:cNvSpPr/>
          <p:nvPr/>
        </p:nvSpPr>
        <p:spPr>
          <a:xfrm>
            <a:off x="10420359" y="2670050"/>
            <a:ext cx="1132280" cy="13849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dirty="0">
                <a:solidFill>
                  <a:schemeClr val="tx1"/>
                </a:solidFill>
              </a:rPr>
              <a:t>Aucun DM inscrit</a:t>
            </a:r>
          </a:p>
        </p:txBody>
      </p:sp>
      <p:sp>
        <p:nvSpPr>
          <p:cNvPr id="18" name="Rectangle : coins arrondis 17">
            <a:extLst>
              <a:ext uri="{FF2B5EF4-FFF2-40B4-BE49-F238E27FC236}">
                <a16:creationId xmlns:a16="http://schemas.microsoft.com/office/drawing/2014/main" id="{33B120FB-0602-EF3B-170F-9D7D5A1E48CA}"/>
              </a:ext>
            </a:extLst>
          </p:cNvPr>
          <p:cNvSpPr/>
          <p:nvPr/>
        </p:nvSpPr>
        <p:spPr>
          <a:xfrm>
            <a:off x="9444922" y="3909947"/>
            <a:ext cx="2008430" cy="1776042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i="1" dirty="0">
                <a:solidFill>
                  <a:schemeClr val="tx1"/>
                </a:solidFill>
              </a:rPr>
              <a:t>Certains DMI peuvent appartenir à un groupe homogène, ne pas être inscrit sur la liste « INTRA-GHS » mais être  inscrit sur LPPR et LISTE EN SUS</a:t>
            </a:r>
          </a:p>
          <a:p>
            <a:pPr algn="ctr"/>
            <a:r>
              <a:rPr lang="fr-FR" sz="1050" i="1" dirty="0" err="1">
                <a:solidFill>
                  <a:schemeClr val="tx1"/>
                </a:solidFill>
              </a:rPr>
              <a:t>Exple</a:t>
            </a:r>
            <a:r>
              <a:rPr lang="fr-FR" sz="1050" i="1" dirty="0">
                <a:solidFill>
                  <a:schemeClr val="tx1"/>
                </a:solidFill>
              </a:rPr>
              <a:t> : Flow </a:t>
            </a:r>
            <a:r>
              <a:rPr lang="fr-FR" sz="1050" i="1" dirty="0" err="1">
                <a:solidFill>
                  <a:schemeClr val="tx1"/>
                </a:solidFill>
              </a:rPr>
              <a:t>diverter</a:t>
            </a:r>
            <a:r>
              <a:rPr lang="fr-FR" sz="1050" i="1" dirty="0">
                <a:solidFill>
                  <a:schemeClr val="tx1"/>
                </a:solidFill>
              </a:rPr>
              <a:t>, Stents retrievers et systèmes de </a:t>
            </a:r>
            <a:r>
              <a:rPr lang="fr-FR" sz="1050" i="1" dirty="0" err="1">
                <a:solidFill>
                  <a:schemeClr val="tx1"/>
                </a:solidFill>
              </a:rPr>
              <a:t>thromboaspiration</a:t>
            </a:r>
            <a:endParaRPr lang="fr-FR" sz="1050" i="1" dirty="0">
              <a:solidFill>
                <a:schemeClr val="tx1"/>
              </a:solidFill>
            </a:endParaRPr>
          </a:p>
        </p:txBody>
      </p:sp>
      <p:sp>
        <p:nvSpPr>
          <p:cNvPr id="19" name="Rectangle : coins arrondis 18">
            <a:extLst>
              <a:ext uri="{FF2B5EF4-FFF2-40B4-BE49-F238E27FC236}">
                <a16:creationId xmlns:a16="http://schemas.microsoft.com/office/drawing/2014/main" id="{E9B8BEB1-0801-9DDD-A1E7-93D4577B8CBE}"/>
              </a:ext>
            </a:extLst>
          </p:cNvPr>
          <p:cNvSpPr/>
          <p:nvPr/>
        </p:nvSpPr>
        <p:spPr>
          <a:xfrm>
            <a:off x="5560103" y="4732527"/>
            <a:ext cx="1132280" cy="13849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dirty="0">
                <a:solidFill>
                  <a:schemeClr val="tx1"/>
                </a:solidFill>
              </a:rPr>
              <a:t>Aucun DM inscrit</a:t>
            </a:r>
          </a:p>
        </p:txBody>
      </p:sp>
      <p:sp>
        <p:nvSpPr>
          <p:cNvPr id="21" name="Espace réservé du contenu 2">
            <a:extLst>
              <a:ext uri="{FF2B5EF4-FFF2-40B4-BE49-F238E27FC236}">
                <a16:creationId xmlns:a16="http://schemas.microsoft.com/office/drawing/2014/main" id="{A30A9608-8E37-8AFF-1184-7C0ACF3D17A3}"/>
              </a:ext>
            </a:extLst>
          </p:cNvPr>
          <p:cNvSpPr txBox="1">
            <a:spLocks/>
          </p:cNvSpPr>
          <p:nvPr/>
        </p:nvSpPr>
        <p:spPr>
          <a:xfrm>
            <a:off x="794055" y="1508029"/>
            <a:ext cx="10515600" cy="4551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02060"/>
                </a:solidFill>
                <a:latin typeface="Abadi" panose="020B0604020104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Abadi" panose="020B0604020104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2060"/>
                </a:solidFill>
                <a:latin typeface="Abadi" panose="020B0604020104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Abadi" panose="020B06040201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Abadi" panose="020B0604020104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1600" dirty="0"/>
              <a:t>Inscription sur la liste en </a:t>
            </a:r>
            <a:r>
              <a:rPr lang="fr-FR" sz="1600" dirty="0">
                <a:solidFill>
                  <a:srgbClr val="00B0F0"/>
                </a:solidFill>
              </a:rPr>
              <a:t>dénomination générique ou nom de marque </a:t>
            </a:r>
            <a:r>
              <a:rPr lang="fr-FR" sz="1600" dirty="0"/>
              <a:t>avec la </a:t>
            </a:r>
            <a:r>
              <a:rPr lang="fr-FR" sz="1600" dirty="0">
                <a:solidFill>
                  <a:srgbClr val="00B0F0"/>
                </a:solidFill>
              </a:rPr>
              <a:t>liste des indications inscrites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143660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 20">
            <a:extLst>
              <a:ext uri="{FF2B5EF4-FFF2-40B4-BE49-F238E27FC236}">
                <a16:creationId xmlns:a16="http://schemas.microsoft.com/office/drawing/2014/main" id="{F81F812E-88E4-F243-906A-83A3673A0F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0914" y="289561"/>
            <a:ext cx="1026855" cy="1026855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3410CC4B-8201-B821-CCFC-6CFC05A1A7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Transmission PMSI des DMI « Intra-GHS » (1)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285AA90-0A96-EA09-4C5D-B050E1808F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267" y="1376651"/>
            <a:ext cx="10515600" cy="434122"/>
          </a:xfrm>
        </p:spPr>
        <p:txBody>
          <a:bodyPr>
            <a:normAutofit fontScale="92500" lnSpcReduction="10000"/>
          </a:bodyPr>
          <a:lstStyle/>
          <a:p>
            <a:r>
              <a:rPr lang="fr-FR" dirty="0"/>
              <a:t>Déclaration mensuelle obligatoire PMSI à compter de </a:t>
            </a:r>
            <a:r>
              <a:rPr lang="fr-FR" dirty="0">
                <a:solidFill>
                  <a:srgbClr val="00B0F0"/>
                </a:solidFill>
              </a:rPr>
              <a:t>M4 2022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C5406FD-D5DB-F357-69B3-583F7F0BE64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10809195" y="2262281"/>
            <a:ext cx="316537" cy="71940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DDE58B1-A97A-947A-2733-06E6CEF0F1F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p:blipFill>
        <p:spPr>
          <a:xfrm>
            <a:off x="10630914" y="3578410"/>
            <a:ext cx="719288" cy="71928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20EE7A-FAB1-823E-40E5-183026B09614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>
          <a:xfrm>
            <a:off x="7737481" y="5875924"/>
            <a:ext cx="752400" cy="473241"/>
          </a:xfrm>
          <a:prstGeom prst="rect">
            <a:avLst/>
          </a:prstGeom>
        </p:spPr>
      </p:pic>
      <p:sp>
        <p:nvSpPr>
          <p:cNvPr id="7" name="TextBox 7">
            <a:extLst>
              <a:ext uri="{FF2B5EF4-FFF2-40B4-BE49-F238E27FC236}">
                <a16:creationId xmlns:a16="http://schemas.microsoft.com/office/drawing/2014/main" id="{F0279478-EF56-3251-342A-17C7ECEDF970}"/>
              </a:ext>
            </a:extLst>
          </p:cNvPr>
          <p:cNvSpPr txBox="1"/>
          <p:nvPr/>
        </p:nvSpPr>
        <p:spPr>
          <a:xfrm>
            <a:off x="9513622" y="3778433"/>
            <a:ext cx="1098683" cy="36933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200" dirty="0" err="1">
                <a:solidFill>
                  <a:srgbClr val="002060"/>
                </a:solidFill>
                <a:latin typeface="Abadi" panose="020B0604020104020204" pitchFamily="34" charset="0"/>
              </a:rPr>
              <a:t>Quantités</a:t>
            </a:r>
            <a:r>
              <a:rPr lang="en-US" sz="1200" dirty="0">
                <a:solidFill>
                  <a:srgbClr val="002060"/>
                </a:solidFill>
                <a:latin typeface="Abadi" panose="020B0604020104020204" pitchFamily="34" charset="0"/>
              </a:rPr>
              <a:t> </a:t>
            </a:r>
            <a:r>
              <a:rPr lang="en-US" sz="1200" dirty="0" err="1">
                <a:solidFill>
                  <a:srgbClr val="002060"/>
                </a:solidFill>
                <a:latin typeface="Abadi" panose="020B0604020104020204" pitchFamily="34" charset="0"/>
              </a:rPr>
              <a:t>posées</a:t>
            </a:r>
            <a:endParaRPr lang="en-US" sz="1200" dirty="0">
              <a:solidFill>
                <a:srgbClr val="002060"/>
              </a:solidFill>
              <a:latin typeface="Abadi" panose="020B0604020104020204" pitchFamily="34" charset="0"/>
            </a:endParaRPr>
          </a:p>
        </p:txBody>
      </p:sp>
      <p:sp>
        <p:nvSpPr>
          <p:cNvPr id="8" name="TextBox 8">
            <a:extLst>
              <a:ext uri="{FF2B5EF4-FFF2-40B4-BE49-F238E27FC236}">
                <a16:creationId xmlns:a16="http://schemas.microsoft.com/office/drawing/2014/main" id="{81F3C2F1-C856-B8BF-AA24-A0388EF99E52}"/>
              </a:ext>
            </a:extLst>
          </p:cNvPr>
          <p:cNvSpPr txBox="1"/>
          <p:nvPr/>
        </p:nvSpPr>
        <p:spPr>
          <a:xfrm>
            <a:off x="9572505" y="2506848"/>
            <a:ext cx="1039800" cy="36933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200" dirty="0">
                <a:solidFill>
                  <a:srgbClr val="002060"/>
                </a:solidFill>
                <a:latin typeface="Abadi" panose="020B0604020104020204" pitchFamily="34" charset="0"/>
              </a:rPr>
              <a:t>Identification du patient</a:t>
            </a:r>
          </a:p>
        </p:txBody>
      </p:sp>
      <p:sp>
        <p:nvSpPr>
          <p:cNvPr id="9" name="TextBox 9">
            <a:extLst>
              <a:ext uri="{FF2B5EF4-FFF2-40B4-BE49-F238E27FC236}">
                <a16:creationId xmlns:a16="http://schemas.microsoft.com/office/drawing/2014/main" id="{9963DE88-44A0-782E-D66C-805C1240F16E}"/>
              </a:ext>
            </a:extLst>
          </p:cNvPr>
          <p:cNvSpPr txBox="1"/>
          <p:nvPr/>
        </p:nvSpPr>
        <p:spPr>
          <a:xfrm>
            <a:off x="8665933" y="5891910"/>
            <a:ext cx="1604901" cy="55399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200" dirty="0">
                <a:solidFill>
                  <a:srgbClr val="002060"/>
                </a:solidFill>
                <a:latin typeface="Abadi" panose="020B0604020104020204" pitchFamily="34" charset="0"/>
              </a:rPr>
              <a:t>Code IUD-ID du </a:t>
            </a:r>
          </a:p>
          <a:p>
            <a:pPr algn="ctr"/>
            <a:r>
              <a:rPr lang="en-US" sz="1200" dirty="0" err="1">
                <a:solidFill>
                  <a:srgbClr val="002060"/>
                </a:solidFill>
                <a:latin typeface="Abadi" panose="020B0604020104020204" pitchFamily="34" charset="0"/>
              </a:rPr>
              <a:t>dispositif</a:t>
            </a:r>
            <a:r>
              <a:rPr lang="en-US" sz="1200" dirty="0">
                <a:solidFill>
                  <a:srgbClr val="002060"/>
                </a:solidFill>
                <a:latin typeface="Abadi" panose="020B0604020104020204" pitchFamily="34" charset="0"/>
              </a:rPr>
              <a:t> </a:t>
            </a:r>
            <a:r>
              <a:rPr lang="en-US" sz="1200" dirty="0" err="1">
                <a:solidFill>
                  <a:srgbClr val="002060"/>
                </a:solidFill>
                <a:latin typeface="Abadi" panose="020B0604020104020204" pitchFamily="34" charset="0"/>
              </a:rPr>
              <a:t>médical</a:t>
            </a:r>
            <a:r>
              <a:rPr lang="en-US" sz="1200" dirty="0">
                <a:solidFill>
                  <a:srgbClr val="002060"/>
                </a:solidFill>
                <a:latin typeface="Abadi" panose="020B0604020104020204" pitchFamily="34" charset="0"/>
              </a:rPr>
              <a:t> de la </a:t>
            </a:r>
            <a:r>
              <a:rPr lang="en-US" sz="1200" dirty="0" err="1">
                <a:solidFill>
                  <a:srgbClr val="002060"/>
                </a:solidFill>
                <a:latin typeface="Abadi" panose="020B0604020104020204" pitchFamily="34" charset="0"/>
              </a:rPr>
              <a:t>liste</a:t>
            </a:r>
            <a:r>
              <a:rPr lang="en-US" sz="1200" dirty="0">
                <a:solidFill>
                  <a:srgbClr val="002060"/>
                </a:solidFill>
                <a:latin typeface="Abadi" panose="020B0604020104020204" pitchFamily="34" charset="0"/>
              </a:rPr>
              <a:t> "INTRA-GHS"</a:t>
            </a:r>
          </a:p>
        </p:txBody>
      </p:sp>
      <p:sp>
        <p:nvSpPr>
          <p:cNvPr id="10" name="AutoShape 8">
            <a:extLst>
              <a:ext uri="{FF2B5EF4-FFF2-40B4-BE49-F238E27FC236}">
                <a16:creationId xmlns:a16="http://schemas.microsoft.com/office/drawing/2014/main" id="{B98BECEA-3972-68B2-6B71-2F5BFCB13822}"/>
              </a:ext>
            </a:extLst>
          </p:cNvPr>
          <p:cNvSpPr/>
          <p:nvPr/>
        </p:nvSpPr>
        <p:spPr>
          <a:xfrm>
            <a:off x="749926" y="1863829"/>
            <a:ext cx="2894078" cy="2473280"/>
          </a:xfrm>
          <a:prstGeom prst="rect">
            <a:avLst/>
          </a:prstGeom>
          <a:solidFill>
            <a:srgbClr val="3F779D">
              <a:alpha val="60000"/>
            </a:srgbClr>
          </a:solidFill>
        </p:spPr>
        <p:txBody>
          <a:bodyPr/>
          <a:lstStyle/>
          <a:p>
            <a:endParaRPr lang="fr-FR" sz="1200"/>
          </a:p>
        </p:txBody>
      </p:sp>
      <p:pic>
        <p:nvPicPr>
          <p:cNvPr id="11" name="Picture 13">
            <a:extLst>
              <a:ext uri="{FF2B5EF4-FFF2-40B4-BE49-F238E27FC236}">
                <a16:creationId xmlns:a16="http://schemas.microsoft.com/office/drawing/2014/main" id="{A098041C-FCE4-1413-2ECC-436CC1D62B90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>
            <a:fillRect/>
          </a:stretch>
        </p:blipFill>
        <p:spPr>
          <a:xfrm>
            <a:off x="909571" y="3187025"/>
            <a:ext cx="776148" cy="1009623"/>
          </a:xfrm>
          <a:prstGeom prst="rect">
            <a:avLst/>
          </a:prstGeom>
        </p:spPr>
      </p:pic>
      <p:sp>
        <p:nvSpPr>
          <p:cNvPr id="12" name="TextBox 26">
            <a:extLst>
              <a:ext uri="{FF2B5EF4-FFF2-40B4-BE49-F238E27FC236}">
                <a16:creationId xmlns:a16="http://schemas.microsoft.com/office/drawing/2014/main" id="{BC43BFEB-115F-5281-7FB4-5A5D1A4EBFDE}"/>
              </a:ext>
            </a:extLst>
          </p:cNvPr>
          <p:cNvSpPr txBox="1"/>
          <p:nvPr/>
        </p:nvSpPr>
        <p:spPr>
          <a:xfrm>
            <a:off x="978049" y="2104003"/>
            <a:ext cx="2420669" cy="33855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100" spc="135" dirty="0">
                <a:solidFill>
                  <a:srgbClr val="F4F5F7"/>
                </a:solidFill>
                <a:latin typeface="Open Sans 1"/>
              </a:rPr>
              <a:t>TOUS ETABLISSEMENTS</a:t>
            </a:r>
          </a:p>
          <a:p>
            <a:pPr algn="ctr"/>
            <a:r>
              <a:rPr lang="en-US" sz="1100" spc="135" dirty="0">
                <a:solidFill>
                  <a:srgbClr val="F4F5F7"/>
                </a:solidFill>
                <a:latin typeface="Open Sans 1"/>
              </a:rPr>
              <a:t>Ex OQN et Ex DG</a:t>
            </a:r>
          </a:p>
        </p:txBody>
      </p:sp>
      <p:sp>
        <p:nvSpPr>
          <p:cNvPr id="13" name="TextBox 27">
            <a:extLst>
              <a:ext uri="{FF2B5EF4-FFF2-40B4-BE49-F238E27FC236}">
                <a16:creationId xmlns:a16="http://schemas.microsoft.com/office/drawing/2014/main" id="{FB9B424F-512F-8987-9DE5-01FBF8FF0E99}"/>
              </a:ext>
            </a:extLst>
          </p:cNvPr>
          <p:cNvSpPr txBox="1"/>
          <p:nvPr/>
        </p:nvSpPr>
        <p:spPr>
          <a:xfrm>
            <a:off x="1315738" y="3150366"/>
            <a:ext cx="2416780" cy="102207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ctr">
              <a:lnSpc>
                <a:spcPct val="200000"/>
              </a:lnSpc>
              <a:spcBef>
                <a:spcPct val="0"/>
              </a:spcBef>
            </a:pPr>
            <a:r>
              <a:rPr lang="en-US" u="none" dirty="0" err="1">
                <a:solidFill>
                  <a:srgbClr val="F4F5F7"/>
                </a:solidFill>
                <a:latin typeface="Open Sans 1 Bold"/>
              </a:rPr>
              <a:t>Fichier</a:t>
            </a:r>
            <a:endParaRPr lang="en-US" u="none" dirty="0">
              <a:solidFill>
                <a:srgbClr val="F4F5F7"/>
              </a:solidFill>
              <a:latin typeface="Open Sans 1 Bold"/>
            </a:endParaRPr>
          </a:p>
          <a:p>
            <a:pPr marL="0" lvl="0" indent="0" algn="ctr">
              <a:lnSpc>
                <a:spcPct val="200000"/>
              </a:lnSpc>
              <a:spcBef>
                <a:spcPct val="0"/>
              </a:spcBef>
            </a:pPr>
            <a:r>
              <a:rPr lang="en-US" u="none" dirty="0">
                <a:solidFill>
                  <a:srgbClr val="F4F5F7"/>
                </a:solidFill>
                <a:latin typeface="Open Sans 1 Bold"/>
              </a:rPr>
              <a:t>DATEXP</a:t>
            </a:r>
          </a:p>
        </p:txBody>
      </p:sp>
      <p:grpSp>
        <p:nvGrpSpPr>
          <p:cNvPr id="14" name="Group 32">
            <a:extLst>
              <a:ext uri="{FF2B5EF4-FFF2-40B4-BE49-F238E27FC236}">
                <a16:creationId xmlns:a16="http://schemas.microsoft.com/office/drawing/2014/main" id="{BD1EEB34-D582-E44C-581C-BAFB5F1F782D}"/>
              </a:ext>
            </a:extLst>
          </p:cNvPr>
          <p:cNvGrpSpPr/>
          <p:nvPr/>
        </p:nvGrpSpPr>
        <p:grpSpPr>
          <a:xfrm>
            <a:off x="1286181" y="2600063"/>
            <a:ext cx="1795256" cy="338554"/>
            <a:chOff x="-11430" y="0"/>
            <a:chExt cx="6325288" cy="1647764"/>
          </a:xfrm>
        </p:grpSpPr>
        <p:sp>
          <p:nvSpPr>
            <p:cNvPr id="15" name="Freeform 33">
              <a:extLst>
                <a:ext uri="{FF2B5EF4-FFF2-40B4-BE49-F238E27FC236}">
                  <a16:creationId xmlns:a16="http://schemas.microsoft.com/office/drawing/2014/main" id="{A8AA886E-B9A0-14E4-A6AA-6E768A9788BC}"/>
                </a:ext>
              </a:extLst>
            </p:cNvPr>
            <p:cNvSpPr/>
            <p:nvPr/>
          </p:nvSpPr>
          <p:spPr>
            <a:xfrm>
              <a:off x="92710" y="106680"/>
              <a:ext cx="6209718" cy="1528384"/>
            </a:xfrm>
            <a:custGeom>
              <a:avLst/>
              <a:gdLst/>
              <a:ahLst/>
              <a:cxnLst/>
              <a:rect l="l" t="t" r="r" b="b"/>
              <a:pathLst>
                <a:path w="6209718" h="1528384">
                  <a:moveTo>
                    <a:pt x="6183048" y="1339154"/>
                  </a:moveTo>
                  <a:cubicBezTo>
                    <a:pt x="6183048" y="1426784"/>
                    <a:pt x="6106848" y="1497904"/>
                    <a:pt x="6025568" y="1497904"/>
                  </a:cubicBezTo>
                  <a:lnTo>
                    <a:pt x="66040" y="1497904"/>
                  </a:lnTo>
                  <a:cubicBezTo>
                    <a:pt x="43180" y="1497904"/>
                    <a:pt x="20320" y="1492824"/>
                    <a:pt x="0" y="1483934"/>
                  </a:cubicBezTo>
                  <a:cubicBezTo>
                    <a:pt x="26670" y="1511874"/>
                    <a:pt x="63500" y="1528384"/>
                    <a:pt x="133705" y="1528384"/>
                  </a:cubicBezTo>
                  <a:lnTo>
                    <a:pt x="6063668" y="1528384"/>
                  </a:lnTo>
                  <a:cubicBezTo>
                    <a:pt x="6143678" y="1528384"/>
                    <a:pt x="6209718" y="1462344"/>
                    <a:pt x="6209718" y="1382334"/>
                  </a:cubicBezTo>
                  <a:lnTo>
                    <a:pt x="6209718" y="95250"/>
                  </a:lnTo>
                  <a:cubicBezTo>
                    <a:pt x="6209718" y="58420"/>
                    <a:pt x="6195748" y="25400"/>
                    <a:pt x="6174158" y="0"/>
                  </a:cubicBezTo>
                  <a:cubicBezTo>
                    <a:pt x="6180508" y="16510"/>
                    <a:pt x="6183048" y="34290"/>
                    <a:pt x="6183048" y="52070"/>
                  </a:cubicBezTo>
                  <a:lnTo>
                    <a:pt x="6183048" y="1339154"/>
                  </a:lnTo>
                  <a:lnTo>
                    <a:pt x="6183048" y="1339154"/>
                  </a:lnTo>
                  <a:close/>
                </a:path>
              </a:pathLst>
            </a:custGeom>
            <a:solidFill>
              <a:srgbClr val="9AA7B2"/>
            </a:solidFill>
          </p:spPr>
          <p:txBody>
            <a:bodyPr/>
            <a:lstStyle/>
            <a:p>
              <a:endParaRPr lang="fr-FR" sz="1200"/>
            </a:p>
          </p:txBody>
        </p:sp>
        <p:sp>
          <p:nvSpPr>
            <p:cNvPr id="16" name="Freeform 34">
              <a:extLst>
                <a:ext uri="{FF2B5EF4-FFF2-40B4-BE49-F238E27FC236}">
                  <a16:creationId xmlns:a16="http://schemas.microsoft.com/office/drawing/2014/main" id="{DAA3A045-1B1C-3E33-4927-6975C0EF7AF9}"/>
                </a:ext>
              </a:extLst>
            </p:cNvPr>
            <p:cNvSpPr/>
            <p:nvPr/>
          </p:nvSpPr>
          <p:spPr>
            <a:xfrm>
              <a:off x="-11430" y="11329"/>
              <a:ext cx="6249089" cy="1579185"/>
            </a:xfrm>
            <a:custGeom>
              <a:avLst/>
              <a:gdLst/>
              <a:ahLst/>
              <a:cxnLst/>
              <a:rect l="l" t="t" r="r" b="b"/>
              <a:pathLst>
                <a:path w="6249088" h="1579184">
                  <a:moveTo>
                    <a:pt x="146050" y="1579184"/>
                  </a:moveTo>
                  <a:lnTo>
                    <a:pt x="6103038" y="1579184"/>
                  </a:lnTo>
                  <a:cubicBezTo>
                    <a:pt x="6183048" y="1579184"/>
                    <a:pt x="6249088" y="1513144"/>
                    <a:pt x="6249088" y="1433134"/>
                  </a:cubicBezTo>
                  <a:lnTo>
                    <a:pt x="6249088" y="146050"/>
                  </a:lnTo>
                  <a:cubicBezTo>
                    <a:pt x="6249088" y="66040"/>
                    <a:pt x="6183048" y="0"/>
                    <a:pt x="6103038" y="0"/>
                  </a:cubicBezTo>
                  <a:lnTo>
                    <a:pt x="146050" y="0"/>
                  </a:lnTo>
                  <a:cubicBezTo>
                    <a:pt x="66040" y="0"/>
                    <a:pt x="0" y="66040"/>
                    <a:pt x="0" y="146050"/>
                  </a:cubicBezTo>
                  <a:lnTo>
                    <a:pt x="0" y="1433134"/>
                  </a:lnTo>
                  <a:cubicBezTo>
                    <a:pt x="0" y="1514414"/>
                    <a:pt x="66040" y="1579184"/>
                    <a:pt x="146050" y="1579184"/>
                  </a:cubicBezTo>
                  <a:close/>
                </a:path>
              </a:pathLst>
            </a:custGeom>
            <a:solidFill>
              <a:srgbClr val="C7D0D8"/>
            </a:solidFill>
          </p:spPr>
          <p:txBody>
            <a:bodyPr/>
            <a:lstStyle/>
            <a:p>
              <a:pPr algn="ctr"/>
              <a:r>
                <a:rPr lang="fr-FR" sz="1400" b="1" dirty="0">
                  <a:solidFill>
                    <a:srgbClr val="002060"/>
                  </a:solidFill>
                  <a:latin typeface="Abadi" panose="020B0604020104020204" pitchFamily="34" charset="0"/>
                </a:rPr>
                <a:t>Code IUD ID</a:t>
              </a:r>
            </a:p>
          </p:txBody>
        </p:sp>
        <p:sp>
          <p:nvSpPr>
            <p:cNvPr id="17" name="Freeform 35">
              <a:extLst>
                <a:ext uri="{FF2B5EF4-FFF2-40B4-BE49-F238E27FC236}">
                  <a16:creationId xmlns:a16="http://schemas.microsoft.com/office/drawing/2014/main" id="{25DEF326-9FD2-8702-7FF4-99D8CABC5C45}"/>
                </a:ext>
              </a:extLst>
            </p:cNvPr>
            <p:cNvSpPr/>
            <p:nvPr/>
          </p:nvSpPr>
          <p:spPr>
            <a:xfrm>
              <a:off x="0" y="0"/>
              <a:ext cx="6313858" cy="1647764"/>
            </a:xfrm>
            <a:custGeom>
              <a:avLst/>
              <a:gdLst/>
              <a:ahLst/>
              <a:cxnLst/>
              <a:rect l="l" t="t" r="r" b="b"/>
              <a:pathLst>
                <a:path w="6313858" h="1647764">
                  <a:moveTo>
                    <a:pt x="6250358" y="74930"/>
                  </a:moveTo>
                  <a:cubicBezTo>
                    <a:pt x="6222418" y="30480"/>
                    <a:pt x="6172888" y="0"/>
                    <a:pt x="6115738" y="0"/>
                  </a:cubicBezTo>
                  <a:lnTo>
                    <a:pt x="158750" y="0"/>
                  </a:lnTo>
                  <a:cubicBezTo>
                    <a:pt x="71120" y="0"/>
                    <a:pt x="0" y="71120"/>
                    <a:pt x="0" y="158750"/>
                  </a:cubicBezTo>
                  <a:lnTo>
                    <a:pt x="0" y="1445834"/>
                  </a:lnTo>
                  <a:cubicBezTo>
                    <a:pt x="0" y="1497904"/>
                    <a:pt x="25400" y="1543624"/>
                    <a:pt x="63500" y="1572834"/>
                  </a:cubicBezTo>
                  <a:cubicBezTo>
                    <a:pt x="91440" y="1617284"/>
                    <a:pt x="140970" y="1647764"/>
                    <a:pt x="232299" y="1647764"/>
                  </a:cubicBezTo>
                  <a:lnTo>
                    <a:pt x="6155108" y="1647764"/>
                  </a:lnTo>
                  <a:cubicBezTo>
                    <a:pt x="6242738" y="1647764"/>
                    <a:pt x="6313858" y="1576644"/>
                    <a:pt x="6313858" y="1489014"/>
                  </a:cubicBezTo>
                  <a:lnTo>
                    <a:pt x="6313858" y="201930"/>
                  </a:lnTo>
                  <a:cubicBezTo>
                    <a:pt x="6313858" y="149860"/>
                    <a:pt x="6288458" y="104140"/>
                    <a:pt x="6250358" y="74930"/>
                  </a:cubicBezTo>
                  <a:close/>
                  <a:moveTo>
                    <a:pt x="12700" y="1445834"/>
                  </a:moveTo>
                  <a:lnTo>
                    <a:pt x="12700" y="158750"/>
                  </a:lnTo>
                  <a:cubicBezTo>
                    <a:pt x="12700" y="78740"/>
                    <a:pt x="78740" y="12700"/>
                    <a:pt x="158750" y="12700"/>
                  </a:cubicBezTo>
                  <a:lnTo>
                    <a:pt x="6115738" y="12700"/>
                  </a:lnTo>
                  <a:cubicBezTo>
                    <a:pt x="6195748" y="12700"/>
                    <a:pt x="6261788" y="78740"/>
                    <a:pt x="6261788" y="158750"/>
                  </a:cubicBezTo>
                  <a:lnTo>
                    <a:pt x="6261788" y="1445834"/>
                  </a:lnTo>
                  <a:cubicBezTo>
                    <a:pt x="6261788" y="1525844"/>
                    <a:pt x="6195748" y="1591884"/>
                    <a:pt x="6115738" y="1591884"/>
                  </a:cubicBezTo>
                  <a:lnTo>
                    <a:pt x="158750" y="1591884"/>
                  </a:lnTo>
                  <a:cubicBezTo>
                    <a:pt x="78740" y="1591884"/>
                    <a:pt x="12700" y="1527114"/>
                    <a:pt x="12700" y="1445834"/>
                  </a:cubicBezTo>
                  <a:close/>
                  <a:moveTo>
                    <a:pt x="6302428" y="1489014"/>
                  </a:moveTo>
                  <a:cubicBezTo>
                    <a:pt x="6302428" y="1569024"/>
                    <a:pt x="6235118" y="1635064"/>
                    <a:pt x="6155108" y="1635064"/>
                  </a:cubicBezTo>
                  <a:lnTo>
                    <a:pt x="232299" y="1635064"/>
                  </a:lnTo>
                  <a:cubicBezTo>
                    <a:pt x="157480" y="1635064"/>
                    <a:pt x="120650" y="1618554"/>
                    <a:pt x="93980" y="1590614"/>
                  </a:cubicBezTo>
                  <a:cubicBezTo>
                    <a:pt x="114300" y="1599504"/>
                    <a:pt x="135890" y="1604584"/>
                    <a:pt x="160020" y="1604584"/>
                  </a:cubicBezTo>
                  <a:lnTo>
                    <a:pt x="6117008" y="1604584"/>
                  </a:lnTo>
                  <a:cubicBezTo>
                    <a:pt x="6204638" y="1604584"/>
                    <a:pt x="6275758" y="1533464"/>
                    <a:pt x="6275758" y="1445834"/>
                  </a:cubicBezTo>
                  <a:lnTo>
                    <a:pt x="6275758" y="158750"/>
                  </a:lnTo>
                  <a:cubicBezTo>
                    <a:pt x="6275758" y="140970"/>
                    <a:pt x="6271948" y="123190"/>
                    <a:pt x="6266868" y="106680"/>
                  </a:cubicBezTo>
                  <a:cubicBezTo>
                    <a:pt x="6288458" y="132080"/>
                    <a:pt x="6302428" y="165100"/>
                    <a:pt x="6302428" y="201930"/>
                  </a:cubicBezTo>
                  <a:lnTo>
                    <a:pt x="6302428" y="1489014"/>
                  </a:lnTo>
                  <a:cubicBezTo>
                    <a:pt x="6302428" y="1489014"/>
                    <a:pt x="6302428" y="1489014"/>
                    <a:pt x="6302428" y="1489014"/>
                  </a:cubicBezTo>
                  <a:close/>
                </a:path>
              </a:pathLst>
            </a:custGeom>
            <a:solidFill>
              <a:srgbClr val="77838D"/>
            </a:solidFill>
          </p:spPr>
          <p:txBody>
            <a:bodyPr/>
            <a:lstStyle/>
            <a:p>
              <a:endParaRPr lang="fr-FR" sz="1200"/>
            </a:p>
          </p:txBody>
        </p:sp>
      </p:grpSp>
      <p:graphicFrame>
        <p:nvGraphicFramePr>
          <p:cNvPr id="18" name="Table 9">
            <a:extLst>
              <a:ext uri="{FF2B5EF4-FFF2-40B4-BE49-F238E27FC236}">
                <a16:creationId xmlns:a16="http://schemas.microsoft.com/office/drawing/2014/main" id="{A0F5D906-45D9-7E78-4323-490586578621}"/>
              </a:ext>
            </a:extLst>
          </p:cNvPr>
          <p:cNvGraphicFramePr>
            <a:graphicFrameLocks noGrp="1"/>
          </p:cNvGraphicFramePr>
          <p:nvPr/>
        </p:nvGraphicFramePr>
        <p:xfrm>
          <a:off x="3826400" y="2093528"/>
          <a:ext cx="5755508" cy="2103120"/>
        </p:xfrm>
        <a:graphic>
          <a:graphicData uri="http://schemas.openxmlformats.org/drawingml/2006/table">
            <a:tbl>
              <a:tblPr/>
              <a:tblGrid>
                <a:gridCol w="24604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211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738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en-US" sz="900">
                          <a:solidFill>
                            <a:srgbClr val="F4F5F7">
                              <a:alpha val="95686"/>
                            </a:srgbClr>
                          </a:solidFill>
                          <a:latin typeface="Open Sans Light Bold"/>
                        </a:rPr>
                        <a:t>LIBELLE</a:t>
                      </a:r>
                      <a:endParaRPr lang="en-US" sz="500"/>
                    </a:p>
                  </a:txBody>
                  <a:tcPr>
                    <a:lnL w="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26BA6">
                        <a:alpha val="9568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en-US" sz="900">
                          <a:solidFill>
                            <a:srgbClr val="F4F5F7">
                              <a:alpha val="95686"/>
                            </a:srgbClr>
                          </a:solidFill>
                          <a:latin typeface="Open Sans Light Bold"/>
                        </a:rPr>
                        <a:t>NOM VARIABLE</a:t>
                      </a:r>
                      <a:endParaRPr lang="en-US" sz="500"/>
                    </a:p>
                  </a:txBody>
                  <a:tcPr>
                    <a:lnL w="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26BA6">
                        <a:alpha val="9568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en-US" sz="900" dirty="0">
                          <a:solidFill>
                            <a:srgbClr val="F4F5F7">
                              <a:alpha val="95686"/>
                            </a:srgbClr>
                          </a:solidFill>
                          <a:latin typeface="Open Sans Light Bold"/>
                        </a:rPr>
                        <a:t>COMMENTAIRES</a:t>
                      </a:r>
                      <a:endParaRPr lang="en-US" sz="500" dirty="0"/>
                    </a:p>
                  </a:txBody>
                  <a:tcPr>
                    <a:lnL w="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26BA6">
                        <a:alpha val="9568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3901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en-US" sz="900">
                          <a:solidFill>
                            <a:srgbClr val="000000">
                              <a:alpha val="95686"/>
                            </a:srgbClr>
                          </a:solidFill>
                          <a:latin typeface="Open Sans Light Bold"/>
                        </a:rPr>
                        <a:t>N° FINESS PMSI</a:t>
                      </a:r>
                      <a:endParaRPr lang="en-US" sz="500"/>
                    </a:p>
                  </a:txBody>
                  <a:tcPr>
                    <a:lnL w="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CE0">
                        <a:alpha val="9568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en-US" sz="900">
                          <a:solidFill>
                            <a:srgbClr val="000000">
                              <a:alpha val="95686"/>
                            </a:srgbClr>
                          </a:solidFill>
                          <a:latin typeface="Open Sans Light"/>
                        </a:rPr>
                        <a:t>finesspmsi</a:t>
                      </a:r>
                      <a:endParaRPr lang="en-US" sz="500"/>
                    </a:p>
                  </a:txBody>
                  <a:tcPr>
                    <a:lnL w="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CE0">
                        <a:alpha val="9568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en-US" sz="900">
                          <a:solidFill>
                            <a:srgbClr val="000000">
                              <a:alpha val="95686"/>
                            </a:srgbClr>
                          </a:solidFill>
                          <a:latin typeface="Open Sans Light"/>
                        </a:rPr>
                        <a:t>9 caractères</a:t>
                      </a:r>
                      <a:endParaRPr lang="en-US" sz="500"/>
                    </a:p>
                  </a:txBody>
                  <a:tcPr>
                    <a:lnL w="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CE0">
                        <a:alpha val="9568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3901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en-US" sz="900">
                          <a:solidFill>
                            <a:srgbClr val="000000">
                              <a:alpha val="95686"/>
                            </a:srgbClr>
                          </a:solidFill>
                          <a:latin typeface="Open Sans Light Bold"/>
                        </a:rPr>
                        <a:t>Numéro administratif local de séjour</a:t>
                      </a:r>
                      <a:endParaRPr lang="en-US" sz="500"/>
                    </a:p>
                  </a:txBody>
                  <a:tcPr>
                    <a:lnL w="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E59">
                        <a:alpha val="9568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en-US" sz="900">
                          <a:solidFill>
                            <a:srgbClr val="000000">
                              <a:alpha val="95686"/>
                            </a:srgbClr>
                          </a:solidFill>
                          <a:latin typeface="Open Sans Light"/>
                        </a:rPr>
                        <a:t>numadmin</a:t>
                      </a:r>
                      <a:endParaRPr lang="en-US" sz="500"/>
                    </a:p>
                  </a:txBody>
                  <a:tcPr>
                    <a:lnL w="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CE0">
                        <a:alpha val="9568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900"/>
                    </a:p>
                  </a:txBody>
                  <a:tcPr>
                    <a:lnL w="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CE0">
                        <a:alpha val="9568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3901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en-US" sz="900">
                          <a:solidFill>
                            <a:srgbClr val="000000">
                              <a:alpha val="95686"/>
                            </a:srgbClr>
                          </a:solidFill>
                          <a:latin typeface="Open Sans Light Bold"/>
                        </a:rPr>
                        <a:t>ID Exp</a:t>
                      </a:r>
                      <a:endParaRPr lang="en-US" sz="500"/>
                    </a:p>
                  </a:txBody>
                  <a:tcPr>
                    <a:lnL w="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CE0">
                        <a:alpha val="9568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en-US" sz="900">
                          <a:solidFill>
                            <a:srgbClr val="000000">
                              <a:alpha val="95686"/>
                            </a:srgbClr>
                          </a:solidFill>
                          <a:latin typeface="Open Sans Light"/>
                        </a:rPr>
                        <a:t>id_exp</a:t>
                      </a:r>
                      <a:endParaRPr lang="en-US" sz="500"/>
                    </a:p>
                  </a:txBody>
                  <a:tcPr>
                    <a:lnL w="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CE0">
                        <a:alpha val="9568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en-US" sz="900">
                          <a:solidFill>
                            <a:srgbClr val="000000">
                              <a:alpha val="95686"/>
                            </a:srgbClr>
                          </a:solidFill>
                          <a:latin typeface="Open Sans Light"/>
                        </a:rPr>
                        <a:t>N9905</a:t>
                      </a:r>
                      <a:endParaRPr lang="en-US" sz="500"/>
                    </a:p>
                  </a:txBody>
                  <a:tcPr>
                    <a:lnL w="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CE0">
                        <a:alpha val="9568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3901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en-US" sz="900">
                          <a:solidFill>
                            <a:srgbClr val="000000">
                              <a:alpha val="95686"/>
                            </a:srgbClr>
                          </a:solidFill>
                          <a:latin typeface="Open Sans Light Bold"/>
                        </a:rPr>
                        <a:t>N°ordre</a:t>
                      </a:r>
                      <a:endParaRPr lang="en-US" sz="500"/>
                    </a:p>
                  </a:txBody>
                  <a:tcPr>
                    <a:lnL w="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CE0">
                        <a:alpha val="9568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en-US" sz="900">
                          <a:solidFill>
                            <a:srgbClr val="000000">
                              <a:alpha val="95686"/>
                            </a:srgbClr>
                          </a:solidFill>
                          <a:latin typeface="Open Sans Light"/>
                        </a:rPr>
                        <a:t>id_ord</a:t>
                      </a:r>
                      <a:endParaRPr lang="en-US" sz="500"/>
                    </a:p>
                  </a:txBody>
                  <a:tcPr>
                    <a:lnL w="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CE0">
                        <a:alpha val="9568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en-US" sz="900">
                          <a:solidFill>
                            <a:srgbClr val="000000">
                              <a:alpha val="95686"/>
                            </a:srgbClr>
                          </a:solidFill>
                          <a:latin typeface="Open Sans Light"/>
                        </a:rPr>
                        <a:t>1</a:t>
                      </a:r>
                      <a:endParaRPr lang="en-US" sz="500"/>
                    </a:p>
                  </a:txBody>
                  <a:tcPr>
                    <a:lnL w="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CE0">
                        <a:alpha val="9568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3782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en-US" sz="900">
                          <a:solidFill>
                            <a:srgbClr val="000000">
                              <a:alpha val="95686"/>
                            </a:srgbClr>
                          </a:solidFill>
                          <a:latin typeface="Open Sans Light Bold"/>
                        </a:rPr>
                        <a:t>Date de pose</a:t>
                      </a:r>
                      <a:endParaRPr lang="en-US" sz="500"/>
                    </a:p>
                  </a:txBody>
                  <a:tcPr>
                    <a:lnL w="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E59">
                        <a:alpha val="9568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en-US" sz="900">
                          <a:solidFill>
                            <a:srgbClr val="000000">
                              <a:alpha val="95686"/>
                            </a:srgbClr>
                          </a:solidFill>
                          <a:latin typeface="Open Sans Light"/>
                        </a:rPr>
                        <a:t>date_pose</a:t>
                      </a:r>
                      <a:endParaRPr lang="en-US" sz="500"/>
                    </a:p>
                  </a:txBody>
                  <a:tcPr>
                    <a:lnL w="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CE0">
                        <a:alpha val="9568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en-US" sz="900">
                          <a:solidFill>
                            <a:srgbClr val="000000">
                              <a:alpha val="95686"/>
                            </a:srgbClr>
                          </a:solidFill>
                          <a:latin typeface="Open Sans Light"/>
                        </a:rPr>
                        <a:t>JJMMAAAA  A defaut date d'utilisation</a:t>
                      </a:r>
                      <a:endParaRPr lang="en-US" sz="500"/>
                    </a:p>
                  </a:txBody>
                  <a:tcPr>
                    <a:lnL w="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CE0">
                        <a:alpha val="9568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04582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en-US" sz="900">
                          <a:solidFill>
                            <a:srgbClr val="000000">
                              <a:alpha val="95686"/>
                            </a:srgbClr>
                          </a:solidFill>
                          <a:latin typeface="Open Sans Light Bold"/>
                        </a:rPr>
                        <a:t>Code IUD-ID</a:t>
                      </a:r>
                      <a:endParaRPr lang="en-US" sz="500"/>
                    </a:p>
                  </a:txBody>
                  <a:tcPr>
                    <a:lnL w="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D59">
                        <a:alpha val="9568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en-US" sz="900">
                          <a:solidFill>
                            <a:srgbClr val="000000">
                              <a:alpha val="95686"/>
                            </a:srgbClr>
                          </a:solidFill>
                          <a:latin typeface="Open Sans Light"/>
                        </a:rPr>
                        <a:t>code_iud_id</a:t>
                      </a:r>
                      <a:endParaRPr lang="en-US" sz="500"/>
                    </a:p>
                  </a:txBody>
                  <a:tcPr>
                    <a:lnL w="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CE0">
                        <a:alpha val="9568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en-US" sz="900">
                          <a:solidFill>
                            <a:srgbClr val="000000">
                              <a:alpha val="95686"/>
                            </a:srgbClr>
                          </a:solidFill>
                          <a:latin typeface="Open Sans Light"/>
                        </a:rPr>
                        <a:t>25 car. Alphanumérique - Règlement européen 2017/745 du dispositif médical, liste référnetielle en attente</a:t>
                      </a:r>
                      <a:endParaRPr lang="en-US" sz="500"/>
                    </a:p>
                  </a:txBody>
                  <a:tcPr>
                    <a:lnL w="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CE0">
                        <a:alpha val="9568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83901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en-US" sz="900">
                          <a:solidFill>
                            <a:srgbClr val="000000">
                              <a:alpha val="95686"/>
                            </a:srgbClr>
                          </a:solidFill>
                          <a:latin typeface="Open Sans Light Bold"/>
                        </a:rPr>
                        <a:t>Nombre d'unités implantées</a:t>
                      </a:r>
                      <a:endParaRPr lang="en-US" sz="500"/>
                    </a:p>
                  </a:txBody>
                  <a:tcPr>
                    <a:lnL w="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E59">
                        <a:alpha val="9568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en-US" sz="900">
                          <a:solidFill>
                            <a:srgbClr val="000000">
                              <a:alpha val="95686"/>
                            </a:srgbClr>
                          </a:solidFill>
                          <a:latin typeface="Open Sans Light"/>
                        </a:rPr>
                        <a:t>nb_unitimpl</a:t>
                      </a:r>
                      <a:endParaRPr lang="en-US" sz="500"/>
                    </a:p>
                  </a:txBody>
                  <a:tcPr>
                    <a:lnL w="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CE0">
                        <a:alpha val="9568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en-US" sz="900" dirty="0">
                          <a:solidFill>
                            <a:srgbClr val="000000">
                              <a:alpha val="95686"/>
                            </a:srgbClr>
                          </a:solidFill>
                          <a:latin typeface="Open Sans Light"/>
                        </a:rPr>
                        <a:t>numérique</a:t>
                      </a:r>
                      <a:endParaRPr lang="en-US" sz="500" dirty="0"/>
                    </a:p>
                  </a:txBody>
                  <a:tcPr>
                    <a:lnL w="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99A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CE0">
                        <a:alpha val="9568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pic>
        <p:nvPicPr>
          <p:cNvPr id="19" name="Picture 4">
            <a:extLst>
              <a:ext uri="{FF2B5EF4-FFF2-40B4-BE49-F238E27FC236}">
                <a16:creationId xmlns:a16="http://schemas.microsoft.com/office/drawing/2014/main" id="{559A52DF-B84B-6EF4-351A-64D465CCE2E3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>
          <a:xfrm>
            <a:off x="1764390" y="4898594"/>
            <a:ext cx="9119354" cy="779041"/>
          </a:xfrm>
          <a:prstGeom prst="rect">
            <a:avLst/>
          </a:prstGeom>
        </p:spPr>
      </p:pic>
      <p:sp>
        <p:nvSpPr>
          <p:cNvPr id="20" name="Rectangle : coins arrondis 19">
            <a:extLst>
              <a:ext uri="{FF2B5EF4-FFF2-40B4-BE49-F238E27FC236}">
                <a16:creationId xmlns:a16="http://schemas.microsoft.com/office/drawing/2014/main" id="{201E4FDE-8A66-FDE6-5F9B-A9E1DBE50741}"/>
              </a:ext>
            </a:extLst>
          </p:cNvPr>
          <p:cNvSpPr/>
          <p:nvPr/>
        </p:nvSpPr>
        <p:spPr>
          <a:xfrm>
            <a:off x="7595769" y="4759497"/>
            <a:ext cx="973124" cy="1046136"/>
          </a:xfrm>
          <a:prstGeom prst="roundRect">
            <a:avLst/>
          </a:prstGeom>
          <a:noFill/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TextBox 7">
            <a:extLst>
              <a:ext uri="{FF2B5EF4-FFF2-40B4-BE49-F238E27FC236}">
                <a16:creationId xmlns:a16="http://schemas.microsoft.com/office/drawing/2014/main" id="{90020330-2D7A-B7A5-9B8A-CD940CC2FE90}"/>
              </a:ext>
            </a:extLst>
          </p:cNvPr>
          <p:cNvSpPr txBox="1"/>
          <p:nvPr/>
        </p:nvSpPr>
        <p:spPr>
          <a:xfrm>
            <a:off x="10642526" y="821271"/>
            <a:ext cx="1098683" cy="18466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200" dirty="0">
                <a:solidFill>
                  <a:srgbClr val="002060"/>
                </a:solidFill>
                <a:latin typeface="Abadi" panose="020B0604020104020204" pitchFamily="34" charset="0"/>
              </a:rPr>
              <a:t>Avril 2022</a:t>
            </a:r>
          </a:p>
        </p:txBody>
      </p:sp>
    </p:spTree>
    <p:extLst>
      <p:ext uri="{BB962C8B-B14F-4D97-AF65-F5344CB8AC3E}">
        <p14:creationId xmlns:p14="http://schemas.microsoft.com/office/powerpoint/2010/main" val="36805578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4AFCF32-6EE5-212F-088F-7E0D868AD1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Transmission PMSI des DMI « Intra-GHS » (2)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BF92D3E-D7F1-94C8-F0D4-D9B21A2B8C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34857"/>
            <a:ext cx="10515600" cy="695279"/>
          </a:xfrm>
        </p:spPr>
        <p:txBody>
          <a:bodyPr/>
          <a:lstStyle/>
          <a:p>
            <a:r>
              <a:rPr lang="fr-FR" dirty="0"/>
              <a:t>Point sur les déclarations en Nouvelle-Aquitaine à M6 2023</a:t>
            </a:r>
          </a:p>
        </p:txBody>
      </p:sp>
      <p:graphicFrame>
        <p:nvGraphicFramePr>
          <p:cNvPr id="5" name="Diagramme 4">
            <a:extLst>
              <a:ext uri="{FF2B5EF4-FFF2-40B4-BE49-F238E27FC236}">
                <a16:creationId xmlns:a16="http://schemas.microsoft.com/office/drawing/2014/main" id="{211F0A6A-E8FE-0B22-73B9-C5361E925F2D}"/>
              </a:ext>
            </a:extLst>
          </p:cNvPr>
          <p:cNvGraphicFramePr/>
          <p:nvPr/>
        </p:nvGraphicFramePr>
        <p:xfrm>
          <a:off x="1109210" y="1925776"/>
          <a:ext cx="8974357" cy="33639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ZoneTexte 3">
            <a:extLst>
              <a:ext uri="{FF2B5EF4-FFF2-40B4-BE49-F238E27FC236}">
                <a16:creationId xmlns:a16="http://schemas.microsoft.com/office/drawing/2014/main" id="{75C24F4D-DEA2-F02F-CA7C-110143571FF9}"/>
              </a:ext>
            </a:extLst>
          </p:cNvPr>
          <p:cNvSpPr txBox="1"/>
          <p:nvPr/>
        </p:nvSpPr>
        <p:spPr>
          <a:xfrm>
            <a:off x="1413320" y="5061478"/>
            <a:ext cx="8366136" cy="923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fr-FR" i="1" dirty="0">
                <a:solidFill>
                  <a:srgbClr val="7030A0"/>
                </a:solidFill>
              </a:rPr>
              <a:t>Travaux à venir sur l’identification des séjours reliés à l’utilisation de DM intra GHS : suivi des ES concernés et accompagnement à la mise en œuvre de la transmission PMSI du suivi</a:t>
            </a:r>
          </a:p>
        </p:txBody>
      </p:sp>
    </p:spTree>
    <p:extLst>
      <p:ext uri="{BB962C8B-B14F-4D97-AF65-F5344CB8AC3E}">
        <p14:creationId xmlns:p14="http://schemas.microsoft.com/office/powerpoint/2010/main" val="27722037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75E940D-8BB4-10A9-42A1-CA45353A86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 algn="ctr">
              <a:buNone/>
            </a:pPr>
            <a:r>
              <a:rPr lang="fr-FR" sz="3600" b="1" dirty="0"/>
              <a:t>Merci de votre attention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Contact OMEDIT N-AGG</a:t>
            </a:r>
          </a:p>
          <a:p>
            <a:pPr marL="0" indent="0">
              <a:buNone/>
            </a:pPr>
            <a:r>
              <a:rPr lang="fr-FR" sz="2000" dirty="0">
                <a:hlinkClick r:id="rId2"/>
              </a:rPr>
              <a:t>omedit@omedit-nag.fr</a:t>
            </a:r>
            <a:endParaRPr lang="fr-FR" sz="2000" dirty="0"/>
          </a:p>
          <a:p>
            <a:pPr marL="0" indent="0">
              <a:buNone/>
            </a:pPr>
            <a:r>
              <a:rPr lang="fr-FR" sz="2000" dirty="0"/>
              <a:t>05.57.01.47.00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4" name="Espace réservé du contenu 2">
            <a:extLst>
              <a:ext uri="{FF2B5EF4-FFF2-40B4-BE49-F238E27FC236}">
                <a16:creationId xmlns:a16="http://schemas.microsoft.com/office/drawing/2014/main" id="{5513CCF4-5D58-ECD8-19B0-5ED31EC13361}"/>
              </a:ext>
            </a:extLst>
          </p:cNvPr>
          <p:cNvSpPr txBox="1">
            <a:spLocks/>
          </p:cNvSpPr>
          <p:nvPr/>
        </p:nvSpPr>
        <p:spPr>
          <a:xfrm>
            <a:off x="1138055" y="5253717"/>
            <a:ext cx="3398915" cy="1897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84038" indent="-384038" algn="l" defTabSz="914377" rtl="0" eaLnBrk="1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914377" indent="-384038" algn="l" defTabSz="914377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371566" indent="-384038" algn="l" defTabSz="914377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28754" indent="-384038" algn="l" defTabSz="914377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8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285943" indent="-384038" algn="l" defTabSz="914377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743131" indent="-384038" algn="l" defTabSz="914377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200320" indent="-384038" algn="l" defTabSz="914377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657509" indent="-384038" algn="l" defTabSz="914377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4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4114697" indent="-384038" algn="l" defTabSz="914377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1100" dirty="0">
                <a:solidFill>
                  <a:srgbClr val="536471"/>
                </a:solidFill>
                <a:latin typeface="TwitterChirp"/>
              </a:rPr>
              <a:t>OMEDIT Nouvelle-Aquitaine Guadeloupe Guyane</a:t>
            </a:r>
            <a:endParaRPr lang="fr-FR" sz="1100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C549608B-4711-8870-747F-3EB196FDA51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8725" t="12395" r="28480" b="11369"/>
          <a:stretch/>
        </p:blipFill>
        <p:spPr>
          <a:xfrm>
            <a:off x="838200" y="5197009"/>
            <a:ext cx="299855" cy="283723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80B43AE5-7280-D542-A7D5-A2A2C2051241}"/>
              </a:ext>
            </a:extLst>
          </p:cNvPr>
          <p:cNvSpPr txBox="1"/>
          <p:nvPr/>
        </p:nvSpPr>
        <p:spPr>
          <a:xfrm>
            <a:off x="4424489" y="5215366"/>
            <a:ext cx="60946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fr-FR" dirty="0">
                <a:hlinkClick r:id="rId4"/>
              </a:rPr>
              <a:t>www.omedit-nag.fr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019417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EFA5285-0260-D3A9-33E2-45FA09726B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Plan</a:t>
            </a: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54FC20A1-B81A-8C2D-49CC-AF62F32711C8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1800764" y="865630"/>
            <a:ext cx="8590471" cy="5262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lang="fr-FR" altLang="fr-FR" sz="2400" u="sng" dirty="0">
                <a:solidFill>
                  <a:srgbClr val="00B0F0"/>
                </a:solidFill>
              </a:rPr>
              <a:t>Médicaments</a:t>
            </a: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endParaRPr lang="fr-FR" altLang="fr-FR" sz="2400" u="sng" dirty="0">
              <a:solidFill>
                <a:srgbClr val="00B0F0"/>
              </a:solidFill>
            </a:endParaRPr>
          </a:p>
          <a:p>
            <a:pPr marL="971550" lvl="1" indent="-51435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lphaUcPeriod"/>
            </a:pPr>
            <a:r>
              <a:rPr lang="fr-FR" altLang="fr-FR" sz="1800" dirty="0">
                <a:solidFill>
                  <a:srgbClr val="00B0F0"/>
                </a:solidFill>
              </a:rPr>
              <a:t>MCO :</a:t>
            </a:r>
          </a:p>
          <a:p>
            <a:pPr lvl="2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q"/>
            </a:pPr>
            <a:r>
              <a:rPr lang="fr-FR" altLang="fr-FR" sz="1400" dirty="0">
                <a:solidFill>
                  <a:srgbClr val="00B0F0"/>
                </a:solidFill>
              </a:rPr>
              <a:t>liste </a:t>
            </a:r>
            <a:r>
              <a:rPr lang="fr-FR" altLang="fr-FR" sz="1200" dirty="0">
                <a:solidFill>
                  <a:srgbClr val="00B0F0"/>
                </a:solidFill>
              </a:rPr>
              <a:t>en</a:t>
            </a:r>
            <a:r>
              <a:rPr lang="fr-FR" altLang="fr-FR" sz="1400" dirty="0">
                <a:solidFill>
                  <a:srgbClr val="00B0F0"/>
                </a:solidFill>
              </a:rPr>
              <a:t> sus</a:t>
            </a:r>
          </a:p>
          <a:p>
            <a:pPr lvl="2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q"/>
            </a:pPr>
            <a:r>
              <a:rPr lang="fr-FR" altLang="fr-FR" sz="1400" dirty="0">
                <a:solidFill>
                  <a:srgbClr val="00B0F0"/>
                </a:solidFill>
              </a:rPr>
              <a:t>BEYFORTUS®</a:t>
            </a:r>
          </a:p>
          <a:p>
            <a:pPr marL="914400" lvl="2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fr-FR" altLang="fr-FR" sz="1400" dirty="0">
              <a:solidFill>
                <a:srgbClr val="00B0F0"/>
              </a:solidFill>
            </a:endParaRPr>
          </a:p>
          <a:p>
            <a:pPr marL="971550" lvl="1" indent="-51435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lphaUcPeriod"/>
            </a:pPr>
            <a:r>
              <a:rPr lang="fr-FR" altLang="fr-FR" sz="1800" dirty="0">
                <a:solidFill>
                  <a:srgbClr val="00B0F0"/>
                </a:solidFill>
              </a:rPr>
              <a:t>HAD :</a:t>
            </a:r>
          </a:p>
          <a:p>
            <a:pPr lvl="2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q"/>
            </a:pPr>
            <a:r>
              <a:rPr lang="fr-FR" altLang="fr-FR" sz="1400" dirty="0">
                <a:solidFill>
                  <a:srgbClr val="00B0F0"/>
                </a:solidFill>
              </a:rPr>
              <a:t>Traitements coûteux HAD</a:t>
            </a:r>
          </a:p>
          <a:p>
            <a:pPr marL="914400" lvl="2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fr-FR" altLang="fr-FR" sz="1400" dirty="0">
              <a:solidFill>
                <a:srgbClr val="00B0F0"/>
              </a:solidFill>
            </a:endParaRPr>
          </a:p>
          <a:p>
            <a:pPr marL="971550" lvl="1" indent="-51435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lphaUcPeriod"/>
            </a:pPr>
            <a:r>
              <a:rPr lang="fr-FR" altLang="fr-FR" sz="1800" dirty="0">
                <a:solidFill>
                  <a:srgbClr val="00B0F0"/>
                </a:solidFill>
              </a:rPr>
              <a:t>SMR :</a:t>
            </a:r>
          </a:p>
          <a:p>
            <a:pPr lvl="2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q"/>
            </a:pPr>
            <a:r>
              <a:rPr lang="fr-FR" altLang="fr-FR" sz="1400" dirty="0">
                <a:solidFill>
                  <a:srgbClr val="00B0F0"/>
                </a:solidFill>
              </a:rPr>
              <a:t>mise en œuvre de la liste en sus médicaments SMR au 01/07/2023</a:t>
            </a:r>
          </a:p>
          <a:p>
            <a:pPr lvl="2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q"/>
            </a:pPr>
            <a:r>
              <a:rPr lang="fr-FR" altLang="fr-FR" sz="1400" dirty="0">
                <a:solidFill>
                  <a:srgbClr val="00B0F0"/>
                </a:solidFill>
              </a:rPr>
              <a:t>Mesures transitoires 2023</a:t>
            </a: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endParaRPr lang="fr-FR" altLang="fr-FR" sz="2400" u="sng" dirty="0">
              <a:solidFill>
                <a:srgbClr val="00B0F0"/>
              </a:solidFill>
            </a:endParaRPr>
          </a:p>
          <a:p>
            <a:pPr marL="514350" indent="-51435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fr-FR" altLang="fr-FR" sz="2400" u="sng" dirty="0">
                <a:solidFill>
                  <a:srgbClr val="00B0F0"/>
                </a:solidFill>
              </a:rPr>
              <a:t>Dispositifs médicaux</a:t>
            </a:r>
            <a:r>
              <a:rPr lang="fr-FR" altLang="fr-FR" sz="2400" dirty="0">
                <a:solidFill>
                  <a:srgbClr val="00B0F0"/>
                </a:solidFill>
              </a:rPr>
              <a:t> : DM intra-GHS (MCO)</a:t>
            </a: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endParaRPr lang="fr-FR" altLang="fr-FR" sz="2400" u="sng" dirty="0">
              <a:solidFill>
                <a:srgbClr val="00B0F0"/>
              </a:solidFill>
            </a:endParaRP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endParaRPr lang="fr-FR" altLang="fr-FR" sz="2400" u="sng" dirty="0">
              <a:solidFill>
                <a:srgbClr val="00B0F0"/>
              </a:solidFill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endParaRPr lang="fr-FR" altLang="fr-FR" sz="2400" u="sng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25693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D926126-3B54-EF75-1FF3-1DE0BF3EEB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Liste en sus MCO - médicaments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A38941C-764F-4BA4-5C79-F9B333BB14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5420" y="1614175"/>
            <a:ext cx="10515600" cy="4842106"/>
          </a:xfrm>
        </p:spPr>
        <p:txBody>
          <a:bodyPr>
            <a:normAutofit/>
          </a:bodyPr>
          <a:lstStyle/>
          <a:p>
            <a:r>
              <a:rPr lang="fr-FR" dirty="0"/>
              <a:t>Actualité à venir : AMM « miroir »</a:t>
            </a:r>
          </a:p>
          <a:p>
            <a:pPr marL="0" indent="0">
              <a:buNone/>
            </a:pPr>
            <a:r>
              <a:rPr lang="fr-FR" sz="1400" i="1" spc="31" dirty="0">
                <a:solidFill>
                  <a:srgbClr val="00B0F0"/>
                </a:solidFill>
                <a:latin typeface="Open Sans 1 Bold"/>
              </a:rPr>
              <a:t>Décret n°2023-518 du 27 juin 2023 relatif aux modalités d’autorisation et de prise en charge des médicaments en association de traitement en application de l’article L. 162-18-1 du code de la sécurité sociale</a:t>
            </a:r>
          </a:p>
          <a:p>
            <a:pPr marL="0" indent="0">
              <a:buNone/>
            </a:pPr>
            <a:r>
              <a:rPr lang="fr-FR" sz="1800" dirty="0"/>
              <a:t>Prise en compte du cas particulier des </a:t>
            </a:r>
            <a:r>
              <a:rPr lang="fr-FR" sz="1800" u="sng" dirty="0"/>
              <a:t>médicaments en association</a:t>
            </a:r>
            <a:r>
              <a:rPr lang="fr-FR" sz="1800" dirty="0"/>
              <a:t> pour lesquels l’Autorisation de Mise sur le Marché (ou CPC/AAP) n’est donnée que pour l’un des médicaments</a:t>
            </a:r>
          </a:p>
          <a:p>
            <a:pPr marL="0" indent="0">
              <a:buNone/>
            </a:pPr>
            <a:endParaRPr lang="fr-FR" sz="2000" dirty="0"/>
          </a:p>
          <a:p>
            <a:pPr marL="0" indent="0">
              <a:buNone/>
            </a:pPr>
            <a:endParaRPr lang="fr-FR" sz="2000" dirty="0"/>
          </a:p>
          <a:p>
            <a:pPr marL="0" indent="0">
              <a:buNone/>
            </a:pPr>
            <a:endParaRPr lang="fr-FR" sz="2000" dirty="0"/>
          </a:p>
          <a:p>
            <a:pPr marL="0" indent="0">
              <a:buNone/>
            </a:pPr>
            <a:endParaRPr lang="fr-FR" sz="2000" dirty="0"/>
          </a:p>
          <a:p>
            <a:pPr marL="0" indent="0">
              <a:buNone/>
            </a:pPr>
            <a:endParaRPr lang="fr-FR" sz="2000" dirty="0"/>
          </a:p>
          <a:p>
            <a:pPr marL="0" indent="0">
              <a:buNone/>
            </a:pPr>
            <a:r>
              <a:rPr lang="fr-FR" sz="1800" dirty="0"/>
              <a:t>Problématique d’identification de ces situations « AMM miroir » actuellement codées I999999 (hors AMM) 	Création d’un code indication </a:t>
            </a:r>
            <a:r>
              <a:rPr lang="fr-FR" sz="1800" u="sng" dirty="0"/>
              <a:t>I999997</a:t>
            </a:r>
            <a:r>
              <a:rPr lang="fr-FR" sz="1800" dirty="0"/>
              <a:t> avec liste des indications éligibles fixées par arrêté</a:t>
            </a:r>
          </a:p>
          <a:p>
            <a:pPr marL="0" indent="0">
              <a:buNone/>
            </a:pPr>
            <a:endParaRPr lang="fr-FR" sz="2000" dirty="0"/>
          </a:p>
        </p:txBody>
      </p:sp>
      <p:sp>
        <p:nvSpPr>
          <p:cNvPr id="4" name="AutoShape 8">
            <a:extLst>
              <a:ext uri="{FF2B5EF4-FFF2-40B4-BE49-F238E27FC236}">
                <a16:creationId xmlns:a16="http://schemas.microsoft.com/office/drawing/2014/main" id="{0E21D7A0-6FB0-897E-0659-307723DE81FD}"/>
              </a:ext>
            </a:extLst>
          </p:cNvPr>
          <p:cNvSpPr/>
          <p:nvPr/>
        </p:nvSpPr>
        <p:spPr>
          <a:xfrm>
            <a:off x="1074653" y="3381777"/>
            <a:ext cx="9673839" cy="1767233"/>
          </a:xfrm>
          <a:prstGeom prst="rect">
            <a:avLst/>
          </a:prstGeom>
          <a:solidFill>
            <a:srgbClr val="3F779D">
              <a:alpha val="60000"/>
            </a:srgbClr>
          </a:solidFill>
        </p:spPr>
        <p:txBody>
          <a:bodyPr/>
          <a:lstStyle/>
          <a:p>
            <a:endParaRPr lang="fr-FR" sz="1200"/>
          </a:p>
        </p:txBody>
      </p:sp>
      <p:sp>
        <p:nvSpPr>
          <p:cNvPr id="5" name="TextBox 26">
            <a:extLst>
              <a:ext uri="{FF2B5EF4-FFF2-40B4-BE49-F238E27FC236}">
                <a16:creationId xmlns:a16="http://schemas.microsoft.com/office/drawing/2014/main" id="{9B5177CC-A475-67B3-E72D-733B7A6F759B}"/>
              </a:ext>
            </a:extLst>
          </p:cNvPr>
          <p:cNvSpPr txBox="1"/>
          <p:nvPr/>
        </p:nvSpPr>
        <p:spPr>
          <a:xfrm>
            <a:off x="1173888" y="3381777"/>
            <a:ext cx="9475371" cy="186204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r>
              <a:rPr lang="en-US" sz="1100" spc="135" dirty="0" err="1">
                <a:solidFill>
                  <a:srgbClr val="F4F5F7"/>
                </a:solidFill>
                <a:latin typeface="Open Sans 1"/>
              </a:rPr>
              <a:t>Exemple</a:t>
            </a:r>
            <a:r>
              <a:rPr lang="en-US" sz="1100" spc="135" dirty="0">
                <a:solidFill>
                  <a:srgbClr val="F4F5F7"/>
                </a:solidFill>
                <a:latin typeface="Open Sans 1"/>
              </a:rPr>
              <a:t> : </a:t>
            </a:r>
          </a:p>
          <a:p>
            <a:endParaRPr lang="en-US" sz="1100" spc="135" dirty="0">
              <a:solidFill>
                <a:srgbClr val="F4F5F7"/>
              </a:solidFill>
              <a:latin typeface="Open Sans 1"/>
            </a:endParaRPr>
          </a:p>
          <a:p>
            <a:pPr lvl="1"/>
            <a:r>
              <a:rPr lang="fr-FR" sz="1100" b="1" spc="135" dirty="0" err="1">
                <a:solidFill>
                  <a:srgbClr val="7030A0"/>
                </a:solidFill>
                <a:latin typeface="Open Sans 1"/>
              </a:rPr>
              <a:t>Tecentriq</a:t>
            </a:r>
            <a:r>
              <a:rPr lang="fr-FR" sz="1100" spc="135" dirty="0">
                <a:solidFill>
                  <a:srgbClr val="F4F5F7"/>
                </a:solidFill>
                <a:latin typeface="Open Sans 1"/>
              </a:rPr>
              <a:t>, en association au </a:t>
            </a:r>
            <a:r>
              <a:rPr lang="fr-FR" sz="1100" b="1" spc="135" dirty="0" err="1">
                <a:solidFill>
                  <a:srgbClr val="0070C0"/>
                </a:solidFill>
                <a:latin typeface="Open Sans 1"/>
              </a:rPr>
              <a:t>bevacizumab</a:t>
            </a:r>
            <a:r>
              <a:rPr lang="fr-FR" sz="1100" spc="135" dirty="0">
                <a:solidFill>
                  <a:srgbClr val="F4F5F7"/>
                </a:solidFill>
                <a:latin typeface="Open Sans 1"/>
              </a:rPr>
              <a:t>, est indiqué dans le traitement des patients adultes atteints d'un carcinome hépatocellulaire avancé ou non résécable...</a:t>
            </a:r>
          </a:p>
          <a:p>
            <a:endParaRPr lang="fr-FR" sz="1100" spc="135" dirty="0">
              <a:solidFill>
                <a:srgbClr val="F4F5F7"/>
              </a:solidFill>
              <a:latin typeface="Open Sans 1"/>
            </a:endParaRPr>
          </a:p>
          <a:p>
            <a:r>
              <a:rPr lang="fr-FR" sz="1100" spc="135" dirty="0">
                <a:solidFill>
                  <a:srgbClr val="F4F5F7"/>
                </a:solidFill>
                <a:latin typeface="Open Sans 1"/>
              </a:rPr>
              <a:t>Selon la notice explicative relative au référentiel administratif portant la codification en vigueur : </a:t>
            </a:r>
          </a:p>
          <a:p>
            <a:endParaRPr lang="fr-FR" sz="1100" spc="135" dirty="0">
              <a:solidFill>
                <a:srgbClr val="F4F5F7"/>
              </a:solidFill>
              <a:latin typeface="Open Sans 1"/>
            </a:endParaRPr>
          </a:p>
          <a:p>
            <a:pPr marL="628650" lvl="1" indent="-171450">
              <a:buClr>
                <a:schemeClr val="bg1"/>
              </a:buClr>
              <a:buFont typeface="Wingdings" panose="05000000000000000000" pitchFamily="2" charset="2"/>
              <a:buChar char="v"/>
            </a:pPr>
            <a:r>
              <a:rPr lang="fr-FR" sz="1100" b="1" spc="135" dirty="0" err="1">
                <a:solidFill>
                  <a:srgbClr val="7030A0"/>
                </a:solidFill>
                <a:latin typeface="Open Sans 1"/>
              </a:rPr>
              <a:t>Tecentriq</a:t>
            </a:r>
            <a:r>
              <a:rPr lang="fr-FR" sz="1100" b="1" spc="135" dirty="0">
                <a:solidFill>
                  <a:srgbClr val="7030A0"/>
                </a:solidFill>
                <a:latin typeface="Open Sans 1"/>
              </a:rPr>
              <a:t> </a:t>
            </a:r>
            <a:r>
              <a:rPr lang="fr-FR" sz="1100" spc="135" dirty="0">
                <a:solidFill>
                  <a:srgbClr val="F4F5F7"/>
                </a:solidFill>
                <a:latin typeface="Open Sans 1"/>
              </a:rPr>
              <a:t>porteur de l’AMM pour l’indication prise en charge en sus : </a:t>
            </a:r>
            <a:r>
              <a:rPr lang="fr-FR" sz="1100" b="1" spc="135" dirty="0">
                <a:solidFill>
                  <a:srgbClr val="7030A0"/>
                </a:solidFill>
                <a:latin typeface="Open Sans 1"/>
              </a:rPr>
              <a:t>code LES I000569 </a:t>
            </a:r>
          </a:p>
          <a:p>
            <a:pPr marL="628650" lvl="1" indent="-171450">
              <a:buClr>
                <a:schemeClr val="bg1"/>
              </a:buClr>
              <a:buFont typeface="Wingdings" panose="05000000000000000000" pitchFamily="2" charset="2"/>
              <a:buChar char="v"/>
            </a:pPr>
            <a:endParaRPr lang="fr-FR" sz="1100" b="1" spc="135" dirty="0">
              <a:solidFill>
                <a:srgbClr val="0070C0"/>
              </a:solidFill>
              <a:latin typeface="Open Sans 1"/>
            </a:endParaRPr>
          </a:p>
          <a:p>
            <a:pPr marL="628650" lvl="1" indent="-171450">
              <a:buClr>
                <a:schemeClr val="bg1"/>
              </a:buClr>
              <a:buFont typeface="Wingdings" panose="05000000000000000000" pitchFamily="2" charset="2"/>
              <a:buChar char="v"/>
            </a:pPr>
            <a:r>
              <a:rPr lang="fr-FR" sz="1100" b="1" spc="135" dirty="0" err="1">
                <a:solidFill>
                  <a:srgbClr val="0070C0"/>
                </a:solidFill>
                <a:latin typeface="Open Sans 1"/>
              </a:rPr>
              <a:t>bevacizumab</a:t>
            </a:r>
            <a:r>
              <a:rPr lang="fr-FR" sz="1100" b="1" spc="135" dirty="0">
                <a:solidFill>
                  <a:srgbClr val="0070C0"/>
                </a:solidFill>
                <a:latin typeface="Open Sans 1"/>
              </a:rPr>
              <a:t> </a:t>
            </a:r>
            <a:r>
              <a:rPr lang="fr-FR" sz="1100" spc="135" dirty="0">
                <a:solidFill>
                  <a:srgbClr val="F4F5F7"/>
                </a:solidFill>
                <a:latin typeface="Open Sans 1"/>
              </a:rPr>
              <a:t>non porteur de l’AMM mais associé à l’indication prise en charge en sus </a:t>
            </a:r>
            <a:r>
              <a:rPr lang="fr-FR" sz="1100" b="1" spc="135" dirty="0">
                <a:solidFill>
                  <a:srgbClr val="0070C0"/>
                </a:solidFill>
                <a:latin typeface="Open Sans 1"/>
              </a:rPr>
              <a:t>: code I999999</a:t>
            </a:r>
            <a:endParaRPr lang="en-US" sz="1100" b="1" spc="135" dirty="0">
              <a:solidFill>
                <a:srgbClr val="0070C0"/>
              </a:solidFill>
              <a:latin typeface="Open Sans 1"/>
            </a:endParaRPr>
          </a:p>
          <a:p>
            <a:endParaRPr lang="en-US" sz="1100" spc="135" dirty="0">
              <a:solidFill>
                <a:srgbClr val="F4F5F7"/>
              </a:solidFill>
              <a:latin typeface="Open Sans 1"/>
            </a:endParaRPr>
          </a:p>
        </p:txBody>
      </p:sp>
      <p:sp>
        <p:nvSpPr>
          <p:cNvPr id="6" name="Flèche : droite 5">
            <a:extLst>
              <a:ext uri="{FF2B5EF4-FFF2-40B4-BE49-F238E27FC236}">
                <a16:creationId xmlns:a16="http://schemas.microsoft.com/office/drawing/2014/main" id="{ADDA55A6-5D86-224D-8737-8842D217D2A3}"/>
              </a:ext>
            </a:extLst>
          </p:cNvPr>
          <p:cNvSpPr/>
          <p:nvPr/>
        </p:nvSpPr>
        <p:spPr>
          <a:xfrm>
            <a:off x="1221302" y="5550508"/>
            <a:ext cx="643332" cy="276046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63745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517CC94-909A-D310-DE61-8A03565E5E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200" dirty="0"/>
              <a:t>BEYFORTUS® - Contexte épidémies à VRS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5F568F8-3E72-301E-08FF-263E71556B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55470"/>
            <a:ext cx="10515600" cy="4842106"/>
          </a:xfrm>
        </p:spPr>
        <p:txBody>
          <a:bodyPr>
            <a:normAutofit/>
          </a:bodyPr>
          <a:lstStyle/>
          <a:p>
            <a:r>
              <a:rPr lang="fr-FR" sz="1600" dirty="0">
                <a:latin typeface="+mn-lt"/>
              </a:rPr>
              <a:t>VRS principal agent des bronchiolites </a:t>
            </a:r>
          </a:p>
          <a:p>
            <a:r>
              <a:rPr lang="fr-FR" sz="1600" dirty="0">
                <a:latin typeface="+mn-lt"/>
              </a:rPr>
              <a:t>Infection saisonnière avec pic épidémique traditionnellement entre novembre et mars</a:t>
            </a:r>
          </a:p>
          <a:p>
            <a:r>
              <a:rPr lang="fr-FR" sz="1600" dirty="0">
                <a:latin typeface="+mn-lt"/>
              </a:rPr>
              <a:t>Mobilisation des services de soins (urgences et hospitalisation)</a:t>
            </a:r>
          </a:p>
          <a:p>
            <a:pPr marL="0" indent="0">
              <a:buNone/>
            </a:pPr>
            <a:endParaRPr lang="fr-FR" sz="1600" dirty="0">
              <a:latin typeface="+mn-lt"/>
            </a:endParaRPr>
          </a:p>
          <a:p>
            <a:pPr marL="0" indent="0">
              <a:buNone/>
            </a:pPr>
            <a:r>
              <a:rPr lang="fr-FR" sz="1600" b="1" u="sng" dirty="0">
                <a:latin typeface="+mn-lt"/>
              </a:rPr>
              <a:t>Traitement préventif</a:t>
            </a:r>
          </a:p>
          <a:p>
            <a:pPr marL="0" indent="0">
              <a:buNone/>
            </a:pPr>
            <a:endParaRPr lang="fr-FR" sz="24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000E843-C19F-149B-4B28-D8349EBCA7C2}"/>
              </a:ext>
            </a:extLst>
          </p:cNvPr>
          <p:cNvSpPr/>
          <p:nvPr/>
        </p:nvSpPr>
        <p:spPr>
          <a:xfrm>
            <a:off x="3045124" y="2477215"/>
            <a:ext cx="2424023" cy="362309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>
                <a:solidFill>
                  <a:schemeClr val="bg1"/>
                </a:solidFill>
                <a:latin typeface="Comic Sans MS" panose="030F0702030302020204" pitchFamily="66" charset="0"/>
              </a:rPr>
              <a:t>Anticorps monoclonaux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FF04211-45BE-178D-A264-946B986D45F5}"/>
              </a:ext>
            </a:extLst>
          </p:cNvPr>
          <p:cNvSpPr/>
          <p:nvPr/>
        </p:nvSpPr>
        <p:spPr>
          <a:xfrm>
            <a:off x="1015042" y="3054664"/>
            <a:ext cx="2424023" cy="61768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SYNAGIS®</a:t>
            </a:r>
          </a:p>
          <a:p>
            <a:pPr algn="ctr"/>
            <a:r>
              <a:rPr lang="fr-FR" sz="1600" b="1" dirty="0" err="1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Palivizimab</a:t>
            </a:r>
            <a:endParaRPr lang="fr-FR" sz="1600" b="1" dirty="0">
              <a:solidFill>
                <a:schemeClr val="accent5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016F9A8A-1F33-3CE5-ED68-1244DE41FF5C}"/>
              </a:ext>
            </a:extLst>
          </p:cNvPr>
          <p:cNvSpPr txBox="1"/>
          <p:nvPr/>
        </p:nvSpPr>
        <p:spPr>
          <a:xfrm>
            <a:off x="422694" y="3726089"/>
            <a:ext cx="3864634" cy="584775"/>
          </a:xfrm>
          <a:prstGeom prst="rect">
            <a:avLst/>
          </a:prstGeom>
          <a:noFill/>
          <a:ln w="19050">
            <a:solidFill>
              <a:schemeClr val="accent5">
                <a:lumMod val="75000"/>
              </a:schemeClr>
            </a:solidFill>
            <a:prstDash val="sysDot"/>
          </a:ln>
        </p:spPr>
        <p:txBody>
          <a:bodyPr wrap="square">
            <a:spAutoFit/>
          </a:bodyPr>
          <a:lstStyle/>
          <a:p>
            <a:pPr marL="285750" indent="-285750"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è"/>
            </a:pPr>
            <a:r>
              <a:rPr lang="fr-FR" sz="1600" dirty="0">
                <a:solidFill>
                  <a:srgbClr val="002060"/>
                </a:solidFill>
              </a:rPr>
              <a:t>disponible depuis 1999 pour les prématurés et les </a:t>
            </a:r>
            <a:r>
              <a:rPr lang="fr-FR" sz="1600" dirty="0" err="1">
                <a:solidFill>
                  <a:srgbClr val="002060"/>
                </a:solidFill>
              </a:rPr>
              <a:t>nouveaux-nés</a:t>
            </a:r>
            <a:r>
              <a:rPr lang="fr-FR" sz="1600" dirty="0">
                <a:solidFill>
                  <a:srgbClr val="002060"/>
                </a:solidFill>
              </a:rPr>
              <a:t> </a:t>
            </a:r>
            <a:r>
              <a:rPr lang="fr-FR" sz="1600" b="1" dirty="0">
                <a:solidFill>
                  <a:srgbClr val="002060"/>
                </a:solidFill>
              </a:rPr>
              <a:t>à risque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E3AE385-8271-4930-434E-EBBE72B4C20A}"/>
              </a:ext>
            </a:extLst>
          </p:cNvPr>
          <p:cNvSpPr/>
          <p:nvPr/>
        </p:nvSpPr>
        <p:spPr>
          <a:xfrm>
            <a:off x="6711351" y="3054664"/>
            <a:ext cx="2424023" cy="61768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BEYFORTUS®</a:t>
            </a:r>
          </a:p>
          <a:p>
            <a:pPr algn="ctr"/>
            <a:r>
              <a:rPr lang="fr-FR" sz="1600" b="1" dirty="0" err="1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Nirsévimab</a:t>
            </a:r>
            <a:r>
              <a:rPr lang="fr-FR" sz="1600" b="1" dirty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 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56FFDE46-249D-DFDB-38ED-DA2C9E378A53}"/>
              </a:ext>
            </a:extLst>
          </p:cNvPr>
          <p:cNvSpPr txBox="1"/>
          <p:nvPr/>
        </p:nvSpPr>
        <p:spPr>
          <a:xfrm>
            <a:off x="6002547" y="3726089"/>
            <a:ext cx="4780472" cy="1292662"/>
          </a:xfrm>
          <a:prstGeom prst="rect">
            <a:avLst/>
          </a:prstGeom>
          <a:noFill/>
          <a:ln w="19050">
            <a:solidFill>
              <a:schemeClr val="accent5">
                <a:lumMod val="75000"/>
              </a:schemeClr>
            </a:solidFill>
            <a:prstDash val="sysDot"/>
          </a:ln>
        </p:spPr>
        <p:txBody>
          <a:bodyPr wrap="square">
            <a:spAutoFit/>
          </a:bodyPr>
          <a:lstStyle/>
          <a:p>
            <a:pPr marL="285750" indent="-285750"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è"/>
            </a:pPr>
            <a:r>
              <a:rPr lang="fr-FR" sz="1600" dirty="0">
                <a:solidFill>
                  <a:srgbClr val="002060"/>
                </a:solidFill>
              </a:rPr>
              <a:t>disponible depuis </a:t>
            </a:r>
            <a:r>
              <a:rPr lang="fr-FR" sz="1600" b="1" dirty="0">
                <a:solidFill>
                  <a:srgbClr val="002060"/>
                </a:solidFill>
              </a:rPr>
              <a:t>15/09/23</a:t>
            </a:r>
          </a:p>
          <a:p>
            <a:pPr marL="285750" indent="-285750"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è"/>
            </a:pPr>
            <a:r>
              <a:rPr lang="fr-FR" sz="1600" dirty="0">
                <a:solidFill>
                  <a:srgbClr val="002060"/>
                </a:solidFill>
              </a:rPr>
              <a:t> chez </a:t>
            </a:r>
            <a:r>
              <a:rPr lang="fr-FR" sz="1600" b="1" dirty="0">
                <a:solidFill>
                  <a:srgbClr val="002060"/>
                </a:solidFill>
              </a:rPr>
              <a:t>tous </a:t>
            </a:r>
            <a:r>
              <a:rPr lang="fr-FR" sz="1600" dirty="0">
                <a:solidFill>
                  <a:srgbClr val="002060"/>
                </a:solidFill>
              </a:rPr>
              <a:t>les nouveau-nés et les nourrissons au cours de leur première saison de circulation du VRS, </a:t>
            </a:r>
            <a:r>
              <a:rPr lang="fr-FR" sz="1600" b="1" dirty="0">
                <a:solidFill>
                  <a:srgbClr val="002060"/>
                </a:solidFill>
              </a:rPr>
              <a:t>nés depuis le 6 février 2023 </a:t>
            </a:r>
          </a:p>
          <a:p>
            <a:r>
              <a:rPr lang="fr-FR" sz="1400" dirty="0">
                <a:solidFill>
                  <a:srgbClr val="002060"/>
                </a:solidFill>
              </a:rPr>
              <a:t>       Enfants éligibles au </a:t>
            </a:r>
            <a:r>
              <a:rPr lang="fr-FR" sz="1400" dirty="0" err="1">
                <a:solidFill>
                  <a:srgbClr val="002060"/>
                </a:solidFill>
              </a:rPr>
              <a:t>Synagis</a:t>
            </a:r>
            <a:r>
              <a:rPr lang="fr-FR" sz="1400" dirty="0">
                <a:solidFill>
                  <a:srgbClr val="002060"/>
                </a:solidFill>
              </a:rPr>
              <a:t>® ou non éligibles au </a:t>
            </a:r>
            <a:r>
              <a:rPr lang="fr-FR" sz="1400" dirty="0" err="1">
                <a:solidFill>
                  <a:srgbClr val="002060"/>
                </a:solidFill>
              </a:rPr>
              <a:t>Synagis</a:t>
            </a:r>
            <a:r>
              <a:rPr lang="fr-FR" sz="1400" dirty="0">
                <a:solidFill>
                  <a:srgbClr val="002060"/>
                </a:solidFill>
              </a:rPr>
              <a:t>® 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97A8B143-EE0B-C91C-2C08-C9321B0193E3}"/>
              </a:ext>
            </a:extLst>
          </p:cNvPr>
          <p:cNvSpPr txBox="1"/>
          <p:nvPr/>
        </p:nvSpPr>
        <p:spPr>
          <a:xfrm>
            <a:off x="422694" y="4462691"/>
            <a:ext cx="3864634" cy="584775"/>
          </a:xfrm>
          <a:prstGeom prst="rect">
            <a:avLst/>
          </a:prstGeom>
          <a:noFill/>
          <a:ln w="19050">
            <a:solidFill>
              <a:schemeClr val="accent5">
                <a:lumMod val="75000"/>
              </a:schemeClr>
            </a:solidFill>
            <a:prstDash val="sysDot"/>
          </a:ln>
        </p:spPr>
        <p:txBody>
          <a:bodyPr wrap="square">
            <a:spAutoFit/>
          </a:bodyPr>
          <a:lstStyle/>
          <a:p>
            <a:pPr marL="285750" indent="-285750"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è"/>
            </a:pPr>
            <a:r>
              <a:rPr lang="fr-FR" sz="1600" dirty="0">
                <a:solidFill>
                  <a:srgbClr val="002060"/>
                </a:solidFill>
              </a:rPr>
              <a:t>Circuit hospitalier</a:t>
            </a:r>
          </a:p>
          <a:p>
            <a:pPr marL="285750" indent="-285750"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è"/>
            </a:pPr>
            <a:r>
              <a:rPr lang="fr-FR" sz="1600" dirty="0">
                <a:solidFill>
                  <a:srgbClr val="002060"/>
                </a:solidFill>
              </a:rPr>
              <a:t>1x/mois pdt période à risque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9F60B7A3-FDA5-FEAB-2A05-FBE9339AC450}"/>
              </a:ext>
            </a:extLst>
          </p:cNvPr>
          <p:cNvSpPr txBox="1"/>
          <p:nvPr/>
        </p:nvSpPr>
        <p:spPr>
          <a:xfrm>
            <a:off x="6002546" y="5156042"/>
            <a:ext cx="4780471" cy="830997"/>
          </a:xfrm>
          <a:prstGeom prst="rect">
            <a:avLst/>
          </a:prstGeom>
          <a:noFill/>
          <a:ln w="19050">
            <a:solidFill>
              <a:schemeClr val="accent5">
                <a:lumMod val="75000"/>
              </a:schemeClr>
            </a:solidFill>
            <a:prstDash val="sysDot"/>
          </a:ln>
        </p:spPr>
        <p:txBody>
          <a:bodyPr wrap="square">
            <a:spAutoFit/>
          </a:bodyPr>
          <a:lstStyle/>
          <a:p>
            <a:pPr marL="285750" indent="-285750"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è"/>
            </a:pPr>
            <a:r>
              <a:rPr lang="fr-FR" sz="1600" dirty="0">
                <a:solidFill>
                  <a:srgbClr val="002060"/>
                </a:solidFill>
              </a:rPr>
              <a:t>Circuit </a:t>
            </a:r>
            <a:r>
              <a:rPr lang="fr-FR" sz="1600" b="1" dirty="0">
                <a:solidFill>
                  <a:srgbClr val="002060"/>
                </a:solidFill>
              </a:rPr>
              <a:t>double hospitalier + ville</a:t>
            </a:r>
          </a:p>
          <a:p>
            <a:pPr marL="285750" indent="-285750"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è"/>
            </a:pPr>
            <a:r>
              <a:rPr lang="fr-FR" sz="1600" dirty="0">
                <a:solidFill>
                  <a:srgbClr val="002060"/>
                </a:solidFill>
              </a:rPr>
              <a:t>1 seule administration pdt période à risque</a:t>
            </a:r>
          </a:p>
          <a:p>
            <a:pPr marL="285750" indent="-285750"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è"/>
            </a:pPr>
            <a:r>
              <a:rPr lang="fr-FR" sz="1600" dirty="0">
                <a:solidFill>
                  <a:srgbClr val="002060"/>
                </a:solidFill>
              </a:rPr>
              <a:t>En fonction du poids, 2 présentations 50 ou 100mg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F46F6F44-380B-AA5E-1BC0-3F3AE9AC23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64695" y="5057245"/>
            <a:ext cx="583466" cy="413900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82488826-4C38-9163-3A6D-5835BF35BA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39065" y="4557563"/>
            <a:ext cx="510739" cy="362309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F05894A5-EEAF-A108-FCFD-003DC5810B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44768" y="5117548"/>
            <a:ext cx="510739" cy="362309"/>
          </a:xfrm>
          <a:prstGeom prst="rect">
            <a:avLst/>
          </a:prstGeom>
        </p:spPr>
      </p:pic>
      <p:sp>
        <p:nvSpPr>
          <p:cNvPr id="18" name="ZoneTexte 17">
            <a:extLst>
              <a:ext uri="{FF2B5EF4-FFF2-40B4-BE49-F238E27FC236}">
                <a16:creationId xmlns:a16="http://schemas.microsoft.com/office/drawing/2014/main" id="{338C76C9-1635-156A-DE09-B192487960F2}"/>
              </a:ext>
            </a:extLst>
          </p:cNvPr>
          <p:cNvSpPr txBox="1"/>
          <p:nvPr/>
        </p:nvSpPr>
        <p:spPr>
          <a:xfrm>
            <a:off x="6096000" y="6051318"/>
            <a:ext cx="4583501" cy="65305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algn="ctr">
              <a:defRPr sz="1400">
                <a:solidFill>
                  <a:srgbClr val="002060"/>
                </a:solidFill>
                <a:latin typeface="Comic Sans MS" panose="030F0702030302020204" pitchFamily="66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fr-FR" dirty="0">
                <a:solidFill>
                  <a:schemeClr val="accent6">
                    <a:lumMod val="75000"/>
                  </a:schemeClr>
                </a:solidFill>
              </a:rPr>
              <a:t>Fiche mémo OMEDIT à destination des ES et de la ville disponibles sur le site </a:t>
            </a:r>
            <a:r>
              <a:rPr lang="fr-FR" dirty="0">
                <a:solidFill>
                  <a:schemeClr val="accent6">
                    <a:lumMod val="75000"/>
                  </a:schemeClr>
                </a:solidFill>
                <a:hlinkClick r:id="rId4"/>
              </a:rPr>
              <a:t>internet de l’OMEDIT </a:t>
            </a:r>
            <a:endParaRPr lang="fr-FR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05156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DB15E894-E044-786E-3D19-5AB44AD2745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48368">
            <a:off x="2548776" y="1213561"/>
            <a:ext cx="3254615" cy="4601686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94EEFE18-2867-711B-0BFF-F3700F66E4D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27442">
            <a:off x="6629326" y="1240899"/>
            <a:ext cx="3215944" cy="4547010"/>
          </a:xfrm>
          <a:prstGeom prst="rect">
            <a:avLst/>
          </a:prstGeom>
        </p:spPr>
      </p:pic>
      <p:sp>
        <p:nvSpPr>
          <p:cNvPr id="4" name="Titre 1">
            <a:extLst>
              <a:ext uri="{FF2B5EF4-FFF2-40B4-BE49-F238E27FC236}">
                <a16:creationId xmlns:a16="http://schemas.microsoft.com/office/drawing/2014/main" id="{AA55F559-CD20-9827-7B95-AD36853D147D}"/>
              </a:ext>
            </a:extLst>
          </p:cNvPr>
          <p:cNvSpPr txBox="1">
            <a:spLocks/>
          </p:cNvSpPr>
          <p:nvPr/>
        </p:nvSpPr>
        <p:spPr>
          <a:xfrm>
            <a:off x="838200" y="365126"/>
            <a:ext cx="10515600" cy="79034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200" dirty="0">
                <a:solidFill>
                  <a:srgbClr val="002060"/>
                </a:solidFill>
                <a:latin typeface="Abadi" panose="020B0604020104020204" pitchFamily="34" charset="0"/>
              </a:rPr>
              <a:t>BEYFORTUS® – fiches mémo OMEDIT</a:t>
            </a:r>
          </a:p>
        </p:txBody>
      </p:sp>
    </p:spTree>
    <p:extLst>
      <p:ext uri="{BB962C8B-B14F-4D97-AF65-F5344CB8AC3E}">
        <p14:creationId xmlns:p14="http://schemas.microsoft.com/office/powerpoint/2010/main" val="38972200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3025160-5FBF-0B40-163E-C73302C04C27}"/>
              </a:ext>
            </a:extLst>
          </p:cNvPr>
          <p:cNvSpPr txBox="1">
            <a:spLocks/>
          </p:cNvSpPr>
          <p:nvPr/>
        </p:nvSpPr>
        <p:spPr>
          <a:xfrm>
            <a:off x="838200" y="365126"/>
            <a:ext cx="10515600" cy="79034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200" dirty="0">
                <a:solidFill>
                  <a:srgbClr val="002060"/>
                </a:solidFill>
                <a:latin typeface="Abadi" panose="020B0604020104020204" pitchFamily="34" charset="0"/>
              </a:rPr>
              <a:t>BEYFORTUS® - Suivi des stocks des ES – PUI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3F05A7A-8F6D-9023-302A-F214460D3896}"/>
              </a:ext>
            </a:extLst>
          </p:cNvPr>
          <p:cNvSpPr txBox="1">
            <a:spLocks/>
          </p:cNvSpPr>
          <p:nvPr/>
        </p:nvSpPr>
        <p:spPr>
          <a:xfrm>
            <a:off x="838200" y="1327998"/>
            <a:ext cx="10515600" cy="484210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dirty="0">
                <a:solidFill>
                  <a:srgbClr val="002060"/>
                </a:solidFill>
              </a:rPr>
              <a:t>Suivi des stocks des PUI via la plateforme ATIH  </a:t>
            </a:r>
            <a:r>
              <a:rPr lang="fr-FR" sz="1600" b="1" dirty="0">
                <a:solidFill>
                  <a:srgbClr val="002060"/>
                </a:solidFill>
                <a:latin typeface="Comic Sans MS" panose="030F0702030302020204" pitchFamily="66" charset="0"/>
              </a:rPr>
              <a:t>e-</a:t>
            </a:r>
            <a:r>
              <a:rPr lang="fr-FR" sz="1600" b="1" dirty="0" err="1">
                <a:solidFill>
                  <a:srgbClr val="002060"/>
                </a:solidFill>
                <a:latin typeface="Comic Sans MS" panose="030F0702030302020204" pitchFamily="66" charset="0"/>
              </a:rPr>
              <a:t>Dispostock</a:t>
            </a:r>
            <a:endParaRPr lang="fr-FR" sz="1600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fr-FR" sz="1600" dirty="0">
              <a:solidFill>
                <a:srgbClr val="002060"/>
              </a:solidFill>
            </a:endParaRPr>
          </a:p>
          <a:p>
            <a:r>
              <a:rPr lang="fr-FR" sz="1600" dirty="0">
                <a:solidFill>
                  <a:srgbClr val="002060"/>
                </a:solidFill>
              </a:rPr>
              <a:t>Mise à jour </a:t>
            </a:r>
            <a:r>
              <a:rPr lang="fr-FR" sz="1600" b="1" dirty="0">
                <a:solidFill>
                  <a:srgbClr val="002060"/>
                </a:solidFill>
              </a:rPr>
              <a:t>hebdomadaire (mardi) par UCD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sz="24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E8AD403-B5FC-42C3-BA7F-E7CD55C61344}"/>
              </a:ext>
            </a:extLst>
          </p:cNvPr>
          <p:cNvSpPr/>
          <p:nvPr/>
        </p:nvSpPr>
        <p:spPr>
          <a:xfrm>
            <a:off x="1992707" y="3505140"/>
            <a:ext cx="2173858" cy="36230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rgbClr val="002060"/>
                </a:solidFill>
                <a:latin typeface="Comic Sans MS" panose="030F0702030302020204" pitchFamily="66" charset="0"/>
              </a:rPr>
              <a:t>quantité reçue </a:t>
            </a:r>
            <a:r>
              <a:rPr lang="fr-FR" sz="1400" u="sng" dirty="0">
                <a:solidFill>
                  <a:srgbClr val="002060"/>
                </a:solidFill>
                <a:latin typeface="Comic Sans MS" panose="030F0702030302020204" pitchFamily="66" charset="0"/>
              </a:rPr>
              <a:t>cumulée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61C6F58-29D1-F996-12B7-1B3B9B77E647}"/>
              </a:ext>
            </a:extLst>
          </p:cNvPr>
          <p:cNvSpPr/>
          <p:nvPr/>
        </p:nvSpPr>
        <p:spPr>
          <a:xfrm>
            <a:off x="2042862" y="4010658"/>
            <a:ext cx="2173858" cy="36230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rgbClr val="002060"/>
                </a:solidFill>
                <a:latin typeface="Comic Sans MS" panose="030F0702030302020204" pitchFamily="66" charset="0"/>
              </a:rPr>
              <a:t>quantité en stock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EA1DE9F1-33DB-147C-25EE-BBD9FA1156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3429" y="3399250"/>
            <a:ext cx="809278" cy="574087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A699E92C-98F8-06AB-9006-659D572182FF}"/>
              </a:ext>
            </a:extLst>
          </p:cNvPr>
          <p:cNvSpPr txBox="1"/>
          <p:nvPr/>
        </p:nvSpPr>
        <p:spPr>
          <a:xfrm>
            <a:off x="1091246" y="2501361"/>
            <a:ext cx="5861650" cy="338554"/>
          </a:xfrm>
          <a:prstGeom prst="rect">
            <a:avLst/>
          </a:prstGeom>
          <a:noFill/>
          <a:ln w="19050">
            <a:solidFill>
              <a:schemeClr val="accent5">
                <a:lumMod val="75000"/>
              </a:schemeClr>
            </a:solidFill>
            <a:prstDash val="sysDot"/>
          </a:ln>
        </p:spPr>
        <p:txBody>
          <a:bodyPr wrap="square">
            <a:spAutoFit/>
          </a:bodyPr>
          <a:lstStyle>
            <a:defPPr>
              <a:defRPr lang="fr-FR"/>
            </a:defPPr>
            <a:lvl1pPr marL="285750" indent="-285750"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è"/>
              <a:defRPr sz="1600">
                <a:solidFill>
                  <a:srgbClr val="002060"/>
                </a:solidFill>
              </a:defRPr>
            </a:lvl1pPr>
          </a:lstStyle>
          <a:p>
            <a:r>
              <a:rPr lang="fr-FR" dirty="0" err="1"/>
              <a:t>Beyfortus</a:t>
            </a:r>
            <a:r>
              <a:rPr lang="fr-FR" dirty="0"/>
              <a:t> 50mg/0,5mL seringue préremplie : 3400890032612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E9F5BBC7-5DB8-4956-669B-EE8962CE95F1}"/>
              </a:ext>
            </a:extLst>
          </p:cNvPr>
          <p:cNvSpPr txBox="1"/>
          <p:nvPr/>
        </p:nvSpPr>
        <p:spPr>
          <a:xfrm>
            <a:off x="1091246" y="2865267"/>
            <a:ext cx="5861650" cy="338554"/>
          </a:xfrm>
          <a:prstGeom prst="rect">
            <a:avLst/>
          </a:prstGeom>
          <a:noFill/>
          <a:ln w="19050">
            <a:solidFill>
              <a:schemeClr val="accent5">
                <a:lumMod val="75000"/>
              </a:schemeClr>
            </a:solidFill>
            <a:prstDash val="sysDot"/>
          </a:ln>
        </p:spPr>
        <p:txBody>
          <a:bodyPr wrap="square">
            <a:spAutoFit/>
          </a:bodyPr>
          <a:lstStyle>
            <a:defPPr>
              <a:defRPr lang="fr-FR"/>
            </a:defPPr>
            <a:lvl1pPr marL="285750" indent="-285750"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è"/>
              <a:defRPr sz="1600">
                <a:solidFill>
                  <a:srgbClr val="002060"/>
                </a:solidFill>
              </a:defRPr>
            </a:lvl1pPr>
          </a:lstStyle>
          <a:p>
            <a:r>
              <a:rPr lang="fr-FR" dirty="0" err="1"/>
              <a:t>Beyfortus</a:t>
            </a:r>
            <a:r>
              <a:rPr lang="fr-FR" dirty="0"/>
              <a:t> 100mg/1mL seringue préremplie : 3400890032698 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4670D1D-A9E9-BBB1-3D05-688FAAE2FDDA}"/>
              </a:ext>
            </a:extLst>
          </p:cNvPr>
          <p:cNvSpPr/>
          <p:nvPr/>
        </p:nvSpPr>
        <p:spPr>
          <a:xfrm>
            <a:off x="5865967" y="1670769"/>
            <a:ext cx="2173858" cy="36230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rgbClr val="002060"/>
                </a:solidFill>
                <a:latin typeface="Comic Sans MS" panose="030F0702030302020204" pitchFamily="66" charset="0"/>
              </a:rPr>
              <a:t>Module vaccin Grippe</a:t>
            </a:r>
            <a:endParaRPr lang="fr-FR" sz="1400" u="sng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835AC1FC-38AF-138E-BE27-C246F49C7D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3429" y="3890577"/>
            <a:ext cx="809278" cy="574087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362A2756-E8A8-504A-D647-3B18C22FF102}"/>
              </a:ext>
            </a:extLst>
          </p:cNvPr>
          <p:cNvSpPr/>
          <p:nvPr/>
        </p:nvSpPr>
        <p:spPr>
          <a:xfrm>
            <a:off x="5431771" y="3648349"/>
            <a:ext cx="1667773" cy="36230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rgbClr val="002060"/>
                </a:solidFill>
                <a:latin typeface="Comic Sans MS" panose="030F0702030302020204" pitchFamily="66" charset="0"/>
              </a:rPr>
              <a:t>quantité délivrée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2AF95BC3-3424-7FC4-48D7-EA94C4433DDB}"/>
              </a:ext>
            </a:extLst>
          </p:cNvPr>
          <p:cNvSpPr txBox="1"/>
          <p:nvPr/>
        </p:nvSpPr>
        <p:spPr>
          <a:xfrm>
            <a:off x="4533740" y="3672104"/>
            <a:ext cx="12594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rgbClr val="002060"/>
                </a:solidFill>
              </a:rPr>
              <a:t>Calcul de</a:t>
            </a: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B5F7CF2F-BE42-9012-17CB-F72CEB8BE313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12158">
            <a:off x="4181759" y="3573034"/>
            <a:ext cx="367513" cy="386425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CFE45260-EDC2-651F-792D-3D331D5B17E3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40895">
            <a:off x="4249890" y="3984409"/>
            <a:ext cx="367513" cy="386425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7B51D6E4-9A2F-1972-F574-AE18FC4992F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357" b="26630"/>
          <a:stretch/>
        </p:blipFill>
        <p:spPr>
          <a:xfrm>
            <a:off x="2361483" y="4819092"/>
            <a:ext cx="5534949" cy="1058764"/>
          </a:xfrm>
          <a:prstGeom prst="rect">
            <a:avLst/>
          </a:prstGeom>
        </p:spPr>
      </p:pic>
      <p:sp>
        <p:nvSpPr>
          <p:cNvPr id="21" name="ZoneTexte 20">
            <a:extLst>
              <a:ext uri="{FF2B5EF4-FFF2-40B4-BE49-F238E27FC236}">
                <a16:creationId xmlns:a16="http://schemas.microsoft.com/office/drawing/2014/main" id="{8803B4A0-F285-F902-F9DF-34E7D2D558D6}"/>
              </a:ext>
            </a:extLst>
          </p:cNvPr>
          <p:cNvSpPr txBox="1"/>
          <p:nvPr/>
        </p:nvSpPr>
        <p:spPr>
          <a:xfrm>
            <a:off x="2544793" y="5042931"/>
            <a:ext cx="48480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chemeClr val="bg1"/>
                </a:solidFill>
                <a:latin typeface="Comic Sans MS" panose="030F0702030302020204" pitchFamily="66" charset="0"/>
              </a:rPr>
              <a:t>Suivi OMEDIT – Synthèse régionale / dpt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84789D6B-95CF-DBC5-DDBD-F96A4B809B97}"/>
              </a:ext>
            </a:extLst>
          </p:cNvPr>
          <p:cNvSpPr txBox="1"/>
          <p:nvPr/>
        </p:nvSpPr>
        <p:spPr>
          <a:xfrm>
            <a:off x="8468265" y="978482"/>
            <a:ext cx="3479320" cy="30777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algn="ctr">
              <a:defRPr sz="1400">
                <a:solidFill>
                  <a:srgbClr val="002060"/>
                </a:solidFill>
                <a:latin typeface="Comic Sans MS" panose="030F0702030302020204" pitchFamily="66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fr-FR" dirty="0">
                <a:solidFill>
                  <a:schemeClr val="accent2">
                    <a:lumMod val="75000"/>
                  </a:schemeClr>
                </a:solidFill>
              </a:rPr>
              <a:t>MINSANTE N°2023_28 – 20/09/23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D0868A15-85EE-92F0-73FB-886DD60C5800}"/>
              </a:ext>
            </a:extLst>
          </p:cNvPr>
          <p:cNvSpPr txBox="1"/>
          <p:nvPr/>
        </p:nvSpPr>
        <p:spPr>
          <a:xfrm>
            <a:off x="8468265" y="1338623"/>
            <a:ext cx="3479320" cy="30777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algn="ctr">
              <a:defRPr sz="1400">
                <a:solidFill>
                  <a:srgbClr val="002060"/>
                </a:solidFill>
                <a:latin typeface="Comic Sans MS" panose="030F0702030302020204" pitchFamily="66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fr-FR" dirty="0">
                <a:solidFill>
                  <a:schemeClr val="accent2">
                    <a:lumMod val="75000"/>
                  </a:schemeClr>
                </a:solidFill>
              </a:rPr>
              <a:t>MARS N°2023-12– 20/09/23</a:t>
            </a:r>
          </a:p>
        </p:txBody>
      </p:sp>
      <p:pic>
        <p:nvPicPr>
          <p:cNvPr id="26" name="Image 25">
            <a:extLst>
              <a:ext uri="{FF2B5EF4-FFF2-40B4-BE49-F238E27FC236}">
                <a16:creationId xmlns:a16="http://schemas.microsoft.com/office/drawing/2014/main" id="{184E65BC-F504-BA84-BA72-F39CF07B365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0832" y="3986045"/>
            <a:ext cx="617252" cy="437868"/>
          </a:xfrm>
          <a:prstGeom prst="rect">
            <a:avLst/>
          </a:prstGeom>
        </p:spPr>
      </p:pic>
      <p:sp>
        <p:nvSpPr>
          <p:cNvPr id="27" name="ZoneTexte 26">
            <a:extLst>
              <a:ext uri="{FF2B5EF4-FFF2-40B4-BE49-F238E27FC236}">
                <a16:creationId xmlns:a16="http://schemas.microsoft.com/office/drawing/2014/main" id="{2A5E2DD6-AA4F-9744-D22B-6DB57D89D9F8}"/>
              </a:ext>
            </a:extLst>
          </p:cNvPr>
          <p:cNvSpPr txBox="1"/>
          <p:nvPr/>
        </p:nvSpPr>
        <p:spPr>
          <a:xfrm>
            <a:off x="8895272" y="3196357"/>
            <a:ext cx="2363638" cy="1815882"/>
          </a:xfrm>
          <a:prstGeom prst="rect">
            <a:avLst/>
          </a:prstGeom>
          <a:noFill/>
          <a:ln w="19050">
            <a:noFill/>
            <a:prstDash val="solid"/>
          </a:ln>
        </p:spPr>
        <p:txBody>
          <a:bodyPr wrap="square">
            <a:spAutoFit/>
          </a:bodyPr>
          <a:lstStyle>
            <a:defPPr>
              <a:defRPr lang="fr-FR"/>
            </a:defPPr>
            <a:lvl1pPr marL="285750" indent="-285750"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è"/>
              <a:defRPr sz="1600">
                <a:solidFill>
                  <a:srgbClr val="002060"/>
                </a:solidFill>
              </a:defRPr>
            </a:lvl1pPr>
          </a:lstStyle>
          <a:p>
            <a:pPr marL="0" indent="0">
              <a:buNone/>
            </a:pPr>
            <a:r>
              <a:rPr lang="fr-FR" dirty="0">
                <a:latin typeface="Comic Sans MS" panose="030F0702030302020204" pitchFamily="66" charset="0"/>
              </a:rPr>
              <a:t>ES informés par mail en date du 20/09</a:t>
            </a:r>
          </a:p>
          <a:p>
            <a:pPr marL="0" indent="0">
              <a:buNone/>
            </a:pPr>
            <a:endParaRPr lang="fr-FR" dirty="0"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fr-FR" dirty="0">
                <a:latin typeface="Comic Sans MS" panose="030F0702030302020204" pitchFamily="66" charset="0"/>
              </a:rPr>
              <a:t>1</a:t>
            </a:r>
            <a:r>
              <a:rPr lang="fr-FR" baseline="30000" dirty="0">
                <a:latin typeface="Comic Sans MS" panose="030F0702030302020204" pitchFamily="66" charset="0"/>
              </a:rPr>
              <a:t>ère</a:t>
            </a:r>
            <a:r>
              <a:rPr lang="fr-FR" dirty="0">
                <a:latin typeface="Comic Sans MS" panose="030F0702030302020204" pitchFamily="66" charset="0"/>
              </a:rPr>
              <a:t> saisie demandée pour 22/09 puis hebdomadaire</a:t>
            </a:r>
          </a:p>
          <a:p>
            <a:pPr marL="0" indent="0">
              <a:buNone/>
            </a:pPr>
            <a:endParaRPr lang="fr-FR" dirty="0">
              <a:latin typeface="Comic Sans MS" panose="030F0702030302020204" pitchFamily="66" charset="0"/>
            </a:endParaRPr>
          </a:p>
        </p:txBody>
      </p:sp>
      <p:pic>
        <p:nvPicPr>
          <p:cNvPr id="29" name="Image 28">
            <a:extLst>
              <a:ext uri="{FF2B5EF4-FFF2-40B4-BE49-F238E27FC236}">
                <a16:creationId xmlns:a16="http://schemas.microsoft.com/office/drawing/2014/main" id="{063CDF6B-D50C-B741-B20F-A3D6479675B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1187" y="3273440"/>
            <a:ext cx="561988" cy="398664"/>
          </a:xfrm>
          <a:prstGeom prst="rect">
            <a:avLst/>
          </a:pr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5C095FAF-A620-24E3-5627-E13A9FA2103A}"/>
              </a:ext>
            </a:extLst>
          </p:cNvPr>
          <p:cNvSpPr/>
          <p:nvPr/>
        </p:nvSpPr>
        <p:spPr>
          <a:xfrm>
            <a:off x="8011065" y="3064035"/>
            <a:ext cx="3411932" cy="1755058"/>
          </a:xfrm>
          <a:prstGeom prst="rect">
            <a:avLst/>
          </a:prstGeom>
          <a:noFill/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0F94FB4-A050-A5ED-1064-1372EFE0DD07}"/>
              </a:ext>
            </a:extLst>
          </p:cNvPr>
          <p:cNvSpPr/>
          <p:nvPr/>
        </p:nvSpPr>
        <p:spPr>
          <a:xfrm>
            <a:off x="3904889" y="5609025"/>
            <a:ext cx="2763330" cy="51645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rgbClr val="002060"/>
                </a:solidFill>
                <a:latin typeface="Comic Sans MS" panose="030F0702030302020204" pitchFamily="66" charset="0"/>
              </a:rPr>
              <a:t>Travail collaboratif avec ARS et pôle STAT</a:t>
            </a:r>
          </a:p>
        </p:txBody>
      </p:sp>
    </p:spTree>
    <p:extLst>
      <p:ext uri="{BB962C8B-B14F-4D97-AF65-F5344CB8AC3E}">
        <p14:creationId xmlns:p14="http://schemas.microsoft.com/office/powerpoint/2010/main" val="6496121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6D8E325-91B2-C08B-26C0-5CFA57D8E88A}"/>
              </a:ext>
            </a:extLst>
          </p:cNvPr>
          <p:cNvSpPr txBox="1">
            <a:spLocks/>
          </p:cNvSpPr>
          <p:nvPr/>
        </p:nvSpPr>
        <p:spPr>
          <a:xfrm>
            <a:off x="838200" y="365126"/>
            <a:ext cx="10515600" cy="79034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200" dirty="0">
                <a:solidFill>
                  <a:srgbClr val="002060"/>
                </a:solidFill>
                <a:latin typeface="Abadi" panose="020B0604020104020204" pitchFamily="34" charset="0"/>
              </a:rPr>
              <a:t>BEYFORTUS® - Suivi PMSI des administrations en ES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7F49DEF-EB2F-AA40-412C-AD339732E7BC}"/>
              </a:ext>
            </a:extLst>
          </p:cNvPr>
          <p:cNvSpPr txBox="1"/>
          <p:nvPr/>
        </p:nvSpPr>
        <p:spPr>
          <a:xfrm>
            <a:off x="8278484" y="1341475"/>
            <a:ext cx="3479320" cy="30777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algn="ctr">
              <a:defRPr sz="1400">
                <a:solidFill>
                  <a:srgbClr val="002060"/>
                </a:solidFill>
                <a:latin typeface="Comic Sans MS" panose="030F0702030302020204" pitchFamily="66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fr-FR" dirty="0">
                <a:solidFill>
                  <a:schemeClr val="accent2">
                    <a:lumMod val="75000"/>
                  </a:schemeClr>
                </a:solidFill>
              </a:rPr>
              <a:t>MINSANTE N°2023_28 – 20/09/23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AEF3E460-E14D-8340-9333-E93067E1CC01}"/>
              </a:ext>
            </a:extLst>
          </p:cNvPr>
          <p:cNvSpPr txBox="1"/>
          <p:nvPr/>
        </p:nvSpPr>
        <p:spPr>
          <a:xfrm>
            <a:off x="8278484" y="1701616"/>
            <a:ext cx="3479320" cy="30777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algn="ctr">
              <a:defRPr sz="1400">
                <a:solidFill>
                  <a:srgbClr val="002060"/>
                </a:solidFill>
                <a:latin typeface="Comic Sans MS" panose="030F0702030302020204" pitchFamily="66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fr-FR" dirty="0">
                <a:solidFill>
                  <a:schemeClr val="accent2">
                    <a:lumMod val="75000"/>
                  </a:schemeClr>
                </a:solidFill>
              </a:rPr>
              <a:t>MARS N°2023-12– 20/09/23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BDACC31-4EF7-CC94-423D-DC14A92B9110}"/>
              </a:ext>
            </a:extLst>
          </p:cNvPr>
          <p:cNvSpPr/>
          <p:nvPr/>
        </p:nvSpPr>
        <p:spPr>
          <a:xfrm>
            <a:off x="1325597" y="1061534"/>
            <a:ext cx="2728817" cy="36230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rgbClr val="002060"/>
                </a:solidFill>
                <a:latin typeface="Comic Sans MS" panose="030F0702030302020204" pitchFamily="66" charset="0"/>
              </a:rPr>
              <a:t>Au cours d’une hospitalisation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0CA34784-753A-31E4-05F7-FCC479972CB4}"/>
              </a:ext>
            </a:extLst>
          </p:cNvPr>
          <p:cNvSpPr txBox="1"/>
          <p:nvPr/>
        </p:nvSpPr>
        <p:spPr>
          <a:xfrm>
            <a:off x="953219" y="1446689"/>
            <a:ext cx="8095890" cy="31547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rgbClr val="002060"/>
                </a:solidFill>
              </a:rPr>
              <a:t>Administration de via BEYFORTUS® à renseigner sur les supports de recueil des médicaments de la liste pour tout séjour concerné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rgbClr val="002060"/>
                </a:solidFill>
              </a:rPr>
              <a:t>Code UCD créé pour les 2 dosages et tarif fixé à 0,01€ par UCD pour leur facturation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700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rgbClr val="002060"/>
                </a:solidFill>
              </a:rPr>
              <a:t>Code indication sera ajouté au prochain référentiel des indications des spécialités pharmaceutiques inscrites sur la liste en sus, et précisé dans la notice ATIH</a:t>
            </a:r>
          </a:p>
          <a:p>
            <a:endParaRPr lang="fr-FR" sz="1600" dirty="0">
              <a:solidFill>
                <a:srgbClr val="002060"/>
              </a:solidFill>
            </a:endParaRPr>
          </a:p>
          <a:p>
            <a:endParaRPr lang="fr-FR" sz="1600" dirty="0">
              <a:solidFill>
                <a:srgbClr val="002060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96557BD-D78F-BF8E-C083-26072765A9FF}"/>
              </a:ext>
            </a:extLst>
          </p:cNvPr>
          <p:cNvSpPr/>
          <p:nvPr/>
        </p:nvSpPr>
        <p:spPr>
          <a:xfrm>
            <a:off x="2209088" y="1994564"/>
            <a:ext cx="2330568" cy="36230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rgbClr val="002060"/>
                </a:solidFill>
                <a:latin typeface="Comic Sans MS" panose="030F0702030302020204" pitchFamily="66" charset="0"/>
              </a:rPr>
              <a:t>FICHCOMP LES  - ex DG</a:t>
            </a:r>
            <a:endParaRPr lang="fr-FR" sz="1400" u="sng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3D893FF-ADC3-919C-DC54-4054D5912690}"/>
              </a:ext>
            </a:extLst>
          </p:cNvPr>
          <p:cNvSpPr/>
          <p:nvPr/>
        </p:nvSpPr>
        <p:spPr>
          <a:xfrm>
            <a:off x="4765377" y="1994564"/>
            <a:ext cx="2247179" cy="36230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rgbClr val="002060"/>
                </a:solidFill>
                <a:latin typeface="Comic Sans MS" panose="030F0702030302020204" pitchFamily="66" charset="0"/>
              </a:rPr>
              <a:t>RSF H - ex OQN</a:t>
            </a:r>
            <a:endParaRPr lang="fr-FR" sz="1400" u="sng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A3C450A7-64D8-E94C-9D4F-8EF0245A3ED4}"/>
              </a:ext>
            </a:extLst>
          </p:cNvPr>
          <p:cNvSpPr txBox="1"/>
          <p:nvPr/>
        </p:nvSpPr>
        <p:spPr>
          <a:xfrm>
            <a:off x="1608831" y="2783031"/>
            <a:ext cx="5016256" cy="307777"/>
          </a:xfrm>
          <a:prstGeom prst="rect">
            <a:avLst/>
          </a:prstGeom>
          <a:noFill/>
          <a:ln w="19050">
            <a:solidFill>
              <a:schemeClr val="accent5">
                <a:lumMod val="75000"/>
              </a:schemeClr>
            </a:solidFill>
            <a:prstDash val="sysDot"/>
          </a:ln>
        </p:spPr>
        <p:txBody>
          <a:bodyPr wrap="square">
            <a:spAutoFit/>
          </a:bodyPr>
          <a:lstStyle>
            <a:defPPr>
              <a:defRPr lang="fr-FR"/>
            </a:defPPr>
            <a:lvl1pPr marL="285750" indent="-285750"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è"/>
              <a:defRPr sz="1600">
                <a:solidFill>
                  <a:srgbClr val="002060"/>
                </a:solidFill>
              </a:defRPr>
            </a:lvl1pPr>
          </a:lstStyle>
          <a:p>
            <a:r>
              <a:rPr lang="fr-FR" sz="1400" dirty="0" err="1"/>
              <a:t>Beyfortus</a:t>
            </a:r>
            <a:r>
              <a:rPr lang="fr-FR" sz="1400" dirty="0"/>
              <a:t> 50mg/0,5mL seringue préremplie : 3400890032612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AC21183B-A30D-182A-FD37-509C6C902902}"/>
              </a:ext>
            </a:extLst>
          </p:cNvPr>
          <p:cNvSpPr txBox="1"/>
          <p:nvPr/>
        </p:nvSpPr>
        <p:spPr>
          <a:xfrm>
            <a:off x="1608831" y="3160176"/>
            <a:ext cx="5016256" cy="307777"/>
          </a:xfrm>
          <a:prstGeom prst="rect">
            <a:avLst/>
          </a:prstGeom>
          <a:noFill/>
          <a:ln w="19050">
            <a:solidFill>
              <a:schemeClr val="accent5">
                <a:lumMod val="75000"/>
              </a:schemeClr>
            </a:solidFill>
            <a:prstDash val="sysDot"/>
          </a:ln>
        </p:spPr>
        <p:txBody>
          <a:bodyPr wrap="square">
            <a:spAutoFit/>
          </a:bodyPr>
          <a:lstStyle>
            <a:defPPr>
              <a:defRPr lang="fr-FR"/>
            </a:defPPr>
            <a:lvl1pPr marL="285750" indent="-285750"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è"/>
              <a:defRPr sz="1600">
                <a:solidFill>
                  <a:srgbClr val="002060"/>
                </a:solidFill>
              </a:defRPr>
            </a:lvl1pPr>
          </a:lstStyle>
          <a:p>
            <a:r>
              <a:rPr lang="fr-FR" sz="1400" dirty="0" err="1"/>
              <a:t>Beyfortus</a:t>
            </a:r>
            <a:r>
              <a:rPr lang="fr-FR" sz="1400" dirty="0"/>
              <a:t> 100mg/1mL seringue préremplie : 3400890032698 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55A25E5-8C86-DD9E-CB75-22D6BCD8994F}"/>
              </a:ext>
            </a:extLst>
          </p:cNvPr>
          <p:cNvSpPr/>
          <p:nvPr/>
        </p:nvSpPr>
        <p:spPr>
          <a:xfrm>
            <a:off x="1217766" y="4365415"/>
            <a:ext cx="2944478" cy="36230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rgbClr val="002060"/>
                </a:solidFill>
                <a:latin typeface="Comic Sans MS" panose="030F0702030302020204" pitchFamily="66" charset="0"/>
              </a:rPr>
              <a:t>Lors des consultations externes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EB8279E3-943C-F1DC-C5F4-0A3551EB432E}"/>
              </a:ext>
            </a:extLst>
          </p:cNvPr>
          <p:cNvSpPr txBox="1"/>
          <p:nvPr/>
        </p:nvSpPr>
        <p:spPr>
          <a:xfrm>
            <a:off x="953219" y="4717245"/>
            <a:ext cx="8777377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rgbClr val="002060"/>
                </a:solidFill>
              </a:rPr>
              <a:t>via la facturation FIDES, en intégrant le code UCD du </a:t>
            </a:r>
            <a:r>
              <a:rPr lang="fr-FR" sz="1600" dirty="0" err="1">
                <a:solidFill>
                  <a:srgbClr val="002060"/>
                </a:solidFill>
              </a:rPr>
              <a:t>Beyfortus</a:t>
            </a:r>
            <a:r>
              <a:rPr lang="fr-FR" sz="1600" dirty="0">
                <a:solidFill>
                  <a:srgbClr val="002060"/>
                </a:solidFill>
              </a:rPr>
              <a:t>®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rgbClr val="002060"/>
                </a:solidFill>
              </a:rPr>
              <a:t>Si délivrance ambulatoire par une pharmacie d’officine :  aucune traçabilité par l’établissement (dispositif de soins de ville)</a:t>
            </a:r>
          </a:p>
          <a:p>
            <a:endParaRPr lang="fr-FR" sz="1600" dirty="0">
              <a:solidFill>
                <a:srgbClr val="002060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218613E-2EF9-0B30-A5D1-0FFED5789061}"/>
              </a:ext>
            </a:extLst>
          </p:cNvPr>
          <p:cNvSpPr/>
          <p:nvPr/>
        </p:nvSpPr>
        <p:spPr>
          <a:xfrm>
            <a:off x="1164569" y="5130890"/>
            <a:ext cx="4835820" cy="40391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rgbClr val="002060"/>
                </a:solidFill>
                <a:latin typeface="Comic Sans MS" panose="030F0702030302020204" pitchFamily="66" charset="0"/>
              </a:rPr>
              <a:t>fichier de facturation transmis à la CNAM (norme B2) dans un enregistrement de type 3H</a:t>
            </a:r>
            <a:endParaRPr lang="fr-FR" sz="1200" u="sng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69D6540-8F0F-BA6E-BBDB-49C5423072A2}"/>
              </a:ext>
            </a:extLst>
          </p:cNvPr>
          <p:cNvSpPr/>
          <p:nvPr/>
        </p:nvSpPr>
        <p:spPr>
          <a:xfrm>
            <a:off x="6096000" y="5130890"/>
            <a:ext cx="2884098" cy="36230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rgbClr val="002060"/>
                </a:solidFill>
                <a:latin typeface="Comic Sans MS" panose="030F0702030302020204" pitchFamily="66" charset="0"/>
              </a:rPr>
              <a:t>fichier RSF ACE, sur un type H transmis à l’ATIH</a:t>
            </a:r>
          </a:p>
        </p:txBody>
      </p: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1208DC46-1841-7E3F-7820-2E429E31E035}"/>
              </a:ext>
            </a:extLst>
          </p:cNvPr>
          <p:cNvGrpSpPr/>
          <p:nvPr/>
        </p:nvGrpSpPr>
        <p:grpSpPr>
          <a:xfrm>
            <a:off x="8760438" y="3177878"/>
            <a:ext cx="2887723" cy="1209540"/>
            <a:chOff x="8371187" y="3064035"/>
            <a:chExt cx="2887723" cy="1209540"/>
          </a:xfrm>
        </p:grpSpPr>
        <p:pic>
          <p:nvPicPr>
            <p:cNvPr id="17" name="Image 16">
              <a:extLst>
                <a:ext uri="{FF2B5EF4-FFF2-40B4-BE49-F238E27FC236}">
                  <a16:creationId xmlns:a16="http://schemas.microsoft.com/office/drawing/2014/main" id="{038FB150-4ABE-3931-5611-35392A29E1B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71187" y="3273440"/>
              <a:ext cx="561988" cy="398664"/>
            </a:xfrm>
            <a:prstGeom prst="rect">
              <a:avLst/>
            </a:prstGeom>
          </p:spPr>
        </p:pic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33E0F9FB-B471-5995-CB6D-83F8448E71C3}"/>
                </a:ext>
              </a:extLst>
            </p:cNvPr>
            <p:cNvSpPr/>
            <p:nvPr/>
          </p:nvSpPr>
          <p:spPr>
            <a:xfrm>
              <a:off x="8371187" y="3064035"/>
              <a:ext cx="2867594" cy="790344"/>
            </a:xfrm>
            <a:prstGeom prst="rect">
              <a:avLst/>
            </a:prstGeom>
            <a:noFill/>
            <a:ln w="1905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9" name="ZoneTexte 18">
              <a:extLst>
                <a:ext uri="{FF2B5EF4-FFF2-40B4-BE49-F238E27FC236}">
                  <a16:creationId xmlns:a16="http://schemas.microsoft.com/office/drawing/2014/main" id="{8313BDAA-17F5-607B-66E7-ADFB8D820EB8}"/>
                </a:ext>
              </a:extLst>
            </p:cNvPr>
            <p:cNvSpPr txBox="1"/>
            <p:nvPr/>
          </p:nvSpPr>
          <p:spPr>
            <a:xfrm>
              <a:off x="8895272" y="3196357"/>
              <a:ext cx="2363638" cy="1077218"/>
            </a:xfrm>
            <a:prstGeom prst="rect">
              <a:avLst/>
            </a:prstGeom>
            <a:noFill/>
            <a:ln w="19050">
              <a:noFill/>
              <a:prstDash val="solid"/>
            </a:ln>
          </p:spPr>
          <p:txBody>
            <a:bodyPr wrap="square">
              <a:spAutoFit/>
            </a:bodyPr>
            <a:lstStyle>
              <a:defPPr>
                <a:defRPr lang="fr-FR"/>
              </a:defPPr>
              <a:lvl1pPr marL="285750" indent="-285750">
                <a:buClr>
                  <a:schemeClr val="accent5">
                    <a:lumMod val="50000"/>
                  </a:schemeClr>
                </a:buClr>
                <a:buFont typeface="Wingdings" panose="05000000000000000000" pitchFamily="2" charset="2"/>
                <a:buChar char="è"/>
                <a:defRPr sz="1600">
                  <a:solidFill>
                    <a:srgbClr val="002060"/>
                  </a:solidFill>
                </a:defRPr>
              </a:lvl1pPr>
            </a:lstStyle>
            <a:p>
              <a:pPr marL="0" indent="0">
                <a:buNone/>
              </a:pPr>
              <a:r>
                <a:rPr lang="fr-FR" dirty="0">
                  <a:latin typeface="Comic Sans MS" panose="030F0702030302020204" pitchFamily="66" charset="0"/>
                </a:rPr>
                <a:t>ES informés par mail en date du 20/09</a:t>
              </a:r>
            </a:p>
            <a:p>
              <a:pPr marL="0" indent="0">
                <a:buNone/>
              </a:pPr>
              <a:endParaRPr lang="fr-FR" dirty="0">
                <a:latin typeface="Comic Sans MS" panose="030F0702030302020204" pitchFamily="66" charset="0"/>
              </a:endParaRPr>
            </a:p>
            <a:p>
              <a:pPr marL="0" indent="0">
                <a:buNone/>
              </a:pPr>
              <a:endParaRPr lang="fr-FR" dirty="0">
                <a:latin typeface="Comic Sans MS" panose="030F0702030302020204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713339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517CC94-909A-D310-DE61-8A03565E5E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2800" dirty="0"/>
              <a:t>Traitements coûteux en HAD : mise à jour de la liste 2024 (1/3)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5F568F8-3E72-301E-08FF-263E71556B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0226" y="1926353"/>
            <a:ext cx="10515600" cy="2411520"/>
          </a:xfrm>
        </p:spPr>
        <p:txBody>
          <a:bodyPr/>
          <a:lstStyle/>
          <a:p>
            <a:pPr lvl="1"/>
            <a:r>
              <a:rPr lang="fr-FR" dirty="0"/>
              <a:t>Rappel des critères de l’instruction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fr-FR" sz="1800" dirty="0">
                <a:solidFill>
                  <a:schemeClr val="accent1"/>
                </a:solidFill>
              </a:rPr>
              <a:t>Le médicament ne doit pas être en arrêt de commercialisation (« NSFP »)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fr-FR" sz="1800" dirty="0">
                <a:solidFill>
                  <a:schemeClr val="accent1"/>
                </a:solidFill>
              </a:rPr>
              <a:t>Le médicament doit avoir un SMR important pour au moins l’une de ses indications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fr-FR" sz="1800" dirty="0">
                <a:solidFill>
                  <a:schemeClr val="accent1"/>
                </a:solidFill>
              </a:rPr>
              <a:t>Le médicament doit avoir un CTJ (coût de traitement journalier) par journée de HAD &gt; 30% du montant moyen de journée valorisée </a:t>
            </a:r>
          </a:p>
          <a:p>
            <a:pPr lvl="2"/>
            <a:endParaRPr lang="fr-FR" dirty="0"/>
          </a:p>
        </p:txBody>
      </p:sp>
      <p:grpSp>
        <p:nvGrpSpPr>
          <p:cNvPr id="25" name="Groupe 24">
            <a:extLst>
              <a:ext uri="{FF2B5EF4-FFF2-40B4-BE49-F238E27FC236}">
                <a16:creationId xmlns:a16="http://schemas.microsoft.com/office/drawing/2014/main" id="{913740C1-B2B9-20D7-954C-074AB7696A0A}"/>
              </a:ext>
            </a:extLst>
          </p:cNvPr>
          <p:cNvGrpSpPr/>
          <p:nvPr/>
        </p:nvGrpSpPr>
        <p:grpSpPr>
          <a:xfrm>
            <a:off x="1950215" y="3546615"/>
            <a:ext cx="9040339" cy="748587"/>
            <a:chOff x="1962081" y="3546615"/>
            <a:chExt cx="9507176" cy="748587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874F399-B3DB-B6F8-9996-403E058A6DC0}"/>
                </a:ext>
              </a:extLst>
            </p:cNvPr>
            <p:cNvSpPr/>
            <p:nvPr/>
          </p:nvSpPr>
          <p:spPr>
            <a:xfrm>
              <a:off x="1965101" y="3546615"/>
              <a:ext cx="9504156" cy="748587"/>
            </a:xfrm>
            <a:prstGeom prst="rect">
              <a:avLst/>
            </a:prstGeom>
            <a:solidFill>
              <a:srgbClr val="D6EDBD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00">
                <a:solidFill>
                  <a:srgbClr val="002060"/>
                </a:solidFill>
                <a:latin typeface="Abadi" panose="020B0604020104020204" pitchFamily="34" charset="0"/>
              </a:endParaRPr>
            </a:p>
          </p:txBody>
        </p:sp>
        <p:sp>
          <p:nvSpPr>
            <p:cNvPr id="12" name="ZoneTexte 11">
              <a:extLst>
                <a:ext uri="{FF2B5EF4-FFF2-40B4-BE49-F238E27FC236}">
                  <a16:creationId xmlns:a16="http://schemas.microsoft.com/office/drawing/2014/main" id="{138C9023-5366-F605-7207-A03B783E9890}"/>
                </a:ext>
              </a:extLst>
            </p:cNvPr>
            <p:cNvSpPr txBox="1"/>
            <p:nvPr/>
          </p:nvSpPr>
          <p:spPr>
            <a:xfrm>
              <a:off x="1962081" y="3633005"/>
              <a:ext cx="381867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i="1" dirty="0">
                  <a:solidFill>
                    <a:srgbClr val="002060"/>
                  </a:solidFill>
                  <a:latin typeface="Abadi" panose="020B0604020104020204" pitchFamily="34" charset="0"/>
                </a:rPr>
                <a:t>Formule de calcul CTJ d’un médicament : </a:t>
              </a:r>
            </a:p>
          </p:txBody>
        </p:sp>
        <p:sp>
          <p:nvSpPr>
            <p:cNvPr id="13" name="ZoneTexte 12">
              <a:extLst>
                <a:ext uri="{FF2B5EF4-FFF2-40B4-BE49-F238E27FC236}">
                  <a16:creationId xmlns:a16="http://schemas.microsoft.com/office/drawing/2014/main" id="{74198FCB-9A02-0695-9181-AD464812AB1A}"/>
                </a:ext>
              </a:extLst>
            </p:cNvPr>
            <p:cNvSpPr txBox="1"/>
            <p:nvPr/>
          </p:nvSpPr>
          <p:spPr>
            <a:xfrm>
              <a:off x="5826342" y="3620082"/>
              <a:ext cx="525496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i="1" dirty="0">
                  <a:solidFill>
                    <a:srgbClr val="002060"/>
                  </a:solidFill>
                  <a:latin typeface="Abadi" panose="020B0604020104020204" pitchFamily="34" charset="0"/>
                </a:rPr>
                <a:t>Posologie journalière x durée de traitement x prix unitaire</a:t>
              </a:r>
            </a:p>
          </p:txBody>
        </p:sp>
        <p:cxnSp>
          <p:nvCxnSpPr>
            <p:cNvPr id="14" name="Connecteur droit 13">
              <a:extLst>
                <a:ext uri="{FF2B5EF4-FFF2-40B4-BE49-F238E27FC236}">
                  <a16:creationId xmlns:a16="http://schemas.microsoft.com/office/drawing/2014/main" id="{D00AFB8F-DA4F-FE40-04F5-062AFE3BF437}"/>
                </a:ext>
              </a:extLst>
            </p:cNvPr>
            <p:cNvCxnSpPr>
              <a:cxnSpLocks/>
            </p:cNvCxnSpPr>
            <p:nvPr/>
          </p:nvCxnSpPr>
          <p:spPr>
            <a:xfrm>
              <a:off x="5826343" y="3956648"/>
              <a:ext cx="5450725" cy="0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87FF6E73-448A-1CCE-23ED-C61BA92D96C4}"/>
                </a:ext>
              </a:extLst>
            </p:cNvPr>
            <p:cNvSpPr txBox="1"/>
            <p:nvPr/>
          </p:nvSpPr>
          <p:spPr>
            <a:xfrm>
              <a:off x="7037510" y="3956648"/>
              <a:ext cx="302839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i="1" dirty="0">
                  <a:solidFill>
                    <a:srgbClr val="002060"/>
                  </a:solidFill>
                  <a:latin typeface="Abadi" panose="020B0604020104020204" pitchFamily="34" charset="0"/>
                </a:rPr>
                <a:t>Durée moyenne de séjour (DMS)</a:t>
              </a:r>
            </a:p>
          </p:txBody>
        </p:sp>
      </p:grpSp>
      <p:sp>
        <p:nvSpPr>
          <p:cNvPr id="16" name="ZoneTexte 15">
            <a:extLst>
              <a:ext uri="{FF2B5EF4-FFF2-40B4-BE49-F238E27FC236}">
                <a16:creationId xmlns:a16="http://schemas.microsoft.com/office/drawing/2014/main" id="{B9F2357F-B6CF-7468-7CE4-58C71D01FBE8}"/>
              </a:ext>
            </a:extLst>
          </p:cNvPr>
          <p:cNvSpPr txBox="1"/>
          <p:nvPr/>
        </p:nvSpPr>
        <p:spPr>
          <a:xfrm>
            <a:off x="1842893" y="4337873"/>
            <a:ext cx="6373372" cy="7386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Clr>
                <a:schemeClr val="accent6">
                  <a:lumMod val="60000"/>
                  <a:lumOff val="40000"/>
                </a:schemeClr>
              </a:buClr>
            </a:pPr>
            <a:r>
              <a:rPr lang="fr-FR" sz="1400" dirty="0">
                <a:solidFill>
                  <a:srgbClr val="002060"/>
                </a:solidFill>
                <a:latin typeface="Abadi" panose="020B0604020104020204" pitchFamily="34" charset="0"/>
              </a:rPr>
              <a:t>Données 2022 : </a:t>
            </a:r>
          </a:p>
          <a:p>
            <a:pPr marL="285750" indent="-285750">
              <a:buClr>
                <a:schemeClr val="accent6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srgbClr val="002060"/>
                </a:solidFill>
                <a:latin typeface="Abadi" panose="020B0604020104020204" pitchFamily="34" charset="0"/>
              </a:rPr>
              <a:t>DMS = 26 jours  </a:t>
            </a:r>
          </a:p>
          <a:p>
            <a:pPr marL="285750" indent="-285750">
              <a:buClr>
                <a:schemeClr val="accent6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srgbClr val="002060"/>
                </a:solidFill>
                <a:latin typeface="Abadi" panose="020B0604020104020204" pitchFamily="34" charset="0"/>
              </a:rPr>
              <a:t>Montant moyen de journée valorisée = 219 € soit 30% de 219€ = 66€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0CB9544E-15A7-4997-4C49-0FBBFF62926B}"/>
              </a:ext>
            </a:extLst>
          </p:cNvPr>
          <p:cNvSpPr txBox="1"/>
          <p:nvPr/>
        </p:nvSpPr>
        <p:spPr>
          <a:xfrm>
            <a:off x="1429078" y="5311804"/>
            <a:ext cx="9845563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fr-FR" sz="1600" i="1" dirty="0">
                <a:solidFill>
                  <a:srgbClr val="002060"/>
                </a:solidFill>
                <a:latin typeface="Abadi" panose="020B0604020104020204" pitchFamily="34" charset="0"/>
              </a:rPr>
              <a:t>« L’OMEDIT est chargé de regrouper les demandes, vérifier la complétude des données, d’analyser leur pertinence et de transmettre, au plus tard le 30 septembre, un tableau par région. »</a:t>
            </a:r>
          </a:p>
        </p:txBody>
      </p:sp>
      <p:pic>
        <p:nvPicPr>
          <p:cNvPr id="19" name="Image 18" descr="Une image contenant Graphique&#10;&#10;Description générée automatiquement">
            <a:extLst>
              <a:ext uri="{FF2B5EF4-FFF2-40B4-BE49-F238E27FC236}">
                <a16:creationId xmlns:a16="http://schemas.microsoft.com/office/drawing/2014/main" id="{86496B35-902F-A3E9-F665-1334C5DBDF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89365">
            <a:off x="539434" y="5305644"/>
            <a:ext cx="755848" cy="658649"/>
          </a:xfrm>
          <a:prstGeom prst="rect">
            <a:avLst/>
          </a:prstGeom>
        </p:spPr>
      </p:pic>
      <p:grpSp>
        <p:nvGrpSpPr>
          <p:cNvPr id="20" name="Groupe 19">
            <a:extLst>
              <a:ext uri="{FF2B5EF4-FFF2-40B4-BE49-F238E27FC236}">
                <a16:creationId xmlns:a16="http://schemas.microsoft.com/office/drawing/2014/main" id="{72DFB990-88E6-5B9D-7CE7-24A70AD2CCFA}"/>
              </a:ext>
            </a:extLst>
          </p:cNvPr>
          <p:cNvGrpSpPr/>
          <p:nvPr/>
        </p:nvGrpSpPr>
        <p:grpSpPr>
          <a:xfrm>
            <a:off x="6906487" y="1694290"/>
            <a:ext cx="4556922" cy="528075"/>
            <a:chOff x="5261977" y="1145235"/>
            <a:chExt cx="4261181" cy="584567"/>
          </a:xfrm>
        </p:grpSpPr>
        <p:sp>
          <p:nvSpPr>
            <p:cNvPr id="21" name="Espace réservé du texte 3">
              <a:extLst>
                <a:ext uri="{FF2B5EF4-FFF2-40B4-BE49-F238E27FC236}">
                  <a16:creationId xmlns:a16="http://schemas.microsoft.com/office/drawing/2014/main" id="{7D45D279-1061-EA37-B726-13932590A1CB}"/>
                </a:ext>
              </a:extLst>
            </p:cNvPr>
            <p:cNvSpPr txBox="1">
              <a:spLocks/>
            </p:cNvSpPr>
            <p:nvPr/>
          </p:nvSpPr>
          <p:spPr>
            <a:xfrm>
              <a:off x="5588515" y="1145235"/>
              <a:ext cx="3934642" cy="548635"/>
            </a:xfrm>
            <a:prstGeom prst="rect">
              <a:avLst/>
            </a:prstGeom>
          </p:spPr>
          <p:txBody>
            <a:bodyPr/>
            <a:lstStyle>
              <a:lvl1pPr marL="92075" indent="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500"/>
                </a:spcAft>
                <a:buFont typeface="Arial" pitchFamily="34" charset="0"/>
                <a:buNone/>
                <a:tabLst/>
                <a:defRPr sz="14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51450" indent="-171450" algn="l" defTabSz="914400" rtl="0" eaLnBrk="1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SzPct val="100000"/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531450" indent="-171450" algn="l" defTabSz="914400" rtl="0" eaLnBrk="1" latinLnBrk="0" hangingPunct="1">
                <a:lnSpc>
                  <a:spcPct val="100000"/>
                </a:lnSpc>
                <a:spcBef>
                  <a:spcPts val="100"/>
                </a:spcBef>
                <a:spcAft>
                  <a:spcPts val="100"/>
                </a:spcAft>
                <a:buSzPct val="100000"/>
                <a:buFont typeface="Wingdings" pitchFamily="2" charset="2"/>
                <a:buChar char="§"/>
                <a:defRPr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711450" indent="-171450" algn="l" defTabSz="914400" rtl="0" eaLnBrk="1" latinLnBrk="0" hangingPunct="1">
                <a:lnSpc>
                  <a:spcPct val="100000"/>
                </a:lnSpc>
                <a:spcBef>
                  <a:spcPts val="100"/>
                </a:spcBef>
                <a:spcAft>
                  <a:spcPts val="100"/>
                </a:spcAft>
                <a:buSzPct val="100000"/>
                <a:buFont typeface="Arial" panose="020B0604020202020204" pitchFamily="34" charset="0"/>
                <a:buChar char="•"/>
                <a:defRPr sz="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927450" indent="-171450" algn="l" defTabSz="914400" rtl="0" eaLnBrk="1" latinLnBrk="0" hangingPunct="1">
                <a:lnSpc>
                  <a:spcPct val="100000"/>
                </a:lnSpc>
                <a:spcBef>
                  <a:spcPts val="100"/>
                </a:spcBef>
                <a:spcAft>
                  <a:spcPts val="100"/>
                </a:spcAft>
                <a:buSzPct val="100000"/>
                <a:buFont typeface="Wingdings" pitchFamily="2" charset="2"/>
                <a:buChar char="§"/>
                <a:defRPr sz="7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l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spcAft>
                  <a:spcPts val="0"/>
                </a:spcAft>
              </a:pPr>
              <a:endParaRPr lang="fr-FR" sz="1100" i="1" dirty="0">
                <a:solidFill>
                  <a:srgbClr val="002060"/>
                </a:solidFill>
              </a:endParaRPr>
            </a:p>
            <a:p>
              <a:pPr algn="just">
                <a:spcAft>
                  <a:spcPts val="0"/>
                </a:spcAft>
              </a:pPr>
              <a:r>
                <a:rPr lang="fr-FR" sz="1200" dirty="0">
                  <a:solidFill>
                    <a:srgbClr val="0070C0"/>
                  </a:solidFill>
                  <a:hlinkClick r:id="rId3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INSTRUCTION N° DGOS/R4/2020/149 du 28 août 2020</a:t>
              </a:r>
              <a:endParaRPr lang="fr-FR" sz="1100" i="1" dirty="0">
                <a:solidFill>
                  <a:srgbClr val="0070C0"/>
                </a:solidFill>
              </a:endParaRPr>
            </a:p>
            <a:p>
              <a:endParaRPr lang="fr-FR" sz="1100" i="1" dirty="0">
                <a:solidFill>
                  <a:srgbClr val="002060"/>
                </a:solidFill>
              </a:endParaRPr>
            </a:p>
          </p:txBody>
        </p:sp>
        <p:pic>
          <p:nvPicPr>
            <p:cNvPr id="22" name="Image 21">
              <a:extLst>
                <a:ext uri="{FF2B5EF4-FFF2-40B4-BE49-F238E27FC236}">
                  <a16:creationId xmlns:a16="http://schemas.microsoft.com/office/drawing/2014/main" id="{068BE9A0-347D-013D-CF1D-AFA67F98931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30312" r="19288"/>
            <a:stretch/>
          </p:blipFill>
          <p:spPr>
            <a:xfrm>
              <a:off x="5261977" y="1240869"/>
              <a:ext cx="285020" cy="488933"/>
            </a:xfrm>
            <a:prstGeom prst="rect">
              <a:avLst/>
            </a:prstGeom>
          </p:spPr>
        </p:pic>
        <p:sp>
          <p:nvSpPr>
            <p:cNvPr id="23" name="Rectangle : coins arrondis 22">
              <a:extLst>
                <a:ext uri="{FF2B5EF4-FFF2-40B4-BE49-F238E27FC236}">
                  <a16:creationId xmlns:a16="http://schemas.microsoft.com/office/drawing/2014/main" id="{F4FBB9D1-7521-302D-0B0F-BDD6601F725F}"/>
                </a:ext>
              </a:extLst>
            </p:cNvPr>
            <p:cNvSpPr/>
            <p:nvPr/>
          </p:nvSpPr>
          <p:spPr>
            <a:xfrm>
              <a:off x="5615480" y="1280614"/>
              <a:ext cx="3907678" cy="364387"/>
            </a:xfrm>
            <a:prstGeom prst="roundRect">
              <a:avLst/>
            </a:prstGeom>
            <a:noFill/>
            <a:ln w="9525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>
                <a:solidFill>
                  <a:srgbClr val="0070C0"/>
                </a:solidFill>
              </a:endParaRPr>
            </a:p>
          </p:txBody>
        </p:sp>
      </p:grpSp>
      <p:sp>
        <p:nvSpPr>
          <p:cNvPr id="24" name="Espace réservé du contenu 2">
            <a:extLst>
              <a:ext uri="{FF2B5EF4-FFF2-40B4-BE49-F238E27FC236}">
                <a16:creationId xmlns:a16="http://schemas.microsoft.com/office/drawing/2014/main" id="{F51267B0-D3DC-5516-06F4-B92CFBFC11D0}"/>
              </a:ext>
            </a:extLst>
          </p:cNvPr>
          <p:cNvSpPr txBox="1">
            <a:spLocks/>
          </p:cNvSpPr>
          <p:nvPr/>
        </p:nvSpPr>
        <p:spPr>
          <a:xfrm>
            <a:off x="917357" y="1257301"/>
            <a:ext cx="10723615" cy="4956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02060"/>
                </a:solidFill>
                <a:latin typeface="Abadi" panose="020B0604020104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Abadi" panose="020B0604020104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2060"/>
                </a:solidFill>
                <a:latin typeface="Abadi" panose="020B0604020104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Abadi" panose="020B06040201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Abadi" panose="020B0604020104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>
                <a:solidFill>
                  <a:srgbClr val="00B0F0"/>
                </a:solidFill>
              </a:rPr>
              <a:t>Méthodologie d’élaboration et de mise à jour</a:t>
            </a:r>
          </a:p>
        </p:txBody>
      </p:sp>
    </p:spTree>
    <p:extLst>
      <p:ext uri="{BB962C8B-B14F-4D97-AF65-F5344CB8AC3E}">
        <p14:creationId xmlns:p14="http://schemas.microsoft.com/office/powerpoint/2010/main" val="29719376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5F568F8-3E72-301E-08FF-263E71556B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01147"/>
            <a:ext cx="10515600" cy="573666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00B0F0"/>
                </a:solidFill>
              </a:rPr>
              <a:t>Analyse et synthèse nationale RESOMEDIT</a:t>
            </a:r>
          </a:p>
        </p:txBody>
      </p:sp>
      <p:graphicFrame>
        <p:nvGraphicFramePr>
          <p:cNvPr id="4" name="Graphique 3">
            <a:extLst>
              <a:ext uri="{FF2B5EF4-FFF2-40B4-BE49-F238E27FC236}">
                <a16:creationId xmlns:a16="http://schemas.microsoft.com/office/drawing/2014/main" id="{FC68A207-9E90-C724-23F1-7D145988BC8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95954768"/>
              </p:ext>
            </p:extLst>
          </p:nvPr>
        </p:nvGraphicFramePr>
        <p:xfrm>
          <a:off x="3807988" y="2839168"/>
          <a:ext cx="3441141" cy="24013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524852E8-0CB8-A0E4-A9B2-E508058C4878}"/>
              </a:ext>
            </a:extLst>
          </p:cNvPr>
          <p:cNvSpPr/>
          <p:nvPr/>
        </p:nvSpPr>
        <p:spPr>
          <a:xfrm>
            <a:off x="7173157" y="5248195"/>
            <a:ext cx="1948528" cy="1347910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tx1"/>
                </a:solidFill>
                <a:latin typeface="Abadi" panose="020B0604020104020204" pitchFamily="34" charset="0"/>
              </a:rPr>
              <a:t>Forme à administration non quotidienne (dont LP) : orale, injectable /</a:t>
            </a:r>
          </a:p>
          <a:p>
            <a:pPr algn="ctr"/>
            <a:r>
              <a:rPr lang="fr-FR" sz="1200" dirty="0">
                <a:solidFill>
                  <a:schemeClr val="tx1"/>
                </a:solidFill>
                <a:latin typeface="Abadi" panose="020B0604020104020204" pitchFamily="34" charset="0"/>
              </a:rPr>
              <a:t>Biosimilaires quand médicament de référence inscrit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72A7610-9B9B-1464-59E1-89BA658037B7}"/>
              </a:ext>
            </a:extLst>
          </p:cNvPr>
          <p:cNvSpPr/>
          <p:nvPr/>
        </p:nvSpPr>
        <p:spPr>
          <a:xfrm>
            <a:off x="480909" y="3002771"/>
            <a:ext cx="3363426" cy="32504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>
                <a:solidFill>
                  <a:schemeClr val="bg1"/>
                </a:solidFill>
                <a:latin typeface="Abadi" panose="020B0604020104020204" pitchFamily="34" charset="0"/>
              </a:rPr>
              <a:t>Motif de non-inscription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9F037DE-6229-FDDF-1E07-46BFF205587A}"/>
              </a:ext>
            </a:extLst>
          </p:cNvPr>
          <p:cNvSpPr/>
          <p:nvPr/>
        </p:nvSpPr>
        <p:spPr>
          <a:xfrm>
            <a:off x="2390211" y="3876710"/>
            <a:ext cx="1458708" cy="1096784"/>
          </a:xfrm>
          <a:prstGeom prst="rect">
            <a:avLst/>
          </a:prstGeom>
          <a:solidFill>
            <a:srgbClr val="FFD5D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tx1"/>
                </a:solidFill>
                <a:latin typeface="Abadi" panose="020B0604020104020204" pitchFamily="34" charset="0"/>
              </a:rPr>
              <a:t>CTJ </a:t>
            </a:r>
            <a:r>
              <a:rPr lang="fr-FR" sz="1200" b="1" u="sng" dirty="0">
                <a:solidFill>
                  <a:schemeClr val="tx1"/>
                </a:solidFill>
                <a:latin typeface="Abadi" panose="020B0604020104020204" pitchFamily="34" charset="0"/>
              </a:rPr>
              <a:t>et</a:t>
            </a:r>
            <a:r>
              <a:rPr lang="fr-FR" sz="1200" dirty="0">
                <a:solidFill>
                  <a:schemeClr val="tx1"/>
                </a:solidFill>
                <a:latin typeface="Abadi" panose="020B0604020104020204" pitchFamily="34" charset="0"/>
              </a:rPr>
              <a:t> </a:t>
            </a:r>
          </a:p>
          <a:p>
            <a:pPr algn="ctr"/>
            <a:r>
              <a:rPr lang="fr-FR" sz="1200" dirty="0">
                <a:solidFill>
                  <a:schemeClr val="tx1"/>
                </a:solidFill>
                <a:latin typeface="Abadi" panose="020B0604020104020204" pitchFamily="34" charset="0"/>
              </a:rPr>
              <a:t>prix unitaire </a:t>
            </a:r>
            <a:r>
              <a:rPr lang="fr-FR" sz="1200" b="1" u="sng" dirty="0">
                <a:solidFill>
                  <a:schemeClr val="tx1"/>
                </a:solidFill>
                <a:latin typeface="Abadi" panose="020B0604020104020204" pitchFamily="34" charset="0"/>
              </a:rPr>
              <a:t>et</a:t>
            </a:r>
            <a:r>
              <a:rPr lang="fr-FR" sz="1200" dirty="0">
                <a:solidFill>
                  <a:schemeClr val="tx1"/>
                </a:solidFill>
                <a:latin typeface="Abadi" panose="020B0604020104020204" pitchFamily="34" charset="0"/>
              </a:rPr>
              <a:t> prix du conditionnement </a:t>
            </a:r>
            <a:r>
              <a:rPr lang="fr-FR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≤</a:t>
            </a:r>
            <a:r>
              <a:rPr lang="fr-FR" sz="1200" dirty="0">
                <a:solidFill>
                  <a:schemeClr val="tx1"/>
                </a:solidFill>
                <a:latin typeface="Abadi" panose="020B0604020104020204" pitchFamily="34" charset="0"/>
              </a:rPr>
              <a:t> 66€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275BF47-B7DA-4CE8-62A6-974FEC8AAEFE}"/>
              </a:ext>
            </a:extLst>
          </p:cNvPr>
          <p:cNvSpPr/>
          <p:nvPr/>
        </p:nvSpPr>
        <p:spPr>
          <a:xfrm>
            <a:off x="480909" y="3866652"/>
            <a:ext cx="887344" cy="1096783"/>
          </a:xfrm>
          <a:prstGeom prst="rect">
            <a:avLst/>
          </a:prstGeom>
          <a:solidFill>
            <a:srgbClr val="FFD5D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tx1"/>
                </a:solidFill>
                <a:latin typeface="Abadi" panose="020B0604020104020204" pitchFamily="34" charset="0"/>
              </a:rPr>
              <a:t>Déjà inscrit sur liste TC HAD ou LES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CA93C37-170F-2BFB-7EE4-5250BBBCCAAE}"/>
              </a:ext>
            </a:extLst>
          </p:cNvPr>
          <p:cNvSpPr/>
          <p:nvPr/>
        </p:nvSpPr>
        <p:spPr>
          <a:xfrm>
            <a:off x="1469104" y="3866651"/>
            <a:ext cx="848715" cy="1096783"/>
          </a:xfrm>
          <a:prstGeom prst="rect">
            <a:avLst/>
          </a:prstGeom>
          <a:solidFill>
            <a:srgbClr val="FFD5D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tx1"/>
                </a:solidFill>
                <a:latin typeface="Abadi" panose="020B0604020104020204" pitchFamily="34" charset="0"/>
              </a:rPr>
              <a:t>SMR faible ou modéré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F8740B2-940E-B312-3E89-31941A18FC7B}"/>
              </a:ext>
            </a:extLst>
          </p:cNvPr>
          <p:cNvSpPr/>
          <p:nvPr/>
        </p:nvSpPr>
        <p:spPr>
          <a:xfrm>
            <a:off x="7099410" y="2949656"/>
            <a:ext cx="4573432" cy="325045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>
                <a:solidFill>
                  <a:schemeClr val="bg1"/>
                </a:solidFill>
                <a:latin typeface="Abadi" panose="020B0604020104020204" pitchFamily="34" charset="0"/>
              </a:rPr>
              <a:t>Motif d’inscription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A2C5626-17AC-0C71-F874-0CCC1209B89F}"/>
              </a:ext>
            </a:extLst>
          </p:cNvPr>
          <p:cNvSpPr/>
          <p:nvPr/>
        </p:nvSpPr>
        <p:spPr>
          <a:xfrm>
            <a:off x="7100842" y="3811223"/>
            <a:ext cx="935228" cy="3149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tx1"/>
                </a:solidFill>
                <a:latin typeface="Abadi" panose="020B0604020104020204" pitchFamily="34" charset="0"/>
              </a:rPr>
              <a:t>CTJ &gt; 66 €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31CB4AF-04EB-D26A-1BC3-1B9931B8ABA5}"/>
              </a:ext>
            </a:extLst>
          </p:cNvPr>
          <p:cNvSpPr/>
          <p:nvPr/>
        </p:nvSpPr>
        <p:spPr>
          <a:xfrm>
            <a:off x="490233" y="3366800"/>
            <a:ext cx="866409" cy="395791"/>
          </a:xfrm>
          <a:prstGeom prst="rect">
            <a:avLst/>
          </a:prstGeom>
          <a:solidFill>
            <a:srgbClr val="FF9797"/>
          </a:solidFill>
          <a:ln>
            <a:solidFill>
              <a:srgbClr val="D6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>
                <a:solidFill>
                  <a:srgbClr val="C00000"/>
                </a:solidFill>
                <a:latin typeface="Abadi" panose="020B0604020104020204" pitchFamily="34" charset="0"/>
              </a:rPr>
              <a:t>18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B85E35C-27AE-595E-E2F2-20B5196302EF}"/>
              </a:ext>
            </a:extLst>
          </p:cNvPr>
          <p:cNvSpPr/>
          <p:nvPr/>
        </p:nvSpPr>
        <p:spPr>
          <a:xfrm>
            <a:off x="1443142" y="3378670"/>
            <a:ext cx="848715" cy="372049"/>
          </a:xfrm>
          <a:prstGeom prst="rect">
            <a:avLst/>
          </a:prstGeom>
          <a:solidFill>
            <a:srgbClr val="FF9797"/>
          </a:solidFill>
          <a:ln>
            <a:solidFill>
              <a:srgbClr val="D6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>
                <a:solidFill>
                  <a:srgbClr val="C00000"/>
                </a:solidFill>
                <a:latin typeface="Abadi" panose="020B0604020104020204" pitchFamily="34" charset="0"/>
              </a:rPr>
              <a:t>6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283043F-2CAA-6040-7010-85C90D6A2AD3}"/>
              </a:ext>
            </a:extLst>
          </p:cNvPr>
          <p:cNvSpPr/>
          <p:nvPr/>
        </p:nvSpPr>
        <p:spPr>
          <a:xfrm>
            <a:off x="2360880" y="3378670"/>
            <a:ext cx="1453382" cy="365347"/>
          </a:xfrm>
          <a:prstGeom prst="rect">
            <a:avLst/>
          </a:prstGeom>
          <a:solidFill>
            <a:srgbClr val="FF9797"/>
          </a:solidFill>
          <a:ln>
            <a:solidFill>
              <a:srgbClr val="D6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>
                <a:solidFill>
                  <a:srgbClr val="C00000"/>
                </a:solidFill>
                <a:latin typeface="Abadi" panose="020B0604020104020204" pitchFamily="34" charset="0"/>
              </a:rPr>
              <a:t>20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813BE48-6EA9-9E13-3B6D-7210F44459BF}"/>
              </a:ext>
            </a:extLst>
          </p:cNvPr>
          <p:cNvSpPr/>
          <p:nvPr/>
        </p:nvSpPr>
        <p:spPr>
          <a:xfrm>
            <a:off x="8101040" y="4161404"/>
            <a:ext cx="1022174" cy="77810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tx1"/>
                </a:solidFill>
                <a:latin typeface="Abadi" panose="020B0604020104020204" pitchFamily="34" charset="0"/>
              </a:rPr>
              <a:t>Prix unitaire </a:t>
            </a:r>
          </a:p>
          <a:p>
            <a:pPr algn="ctr"/>
            <a:r>
              <a:rPr lang="fr-FR" sz="1200" dirty="0">
                <a:solidFill>
                  <a:schemeClr val="tx1"/>
                </a:solidFill>
                <a:latin typeface="Abadi" panose="020B0604020104020204" pitchFamily="34" charset="0"/>
              </a:rPr>
              <a:t>&gt; 66 €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408C8D4-EBF6-ABD6-6F05-2D8B984558F4}"/>
              </a:ext>
            </a:extLst>
          </p:cNvPr>
          <p:cNvSpPr/>
          <p:nvPr/>
        </p:nvSpPr>
        <p:spPr>
          <a:xfrm>
            <a:off x="9182875" y="4161404"/>
            <a:ext cx="1071027" cy="77810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tx1"/>
                </a:solidFill>
                <a:latin typeface="Abadi" panose="020B0604020104020204" pitchFamily="34" charset="0"/>
              </a:rPr>
              <a:t>Prix </a:t>
            </a:r>
            <a:r>
              <a:rPr lang="fr-FR" sz="1200" dirty="0" err="1">
                <a:solidFill>
                  <a:schemeClr val="tx1"/>
                </a:solidFill>
                <a:latin typeface="Abadi" panose="020B0604020104020204" pitchFamily="34" charset="0"/>
              </a:rPr>
              <a:t>condition-nement</a:t>
            </a:r>
            <a:endParaRPr lang="fr-FR" sz="1200" dirty="0">
              <a:solidFill>
                <a:schemeClr val="tx1"/>
              </a:solidFill>
              <a:latin typeface="Abadi" panose="020B0604020104020204" pitchFamily="34" charset="0"/>
            </a:endParaRPr>
          </a:p>
          <a:p>
            <a:pPr algn="ctr"/>
            <a:r>
              <a:rPr lang="fr-FR" sz="1200" dirty="0">
                <a:solidFill>
                  <a:schemeClr val="tx1"/>
                </a:solidFill>
                <a:latin typeface="Abadi" panose="020B0604020104020204" pitchFamily="34" charset="0"/>
              </a:rPr>
              <a:t>&gt; 66 €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A2FDAAA5-18A0-B3AA-8B36-ECF3F185A0D7}"/>
              </a:ext>
            </a:extLst>
          </p:cNvPr>
          <p:cNvSpPr/>
          <p:nvPr/>
        </p:nvSpPr>
        <p:spPr>
          <a:xfrm>
            <a:off x="7099410" y="3349202"/>
            <a:ext cx="935228" cy="39595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>
                <a:solidFill>
                  <a:schemeClr val="accent6">
                    <a:lumMod val="50000"/>
                  </a:schemeClr>
                </a:solidFill>
                <a:latin typeface="Abadi" panose="020B0604020104020204" pitchFamily="34" charset="0"/>
              </a:rPr>
              <a:t>23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1CFE1BC9-12A3-DF10-DC87-819C4BE7B8A9}"/>
              </a:ext>
            </a:extLst>
          </p:cNvPr>
          <p:cNvSpPr/>
          <p:nvPr/>
        </p:nvSpPr>
        <p:spPr>
          <a:xfrm>
            <a:off x="8103661" y="3340933"/>
            <a:ext cx="1016933" cy="39595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>
                <a:solidFill>
                  <a:schemeClr val="accent6">
                    <a:lumMod val="50000"/>
                  </a:schemeClr>
                </a:solidFill>
                <a:latin typeface="Abadi" panose="020B0604020104020204" pitchFamily="34" charset="0"/>
              </a:rPr>
              <a:t>36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1AD698F-BF0C-8571-E2FB-F19CC5AA7E01}"/>
              </a:ext>
            </a:extLst>
          </p:cNvPr>
          <p:cNvSpPr/>
          <p:nvPr/>
        </p:nvSpPr>
        <p:spPr>
          <a:xfrm>
            <a:off x="9189617" y="3349202"/>
            <a:ext cx="1071027" cy="39595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>
                <a:solidFill>
                  <a:schemeClr val="accent6">
                    <a:lumMod val="50000"/>
                  </a:schemeClr>
                </a:solidFill>
                <a:latin typeface="Abadi" panose="020B0604020104020204" pitchFamily="34" charset="0"/>
              </a:rPr>
              <a:t>2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53F993B-C69E-59CE-8A39-C5E77010166F}"/>
              </a:ext>
            </a:extLst>
          </p:cNvPr>
          <p:cNvSpPr/>
          <p:nvPr/>
        </p:nvSpPr>
        <p:spPr>
          <a:xfrm>
            <a:off x="10311330" y="3340933"/>
            <a:ext cx="1361512" cy="39595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>
                <a:solidFill>
                  <a:schemeClr val="accent6">
                    <a:lumMod val="50000"/>
                  </a:schemeClr>
                </a:solidFill>
                <a:latin typeface="Abadi" panose="020B0604020104020204" pitchFamily="34" charset="0"/>
              </a:rPr>
              <a:t>1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C7856F2C-8EB8-3597-DCE9-2FD05B20163C}"/>
              </a:ext>
            </a:extLst>
          </p:cNvPr>
          <p:cNvSpPr/>
          <p:nvPr/>
        </p:nvSpPr>
        <p:spPr>
          <a:xfrm>
            <a:off x="10311331" y="4156071"/>
            <a:ext cx="1361511" cy="77810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tx1"/>
                </a:solidFill>
                <a:latin typeface="Abadi" panose="020B0604020104020204" pitchFamily="34" charset="0"/>
              </a:rPr>
              <a:t>Autre cas 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71A7579A-3358-7D7F-36BE-34BAE520C5BA}"/>
              </a:ext>
            </a:extLst>
          </p:cNvPr>
          <p:cNvSpPr/>
          <p:nvPr/>
        </p:nvSpPr>
        <p:spPr>
          <a:xfrm>
            <a:off x="9169013" y="5252017"/>
            <a:ext cx="994245" cy="1344087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tx1"/>
                </a:solidFill>
                <a:latin typeface="Abadi" panose="020B0604020104020204" pitchFamily="34" charset="0"/>
              </a:rPr>
              <a:t>Flacon ou boite de forme orale sèche 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68181D7B-2DC8-5192-EDA0-C79AB6F9EB30}"/>
              </a:ext>
            </a:extLst>
          </p:cNvPr>
          <p:cNvSpPr/>
          <p:nvPr/>
        </p:nvSpPr>
        <p:spPr>
          <a:xfrm>
            <a:off x="8099019" y="3812436"/>
            <a:ext cx="3573823" cy="32504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i="1" dirty="0">
                <a:solidFill>
                  <a:schemeClr val="tx1"/>
                </a:solidFill>
                <a:latin typeface="Abadi" panose="020B0604020104020204" pitchFamily="34" charset="0"/>
              </a:rPr>
              <a:t>CTJ </a:t>
            </a:r>
            <a:r>
              <a:rPr lang="fr-FR" sz="1200" i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≤</a:t>
            </a:r>
            <a:r>
              <a:rPr lang="fr-FR" sz="1200" i="1" dirty="0">
                <a:solidFill>
                  <a:schemeClr val="tx1"/>
                </a:solidFill>
                <a:latin typeface="Abadi" panose="020B0604020104020204" pitchFamily="34" charset="0"/>
              </a:rPr>
              <a:t> 66 € (adaptation méthodologie)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CF90F043-DCAD-0071-1964-CF5D31E7008E}"/>
              </a:ext>
            </a:extLst>
          </p:cNvPr>
          <p:cNvSpPr/>
          <p:nvPr/>
        </p:nvSpPr>
        <p:spPr>
          <a:xfrm>
            <a:off x="10224563" y="5240484"/>
            <a:ext cx="1448279" cy="13556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tx1"/>
                </a:solidFill>
                <a:latin typeface="Abadi" panose="020B0604020104020204" pitchFamily="34" charset="0"/>
              </a:rPr>
              <a:t>Autre forme pharmaceutique proposée à l’inscription</a:t>
            </a:r>
          </a:p>
        </p:txBody>
      </p:sp>
      <p:sp>
        <p:nvSpPr>
          <p:cNvPr id="35" name="Rectangle : coins arrondis 34">
            <a:extLst>
              <a:ext uri="{FF2B5EF4-FFF2-40B4-BE49-F238E27FC236}">
                <a16:creationId xmlns:a16="http://schemas.microsoft.com/office/drawing/2014/main" id="{670D6929-D6DF-A6E4-F0AE-2E5E2031919A}"/>
              </a:ext>
            </a:extLst>
          </p:cNvPr>
          <p:cNvSpPr/>
          <p:nvPr/>
        </p:nvSpPr>
        <p:spPr>
          <a:xfrm>
            <a:off x="8099019" y="1813725"/>
            <a:ext cx="3573823" cy="738333"/>
          </a:xfrm>
          <a:prstGeom prst="roundRect">
            <a:avLst>
              <a:gd name="adj" fmla="val 0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>
                <a:solidFill>
                  <a:schemeClr val="accent1"/>
                </a:solidFill>
                <a:latin typeface="Abadi" panose="020B0604020104020204" pitchFamily="34" charset="0"/>
              </a:rPr>
              <a:t>107 molécules (DCI) proposées par les HAD correspondant à 188 UCD</a:t>
            </a:r>
            <a:endParaRPr lang="fr-FR" sz="1600" b="1" dirty="0">
              <a:solidFill>
                <a:schemeClr val="accent1"/>
              </a:solidFill>
              <a:latin typeface="Abadi" panose="020B0604020104020204" pitchFamily="34" charset="0"/>
            </a:endParaRPr>
          </a:p>
        </p:txBody>
      </p:sp>
      <p:sp>
        <p:nvSpPr>
          <p:cNvPr id="36" name="Espace réservé du contenu 2">
            <a:extLst>
              <a:ext uri="{FF2B5EF4-FFF2-40B4-BE49-F238E27FC236}">
                <a16:creationId xmlns:a16="http://schemas.microsoft.com/office/drawing/2014/main" id="{8D40D3C0-3227-B98F-3B2D-CB610A572852}"/>
              </a:ext>
            </a:extLst>
          </p:cNvPr>
          <p:cNvSpPr txBox="1">
            <a:spLocks/>
          </p:cNvSpPr>
          <p:nvPr/>
        </p:nvSpPr>
        <p:spPr>
          <a:xfrm>
            <a:off x="731136" y="1657490"/>
            <a:ext cx="6264468" cy="9757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02060"/>
                </a:solidFill>
                <a:latin typeface="Abadi" panose="020B0604020104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Abadi" panose="020B0604020104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2060"/>
                </a:solidFill>
                <a:latin typeface="Abadi" panose="020B0604020104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Abadi" panose="020B06040201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Abadi" panose="020B0604020104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buFont typeface="Wingdings" panose="05000000000000000000" pitchFamily="2" charset="2"/>
              <a:buChar char="ü"/>
            </a:pPr>
            <a:r>
              <a:rPr lang="fr-FR" sz="1800" dirty="0"/>
              <a:t>100% (18/18) des régions répondantes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fr-FR" sz="1800" dirty="0"/>
              <a:t>23% (61/262) HAD répondantes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fr-FR" sz="1800" dirty="0"/>
              <a:t>35% (9/26) HAD répondantes en Nouvelle-Aquitaine</a:t>
            </a:r>
          </a:p>
          <a:p>
            <a:pPr lvl="2">
              <a:buFont typeface="Wingdings" panose="05000000000000000000" pitchFamily="2" charset="2"/>
              <a:buChar char="ü"/>
            </a:pPr>
            <a:endParaRPr lang="fr-FR" sz="1800" dirty="0"/>
          </a:p>
        </p:txBody>
      </p:sp>
      <p:pic>
        <p:nvPicPr>
          <p:cNvPr id="38" name="Image 37" descr="Une image contenant Graphique, graphisme&#10;&#10;Description générée automatiquement">
            <a:extLst>
              <a:ext uri="{FF2B5EF4-FFF2-40B4-BE49-F238E27FC236}">
                <a16:creationId xmlns:a16="http://schemas.microsoft.com/office/drawing/2014/main" id="{F210B5D5-5EEB-7B63-7281-21BFA653C02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746639">
            <a:off x="8452512" y="4927644"/>
            <a:ext cx="296327" cy="308946"/>
          </a:xfrm>
          <a:prstGeom prst="rect">
            <a:avLst/>
          </a:prstGeom>
        </p:spPr>
      </p:pic>
      <p:pic>
        <p:nvPicPr>
          <p:cNvPr id="40" name="Image 39" descr="Une image contenant Graphique&#10;&#10;Description générée automatiquement">
            <a:extLst>
              <a:ext uri="{FF2B5EF4-FFF2-40B4-BE49-F238E27FC236}">
                <a16:creationId xmlns:a16="http://schemas.microsoft.com/office/drawing/2014/main" id="{37DE533B-625E-1729-132A-D6FA7A73235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89365">
            <a:off x="7189100" y="1795919"/>
            <a:ext cx="755848" cy="658649"/>
          </a:xfrm>
          <a:prstGeom prst="rect">
            <a:avLst/>
          </a:prstGeom>
        </p:spPr>
      </p:pic>
      <p:pic>
        <p:nvPicPr>
          <p:cNvPr id="41" name="Image 40" descr="Une image contenant Graphique, graphisme&#10;&#10;Description générée automatiquement">
            <a:extLst>
              <a:ext uri="{FF2B5EF4-FFF2-40B4-BE49-F238E27FC236}">
                <a16:creationId xmlns:a16="http://schemas.microsoft.com/office/drawing/2014/main" id="{B99459D4-2888-D95C-6E49-B60EFD6A79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746639">
            <a:off x="9569067" y="4958851"/>
            <a:ext cx="279576" cy="291481"/>
          </a:xfrm>
          <a:prstGeom prst="rect">
            <a:avLst/>
          </a:prstGeom>
        </p:spPr>
      </p:pic>
      <p:pic>
        <p:nvPicPr>
          <p:cNvPr id="42" name="Image 41" descr="Une image contenant Graphique, graphisme&#10;&#10;Description générée automatiquement">
            <a:extLst>
              <a:ext uri="{FF2B5EF4-FFF2-40B4-BE49-F238E27FC236}">
                <a16:creationId xmlns:a16="http://schemas.microsoft.com/office/drawing/2014/main" id="{5AFF4ABD-2377-2A66-DE5C-B554C25FD8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746639">
            <a:off x="10751326" y="4953440"/>
            <a:ext cx="269630" cy="281112"/>
          </a:xfrm>
          <a:prstGeom prst="rect">
            <a:avLst/>
          </a:prstGeom>
        </p:spPr>
      </p:pic>
      <p:sp>
        <p:nvSpPr>
          <p:cNvPr id="43" name="Rectangle : coins arrondis 42">
            <a:extLst>
              <a:ext uri="{FF2B5EF4-FFF2-40B4-BE49-F238E27FC236}">
                <a16:creationId xmlns:a16="http://schemas.microsoft.com/office/drawing/2014/main" id="{D1E4EF6C-E739-0D7B-7139-F7A05DEE1C04}"/>
              </a:ext>
            </a:extLst>
          </p:cNvPr>
          <p:cNvSpPr/>
          <p:nvPr/>
        </p:nvSpPr>
        <p:spPr>
          <a:xfrm>
            <a:off x="2005015" y="5158054"/>
            <a:ext cx="4777890" cy="1242529"/>
          </a:xfrm>
          <a:prstGeom prst="roundRect">
            <a:avLst>
              <a:gd name="adj" fmla="val 0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schemeClr val="accent1"/>
                </a:solidFill>
                <a:latin typeface="Abadi" panose="020B0604020104020204" pitchFamily="34" charset="0"/>
              </a:rPr>
              <a:t>46 molécules (DCI) correspondant à 123 UCD non proposées à l’inscription par RESOMEDIT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schemeClr val="accent1"/>
                </a:solidFill>
                <a:latin typeface="Abadi" panose="020B0604020104020204" pitchFamily="34" charset="0"/>
              </a:rPr>
              <a:t>61 molécules (DCI) correspondant à 65 UCD proposées à l’inscription par RESOMEDIT  </a:t>
            </a:r>
          </a:p>
        </p:txBody>
      </p:sp>
      <p:pic>
        <p:nvPicPr>
          <p:cNvPr id="44" name="Image 43" descr="Une image contenant Graphique&#10;&#10;Description générée automatiquement">
            <a:extLst>
              <a:ext uri="{FF2B5EF4-FFF2-40B4-BE49-F238E27FC236}">
                <a16:creationId xmlns:a16="http://schemas.microsoft.com/office/drawing/2014/main" id="{F5494212-02FC-D55C-18F5-38A089CE030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9504" y="5583945"/>
            <a:ext cx="532764" cy="464253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B854A128-76C9-BC9E-474A-B94B109317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90344"/>
          </a:xfrm>
        </p:spPr>
        <p:txBody>
          <a:bodyPr>
            <a:noAutofit/>
          </a:bodyPr>
          <a:lstStyle/>
          <a:p>
            <a:r>
              <a:rPr lang="fr-FR" sz="2800" dirty="0"/>
              <a:t>Traitements coûteux en HAD : mise à jour de la liste 2024 (2/3)</a:t>
            </a:r>
          </a:p>
        </p:txBody>
      </p:sp>
    </p:spTree>
    <p:extLst>
      <p:ext uri="{BB962C8B-B14F-4D97-AF65-F5344CB8AC3E}">
        <p14:creationId xmlns:p14="http://schemas.microsoft.com/office/powerpoint/2010/main" val="187163445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2478</TotalTime>
  <Words>2134</Words>
  <Application>Microsoft Office PowerPoint</Application>
  <PresentationFormat>Grand écran</PresentationFormat>
  <Paragraphs>294</Paragraphs>
  <Slides>18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14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33" baseType="lpstr">
      <vt:lpstr>Abadi</vt:lpstr>
      <vt:lpstr>Abadi Extra Light</vt:lpstr>
      <vt:lpstr>Arial</vt:lpstr>
      <vt:lpstr>Calibri</vt:lpstr>
      <vt:lpstr>Calibri Light</vt:lpstr>
      <vt:lpstr>Comic Sans MS</vt:lpstr>
      <vt:lpstr>Franklin Gothic Book</vt:lpstr>
      <vt:lpstr>Open Sans 1</vt:lpstr>
      <vt:lpstr>Open Sans 1 Bold</vt:lpstr>
      <vt:lpstr>Open Sans 2 Bold</vt:lpstr>
      <vt:lpstr>Open Sans Light</vt:lpstr>
      <vt:lpstr>Open Sans Light Bold</vt:lpstr>
      <vt:lpstr>TwitterChirp</vt:lpstr>
      <vt:lpstr>Wingdings</vt:lpstr>
      <vt:lpstr>Thème Office</vt:lpstr>
      <vt:lpstr>Présentation PowerPoint</vt:lpstr>
      <vt:lpstr>Plan</vt:lpstr>
      <vt:lpstr>Liste en sus MCO - médicaments</vt:lpstr>
      <vt:lpstr>BEYFORTUS® - Contexte épidémies à VRS</vt:lpstr>
      <vt:lpstr>Présentation PowerPoint</vt:lpstr>
      <vt:lpstr>Présentation PowerPoint</vt:lpstr>
      <vt:lpstr>Présentation PowerPoint</vt:lpstr>
      <vt:lpstr>Traitements coûteux en HAD : mise à jour de la liste 2024 (1/3)</vt:lpstr>
      <vt:lpstr>Traitements coûteux en HAD : mise à jour de la liste 2024 (2/3)</vt:lpstr>
      <vt:lpstr>Traitements coûteux en HAD : mise à jour de la liste 2024 (3/3)</vt:lpstr>
      <vt:lpstr>Liste en sus (LES) médicaments SMR : principe</vt:lpstr>
      <vt:lpstr>LES médicaments SMR : mesures transitoires 2023</vt:lpstr>
      <vt:lpstr>LES médicaments SMR : mesures à/c de 2024</vt:lpstr>
      <vt:lpstr>Dispositifs médicaux de la liste "intra-GHS"</vt:lpstr>
      <vt:lpstr>DMI de la liste « intra GHS » : catégories homogènes</vt:lpstr>
      <vt:lpstr>Transmission PMSI des DMI « Intra-GHS » (1)</vt:lpstr>
      <vt:lpstr>Transmission PMSI des DMI « Intra-GHS » (2)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Myriam ROUDAUT</dc:creator>
  <cp:lastModifiedBy>Antoine BROUILLAUD</cp:lastModifiedBy>
  <cp:revision>41</cp:revision>
  <dcterms:created xsi:type="dcterms:W3CDTF">2023-06-30T12:41:26Z</dcterms:created>
  <dcterms:modified xsi:type="dcterms:W3CDTF">2023-09-25T16:25:12Z</dcterms:modified>
</cp:coreProperties>
</file>