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1"/>
  </p:sldMasterIdLst>
  <p:notesMasterIdLst>
    <p:notesMasterId r:id="rId24"/>
  </p:notesMasterIdLst>
  <p:sldIdLst>
    <p:sldId id="326" r:id="rId2"/>
    <p:sldId id="346" r:id="rId3"/>
    <p:sldId id="384" r:id="rId4"/>
    <p:sldId id="404" r:id="rId5"/>
    <p:sldId id="409" r:id="rId6"/>
    <p:sldId id="410" r:id="rId7"/>
    <p:sldId id="418" r:id="rId8"/>
    <p:sldId id="405" r:id="rId9"/>
    <p:sldId id="417" r:id="rId10"/>
    <p:sldId id="407" r:id="rId11"/>
    <p:sldId id="473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43" r:id="rId21"/>
    <p:sldId id="444" r:id="rId22"/>
    <p:sldId id="472" r:id="rId23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LJEAN, Guillaume" initials="BG" lastIdx="0" clrIdx="0"/>
  <p:cmAuthor id="1" name="BESSON, Marie" initials="B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91" autoAdjust="0"/>
    <p:restoredTop sz="94660"/>
  </p:normalViewPr>
  <p:slideViewPr>
    <p:cSldViewPr showGuides="1">
      <p:cViewPr varScale="1">
        <p:scale>
          <a:sx n="97" d="100"/>
          <a:sy n="97" d="100"/>
        </p:scale>
        <p:origin x="966" y="7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27/09/2023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Céline </a:t>
            </a:r>
            <a:r>
              <a:rPr lang="fr-FR" dirty="0" err="1" smtClean="0"/>
              <a:t>Castelain-Jedor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AB80-8761-42B3-97F0-E8000D61BC7D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91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Céline </a:t>
            </a:r>
            <a:r>
              <a:rPr lang="fr-FR" dirty="0" err="1" smtClean="0"/>
              <a:t>Castelain-Jedor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AB80-8761-42B3-97F0-E8000D61BC7D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23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23528" y="1707654"/>
            <a:ext cx="5761038" cy="2879725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52000" y="252000"/>
            <a:ext cx="1440000" cy="144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67944" y="195486"/>
            <a:ext cx="4680769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064806" y="349801"/>
            <a:ext cx="1995712" cy="115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43958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27/09/2023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4371949"/>
            <a:ext cx="3240000" cy="447947"/>
          </a:xfrm>
        </p:spPr>
        <p:txBody>
          <a:bodyPr anchor="ctr" anchorCtr="0"/>
          <a:lstStyle>
            <a:lvl1pPr algn="l">
              <a:defRPr sz="1150"/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36288" y="540382"/>
            <a:ext cx="2179602" cy="125604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60000"/>
            <a:ext cx="27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6387" name="Picture 3" descr="D:\TRAVAIL AURELIEN\Identité visuelle DGOS\affaires_sociales_15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480"/>
            <a:ext cx="871132" cy="642600"/>
          </a:xfrm>
          <a:prstGeom prst="rect">
            <a:avLst/>
          </a:prstGeom>
          <a:noFill/>
        </p:spPr>
      </p:pic>
      <p:pic>
        <p:nvPicPr>
          <p:cNvPr id="16391" name="Picture 7" descr="D:\TRAVAIL AURELIEN\Identité visuelle DGOS\Powerpoint 2016\png\DGOS-ROUGE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1116000" y="102600"/>
            <a:ext cx="1085850" cy="814388"/>
          </a:xfrm>
          <a:prstGeom prst="rect">
            <a:avLst/>
          </a:prstGeom>
          <a:noFill/>
        </p:spPr>
      </p:pic>
      <p:cxnSp>
        <p:nvCxnSpPr>
          <p:cNvPr id="17" name="Connecteur droit 16"/>
          <p:cNvCxnSpPr/>
          <p:nvPr userDrawn="1"/>
        </p:nvCxnSpPr>
        <p:spPr>
          <a:xfrm>
            <a:off x="0" y="918000"/>
            <a:ext cx="2016336" cy="0"/>
          </a:xfrm>
          <a:prstGeom prst="line">
            <a:avLst/>
          </a:prstGeom>
          <a:ln w="50800">
            <a:solidFill>
              <a:srgbClr val="E108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2195736" y="195487"/>
            <a:ext cx="6624736" cy="702078"/>
          </a:xfrm>
          <a:prstGeom prst="rect">
            <a:avLst/>
          </a:prstGeom>
        </p:spPr>
        <p:txBody>
          <a:bodyPr/>
          <a:lstStyle>
            <a:lvl1pPr marL="0">
              <a:buFontTx/>
              <a:buNone/>
              <a:defRPr lang="fr-FR" sz="2500" b="1" kern="1200" cap="small" baseline="0" dirty="0" smtClean="0">
                <a:solidFill>
                  <a:srgbClr val="CC0066"/>
                </a:solidFill>
                <a:latin typeface="+mn-lt"/>
                <a:ea typeface="+mn-ea"/>
                <a:cs typeface="+mn-cs"/>
                <a:sym typeface="Wingdings" pitchFamily="2" charset="2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395536" y="1329929"/>
            <a:ext cx="8424936" cy="3240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770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75118" y="186432"/>
            <a:ext cx="602370" cy="34712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</p:sldLayoutIdLst>
  <p:hf hd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3D62-17A8-6547-AF6B-323A348324DB}" type="datetime1">
              <a:rPr lang="fr-FR" smtClean="0"/>
              <a:t>27/09/2023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720000" y="4371949"/>
            <a:ext cx="3419952" cy="447947"/>
          </a:xfrm>
        </p:spPr>
        <p:txBody>
          <a:bodyPr/>
          <a:lstStyle/>
          <a:p>
            <a:r>
              <a:rPr lang="fr-FR" sz="1000" b="0" dirty="0" smtClean="0"/>
              <a:t>Direction de l’offre de soins </a:t>
            </a:r>
          </a:p>
          <a:p>
            <a:r>
              <a:rPr lang="fr-FR" sz="1000" b="0" dirty="0" smtClean="0"/>
              <a:t>Pôle soins de ville et hospitaliers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063580" y="2643758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IMPACT DE LA REFORME DES AUTORISATIONS SANITAIRES EN NOUVELLE-AQUITAINE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2987824" y="3844087"/>
            <a:ext cx="3600400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50" b="1" dirty="0" smtClean="0"/>
              <a:t>COTRIM 28/09/2023</a:t>
            </a:r>
            <a:endParaRPr lang="fr-FR" sz="1150" b="1" dirty="0"/>
          </a:p>
        </p:txBody>
      </p:sp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203598"/>
            <a:ext cx="8208912" cy="3096344"/>
          </a:xfrm>
        </p:spPr>
        <p:txBody>
          <a:bodyPr/>
          <a:lstStyle/>
          <a:p>
            <a:pPr algn="just"/>
            <a:r>
              <a:rPr lang="fr-FR" dirty="0" smtClean="0"/>
              <a:t>Les nouvelles demandes d’autorisations d’activités de soins seront déposées de façon exclusivement dématérialisée, via un futur </a:t>
            </a:r>
            <a:r>
              <a:rPr lang="fr-FR" dirty="0" smtClean="0"/>
              <a:t>système d’information</a:t>
            </a:r>
            <a:r>
              <a:rPr lang="fr-FR" dirty="0" smtClean="0"/>
              <a:t> autorisations. </a:t>
            </a:r>
            <a:r>
              <a:rPr lang="fr-FR" dirty="0" smtClean="0"/>
              <a:t>Des droits devront être ouverts, en interne comme aux </a:t>
            </a:r>
            <a:r>
              <a:rPr lang="fr-FR" dirty="0" smtClean="0"/>
              <a:t>promoteurs.</a:t>
            </a:r>
          </a:p>
          <a:p>
            <a:pPr algn="just"/>
            <a:endParaRPr lang="fr-FR" dirty="0" smtClean="0"/>
          </a:p>
          <a:p>
            <a:pPr algn="just"/>
            <a:r>
              <a:rPr lang="fr-FR" b="1" dirty="0" smtClean="0"/>
              <a:t>Une charge de travail conséquente est à anticiper, liée </a:t>
            </a:r>
            <a:r>
              <a:rPr lang="fr-FR" b="1" dirty="0" smtClean="0"/>
              <a:t>au dépôt des dossiers de demande de </a:t>
            </a:r>
            <a:r>
              <a:rPr lang="fr-FR" b="1" dirty="0" err="1" smtClean="0"/>
              <a:t>ré-autorisation</a:t>
            </a:r>
            <a:r>
              <a:rPr lang="fr-FR" b="1" dirty="0" smtClean="0"/>
              <a:t>, à partir de 2024</a:t>
            </a:r>
            <a:r>
              <a:rPr lang="fr-FR" dirty="0" smtClean="0"/>
              <a:t>, puisque </a:t>
            </a:r>
            <a:r>
              <a:rPr lang="fr-FR" dirty="0" smtClean="0"/>
              <a:t>toutes les structures autorisées aujourd’hui pour une activité de soins concernée par la réforme des autorisations </a:t>
            </a:r>
            <a:r>
              <a:rPr lang="fr-FR" dirty="0" smtClean="0"/>
              <a:t>devront </a:t>
            </a:r>
            <a:r>
              <a:rPr lang="fr-FR" dirty="0" smtClean="0"/>
              <a:t>être « ré-autorisées ». </a:t>
            </a:r>
            <a:endParaRPr lang="fr-FR" dirty="0" smtClean="0"/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Une </a:t>
            </a:r>
            <a:r>
              <a:rPr lang="fr-FR" dirty="0" smtClean="0"/>
              <a:t>interrogation </a:t>
            </a:r>
            <a:r>
              <a:rPr lang="fr-FR" dirty="0" smtClean="0"/>
              <a:t>subsiste </a:t>
            </a:r>
            <a:r>
              <a:rPr lang="fr-FR" dirty="0" smtClean="0"/>
              <a:t>quant à la façon dont seront traitées les autorisations non concernées par la réforme : elles ont toutes été prorogées par une ordonnance du 12 mai 2021 (= elles n’ont pas été renouvelées depuis) et la question de leur renouvellement va se poser. On ne sait pas aujourd’hui quand il faudra que les promoteurs adressent leurs dossiers d’évaluation, </a:t>
            </a:r>
            <a:r>
              <a:rPr lang="fr-FR" dirty="0" smtClean="0"/>
              <a:t>ni donc </a:t>
            </a:r>
            <a:r>
              <a:rPr lang="fr-FR" dirty="0" smtClean="0"/>
              <a:t>quand les ARS devront les </a:t>
            </a:r>
            <a:r>
              <a:rPr lang="fr-FR" dirty="0" smtClean="0"/>
              <a:t>instruire</a:t>
            </a:r>
            <a:r>
              <a:rPr lang="fr-FR" dirty="0"/>
              <a:t>.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8" name="Rectangle 7"/>
          <p:cNvSpPr/>
          <p:nvPr/>
        </p:nvSpPr>
        <p:spPr>
          <a:xfrm>
            <a:off x="-180528" y="755509"/>
            <a:ext cx="85690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600" b="1" dirty="0" smtClean="0"/>
              <a:t>1.3. </a:t>
            </a:r>
            <a:r>
              <a:rPr lang="fr-FR" sz="1600" b="1" dirty="0" smtClean="0"/>
              <a:t>Focus 2024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00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203598"/>
            <a:ext cx="8208912" cy="3096344"/>
          </a:xfrm>
        </p:spPr>
        <p:txBody>
          <a:bodyPr/>
          <a:lstStyle/>
          <a:p>
            <a:pPr algn="just"/>
            <a:r>
              <a:rPr lang="fr-FR" dirty="0" smtClean="0"/>
              <a:t>En attente : </a:t>
            </a:r>
          </a:p>
          <a:p>
            <a:pPr marL="377825" indent="-285750" algn="just">
              <a:buFontTx/>
              <a:buChar char="-"/>
            </a:pPr>
            <a:r>
              <a:rPr lang="fr-FR" dirty="0" smtClean="0"/>
              <a:t>Fixation du calendrier des périodes de dépôt =&gt; dépendant de la PPL Valletoux.</a:t>
            </a:r>
          </a:p>
          <a:p>
            <a:pPr marL="377825" indent="-285750" algn="just">
              <a:buFontTx/>
              <a:buChar char="-"/>
            </a:pPr>
            <a:r>
              <a:rPr lang="fr-FR" dirty="0" smtClean="0"/>
              <a:t>Diffusion des dossiers types de demande d’autorisation (pour anticiper les éléments à fournir dans le cadre du futur dépôt des dossiers).</a:t>
            </a:r>
          </a:p>
          <a:p>
            <a:pPr algn="just"/>
            <a:r>
              <a:rPr lang="fr-FR" dirty="0" smtClean="0"/>
              <a:t>Engagement de l’ARS à diffuser ces documents au plus tôt.</a:t>
            </a:r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Des </a:t>
            </a:r>
            <a:r>
              <a:rPr lang="fr-FR" b="1" dirty="0" smtClean="0"/>
              <a:t>Webinaires</a:t>
            </a:r>
            <a:r>
              <a:rPr lang="fr-FR" dirty="0" smtClean="0"/>
              <a:t> sont organisés en novembre 2023 par l’ARS, à destination de tous les établissements et structures autorisées de la région, visant à présenter les activités réformées et répondre aux questions concrètes que se posent les acteurs =&gt; n’hésitez pas à y participer !</a:t>
            </a:r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8" name="Rectangle 7"/>
          <p:cNvSpPr/>
          <p:nvPr/>
        </p:nvSpPr>
        <p:spPr>
          <a:xfrm>
            <a:off x="-180528" y="755509"/>
            <a:ext cx="85690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600" b="1" dirty="0" smtClean="0"/>
              <a:t>1.4. Organisation du travail dès 2023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6266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211710"/>
            <a:ext cx="8424863" cy="539991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300" u="sng" dirty="0" smtClean="0"/>
              <a:t>2. </a:t>
            </a:r>
            <a:r>
              <a:rPr lang="fr-FR" sz="2300" u="sng" dirty="0"/>
              <a:t>I</a:t>
            </a:r>
            <a:r>
              <a:rPr lang="fr-FR" sz="2300" u="sng" dirty="0" smtClean="0"/>
              <a:t>mpact en Nouvelle-Aquitaine de la réforme des autorisations d’activité de soins médicaux et de réadaptation (SMR</a:t>
            </a:r>
            <a:r>
              <a:rPr lang="fr-FR" sz="2300" u="sng" dirty="0" smtClean="0"/>
              <a:t>)</a:t>
            </a:r>
            <a:br>
              <a:rPr lang="fr-FR" sz="2300" u="sng" dirty="0" smtClean="0"/>
            </a:br>
            <a:endParaRPr lang="fr-FR" sz="2300" b="0" i="1" dirty="0"/>
          </a:p>
        </p:txBody>
      </p:sp>
      <p:sp>
        <p:nvSpPr>
          <p:cNvPr id="3" name="Rectangle 2"/>
          <p:cNvSpPr/>
          <p:nvPr/>
        </p:nvSpPr>
        <p:spPr>
          <a:xfrm>
            <a:off x="899592" y="2752010"/>
            <a:ext cx="67687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u="sng" dirty="0"/>
              <a:t/>
            </a:r>
            <a:br>
              <a:rPr lang="fr-FR" sz="2000" u="sng" dirty="0"/>
            </a:br>
            <a:r>
              <a:rPr lang="fr-FR" dirty="0"/>
              <a:t>2.1. Synthèse des enjeux de la réforme et de ses impacts en NA</a:t>
            </a:r>
            <a:br>
              <a:rPr lang="fr-FR" dirty="0"/>
            </a:br>
            <a:r>
              <a:rPr lang="fr-FR" dirty="0"/>
              <a:t>2.2. Evolution de la forme des OQOS</a:t>
            </a:r>
            <a:br>
              <a:rPr lang="fr-FR" dirty="0"/>
            </a:br>
            <a:r>
              <a:rPr lang="fr-FR" dirty="0"/>
              <a:t>2.3. Principes de détermination des futures implantations</a:t>
            </a:r>
            <a:r>
              <a:rPr lang="fr-FR" sz="2000" dirty="0"/>
              <a:t/>
            </a:r>
            <a:br>
              <a:rPr lang="fr-FR" sz="2000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1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 smtClean="0"/>
              <a:t>2.1</a:t>
            </a:r>
            <a:r>
              <a:rPr lang="fr-FR" sz="1600" dirty="0" smtClean="0"/>
              <a:t>. Synthèse des enjeux de la réforme et de ses impacts en NA </a:t>
            </a:r>
            <a:br>
              <a:rPr lang="fr-FR" sz="1600" dirty="0" smtClean="0"/>
            </a:br>
            <a:r>
              <a:rPr lang="fr-FR" sz="1100" b="0" i="1" dirty="0" smtClean="0">
                <a:solidFill>
                  <a:srgbClr val="000000"/>
                </a:solidFill>
              </a:rPr>
              <a:t>décrets </a:t>
            </a:r>
            <a:r>
              <a:rPr lang="fr-FR" sz="1100" b="0" i="1" dirty="0">
                <a:solidFill>
                  <a:srgbClr val="000000"/>
                </a:solidFill>
              </a:rPr>
              <a:t>2022-24 et 2022-25 du 11 janvier 2022</a:t>
            </a:r>
            <a:endParaRPr lang="fr-FR" sz="11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23528" y="1167524"/>
            <a:ext cx="2880320" cy="36156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0" dirty="0" smtClean="0">
                <a:solidFill>
                  <a:schemeClr val="tx1"/>
                </a:solidFill>
              </a:rPr>
              <a:t>Nouvelle </a:t>
            </a:r>
            <a:r>
              <a:rPr lang="fr-FR" sz="1200" dirty="0" smtClean="0">
                <a:solidFill>
                  <a:schemeClr val="tx1"/>
                </a:solidFill>
              </a:rPr>
              <a:t>dénomination</a:t>
            </a:r>
            <a:r>
              <a:rPr lang="fr-FR" sz="1200" b="0" dirty="0" smtClean="0">
                <a:solidFill>
                  <a:schemeClr val="tx1"/>
                </a:solidFill>
              </a:rPr>
              <a:t> </a:t>
            </a:r>
            <a:r>
              <a:rPr lang="fr-FR" sz="1200" b="0" dirty="0">
                <a:solidFill>
                  <a:schemeClr val="tx1"/>
                </a:solidFill>
              </a:rPr>
              <a:t>: soins médicaux et de </a:t>
            </a:r>
            <a:r>
              <a:rPr lang="fr-FR" sz="1200" b="0" dirty="0" smtClean="0">
                <a:solidFill>
                  <a:schemeClr val="tx1"/>
                </a:solidFill>
              </a:rPr>
              <a:t>réadaptation (</a:t>
            </a:r>
            <a:r>
              <a:rPr lang="fr-FR" sz="1200" b="0" dirty="0">
                <a:solidFill>
                  <a:schemeClr val="tx1"/>
                </a:solidFill>
              </a:rPr>
              <a:t>SMR</a:t>
            </a:r>
            <a:r>
              <a:rPr lang="fr-FR" sz="1200" b="0" dirty="0" smtClean="0">
                <a:solidFill>
                  <a:schemeClr val="tx1"/>
                </a:solidFill>
              </a:rPr>
              <a:t>)</a:t>
            </a:r>
            <a:endParaRPr lang="fr-FR" sz="1200" b="0" dirty="0">
              <a:solidFill>
                <a:schemeClr val="tx1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FR" sz="1200" b="0" dirty="0" smtClean="0">
                <a:solidFill>
                  <a:schemeClr val="tx1"/>
                </a:solidFill>
              </a:rPr>
              <a:t>Les </a:t>
            </a:r>
            <a:r>
              <a:rPr lang="fr-FR" sz="1200" b="0" dirty="0">
                <a:solidFill>
                  <a:schemeClr val="tx1"/>
                </a:solidFill>
              </a:rPr>
              <a:t>autorisations concernent désormais les 2 modes de prises en charge </a:t>
            </a:r>
            <a:r>
              <a:rPr lang="fr-FR" sz="1200" dirty="0">
                <a:solidFill>
                  <a:schemeClr val="tx1"/>
                </a:solidFill>
              </a:rPr>
              <a:t>HC et HTP sans </a:t>
            </a:r>
            <a:r>
              <a:rPr lang="fr-FR" sz="1200" dirty="0" smtClean="0">
                <a:solidFill>
                  <a:schemeClr val="tx1"/>
                </a:solidFill>
              </a:rPr>
              <a:t>distinction </a:t>
            </a:r>
            <a:r>
              <a:rPr lang="fr-FR" sz="1200" b="0" dirty="0" smtClean="0">
                <a:solidFill>
                  <a:schemeClr val="tx1"/>
                </a:solidFill>
              </a:rPr>
              <a:t>(1 seule implantation OQOS). Avec obligation de proposer les 2</a:t>
            </a:r>
            <a:endParaRPr lang="fr-FR" sz="1200" b="0" dirty="0">
              <a:solidFill>
                <a:schemeClr val="tx1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FR" sz="1200" b="0" dirty="0" smtClean="0">
                <a:solidFill>
                  <a:schemeClr val="tx1"/>
                </a:solidFill>
              </a:rPr>
              <a:t>Une </a:t>
            </a:r>
            <a:r>
              <a:rPr lang="fr-FR" sz="1200" dirty="0">
                <a:solidFill>
                  <a:schemeClr val="tx1"/>
                </a:solidFill>
              </a:rPr>
              <a:t>nouvelle mention</a:t>
            </a:r>
            <a:r>
              <a:rPr lang="fr-FR" sz="1200" b="0" dirty="0">
                <a:solidFill>
                  <a:schemeClr val="tx1"/>
                </a:solidFill>
              </a:rPr>
              <a:t> spécifique à la </a:t>
            </a:r>
            <a:r>
              <a:rPr lang="fr-FR" sz="1200" dirty="0">
                <a:solidFill>
                  <a:schemeClr val="tx1"/>
                </a:solidFill>
              </a:rPr>
              <a:t>pédiatrie</a:t>
            </a:r>
            <a:r>
              <a:rPr lang="fr-FR" sz="1200" b="0" dirty="0">
                <a:solidFill>
                  <a:schemeClr val="tx1"/>
                </a:solidFill>
              </a:rPr>
              <a:t> </a:t>
            </a:r>
            <a:r>
              <a:rPr lang="fr-FR" sz="1200" b="0" dirty="0" smtClean="0">
                <a:solidFill>
                  <a:schemeClr val="tx1"/>
                </a:solidFill>
              </a:rPr>
              <a:t>(</a:t>
            </a:r>
            <a:r>
              <a:rPr lang="fr-FR" sz="1200" b="0" u="sng" dirty="0" smtClean="0">
                <a:solidFill>
                  <a:schemeClr val="tx2"/>
                </a:solidFill>
              </a:rPr>
              <a:t>OQOS à déterminer</a:t>
            </a:r>
            <a:r>
              <a:rPr lang="fr-FR" sz="1200" b="0" dirty="0" smtClean="0">
                <a:solidFill>
                  <a:schemeClr val="tx1"/>
                </a:solidFill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FR" sz="1200" b="0" dirty="0" smtClean="0">
                <a:solidFill>
                  <a:schemeClr val="tx1"/>
                </a:solidFill>
              </a:rPr>
              <a:t>Et </a:t>
            </a:r>
            <a:r>
              <a:rPr lang="fr-FR" sz="1200" b="0" dirty="0">
                <a:solidFill>
                  <a:schemeClr val="tx1"/>
                </a:solidFill>
              </a:rPr>
              <a:t>d’autre part une mention </a:t>
            </a:r>
            <a:r>
              <a:rPr lang="fr-FR" sz="1200" dirty="0">
                <a:solidFill>
                  <a:schemeClr val="tx1"/>
                </a:solidFill>
              </a:rPr>
              <a:t>oncologie</a:t>
            </a:r>
            <a:r>
              <a:rPr lang="fr-FR" sz="1200" b="0" dirty="0">
                <a:solidFill>
                  <a:schemeClr val="tx1"/>
                </a:solidFill>
              </a:rPr>
              <a:t> vient s’ajouter à </a:t>
            </a:r>
            <a:r>
              <a:rPr lang="fr-FR" sz="1200" b="0" dirty="0" smtClean="0">
                <a:solidFill>
                  <a:schemeClr val="tx1"/>
                </a:solidFill>
              </a:rPr>
              <a:t>l’onco-hématologie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FR" sz="1200" b="0" dirty="0" smtClean="0">
                <a:solidFill>
                  <a:schemeClr val="tx1"/>
                </a:solidFill>
              </a:rPr>
              <a:t>La mention </a:t>
            </a:r>
            <a:r>
              <a:rPr lang="fr-FR" sz="1200" dirty="0" smtClean="0">
                <a:solidFill>
                  <a:schemeClr val="tx1"/>
                </a:solidFill>
              </a:rPr>
              <a:t>Polyvalent</a:t>
            </a:r>
            <a:r>
              <a:rPr lang="fr-FR" sz="1200" b="0" dirty="0" smtClean="0">
                <a:solidFill>
                  <a:schemeClr val="tx1"/>
                </a:solidFill>
              </a:rPr>
              <a:t> remplace les autorisations « indifférenciées » (spécialisation obligatoire)</a:t>
            </a:r>
          </a:p>
        </p:txBody>
      </p:sp>
      <p:sp>
        <p:nvSpPr>
          <p:cNvPr id="9" name="Espace réservé du texte 8"/>
          <p:cNvSpPr txBox="1">
            <a:spLocks/>
          </p:cNvSpPr>
          <p:nvPr/>
        </p:nvSpPr>
        <p:spPr bwMode="gray">
          <a:xfrm>
            <a:off x="3311999" y="1131590"/>
            <a:ext cx="2700409" cy="36515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9207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1450" indent="-1714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7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Obligation d’au moins</a:t>
            </a:r>
            <a:r>
              <a:rPr lang="fr-FR" sz="1200" b="1" dirty="0" smtClean="0"/>
              <a:t> deux médecins </a:t>
            </a:r>
            <a:r>
              <a:rPr lang="fr-FR" sz="1200" dirty="0" smtClean="0"/>
              <a:t>compétents (dont le médecin coordonnateur) par autorisation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Les </a:t>
            </a:r>
            <a:r>
              <a:rPr lang="fr-FR" sz="1200" b="1" dirty="0" smtClean="0"/>
              <a:t>conditions de compétences </a:t>
            </a:r>
            <a:r>
              <a:rPr lang="fr-FR" sz="1200" dirty="0" smtClean="0"/>
              <a:t>des médecins sont renforcées dans le cas où ils ne sont pas spécialistes de la mention sollicitée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Un/une </a:t>
            </a:r>
            <a:r>
              <a:rPr lang="fr-FR" sz="1200" b="1" dirty="0" smtClean="0"/>
              <a:t>psychologue</a:t>
            </a:r>
            <a:r>
              <a:rPr lang="fr-FR" sz="1200" dirty="0" smtClean="0"/>
              <a:t> devient obligatoire dans la majorité des mentions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Volonté de renforcer le SMR hors les murs via déploiement </a:t>
            </a:r>
            <a:r>
              <a:rPr lang="fr-FR" sz="1200" b="1" dirty="0" smtClean="0"/>
              <a:t>télésanté</a:t>
            </a:r>
            <a:r>
              <a:rPr lang="fr-FR" sz="1200" dirty="0" smtClean="0"/>
              <a:t> et </a:t>
            </a:r>
            <a:r>
              <a:rPr lang="fr-FR" sz="1200" b="1" dirty="0" smtClean="0"/>
              <a:t>équipes mobiles </a:t>
            </a:r>
            <a:r>
              <a:rPr lang="fr-FR" sz="1200" dirty="0"/>
              <a:t>(coordination parcours patient </a:t>
            </a:r>
            <a:r>
              <a:rPr lang="fr-FR" sz="1200" dirty="0" smtClean="0"/>
              <a:t>avec premier recours, ESMS, autres ES</a:t>
            </a:r>
            <a:r>
              <a:rPr lang="fr-FR" sz="1200" dirty="0"/>
              <a:t>)</a:t>
            </a:r>
            <a:endParaRPr lang="fr-FR" sz="1200" dirty="0" smtClean="0"/>
          </a:p>
          <a:p>
            <a:pPr marL="0"/>
            <a:r>
              <a:rPr lang="fr-FR" sz="1200" dirty="0"/>
              <a:t> </a:t>
            </a:r>
            <a:r>
              <a:rPr lang="fr-FR" sz="1200" dirty="0" smtClean="0"/>
              <a:t>   + </a:t>
            </a:r>
            <a:r>
              <a:rPr lang="fr-FR" sz="1200" b="1" dirty="0" smtClean="0"/>
              <a:t>HAD de rééducation </a:t>
            </a:r>
            <a:r>
              <a:rPr lang="fr-FR" sz="1050" i="1" dirty="0" smtClean="0"/>
              <a:t>(réforme HAD)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fr-FR" sz="1200" dirty="0" smtClean="0"/>
          </a:p>
          <a:p>
            <a:endParaRPr lang="fr-FR" sz="1200" dirty="0"/>
          </a:p>
        </p:txBody>
      </p:sp>
      <p:sp>
        <p:nvSpPr>
          <p:cNvPr id="10" name="Espace réservé du texte 9"/>
          <p:cNvSpPr txBox="1">
            <a:spLocks/>
          </p:cNvSpPr>
          <p:nvPr/>
        </p:nvSpPr>
        <p:spPr bwMode="gray">
          <a:xfrm>
            <a:off x="6156176" y="1131590"/>
            <a:ext cx="2736305" cy="3666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9207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1450" indent="-1714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1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27450" indent="-17145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itchFamily="2" charset="2"/>
              <a:buChar char="§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Les </a:t>
            </a:r>
            <a:r>
              <a:rPr lang="fr-FR" sz="1200" b="1" dirty="0" smtClean="0"/>
              <a:t>activités d’expertise </a:t>
            </a:r>
            <a:r>
              <a:rPr lang="fr-FR" sz="1200" dirty="0" smtClean="0"/>
              <a:t>et </a:t>
            </a:r>
            <a:r>
              <a:rPr lang="fr-FR" sz="1200" b="1" dirty="0" smtClean="0"/>
              <a:t>plateaux techniques spécialisés </a:t>
            </a:r>
            <a:r>
              <a:rPr lang="fr-FR" sz="1200" dirty="0" smtClean="0"/>
              <a:t>ouvrant droit à une valorisation tarifaire (</a:t>
            </a:r>
            <a:r>
              <a:rPr lang="fr-FR" sz="1200" dirty="0" err="1" smtClean="0"/>
              <a:t>CdC</a:t>
            </a:r>
            <a:r>
              <a:rPr lang="fr-FR" sz="1200" dirty="0" smtClean="0"/>
              <a:t> national à respecter)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i="1" dirty="0" smtClean="0"/>
              <a:t>Pour toutes les mentions </a:t>
            </a:r>
            <a:r>
              <a:rPr lang="fr-FR" sz="1200" dirty="0" smtClean="0"/>
              <a:t>sur site ou par convention : scanographe, imagerie à résonance magnétique, analyses de biologie médicale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i="1" dirty="0" smtClean="0"/>
              <a:t>Selon les mentions, </a:t>
            </a:r>
            <a:r>
              <a:rPr lang="fr-FR" sz="1200" b="1" dirty="0" smtClean="0"/>
              <a:t>spécificités matérielles</a:t>
            </a:r>
            <a:r>
              <a:rPr lang="fr-FR" sz="1200" dirty="0" smtClean="0"/>
              <a:t> liées au profil des patients accueillis : espaces adaptés et certains plateaux techniques et laboratoires, sur site ou par convention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 smtClean="0"/>
              <a:t>Mise en avant de la PEC des </a:t>
            </a:r>
            <a:r>
              <a:rPr lang="fr-FR" sz="1200" b="1" dirty="0" smtClean="0"/>
              <a:t>pathologies chroniques </a:t>
            </a:r>
            <a:r>
              <a:rPr lang="fr-FR" sz="1200" dirty="0" smtClean="0"/>
              <a:t>(prévention, ETP) au côtés des soins de suite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fr-FR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fr-FR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7777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 smtClean="0"/>
              <a:t>2.1</a:t>
            </a:r>
            <a:r>
              <a:rPr lang="fr-FR" sz="1600" dirty="0" smtClean="0"/>
              <a:t>. Synthèse des enjeux de la réforme et de ses impacts en NA </a:t>
            </a:r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359531" y="1315512"/>
            <a:ext cx="83528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11 mentions </a:t>
            </a:r>
          </a:p>
          <a:p>
            <a:endParaRPr lang="fr-FR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chemeClr val="tx2"/>
                </a:solidFill>
              </a:rPr>
              <a:t>Polyvalent</a:t>
            </a:r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Gériatrie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Locomoteur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Système nerveux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Cardio-vasculaire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Pneumologie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Système endocrinologie – digestif – diabétologie – nutrition (E2DN)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Conduites addictives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Brûlés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/>
              <a:t>Cancer = </a:t>
            </a:r>
            <a:r>
              <a:rPr lang="fr-FR" sz="1200" dirty="0" smtClean="0">
                <a:solidFill>
                  <a:schemeClr val="tx2"/>
                </a:solidFill>
              </a:rPr>
              <a:t>oncologie</a:t>
            </a:r>
            <a:r>
              <a:rPr lang="fr-FR" sz="1200" dirty="0" smtClean="0"/>
              <a:t> / onco-hématologie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tx2"/>
                </a:solidFill>
              </a:rPr>
              <a:t>Pédiatrie </a:t>
            </a:r>
            <a:r>
              <a:rPr lang="fr-FR" sz="1400" dirty="0" smtClean="0"/>
              <a:t>= </a:t>
            </a:r>
            <a:r>
              <a:rPr lang="fr-FR" sz="1200" dirty="0" smtClean="0"/>
              <a:t>enfants </a:t>
            </a:r>
            <a:r>
              <a:rPr lang="fr-FR" sz="1200" dirty="0"/>
              <a:t>et adolescents -EA- </a:t>
            </a:r>
            <a:r>
              <a:rPr lang="fr-FR" sz="1200" dirty="0" smtClean="0"/>
              <a:t>/ jeunes </a:t>
            </a:r>
            <a:r>
              <a:rPr lang="fr-FR" sz="1200" dirty="0"/>
              <a:t>enfants, enfants et adolescents -</a:t>
            </a:r>
            <a:r>
              <a:rPr lang="fr-FR" sz="1200" dirty="0" smtClean="0"/>
              <a:t>J2EA- pour les -4 ans </a:t>
            </a:r>
            <a:endParaRPr lang="fr-FR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400" dirty="0"/>
          </a:p>
        </p:txBody>
      </p:sp>
      <p:sp>
        <p:nvSpPr>
          <p:cNvPr id="4" name="Organigramme : Bande perforée 3"/>
          <p:cNvSpPr/>
          <p:nvPr/>
        </p:nvSpPr>
        <p:spPr>
          <a:xfrm>
            <a:off x="5292080" y="1203598"/>
            <a:ext cx="3240360" cy="1224136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5436096" y="1529956"/>
            <a:ext cx="33840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Objectif : </a:t>
            </a:r>
            <a:r>
              <a:rPr lang="fr-FR" sz="1100" b="1" dirty="0">
                <a:solidFill>
                  <a:schemeClr val="bg1"/>
                </a:solidFill>
                <a:latin typeface="Agency FB" panose="020B0503020202020204" pitchFamily="34" charset="0"/>
              </a:rPr>
              <a:t>Prévenir ou réduire </a:t>
            </a:r>
            <a:r>
              <a:rPr lang="fr-FR" sz="1100" dirty="0">
                <a:solidFill>
                  <a:schemeClr val="bg1"/>
                </a:solidFill>
                <a:latin typeface="Agency FB" panose="020B0503020202020204" pitchFamily="34" charset="0"/>
              </a:rPr>
              <a:t>les conséquences fonctionnelles, déficiences et limitations </a:t>
            </a:r>
            <a:r>
              <a:rPr lang="fr-FR" sz="11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d’activité 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100" dirty="0" smtClean="0">
                <a:solidFill>
                  <a:schemeClr val="bg1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Pathologies chroniques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100" dirty="0" smtClean="0">
                <a:solidFill>
                  <a:schemeClr val="bg1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Suite de soins aigus</a:t>
            </a:r>
            <a:endParaRPr lang="fr-FR" sz="1100" dirty="0" smtClean="0">
              <a:solidFill>
                <a:schemeClr val="bg1"/>
              </a:solidFill>
              <a:latin typeface="Agency FB" panose="020B0503020202020204" pitchFamily="34" charset="0"/>
            </a:endParaRPr>
          </a:p>
          <a:p>
            <a:endParaRPr lang="fr-FR" sz="11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14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/>
              <a:t>2</a:t>
            </a:r>
            <a:r>
              <a:rPr lang="fr-FR" sz="1600" dirty="0" smtClean="0"/>
              <a:t>.1</a:t>
            </a:r>
            <a:r>
              <a:rPr lang="fr-FR" sz="1600" dirty="0" smtClean="0"/>
              <a:t>. Synthèse des enjeux de la réforme et de ses impacts en NA </a:t>
            </a:r>
            <a:endParaRPr lang="fr-FR" sz="1600" dirty="0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203598"/>
            <a:ext cx="8424334" cy="3384376"/>
          </a:xfrm>
        </p:spPr>
        <p:txBody>
          <a:bodyPr/>
          <a:lstStyle/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SMR Polyvalent : ce qui change</a:t>
            </a:r>
            <a:endParaRPr lang="fr-FR" b="1" dirty="0" smtClean="0"/>
          </a:p>
          <a:p>
            <a:pPr marL="377825" lvl="1" indent="-285750">
              <a:spcBef>
                <a:spcPts val="0"/>
              </a:spcBef>
              <a:spcAft>
                <a:spcPts val="500"/>
              </a:spcAft>
              <a:buSzTx/>
              <a:buFont typeface="Wingdings" panose="05000000000000000000" pitchFamily="2" charset="2"/>
              <a:buChar char="q"/>
            </a:pPr>
            <a:r>
              <a:rPr lang="fr-FR" dirty="0" smtClean="0"/>
              <a:t>Offre de SSR « indifférencié » actuelle</a:t>
            </a:r>
          </a:p>
          <a:p>
            <a:pPr marL="377825" lvl="1" indent="-285750">
              <a:spcBef>
                <a:spcPts val="0"/>
              </a:spcBef>
              <a:spcAft>
                <a:spcPts val="500"/>
              </a:spcAft>
              <a:buSzTx/>
              <a:buFont typeface="Wingdings" panose="05000000000000000000" pitchFamily="2" charset="2"/>
              <a:buChar char="q"/>
            </a:pPr>
            <a:endParaRPr lang="fr-FR" sz="500" dirty="0" smtClean="0"/>
          </a:p>
          <a:p>
            <a:pPr marL="702900" lvl="2">
              <a:buFont typeface="Wingdings" panose="05000000000000000000" pitchFamily="2" charset="2"/>
              <a:buChar char="Ø"/>
            </a:pPr>
            <a:r>
              <a:rPr lang="fr-FR" sz="1050" dirty="0"/>
              <a:t>Les établissements utilisent actuellement les lits de SSR « </a:t>
            </a:r>
            <a:r>
              <a:rPr lang="fr-FR" sz="1050" dirty="0" smtClean="0"/>
              <a:t>indifférencié</a:t>
            </a:r>
            <a:r>
              <a:rPr lang="fr-FR" sz="1050" dirty="0"/>
              <a:t> » </a:t>
            </a:r>
            <a:r>
              <a:rPr lang="fr-FR" sz="1050" dirty="0" smtClean="0"/>
              <a:t>à </a:t>
            </a:r>
            <a:r>
              <a:rPr lang="fr-FR" sz="1050" dirty="0"/>
              <a:t>des fins de transformation en SSR </a:t>
            </a:r>
            <a:r>
              <a:rPr lang="fr-FR" sz="1050" dirty="0" smtClean="0"/>
              <a:t>spécialisé (objectif SRS 2018-2023)</a:t>
            </a:r>
          </a:p>
          <a:p>
            <a:pPr marL="702900" lvl="2">
              <a:buFont typeface="Wingdings" panose="05000000000000000000" pitchFamily="2" charset="2"/>
              <a:buChar char="Ø"/>
            </a:pPr>
            <a:endParaRPr lang="fr-FR" sz="1200" dirty="0"/>
          </a:p>
          <a:p>
            <a:pPr marL="702900" lvl="2">
              <a:buFont typeface="Wingdings" panose="05000000000000000000" pitchFamily="2" charset="2"/>
              <a:buChar char="Ø"/>
            </a:pPr>
            <a:r>
              <a:rPr lang="fr-FR" sz="1050" dirty="0" smtClean="0"/>
              <a:t>Tout en permettant à l’offre socle de SSR « indifférencié » la prise </a:t>
            </a:r>
            <a:r>
              <a:rPr lang="fr-FR" sz="1050" dirty="0"/>
              <a:t>en charge </a:t>
            </a:r>
            <a:r>
              <a:rPr lang="fr-FR" sz="1050" dirty="0" smtClean="0"/>
              <a:t>de </a:t>
            </a:r>
            <a:r>
              <a:rPr lang="fr-FR" sz="1050" dirty="0"/>
              <a:t>patients à handicaps imputables à une pathologie d’entrée dans une spécialisation : oncologie, locomoteur, personnes âgées</a:t>
            </a:r>
          </a:p>
          <a:p>
            <a:pPr marL="377825" lvl="1" indent="-285750">
              <a:spcBef>
                <a:spcPts val="0"/>
              </a:spcBef>
              <a:spcAft>
                <a:spcPts val="500"/>
              </a:spcAft>
              <a:buSzTx/>
              <a:buFont typeface="Wingdings" panose="05000000000000000000" pitchFamily="2" charset="2"/>
              <a:buChar char="q"/>
            </a:pPr>
            <a:endParaRPr lang="fr-FR" dirty="0"/>
          </a:p>
          <a:p>
            <a:pPr marL="377825" lvl="1" indent="-285750">
              <a:spcBef>
                <a:spcPts val="0"/>
              </a:spcBef>
              <a:spcAft>
                <a:spcPts val="500"/>
              </a:spcAft>
              <a:buSzTx/>
              <a:buFont typeface="Wingdings" panose="05000000000000000000" pitchFamily="2" charset="2"/>
              <a:buChar char="q"/>
            </a:pPr>
            <a:r>
              <a:rPr lang="fr-FR" dirty="0" smtClean="0"/>
              <a:t>Offre de SMR polyvalent à venir</a:t>
            </a:r>
          </a:p>
          <a:p>
            <a:pPr marL="377825" lvl="1" indent="-285750">
              <a:spcBef>
                <a:spcPts val="0"/>
              </a:spcBef>
              <a:spcAft>
                <a:spcPts val="500"/>
              </a:spcAft>
              <a:buSzTx/>
              <a:buFont typeface="Wingdings" panose="05000000000000000000" pitchFamily="2" charset="2"/>
              <a:buChar char="q"/>
            </a:pPr>
            <a:endParaRPr lang="fr-FR" sz="500" dirty="0" smtClean="0"/>
          </a:p>
          <a:p>
            <a:pPr marL="702900" lvl="2">
              <a:buFont typeface="Wingdings" panose="05000000000000000000" pitchFamily="2" charset="2"/>
              <a:buChar char="Ø"/>
            </a:pPr>
            <a:r>
              <a:rPr lang="fr-FR" sz="1050" dirty="0" smtClean="0"/>
              <a:t>Dorénavant les SMR polyvalent auront vocation à prendre en charge des </a:t>
            </a:r>
            <a:r>
              <a:rPr lang="fr-FR" sz="1050" b="1" dirty="0" smtClean="0">
                <a:solidFill>
                  <a:schemeClr val="tx2"/>
                </a:solidFill>
              </a:rPr>
              <a:t>patients sur </a:t>
            </a:r>
            <a:r>
              <a:rPr lang="fr-FR" sz="1050" b="1" dirty="0">
                <a:solidFill>
                  <a:schemeClr val="tx2"/>
                </a:solidFill>
              </a:rPr>
              <a:t>des pathologies </a:t>
            </a:r>
            <a:r>
              <a:rPr lang="fr-FR" sz="1050" b="1" dirty="0" smtClean="0">
                <a:solidFill>
                  <a:schemeClr val="tx2"/>
                </a:solidFill>
              </a:rPr>
              <a:t>n’entrant pas </a:t>
            </a:r>
            <a:r>
              <a:rPr lang="fr-FR" sz="1050" b="1" dirty="0">
                <a:solidFill>
                  <a:schemeClr val="tx2"/>
                </a:solidFill>
              </a:rPr>
              <a:t>dans la catégorie </a:t>
            </a:r>
            <a:r>
              <a:rPr lang="fr-FR" sz="1050" b="1" dirty="0" smtClean="0">
                <a:solidFill>
                  <a:schemeClr val="tx2"/>
                </a:solidFill>
              </a:rPr>
              <a:t>SMR spécialisé </a:t>
            </a:r>
            <a:r>
              <a:rPr lang="fr-FR" sz="1050" b="1" dirty="0">
                <a:solidFill>
                  <a:schemeClr val="tx2"/>
                </a:solidFill>
              </a:rPr>
              <a:t>et pouvant entrainer une baisse temporaire de l’autonomie </a:t>
            </a:r>
            <a:r>
              <a:rPr lang="fr-FR" sz="1050" dirty="0" smtClean="0"/>
              <a:t>(justifiant </a:t>
            </a:r>
            <a:r>
              <a:rPr lang="fr-FR" sz="1050" dirty="0"/>
              <a:t>un séjour en </a:t>
            </a:r>
            <a:r>
              <a:rPr lang="fr-FR" sz="1050" dirty="0" smtClean="0"/>
              <a:t>SMR dit </a:t>
            </a:r>
            <a:r>
              <a:rPr lang="fr-FR" sz="1050" dirty="0"/>
              <a:t>polyvalent non </a:t>
            </a:r>
            <a:r>
              <a:rPr lang="fr-FR" sz="1050" dirty="0" smtClean="0"/>
              <a:t>spécialisé)</a:t>
            </a:r>
          </a:p>
          <a:p>
            <a:pPr marL="702900" lvl="2">
              <a:buFont typeface="Wingdings" panose="05000000000000000000" pitchFamily="2" charset="2"/>
              <a:buChar char="Ø"/>
            </a:pPr>
            <a:endParaRPr lang="fr-FR" sz="1200" dirty="0" smtClean="0"/>
          </a:p>
          <a:p>
            <a:pPr marL="702900" lvl="2">
              <a:buFont typeface="Wingdings" panose="05000000000000000000" pitchFamily="2" charset="2"/>
              <a:buChar char="Ø"/>
            </a:pPr>
            <a:r>
              <a:rPr lang="fr-FR" sz="1050" dirty="0" smtClean="0"/>
              <a:t>Les patients relevant d’un SMR spécialisé de par la pathologie concernée n’auront plus vocation à être pris en charge en SMR polyvalent</a:t>
            </a:r>
          </a:p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21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/>
              <a:t>2</a:t>
            </a:r>
            <a:r>
              <a:rPr lang="fr-FR" sz="1600" dirty="0" smtClean="0"/>
              <a:t>.1</a:t>
            </a:r>
            <a:r>
              <a:rPr lang="fr-FR" sz="1600" dirty="0" smtClean="0"/>
              <a:t>. Synthèse des enjeux de la réforme et de ses impacts en NA </a:t>
            </a:r>
            <a:endParaRPr lang="fr-FR" sz="1600" dirty="0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203598"/>
            <a:ext cx="8424334" cy="3672408"/>
          </a:xfrm>
        </p:spPr>
        <p:txBody>
          <a:bodyPr/>
          <a:lstStyle/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Nouvelle mention SMR pédiatrique</a:t>
            </a:r>
          </a:p>
          <a:p>
            <a:endParaRPr lang="fr-FR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b="1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b="1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b="1" u="sng" dirty="0"/>
          </a:p>
          <a:p>
            <a:pPr marL="263525" indent="-171450">
              <a:buFont typeface="Wingdings" panose="05000000000000000000" pitchFamily="2" charset="2"/>
              <a:buChar char="è"/>
            </a:pPr>
            <a:r>
              <a:rPr lang="fr-FR" sz="1100" b="1" u="sng" dirty="0" smtClean="0"/>
              <a:t>Réforme : PEC </a:t>
            </a:r>
            <a:r>
              <a:rPr lang="fr-FR" sz="1100" b="1" u="sng" dirty="0"/>
              <a:t>des mineurs </a:t>
            </a:r>
            <a:r>
              <a:rPr lang="fr-FR" sz="1100" b="1" u="sng" dirty="0" smtClean="0"/>
              <a:t>seulement avec la mention pédiatrie</a:t>
            </a:r>
          </a:p>
          <a:p>
            <a:pPr marL="263525" indent="-171450">
              <a:buFont typeface="Wingdings" panose="05000000000000000000" pitchFamily="2" charset="2"/>
              <a:buChar char="è"/>
            </a:pPr>
            <a:r>
              <a:rPr lang="fr-FR" sz="1100" b="1" dirty="0" smtClean="0"/>
              <a:t>2 </a:t>
            </a:r>
            <a:r>
              <a:rPr lang="fr-FR" sz="1100" b="1" dirty="0"/>
              <a:t>exceptions </a:t>
            </a:r>
            <a:r>
              <a:rPr lang="fr-FR" sz="1100" dirty="0"/>
              <a:t>: </a:t>
            </a:r>
            <a:endParaRPr lang="fr-FR" sz="1100" dirty="0" smtClean="0"/>
          </a:p>
          <a:p>
            <a:pPr lvl="0"/>
            <a:r>
              <a:rPr lang="fr-FR" sz="1000" dirty="0" smtClean="0"/>
              <a:t>1/ mention « brûlés » : </a:t>
            </a:r>
            <a:r>
              <a:rPr lang="fr-FR" sz="1000" dirty="0" smtClean="0">
                <a:sym typeface="Wingdings" panose="05000000000000000000" pitchFamily="2" charset="2"/>
              </a:rPr>
              <a:t>peuvent PEC</a:t>
            </a:r>
            <a:r>
              <a:rPr lang="fr-FR" sz="1000" dirty="0" smtClean="0"/>
              <a:t> mineurs en passant convention avec SMR pédiatrie</a:t>
            </a:r>
          </a:p>
          <a:p>
            <a:pPr lvl="0"/>
            <a:r>
              <a:rPr lang="fr-FR" sz="1000" dirty="0" smtClean="0"/>
              <a:t>2</a:t>
            </a:r>
            <a:r>
              <a:rPr lang="fr-FR" sz="1000" dirty="0"/>
              <a:t>/ mineurs à partir de 16 ans </a:t>
            </a:r>
            <a:r>
              <a:rPr lang="fr-FR" sz="1000" dirty="0" smtClean="0"/>
              <a:t>: peuvent </a:t>
            </a:r>
            <a:r>
              <a:rPr lang="fr-FR" sz="1000" dirty="0"/>
              <a:t>être PEC dans toute mention si accord avec le titulaire de l’autorité parentale qui doit préalablement recueillir l’avis de l’enfant. </a:t>
            </a:r>
            <a:r>
              <a:rPr lang="fr-FR" sz="1000" u="sng" dirty="0"/>
              <a:t>Le titulaire de l’autorisation doit alors en informer l’ARS</a:t>
            </a:r>
            <a:endParaRPr lang="fr-FR" sz="1000" dirty="0"/>
          </a:p>
          <a:p>
            <a:pPr marL="377825" indent="-285750">
              <a:buFont typeface="Wingdings" panose="05000000000000000000" pitchFamily="2" charset="2"/>
              <a:buChar char="q"/>
            </a:pPr>
            <a:endParaRPr lang="fr-FR" sz="1100" i="1" dirty="0"/>
          </a:p>
          <a:p>
            <a:r>
              <a:rPr lang="fr-FR" sz="1000" i="1" dirty="0">
                <a:solidFill>
                  <a:schemeClr val="tx2"/>
                </a:solidFill>
              </a:rPr>
              <a:t>INSTRUCTION N° DGOS/R4/2022/210 du 28 septembre 2022 relative à la mise en œuvre de la réforme des autorisations d’activité des soins médicaux et de réadaptation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000" i="1" dirty="0" smtClean="0">
                <a:solidFill>
                  <a:schemeClr val="tx2"/>
                </a:solidFill>
              </a:rPr>
              <a:t>FICHE </a:t>
            </a:r>
            <a:r>
              <a:rPr lang="fr-FR" sz="1000" i="1" dirty="0">
                <a:solidFill>
                  <a:schemeClr val="tx2"/>
                </a:solidFill>
              </a:rPr>
              <a:t>n° 12 – La prise en charge en SMR autorisé à la mention </a:t>
            </a:r>
            <a:r>
              <a:rPr lang="fr-FR" sz="1000" i="1" dirty="0" smtClean="0">
                <a:solidFill>
                  <a:schemeClr val="tx2"/>
                </a:solidFill>
              </a:rPr>
              <a:t>pédiatrie</a:t>
            </a:r>
          </a:p>
          <a:p>
            <a:pPr marL="377825" indent="-285750">
              <a:buFont typeface="Wingdings" panose="05000000000000000000" pitchFamily="2" charset="2"/>
              <a:buChar char="Ø"/>
            </a:pPr>
            <a:r>
              <a:rPr lang="fr-FR" sz="1000" i="1" dirty="0" smtClean="0">
                <a:solidFill>
                  <a:schemeClr val="tx2"/>
                </a:solidFill>
              </a:rPr>
              <a:t>Permettre une </a:t>
            </a:r>
            <a:r>
              <a:rPr lang="fr-FR" sz="1000" b="1" i="1" dirty="0" smtClean="0">
                <a:solidFill>
                  <a:schemeClr val="tx2"/>
                </a:solidFill>
              </a:rPr>
              <a:t>scolarisation adaptée </a:t>
            </a:r>
            <a:r>
              <a:rPr lang="fr-FR" sz="1000" i="1" dirty="0" smtClean="0">
                <a:solidFill>
                  <a:schemeClr val="tx2"/>
                </a:solidFill>
              </a:rPr>
              <a:t>des enfants sur site ou par convention : élément essentiel de la PEC des enfants en SMR pédiatrique</a:t>
            </a:r>
            <a:endParaRPr lang="fr-FR" sz="1000" i="1" dirty="0">
              <a:solidFill>
                <a:schemeClr val="tx2"/>
              </a:solidFill>
            </a:endParaRPr>
          </a:p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611559" y="1486984"/>
            <a:ext cx="3001711" cy="1008112"/>
            <a:chOff x="-190518" y="406864"/>
            <a:chExt cx="2088232" cy="1008112"/>
          </a:xfrm>
        </p:grpSpPr>
        <p:sp>
          <p:nvSpPr>
            <p:cNvPr id="4" name="Ellipse 3"/>
            <p:cNvSpPr/>
            <p:nvPr/>
          </p:nvSpPr>
          <p:spPr>
            <a:xfrm>
              <a:off x="-190518" y="406864"/>
              <a:ext cx="2088232" cy="1008112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30366" y="605011"/>
              <a:ext cx="1584176" cy="802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2075" lvl="0" algn="ctr">
                <a:spcAft>
                  <a:spcPts val="500"/>
                </a:spcAft>
              </a:pPr>
              <a:r>
                <a:rPr lang="fr-FR" sz="1050" dirty="0">
                  <a:solidFill>
                    <a:schemeClr val="bg1"/>
                  </a:solidFill>
                </a:rPr>
                <a:t>Offre SSR pédiatrique actuelle : </a:t>
              </a:r>
              <a:endParaRPr lang="fr-FR" sz="1050" dirty="0" smtClean="0">
                <a:solidFill>
                  <a:schemeClr val="bg1"/>
                </a:solidFill>
              </a:endParaRPr>
            </a:p>
            <a:p>
              <a:pPr marL="92075" lvl="0" algn="ctr">
                <a:spcAft>
                  <a:spcPts val="500"/>
                </a:spcAft>
              </a:pPr>
              <a:r>
                <a:rPr lang="fr-FR" sz="1050" dirty="0" smtClean="0">
                  <a:solidFill>
                    <a:schemeClr val="bg1"/>
                  </a:solidFill>
                </a:rPr>
                <a:t>autorisation </a:t>
              </a:r>
              <a:r>
                <a:rPr lang="fr-FR" sz="1050" dirty="0">
                  <a:solidFill>
                    <a:schemeClr val="bg1"/>
                  </a:solidFill>
                </a:rPr>
                <a:t>dans chacune des spécialisations </a:t>
              </a:r>
              <a:r>
                <a:rPr lang="fr-FR" sz="1050" dirty="0" smtClean="0">
                  <a:solidFill>
                    <a:schemeClr val="bg1"/>
                  </a:solidFill>
                </a:rPr>
                <a:t>sous forme de « modalité »</a:t>
              </a:r>
              <a:endParaRPr lang="fr-FR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4860031" y="1486984"/>
            <a:ext cx="2952328" cy="1008112"/>
            <a:chOff x="4707631" y="1334584"/>
            <a:chExt cx="2088232" cy="1008112"/>
          </a:xfrm>
        </p:grpSpPr>
        <p:sp>
          <p:nvSpPr>
            <p:cNvPr id="13" name="Ellipse 12"/>
            <p:cNvSpPr/>
            <p:nvPr/>
          </p:nvSpPr>
          <p:spPr>
            <a:xfrm>
              <a:off x="4707631" y="1334584"/>
              <a:ext cx="2088232" cy="1008112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919108" y="1557542"/>
              <a:ext cx="1584176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2075" lvl="0" algn="ctr">
                <a:spcAft>
                  <a:spcPts val="500"/>
                </a:spcAft>
              </a:pPr>
              <a:r>
                <a:rPr lang="fr-FR" sz="1050" dirty="0">
                  <a:solidFill>
                    <a:schemeClr val="bg1"/>
                  </a:solidFill>
                </a:rPr>
                <a:t>Future offre SMR pédiatrique </a:t>
              </a:r>
              <a:r>
                <a:rPr lang="fr-FR" sz="1050" dirty="0" smtClean="0">
                  <a:solidFill>
                    <a:schemeClr val="bg1"/>
                  </a:solidFill>
                </a:rPr>
                <a:t>:</a:t>
              </a:r>
            </a:p>
            <a:p>
              <a:pPr marL="92075" lvl="0" algn="ctr">
                <a:spcAft>
                  <a:spcPts val="500"/>
                </a:spcAft>
              </a:pPr>
              <a:r>
                <a:rPr lang="fr-FR" sz="1050" dirty="0" smtClean="0">
                  <a:solidFill>
                    <a:schemeClr val="bg1"/>
                  </a:solidFill>
                </a:rPr>
                <a:t>devient </a:t>
              </a:r>
              <a:r>
                <a:rPr lang="fr-FR" sz="1050" dirty="0">
                  <a:solidFill>
                    <a:schemeClr val="bg1"/>
                  </a:solidFill>
                </a:rPr>
                <a:t>une </a:t>
              </a:r>
              <a:r>
                <a:rPr lang="fr-FR" sz="1050" b="1" u="sng" dirty="0">
                  <a:solidFill>
                    <a:schemeClr val="bg1"/>
                  </a:solidFill>
                </a:rPr>
                <a:t>spécialisation </a:t>
              </a:r>
              <a:r>
                <a:rPr lang="fr-FR" sz="1050" b="1" u="sng" dirty="0" smtClean="0">
                  <a:solidFill>
                    <a:schemeClr val="bg1"/>
                  </a:solidFill>
                </a:rPr>
                <a:t>à part entière</a:t>
              </a:r>
              <a:endParaRPr lang="fr-FR" sz="1050" b="1" u="sng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Flèche droite 9"/>
          <p:cNvSpPr/>
          <p:nvPr/>
        </p:nvSpPr>
        <p:spPr>
          <a:xfrm>
            <a:off x="3779912" y="1943771"/>
            <a:ext cx="864096" cy="12392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861527" y="1646088"/>
            <a:ext cx="7502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réforme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4467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/>
              <a:t>2</a:t>
            </a:r>
            <a:r>
              <a:rPr lang="fr-FR" sz="1600" dirty="0" smtClean="0"/>
              <a:t>.1</a:t>
            </a:r>
            <a:r>
              <a:rPr lang="fr-FR" sz="1600" dirty="0" smtClean="0"/>
              <a:t>. Synthèse des enjeux de la réforme et de ses impacts en NA </a:t>
            </a:r>
            <a:endParaRPr lang="fr-FR" sz="1600" dirty="0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1203598"/>
            <a:ext cx="8424334" cy="3672408"/>
          </a:xfrm>
        </p:spPr>
        <p:txBody>
          <a:bodyPr/>
          <a:lstStyle/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Nouvelle mention SMR pédiatrique (suite)</a:t>
            </a:r>
          </a:p>
          <a:p>
            <a:pPr marL="92075" lvl="1" indent="0">
              <a:spcBef>
                <a:spcPts val="0"/>
              </a:spcBef>
              <a:spcAft>
                <a:spcPts val="500"/>
              </a:spcAft>
              <a:buSzTx/>
              <a:buNone/>
            </a:pP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456037"/>
            <a:ext cx="4473872" cy="3167529"/>
          </a:xfrm>
          <a:prstGeom prst="rect">
            <a:avLst/>
          </a:prstGeom>
        </p:spPr>
      </p:pic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7544" y="1723140"/>
            <a:ext cx="2735982" cy="2806997"/>
          </a:xfrm>
        </p:spPr>
        <p:txBody>
          <a:bodyPr/>
          <a:lstStyle/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sz="1200" dirty="0" smtClean="0"/>
              <a:t>Offre actuelle (SAE 2021) : </a:t>
            </a:r>
          </a:p>
          <a:p>
            <a:pPr marL="637200" lvl="1" indent="-285750">
              <a:buFont typeface="Wingdings" panose="05000000000000000000" pitchFamily="2" charset="2"/>
              <a:buChar char="q"/>
            </a:pPr>
            <a:r>
              <a:rPr lang="fr-FR" sz="1000" dirty="0"/>
              <a:t>176 lits et 28 places pédiatriques</a:t>
            </a:r>
          </a:p>
          <a:p>
            <a:pPr marL="637200" lvl="1" indent="-285750">
              <a:buFont typeface="Wingdings" panose="05000000000000000000" pitchFamily="2" charset="2"/>
              <a:buChar char="q"/>
            </a:pPr>
            <a:endParaRPr lang="fr-FR" sz="1000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r>
              <a:rPr lang="fr-FR" sz="1200" dirty="0" smtClean="0"/>
              <a:t>Taux équipement cible :</a:t>
            </a:r>
          </a:p>
          <a:p>
            <a:pPr marL="637200" lvl="1" indent="-285750">
              <a:buFont typeface="Wingdings" panose="05000000000000000000" pitchFamily="2" charset="2"/>
              <a:buChar char="q"/>
            </a:pPr>
            <a:r>
              <a:rPr lang="fr-FR" sz="1000" dirty="0" smtClean="0"/>
              <a:t>26 lits et 10 places pour 100 000 habitants de -18 ans</a:t>
            </a:r>
          </a:p>
          <a:p>
            <a:pPr marL="637200" lvl="1" indent="-285750">
              <a:buFont typeface="Wingdings" panose="05000000000000000000" pitchFamily="2" charset="2"/>
              <a:buChar char="q"/>
            </a:pPr>
            <a:r>
              <a:rPr lang="fr-FR" sz="1000" dirty="0" smtClean="0"/>
              <a:t>Total 303 lits et 117 places à répartir sur le territoire</a:t>
            </a:r>
          </a:p>
          <a:p>
            <a:pPr lvl="1" indent="0">
              <a:buNone/>
            </a:pPr>
            <a:endParaRPr lang="fr-FR" sz="1000" dirty="0" smtClean="0"/>
          </a:p>
          <a:p>
            <a:pPr lvl="1" indent="0" algn="r">
              <a:buNone/>
            </a:pPr>
            <a:r>
              <a:rPr lang="fr-FR" sz="1100" b="1" dirty="0" smtClean="0">
                <a:solidFill>
                  <a:schemeClr val="tx2"/>
                </a:solidFill>
              </a:rPr>
              <a:t>PROPOSITION : 7 implantations </a:t>
            </a:r>
            <a:r>
              <a:rPr lang="fr-FR" sz="11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</a:t>
            </a:r>
            <a:endParaRPr lang="fr-FR" sz="1100" b="1" dirty="0" smtClean="0">
              <a:solidFill>
                <a:schemeClr val="tx2"/>
              </a:solidFill>
            </a:endParaRPr>
          </a:p>
          <a:p>
            <a:pPr marL="637200" lvl="1" indent="-285750">
              <a:buFont typeface="Wingdings" panose="05000000000000000000" pitchFamily="2" charset="2"/>
              <a:buChar char="q"/>
            </a:pPr>
            <a:endParaRPr lang="fr-FR" sz="1000" dirty="0"/>
          </a:p>
          <a:p>
            <a:pPr marL="637200" lvl="1" indent="-285750">
              <a:buFont typeface="Wingdings" panose="05000000000000000000" pitchFamily="2" charset="2"/>
              <a:buChar char="q"/>
            </a:pPr>
            <a:endParaRPr lang="fr-FR" sz="1000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endParaRPr lang="fr-FR" sz="1200" dirty="0" smtClean="0"/>
          </a:p>
          <a:p>
            <a:pPr marL="377825" indent="-285750">
              <a:buFont typeface="Wingdings" panose="05000000000000000000" pitchFamily="2" charset="2"/>
              <a:buChar char="q"/>
            </a:pPr>
            <a:endParaRPr lang="fr-FR" sz="1200" dirty="0" smtClean="0"/>
          </a:p>
          <a:p>
            <a:r>
              <a:rPr lang="fr-FR" sz="1200" dirty="0" smtClean="0"/>
              <a:t>      </a:t>
            </a:r>
            <a:endParaRPr lang="fr-FR" sz="1200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2129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/>
              <a:t>2</a:t>
            </a:r>
            <a:r>
              <a:rPr lang="fr-FR" sz="1600" dirty="0" smtClean="0"/>
              <a:t>.1</a:t>
            </a:r>
            <a:r>
              <a:rPr lang="fr-FR" sz="1600" dirty="0" smtClean="0"/>
              <a:t>. Synthèse des enjeux de la réforme et de ses impacts en NA </a:t>
            </a:r>
            <a:endParaRPr lang="fr-FR" sz="1600" dirty="0"/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323570" y="1239532"/>
            <a:ext cx="4392446" cy="3420449"/>
          </a:xfrm>
        </p:spPr>
        <p:txBody>
          <a:bodyPr/>
          <a:lstStyle/>
          <a:p>
            <a:r>
              <a:rPr lang="fr-FR" sz="1050" b="1" dirty="0" smtClean="0"/>
              <a:t>6</a:t>
            </a:r>
            <a:r>
              <a:rPr lang="fr-FR" sz="1050" dirty="0" smtClean="0"/>
              <a:t> </a:t>
            </a:r>
            <a:r>
              <a:rPr lang="fr-FR" sz="1050" b="1" dirty="0" smtClean="0"/>
              <a:t>plateaux </a:t>
            </a:r>
            <a:r>
              <a:rPr lang="fr-FR" sz="1050" b="1" dirty="0"/>
              <a:t>techniques spécialisés</a:t>
            </a:r>
            <a:r>
              <a:rPr lang="fr-FR" sz="1050" dirty="0"/>
              <a:t> (PTS) </a:t>
            </a:r>
            <a:endParaRPr lang="fr-FR" sz="1050" dirty="0" smtClean="0"/>
          </a:p>
          <a:p>
            <a:r>
              <a:rPr lang="fr-FR" sz="1050" b="1" dirty="0" smtClean="0"/>
              <a:t>11 activités d’expertise </a:t>
            </a:r>
            <a:r>
              <a:rPr lang="fr-FR" sz="1050" dirty="0" smtClean="0"/>
              <a:t>(AE) </a:t>
            </a:r>
          </a:p>
          <a:p>
            <a:pPr marL="263525" indent="-171450">
              <a:buFont typeface="Wingdings" panose="05000000000000000000" pitchFamily="2" charset="2"/>
              <a:buChar char="è"/>
            </a:pPr>
            <a:r>
              <a:rPr lang="fr-FR" sz="1050" dirty="0" smtClean="0">
                <a:sym typeface="Wingdings" panose="05000000000000000000" pitchFamily="2" charset="2"/>
              </a:rPr>
              <a:t>c</a:t>
            </a:r>
            <a:r>
              <a:rPr lang="fr-FR" sz="1050" dirty="0" smtClean="0"/>
              <a:t>ahier des charges nationaux à respecter</a:t>
            </a:r>
          </a:p>
          <a:p>
            <a:pPr marL="263525" indent="-171450">
              <a:buFont typeface="Wingdings" panose="05000000000000000000" pitchFamily="2" charset="2"/>
              <a:buChar char="è"/>
            </a:pPr>
            <a:r>
              <a:rPr lang="fr-FR" sz="1050" dirty="0"/>
              <a:t>reconnaissance spécifique de la part de l’ARS </a:t>
            </a:r>
            <a:endParaRPr lang="fr-FR" sz="1050" dirty="0" smtClean="0"/>
          </a:p>
          <a:p>
            <a:pPr marL="52290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800" dirty="0" smtClean="0"/>
              <a:t>contractuelle : </a:t>
            </a:r>
            <a:r>
              <a:rPr lang="fr-FR" sz="800" dirty="0"/>
              <a:t>inscription CPOM </a:t>
            </a:r>
            <a:r>
              <a:rPr lang="fr-FR" sz="800" dirty="0" smtClean="0"/>
              <a:t>ES</a:t>
            </a:r>
          </a:p>
          <a:p>
            <a:pPr marL="52290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800" dirty="0" smtClean="0"/>
              <a:t>tarifaire : </a:t>
            </a:r>
            <a:r>
              <a:rPr lang="fr-FR" sz="800" dirty="0"/>
              <a:t>compartiment dédié dans le cadre de la réforme </a:t>
            </a:r>
            <a:r>
              <a:rPr lang="fr-FR" sz="800" dirty="0" smtClean="0"/>
              <a:t>financière</a:t>
            </a:r>
          </a:p>
          <a:p>
            <a:pPr marL="52290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fr-FR" sz="800" dirty="0"/>
          </a:p>
          <a:p>
            <a:pPr marL="522900"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è"/>
            </a:pPr>
            <a:endParaRPr lang="fr-FR" sz="700" dirty="0"/>
          </a:p>
          <a:p>
            <a:r>
              <a:rPr lang="fr-FR" sz="1000" dirty="0" smtClean="0"/>
              <a:t>Il s’agit bien d’une expertise au sein d’un établissement spécialisé (neuro pour 6 AE, </a:t>
            </a:r>
            <a:r>
              <a:rPr lang="fr-FR" sz="1000" dirty="0" err="1" smtClean="0"/>
              <a:t>respi</a:t>
            </a:r>
            <a:r>
              <a:rPr lang="fr-FR" sz="1000" dirty="0" smtClean="0"/>
              <a:t>, cardio, loco, addicto, obésité) :</a:t>
            </a:r>
          </a:p>
          <a:p>
            <a:pPr marL="377825" indent="-285750">
              <a:buFont typeface="Wingdings" panose="05000000000000000000" pitchFamily="2" charset="2"/>
              <a:buChar char="ü"/>
            </a:pPr>
            <a:r>
              <a:rPr lang="fr-FR" sz="1000" dirty="0" smtClean="0"/>
              <a:t>Certain ES détectent </a:t>
            </a:r>
            <a:r>
              <a:rPr lang="fr-FR" sz="1000" dirty="0"/>
              <a:t>le besoin de réadaptation </a:t>
            </a:r>
            <a:r>
              <a:rPr lang="fr-FR" sz="1000" dirty="0" smtClean="0"/>
              <a:t>spécifique sans </a:t>
            </a:r>
            <a:r>
              <a:rPr lang="fr-FR" sz="1000" dirty="0"/>
              <a:t>possibilité de le </a:t>
            </a:r>
            <a:r>
              <a:rPr lang="fr-FR" sz="1000" dirty="0" smtClean="0"/>
              <a:t>traiter</a:t>
            </a:r>
          </a:p>
          <a:p>
            <a:pPr marL="377825" indent="-285750">
              <a:buFont typeface="Wingdings" panose="05000000000000000000" pitchFamily="2" charset="2"/>
              <a:buChar char="ü"/>
            </a:pPr>
            <a:r>
              <a:rPr lang="fr-FR" sz="1000" dirty="0" smtClean="0"/>
              <a:t>D’autres assurent </a:t>
            </a:r>
            <a:r>
              <a:rPr lang="fr-FR" sz="1000" dirty="0"/>
              <a:t>la prise en charge de la majorité des situations </a:t>
            </a:r>
            <a:endParaRPr lang="fr-FR" sz="1000" dirty="0" smtClean="0"/>
          </a:p>
          <a:p>
            <a:pPr marL="377825" indent="-285750">
              <a:buFont typeface="Wingdings" panose="05000000000000000000" pitchFamily="2" charset="2"/>
              <a:buChar char="ü"/>
            </a:pPr>
            <a:r>
              <a:rPr lang="fr-FR" sz="1000" b="1" u="sng" dirty="0" smtClean="0"/>
              <a:t>Les ES identifiés « experts » prennent en </a:t>
            </a:r>
            <a:r>
              <a:rPr lang="fr-FR" sz="1000" b="1" u="sng" dirty="0"/>
              <a:t>charge les cas les plus complexes et </a:t>
            </a:r>
            <a:r>
              <a:rPr lang="fr-FR" sz="1000" b="1" u="sng" dirty="0" smtClean="0"/>
              <a:t>animent </a:t>
            </a:r>
            <a:r>
              <a:rPr lang="fr-FR" sz="1000" b="1" u="sng" dirty="0"/>
              <a:t>l’enseignement et la recherche sur le </a:t>
            </a:r>
            <a:r>
              <a:rPr lang="fr-FR" sz="1000" b="1" u="sng" dirty="0" smtClean="0"/>
              <a:t>sujet </a:t>
            </a:r>
          </a:p>
          <a:p>
            <a:pPr marL="377825" indent="-285750">
              <a:buFont typeface="Wingdings" panose="05000000000000000000" pitchFamily="2" charset="2"/>
              <a:buChar char="ü"/>
            </a:pPr>
            <a:endParaRPr lang="fr-FR" sz="1050" b="1" dirty="0">
              <a:sym typeface="Wingdings" panose="05000000000000000000" pitchFamily="2" charset="2"/>
            </a:endParaRPr>
          </a:p>
          <a:p>
            <a:r>
              <a:rPr lang="fr-FR" sz="105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Enjeu de coordination/fluidification parcours patient et de gradation de l’offre : SMR polyvalent  SMR spécialisé  SMR « expert » </a:t>
            </a:r>
            <a:r>
              <a:rPr lang="fr-FR" sz="1050" b="1" dirty="0">
                <a:solidFill>
                  <a:schemeClr val="tx2"/>
                </a:solidFill>
                <a:sym typeface="Wingdings" panose="05000000000000000000" pitchFamily="2" charset="2"/>
              </a:rPr>
              <a:t>avec possibles allers-retours selon les </a:t>
            </a:r>
            <a:r>
              <a:rPr lang="fr-FR" sz="105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besoins évolutifs du </a:t>
            </a:r>
            <a:r>
              <a:rPr lang="fr-FR" sz="1050" b="1" dirty="0">
                <a:solidFill>
                  <a:schemeClr val="tx2"/>
                </a:solidFill>
                <a:sym typeface="Wingdings" panose="05000000000000000000" pitchFamily="2" charset="2"/>
              </a:rPr>
              <a:t>patient</a:t>
            </a:r>
            <a:endParaRPr lang="fr-FR" sz="105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endParaRPr lang="fr-FR" sz="105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endParaRPr lang="fr-FR" sz="1050" dirty="0"/>
          </a:p>
          <a:p>
            <a:endParaRPr lang="fr-FR" sz="105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801007"/>
              </p:ext>
            </p:extLst>
          </p:nvPr>
        </p:nvGraphicFramePr>
        <p:xfrm>
          <a:off x="4860030" y="1131590"/>
          <a:ext cx="4032449" cy="369207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32050">
                  <a:extLst>
                    <a:ext uri="{9D8B030D-6E8A-4147-A177-3AD203B41FA5}">
                      <a16:colId xmlns:a16="http://schemas.microsoft.com/office/drawing/2014/main" val="3456924131"/>
                    </a:ext>
                  </a:extLst>
                </a:gridCol>
                <a:gridCol w="3600399">
                  <a:extLst>
                    <a:ext uri="{9D8B030D-6E8A-4147-A177-3AD203B41FA5}">
                      <a16:colId xmlns:a16="http://schemas.microsoft.com/office/drawing/2014/main" val="1707763921"/>
                    </a:ext>
                  </a:extLst>
                </a:gridCol>
              </a:tblGrid>
              <a:tr h="195788">
                <a:tc rowSpan="6">
                  <a:txBody>
                    <a:bodyPr/>
                    <a:lstStyle/>
                    <a:p>
                      <a:r>
                        <a:rPr lang="fr-FR" sz="800" b="0" dirty="0" smtClean="0"/>
                        <a:t>PTS</a:t>
                      </a:r>
                      <a:endParaRPr lang="fr-FR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dirty="0" smtClean="0"/>
                        <a:t>Balnéothérapie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2898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Isocinétisme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41735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Analyse Quantifiée de la Marche et du Mouvement (AQM)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926235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Plateau de rééducation assistée du membre supérieure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85489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Assistance robotisée des membres inférieurs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920899"/>
                  </a:ext>
                </a:extLst>
              </a:tr>
              <a:tr h="157336">
                <a:tc vMerge="1">
                  <a:txBody>
                    <a:bodyPr/>
                    <a:lstStyle/>
                    <a:p>
                      <a:endParaRPr lang="fr-F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Plateau de rééducation de préparation du retour à la conduite automobile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170347"/>
                  </a:ext>
                </a:extLst>
              </a:tr>
              <a:tr h="195788">
                <a:tc rowSpan="1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AE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 smtClean="0">
                          <a:solidFill>
                            <a:schemeClr val="tx2"/>
                          </a:solidFill>
                        </a:rPr>
                        <a:t>58 en NA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dirty="0" smtClean="0">
                          <a:solidFill>
                            <a:schemeClr val="tx2"/>
                          </a:solidFill>
                        </a:rPr>
                        <a:t>sur 32</a:t>
                      </a:r>
                      <a:r>
                        <a:rPr lang="fr-FR" sz="800" b="1" baseline="0" dirty="0" smtClean="0">
                          <a:solidFill>
                            <a:schemeClr val="tx2"/>
                          </a:solidFill>
                        </a:rPr>
                        <a:t> ES</a:t>
                      </a:r>
                      <a:endParaRPr lang="fr-FR" sz="8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Unité de prise en charge des personnes EVC-EPR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480467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Troubles cognitifs et comportementaux des patients cérébrolésés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61561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Patients atteints de lésions médullaires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252678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Réadaptation neuro-orthopédique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82375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Réadaptation Post-Réanimation (SRPR) </a:t>
                      </a:r>
                      <a:r>
                        <a:rPr lang="fr-FR" sz="800" b="1" u="sng" dirty="0" smtClean="0">
                          <a:solidFill>
                            <a:schemeClr val="tx2"/>
                          </a:solidFill>
                          <a:effectLst/>
                        </a:rPr>
                        <a:t>A DEVELOPPER 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25882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Réadaptation Précoce Post-Aiguë Neurologique (PREPAN)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823926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Réadaptation Précoce Post-Aiguë Respiratoire (PREPAR)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006859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Réadaptation Précoce Post-Aiguë Cardiologique (PREPAC)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10780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Patients amputés, appareillés ou non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8122"/>
                  </a:ext>
                </a:extLst>
              </a:tr>
              <a:tr h="195788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Troubles cognitifs sévères liés à une conduite addictive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001536"/>
                  </a:ext>
                </a:extLst>
              </a:tr>
              <a:tr h="278310">
                <a:tc vMerge="1">
                  <a:txBody>
                    <a:bodyPr/>
                    <a:lstStyle/>
                    <a:p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effectLst/>
                        </a:rPr>
                        <a:t>Prise en charge des obésités complexes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46180"/>
                  </a:ext>
                </a:extLst>
              </a:tr>
            </a:tbl>
          </a:graphicData>
        </a:graphic>
      </p:graphicFrame>
      <p:sp>
        <p:nvSpPr>
          <p:cNvPr id="4" name="Rectangle à coins arrondis 3"/>
          <p:cNvSpPr/>
          <p:nvPr/>
        </p:nvSpPr>
        <p:spPr>
          <a:xfrm>
            <a:off x="179439" y="1167525"/>
            <a:ext cx="3024336" cy="504056"/>
          </a:xfrm>
          <a:prstGeom prst="round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0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59" y="415631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/>
              <a:t>2</a:t>
            </a:r>
            <a:r>
              <a:rPr lang="fr-FR" sz="1600" dirty="0" smtClean="0"/>
              <a:t>.2</a:t>
            </a:r>
            <a:r>
              <a:rPr lang="fr-FR" sz="1600" dirty="0" smtClean="0"/>
              <a:t>. Evolution de la forme des OQOS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4616043" y="133323"/>
            <a:ext cx="4060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Trame vierge des OQOS </a:t>
            </a:r>
          </a:p>
          <a:p>
            <a:r>
              <a:rPr lang="fr-FR" dirty="0" smtClean="0"/>
              <a:t>version en vigueur</a:t>
            </a:r>
            <a:endParaRPr lang="fr-FR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68216" y="11675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870385"/>
              </p:ext>
            </p:extLst>
          </p:nvPr>
        </p:nvGraphicFramePr>
        <p:xfrm>
          <a:off x="413924" y="839618"/>
          <a:ext cx="7995686" cy="3625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6418">
                  <a:extLst>
                    <a:ext uri="{9D8B030D-6E8A-4147-A177-3AD203B41FA5}">
                      <a16:colId xmlns:a16="http://schemas.microsoft.com/office/drawing/2014/main" val="1321553293"/>
                    </a:ext>
                  </a:extLst>
                </a:gridCol>
                <a:gridCol w="759083">
                  <a:extLst>
                    <a:ext uri="{9D8B030D-6E8A-4147-A177-3AD203B41FA5}">
                      <a16:colId xmlns:a16="http://schemas.microsoft.com/office/drawing/2014/main" val="3099900674"/>
                    </a:ext>
                  </a:extLst>
                </a:gridCol>
                <a:gridCol w="1353700">
                  <a:extLst>
                    <a:ext uri="{9D8B030D-6E8A-4147-A177-3AD203B41FA5}">
                      <a16:colId xmlns:a16="http://schemas.microsoft.com/office/drawing/2014/main" val="4063130483"/>
                    </a:ext>
                  </a:extLst>
                </a:gridCol>
                <a:gridCol w="1353700">
                  <a:extLst>
                    <a:ext uri="{9D8B030D-6E8A-4147-A177-3AD203B41FA5}">
                      <a16:colId xmlns:a16="http://schemas.microsoft.com/office/drawing/2014/main" val="204700754"/>
                    </a:ext>
                  </a:extLst>
                </a:gridCol>
                <a:gridCol w="1062718">
                  <a:extLst>
                    <a:ext uri="{9D8B030D-6E8A-4147-A177-3AD203B41FA5}">
                      <a16:colId xmlns:a16="http://schemas.microsoft.com/office/drawing/2014/main" val="409163885"/>
                    </a:ext>
                  </a:extLst>
                </a:gridCol>
                <a:gridCol w="1050067">
                  <a:extLst>
                    <a:ext uri="{9D8B030D-6E8A-4147-A177-3AD203B41FA5}">
                      <a16:colId xmlns:a16="http://schemas.microsoft.com/office/drawing/2014/main" val="4004520970"/>
                    </a:ext>
                  </a:extLst>
                </a:gridCol>
              </a:tblGrid>
              <a:tr h="447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Spécialités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Forme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Modalité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</a:t>
                      </a:r>
                      <a:br>
                        <a:rPr lang="fr-FR" sz="900" dirty="0">
                          <a:effectLst/>
                        </a:rPr>
                      </a:br>
                      <a:r>
                        <a:rPr lang="fr-FR" sz="900" dirty="0">
                          <a:effectLst/>
                        </a:rPr>
                        <a:t>de sites autorisés </a:t>
                      </a:r>
                      <a:br>
                        <a:rPr lang="fr-FR" sz="900" dirty="0">
                          <a:effectLst/>
                        </a:rPr>
                      </a:br>
                      <a:r>
                        <a:rPr lang="fr-FR" sz="900" dirty="0">
                          <a:effectLst/>
                        </a:rPr>
                        <a:t>au </a:t>
                      </a:r>
                      <a:r>
                        <a:rPr lang="fr-FR" sz="900" dirty="0" err="1">
                          <a:effectLst/>
                        </a:rPr>
                        <a:t>xxxxxx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Schéma-cible 2018-2023 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 d'implantations disponibles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471264"/>
                  </a:ext>
                </a:extLst>
              </a:tr>
              <a:tr h="211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ZONE TERRITORIALE DE RECOURS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424204880"/>
                  </a:ext>
                </a:extLst>
              </a:tr>
              <a:tr h="11690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indifférencié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HC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019912335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763235399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HTP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Adulte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666792561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928243349"/>
                  </a:ext>
                </a:extLst>
              </a:tr>
              <a:tr h="11690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mention spécialisée affections de l'appareil locomoteur 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HC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105756052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831603968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Adulte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772745661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854339673"/>
                  </a:ext>
                </a:extLst>
              </a:tr>
              <a:tr h="11690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mention spécialisée affections du système nerveux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HC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Adulte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231282693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879145808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HTP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718292037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456852521"/>
                  </a:ext>
                </a:extLst>
              </a:tr>
              <a:tr h="11690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mention spécialisée affections du système cardio-vasculaire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101492915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343256180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81263997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96287512"/>
                  </a:ext>
                </a:extLst>
              </a:tr>
              <a:tr h="11690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mention spécialisée affections du système respiratoire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265887673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227725339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353881894"/>
                  </a:ext>
                </a:extLst>
              </a:tr>
              <a:tr h="11690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621430796"/>
                  </a:ext>
                </a:extLst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64137" y="944780"/>
            <a:ext cx="19284192" cy="47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5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4F9C7A-68E5-0042-9946-4669E134DC3E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55526"/>
            <a:ext cx="8424863" cy="539991"/>
          </a:xfrm>
        </p:spPr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DOS/PSVH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1203598"/>
            <a:ext cx="8496944" cy="3240360"/>
          </a:xfrm>
        </p:spPr>
        <p:txBody>
          <a:bodyPr/>
          <a:lstStyle/>
          <a:p>
            <a:endParaRPr lang="fr-FR" dirty="0"/>
          </a:p>
          <a:p>
            <a:endParaRPr lang="fr-FR" sz="2000" b="1" dirty="0" smtClean="0"/>
          </a:p>
          <a:p>
            <a:endParaRPr lang="fr-FR" sz="2000" b="1" dirty="0"/>
          </a:p>
          <a:p>
            <a:r>
              <a:rPr lang="fr-FR" sz="2000" b="1" dirty="0" smtClean="0"/>
              <a:t>1</a:t>
            </a:r>
            <a:r>
              <a:rPr lang="fr-FR" sz="2000" b="1" dirty="0"/>
              <a:t>. Présentation générale de la réforme autorisations </a:t>
            </a:r>
            <a:endParaRPr lang="fr-FR" sz="2000" dirty="0"/>
          </a:p>
          <a:p>
            <a:r>
              <a:rPr lang="fr-FR" sz="2000" b="1" dirty="0"/>
              <a:t>2</a:t>
            </a:r>
            <a:r>
              <a:rPr lang="fr-FR" sz="2000" b="1" dirty="0" smtClean="0"/>
              <a:t>. Focus Soins Médicaux et de réadaptation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4003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4A60EE-9D13-3442-9796-E718C6343EC1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18927" y="567460"/>
            <a:ext cx="8424614" cy="242951"/>
          </a:xfrm>
        </p:spPr>
        <p:txBody>
          <a:bodyPr/>
          <a:lstStyle/>
          <a:p>
            <a:r>
              <a:rPr lang="fr-FR" sz="1600" dirty="0">
                <a:solidFill>
                  <a:schemeClr val="tx1"/>
                </a:solidFill>
              </a:rPr>
              <a:t>2</a:t>
            </a:r>
            <a:r>
              <a:rPr lang="fr-FR" sz="1600" dirty="0" smtClean="0">
                <a:solidFill>
                  <a:schemeClr val="tx1"/>
                </a:solidFill>
              </a:rPr>
              <a:t>.2</a:t>
            </a:r>
            <a:r>
              <a:rPr lang="fr-FR" sz="1600" dirty="0">
                <a:solidFill>
                  <a:schemeClr val="tx1"/>
                </a:solidFill>
              </a:rPr>
              <a:t>. Evolution de la forme des OQOS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023440"/>
              </p:ext>
            </p:extLst>
          </p:nvPr>
        </p:nvGraphicFramePr>
        <p:xfrm>
          <a:off x="318927" y="915566"/>
          <a:ext cx="8424614" cy="37294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2100">
                  <a:extLst>
                    <a:ext uri="{9D8B030D-6E8A-4147-A177-3AD203B41FA5}">
                      <a16:colId xmlns:a16="http://schemas.microsoft.com/office/drawing/2014/main" val="1525481210"/>
                    </a:ext>
                  </a:extLst>
                </a:gridCol>
                <a:gridCol w="807144">
                  <a:extLst>
                    <a:ext uri="{9D8B030D-6E8A-4147-A177-3AD203B41FA5}">
                      <a16:colId xmlns:a16="http://schemas.microsoft.com/office/drawing/2014/main" val="3340552787"/>
                    </a:ext>
                  </a:extLst>
                </a:gridCol>
                <a:gridCol w="1439408">
                  <a:extLst>
                    <a:ext uri="{9D8B030D-6E8A-4147-A177-3AD203B41FA5}">
                      <a16:colId xmlns:a16="http://schemas.microsoft.com/office/drawing/2014/main" val="2819079817"/>
                    </a:ext>
                  </a:extLst>
                </a:gridCol>
                <a:gridCol w="1439408">
                  <a:extLst>
                    <a:ext uri="{9D8B030D-6E8A-4147-A177-3AD203B41FA5}">
                      <a16:colId xmlns:a16="http://schemas.microsoft.com/office/drawing/2014/main" val="306904408"/>
                    </a:ext>
                  </a:extLst>
                </a:gridCol>
                <a:gridCol w="1130004">
                  <a:extLst>
                    <a:ext uri="{9D8B030D-6E8A-4147-A177-3AD203B41FA5}">
                      <a16:colId xmlns:a16="http://schemas.microsoft.com/office/drawing/2014/main" val="98688267"/>
                    </a:ext>
                  </a:extLst>
                </a:gridCol>
                <a:gridCol w="1116550">
                  <a:extLst>
                    <a:ext uri="{9D8B030D-6E8A-4147-A177-3AD203B41FA5}">
                      <a16:colId xmlns:a16="http://schemas.microsoft.com/office/drawing/2014/main" val="1420047741"/>
                    </a:ext>
                  </a:extLst>
                </a:gridCol>
              </a:tblGrid>
              <a:tr h="4924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Spécialités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Forme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Modalité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584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</a:t>
                      </a:r>
                      <a:br>
                        <a:rPr lang="fr-FR" sz="900" dirty="0">
                          <a:effectLst/>
                        </a:rPr>
                      </a:br>
                      <a:r>
                        <a:rPr lang="fr-FR" sz="900" dirty="0">
                          <a:effectLst/>
                        </a:rPr>
                        <a:t>de sites autorisés </a:t>
                      </a:r>
                      <a:br>
                        <a:rPr lang="fr-FR" sz="900" dirty="0">
                          <a:effectLst/>
                        </a:rPr>
                      </a:br>
                      <a:r>
                        <a:rPr lang="fr-FR" sz="900" dirty="0">
                          <a:effectLst/>
                        </a:rPr>
                        <a:t>au </a:t>
                      </a:r>
                      <a:r>
                        <a:rPr lang="fr-FR" sz="900" dirty="0" err="1">
                          <a:effectLst/>
                        </a:rPr>
                        <a:t>xxxxxx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Schéma-cible </a:t>
                      </a:r>
                      <a:endParaRPr lang="fr-FR" sz="9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</a:rPr>
                        <a:t>2018-2023 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Nombre d'implantations disponibles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417324"/>
                  </a:ext>
                </a:extLst>
              </a:tr>
              <a:tr h="184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ZONE TERRITORIALE DE </a:t>
                      </a:r>
                      <a:r>
                        <a:rPr lang="fr-FR" sz="900" dirty="0" smtClean="0">
                          <a:effectLst/>
                        </a:rPr>
                        <a:t>PROXIMITE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685523443"/>
                  </a:ext>
                </a:extLst>
              </a:tr>
              <a:tr h="1526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indifférencié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HC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Adulte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762305524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411698551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HTP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76674841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496482849"/>
                  </a:ext>
                </a:extLst>
              </a:tr>
              <a:tr h="1526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mention spécialisée affections de l'appareil locomoteur 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4085502107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762066322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102126787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639197571"/>
                  </a:ext>
                </a:extLst>
              </a:tr>
              <a:tr h="1526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mention spécialisée affections du système nerveux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909400523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088171539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392136219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943750644"/>
                  </a:ext>
                </a:extLst>
              </a:tr>
              <a:tr h="1526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mention spécialisée affections du système cardio-vasculaire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743063693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164739544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3234814139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Pédiatrie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4067442234"/>
                  </a:ext>
                </a:extLst>
              </a:tr>
              <a:tr h="15261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SSR mention spécialisée affections du système respiratoire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HC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Adulte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4175170277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389332096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HTP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Adulte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1892735019"/>
                  </a:ext>
                </a:extLst>
              </a:tr>
              <a:tr h="15261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</a:rPr>
                        <a:t>Pédiatrie</a:t>
                      </a:r>
                      <a:endParaRPr lang="fr-F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39" marR="22839" marT="0" marB="0" anchor="ctr"/>
                </a:tc>
                <a:extLst>
                  <a:ext uri="{0D108BD9-81ED-4DB2-BD59-A6C34878D82A}">
                    <a16:rowId xmlns:a16="http://schemas.microsoft.com/office/drawing/2014/main" val="2422951775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640013" y="1708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616043" y="133323"/>
            <a:ext cx="4060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Trame vierge des OQOS </a:t>
            </a:r>
          </a:p>
          <a:p>
            <a:r>
              <a:rPr lang="fr-FR" dirty="0" smtClean="0"/>
              <a:t>version en vigueur (suite)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6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62" y="423500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 smtClean="0"/>
              <a:t>2.2</a:t>
            </a:r>
            <a:r>
              <a:rPr lang="fr-FR" sz="1600" dirty="0" smtClean="0"/>
              <a:t>. Evolution de la forme des OQOS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4625875" y="100335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Trame vierge des OQOS version future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739773"/>
              </p:ext>
            </p:extLst>
          </p:nvPr>
        </p:nvGraphicFramePr>
        <p:xfrm>
          <a:off x="323528" y="963488"/>
          <a:ext cx="8251710" cy="3796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8469">
                  <a:extLst>
                    <a:ext uri="{9D8B030D-6E8A-4147-A177-3AD203B41FA5}">
                      <a16:colId xmlns:a16="http://schemas.microsoft.com/office/drawing/2014/main" val="1372739673"/>
                    </a:ext>
                  </a:extLst>
                </a:gridCol>
                <a:gridCol w="905909">
                  <a:extLst>
                    <a:ext uri="{9D8B030D-6E8A-4147-A177-3AD203B41FA5}">
                      <a16:colId xmlns:a16="http://schemas.microsoft.com/office/drawing/2014/main" val="4098412890"/>
                    </a:ext>
                  </a:extLst>
                </a:gridCol>
                <a:gridCol w="901458">
                  <a:extLst>
                    <a:ext uri="{9D8B030D-6E8A-4147-A177-3AD203B41FA5}">
                      <a16:colId xmlns:a16="http://schemas.microsoft.com/office/drawing/2014/main" val="669937140"/>
                    </a:ext>
                  </a:extLst>
                </a:gridCol>
                <a:gridCol w="1077554">
                  <a:extLst>
                    <a:ext uri="{9D8B030D-6E8A-4147-A177-3AD203B41FA5}">
                      <a16:colId xmlns:a16="http://schemas.microsoft.com/office/drawing/2014/main" val="3218742878"/>
                    </a:ext>
                  </a:extLst>
                </a:gridCol>
                <a:gridCol w="1077554">
                  <a:extLst>
                    <a:ext uri="{9D8B030D-6E8A-4147-A177-3AD203B41FA5}">
                      <a16:colId xmlns:a16="http://schemas.microsoft.com/office/drawing/2014/main" val="4243617153"/>
                    </a:ext>
                  </a:extLst>
                </a:gridCol>
                <a:gridCol w="900822">
                  <a:extLst>
                    <a:ext uri="{9D8B030D-6E8A-4147-A177-3AD203B41FA5}">
                      <a16:colId xmlns:a16="http://schemas.microsoft.com/office/drawing/2014/main" val="820442542"/>
                    </a:ext>
                  </a:extLst>
                </a:gridCol>
                <a:gridCol w="959944">
                  <a:extLst>
                    <a:ext uri="{9D8B030D-6E8A-4147-A177-3AD203B41FA5}">
                      <a16:colId xmlns:a16="http://schemas.microsoft.com/office/drawing/2014/main" val="104453213"/>
                    </a:ext>
                  </a:extLst>
                </a:gridCol>
              </a:tblGrid>
              <a:tr h="418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Spécialités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Nombre de sites autorisés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Schéma-cible</a:t>
                      </a:r>
                      <a:br>
                        <a:rPr lang="fr-FR" sz="900" dirty="0">
                          <a:effectLst/>
                        </a:rPr>
                      </a:br>
                      <a:r>
                        <a:rPr lang="fr-FR" sz="900" dirty="0">
                          <a:effectLst/>
                        </a:rPr>
                        <a:t>2023-2028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Nombre</a:t>
                      </a:r>
                      <a:r>
                        <a:rPr lang="fr-FR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d’implantations disponibles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212352"/>
                  </a:ext>
                </a:extLst>
              </a:tr>
              <a:tr h="285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recours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proximité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recours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proximité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recours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Zone territoriale</a:t>
                      </a:r>
                      <a:br>
                        <a:rPr lang="fr-FR" sz="800" dirty="0">
                          <a:effectLst/>
                        </a:rPr>
                      </a:br>
                      <a:r>
                        <a:rPr lang="fr-FR" sz="800" dirty="0">
                          <a:effectLst/>
                        </a:rPr>
                        <a:t>de proximité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059200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polyvalent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868004890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smtClean="0">
                          <a:effectLst/>
                        </a:rPr>
                        <a:t>SSR gériatrique</a:t>
                      </a:r>
                      <a:endParaRPr lang="fr-FR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1365444823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smtClean="0">
                          <a:effectLst/>
                        </a:rPr>
                        <a:t>SSR  locomoteur </a:t>
                      </a:r>
                      <a:endParaRPr lang="fr-FR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2176002024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 système nerveux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1038101302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cardio-vasculaire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359182512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pneumologie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3099387764"/>
                  </a:ext>
                </a:extLst>
              </a:tr>
              <a:tr h="3210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</a:t>
                      </a:r>
                      <a:r>
                        <a:rPr lang="fr-FR" sz="900" dirty="0" err="1">
                          <a:effectLst/>
                        </a:rPr>
                        <a:t>endocrino</a:t>
                      </a:r>
                      <a:r>
                        <a:rPr lang="fr-FR" sz="900" dirty="0">
                          <a:effectLst/>
                        </a:rPr>
                        <a:t>, digestif, </a:t>
                      </a:r>
                      <a:r>
                        <a:rPr lang="fr-FR" sz="900" dirty="0" err="1">
                          <a:effectLst/>
                        </a:rPr>
                        <a:t>diabéto</a:t>
                      </a:r>
                      <a:r>
                        <a:rPr lang="fr-FR" sz="900" dirty="0">
                          <a:effectLst/>
                        </a:rPr>
                        <a:t>, nutrition (E2DN)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146948614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addictions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1293249510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</a:t>
                      </a:r>
                      <a:r>
                        <a:rPr lang="fr-FR" sz="900" dirty="0" smtClean="0">
                          <a:effectLst/>
                        </a:rPr>
                        <a:t>brûlés 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406838788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SSR cancer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extLst>
                  <a:ext uri="{0D108BD9-81ED-4DB2-BD59-A6C34878D82A}">
                    <a16:rowId xmlns:a16="http://schemas.microsoft.com/office/drawing/2014/main" val="705045177"/>
                  </a:ext>
                </a:extLst>
              </a:tr>
              <a:tr h="225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chemeClr val="tx2"/>
                          </a:solidFill>
                          <a:effectLst/>
                        </a:rPr>
                        <a:t>mention oncologie </a:t>
                      </a:r>
                      <a:endParaRPr lang="fr-FR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extLst>
                  <a:ext uri="{0D108BD9-81ED-4DB2-BD59-A6C34878D82A}">
                    <a16:rowId xmlns:a16="http://schemas.microsoft.com/office/drawing/2014/main" val="396404485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</a:rPr>
                        <a:t>mention oncologie-hématologie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extLst>
                  <a:ext uri="{0D108BD9-81ED-4DB2-BD59-A6C34878D82A}">
                    <a16:rowId xmlns:a16="http://schemas.microsoft.com/office/drawing/2014/main" val="3472913131"/>
                  </a:ext>
                </a:extLst>
              </a:tr>
              <a:tr h="155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chemeClr val="tx2"/>
                          </a:solidFill>
                          <a:effectLst/>
                        </a:rPr>
                        <a:t>SSR pédiatrique</a:t>
                      </a:r>
                      <a:endParaRPr lang="fr-FR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extLst>
                  <a:ext uri="{0D108BD9-81ED-4DB2-BD59-A6C34878D82A}">
                    <a16:rowId xmlns:a16="http://schemas.microsoft.com/office/drawing/2014/main" val="1111546820"/>
                  </a:ext>
                </a:extLst>
              </a:tr>
              <a:tr h="3417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u="none" dirty="0" smtClean="0">
                          <a:solidFill>
                            <a:schemeClr val="tx2"/>
                          </a:solidFill>
                          <a:effectLst/>
                        </a:rPr>
                        <a:t>mentions </a:t>
                      </a:r>
                      <a:r>
                        <a:rPr lang="fr-FR" sz="900" u="none" dirty="0">
                          <a:solidFill>
                            <a:schemeClr val="tx2"/>
                          </a:solidFill>
                          <a:effectLst/>
                        </a:rPr>
                        <a:t>enfants et adolescents (EA) : </a:t>
                      </a:r>
                      <a:r>
                        <a:rPr lang="fr-FR" sz="800" dirty="0">
                          <a:effectLst/>
                        </a:rPr>
                        <a:t>mineurs de 4 ans et plus</a:t>
                      </a:r>
                      <a:endParaRPr lang="fr-F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extLst>
                  <a:ext uri="{0D108BD9-81ED-4DB2-BD59-A6C34878D82A}">
                    <a16:rowId xmlns:a16="http://schemas.microsoft.com/office/drawing/2014/main" val="454389781"/>
                  </a:ext>
                </a:extLst>
              </a:tr>
              <a:tr h="469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u="none" dirty="0" smtClean="0">
                          <a:solidFill>
                            <a:schemeClr val="tx2"/>
                          </a:solidFill>
                          <a:effectLst/>
                        </a:rPr>
                        <a:t>mentions  </a:t>
                      </a:r>
                      <a:r>
                        <a:rPr lang="fr-FR" sz="900" u="none" dirty="0">
                          <a:solidFill>
                            <a:schemeClr val="tx2"/>
                          </a:solidFill>
                          <a:effectLst/>
                        </a:rPr>
                        <a:t>jeunes enfants, enfants et </a:t>
                      </a:r>
                      <a:r>
                        <a:rPr lang="fr-FR" sz="900" u="none" dirty="0" smtClean="0">
                          <a:solidFill>
                            <a:schemeClr val="tx2"/>
                          </a:solidFill>
                          <a:effectLst/>
                        </a:rPr>
                        <a:t>adolescents (J2EA</a:t>
                      </a:r>
                      <a:r>
                        <a:rPr lang="fr-FR" sz="900" u="none" dirty="0">
                          <a:solidFill>
                            <a:schemeClr val="tx2"/>
                          </a:solidFill>
                          <a:effectLst/>
                        </a:rPr>
                        <a:t>) :</a:t>
                      </a:r>
                      <a:r>
                        <a:rPr lang="fr-FR" sz="900" u="none" dirty="0">
                          <a:effectLst/>
                        </a:rPr>
                        <a:t> </a:t>
                      </a:r>
                      <a:endParaRPr lang="fr-FR" sz="900" u="none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u="none" dirty="0" smtClean="0">
                          <a:effectLst/>
                        </a:rPr>
                        <a:t>mineurs </a:t>
                      </a:r>
                      <a:r>
                        <a:rPr lang="fr-FR" sz="800" u="none" dirty="0">
                          <a:effectLst/>
                        </a:rPr>
                        <a:t>y compris ceux de moins de 4 ans</a:t>
                      </a:r>
                      <a:endParaRPr lang="fr-FR" sz="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 </a:t>
                      </a:r>
                      <a:endParaRPr lang="fr-FR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 </a:t>
                      </a:r>
                      <a:endParaRPr lang="fr-FR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71" marR="24471" marT="0" marB="0" anchor="b"/>
                </a:tc>
                <a:extLst>
                  <a:ext uri="{0D108BD9-81ED-4DB2-BD59-A6C34878D82A}">
                    <a16:rowId xmlns:a16="http://schemas.microsoft.com/office/drawing/2014/main" val="1168435289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2699" y="11315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53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7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424863" cy="539991"/>
          </a:xfrm>
        </p:spPr>
        <p:txBody>
          <a:bodyPr>
            <a:normAutofit/>
          </a:bodyPr>
          <a:lstStyle/>
          <a:p>
            <a:r>
              <a:rPr lang="fr-FR" sz="1600" dirty="0" smtClean="0"/>
              <a:t>2.3</a:t>
            </a:r>
            <a:r>
              <a:rPr lang="fr-FR" sz="1600" dirty="0" smtClean="0"/>
              <a:t>. Principes de détermination des futures </a:t>
            </a:r>
            <a:r>
              <a:rPr lang="fr-FR" sz="1600" dirty="0" smtClean="0"/>
              <a:t>implantations</a:t>
            </a:r>
            <a:endParaRPr lang="fr-FR" sz="1600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467544" y="1131590"/>
            <a:ext cx="8208912" cy="3651910"/>
          </a:xfrm>
        </p:spPr>
        <p:txBody>
          <a:bodyPr/>
          <a:lstStyle/>
          <a:p>
            <a:pPr marL="434975" indent="-342900">
              <a:spcAft>
                <a:spcPts val="1200"/>
              </a:spcAft>
              <a:buFont typeface="Arial" pitchFamily="34" charset="0"/>
              <a:buAutoNum type="arabicPeriod"/>
            </a:pPr>
            <a:r>
              <a:rPr lang="fr-FR" sz="1100" dirty="0" smtClean="0"/>
              <a:t>Renforcer la </a:t>
            </a:r>
            <a:r>
              <a:rPr lang="fr-FR" sz="1100" b="1" dirty="0" smtClean="0"/>
              <a:t>gradation de l’offre territoriale et infrarégionale </a:t>
            </a:r>
            <a:r>
              <a:rPr lang="fr-FR" sz="1100" dirty="0" smtClean="0"/>
              <a:t>par filières et fluidifier le parcours du patient dans le cadre du nouveau paysage de l’offre SMR : SMR polyvalent, SMR spécialisés, activités d’expertise et SMR hors les murs (EMR, télésanté, HAD de rééducation</a:t>
            </a:r>
            <a:r>
              <a:rPr lang="fr-FR" sz="1100" dirty="0"/>
              <a:t>) ; avec la possibilité de </a:t>
            </a:r>
            <a:r>
              <a:rPr lang="fr-FR" sz="1100" b="1" dirty="0"/>
              <a:t>conventionner afin de formaliser cette articulation </a:t>
            </a:r>
            <a:endParaRPr lang="fr-FR" sz="1100" dirty="0" smtClean="0"/>
          </a:p>
          <a:p>
            <a:pPr marL="434975" indent="-342900">
              <a:buFont typeface="Arial" pitchFamily="34" charset="0"/>
              <a:buAutoNum type="arabicPeriod"/>
            </a:pPr>
            <a:r>
              <a:rPr lang="fr-FR" sz="1100" dirty="0" smtClean="0"/>
              <a:t>Consolider </a:t>
            </a:r>
            <a:r>
              <a:rPr lang="fr-FR" sz="1100" dirty="0"/>
              <a:t>les </a:t>
            </a:r>
            <a:r>
              <a:rPr lang="fr-FR" sz="1100" b="1" dirty="0"/>
              <a:t>SMR spécialisés </a:t>
            </a:r>
            <a:r>
              <a:rPr lang="fr-FR" sz="1100" dirty="0"/>
              <a:t>conformément aux </a:t>
            </a:r>
            <a:r>
              <a:rPr lang="fr-FR" sz="1100" dirty="0" smtClean="0"/>
              <a:t>nouvelles dispositions réglementaires* et </a:t>
            </a:r>
            <a:r>
              <a:rPr lang="fr-FR" sz="1100" dirty="0"/>
              <a:t>améliorer les taux d’équipement dans le respect de la dotation populationnelle et de ses critères de répartition </a:t>
            </a:r>
          </a:p>
          <a:p>
            <a:pPr marL="69435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fr-FR" sz="1100" dirty="0"/>
              <a:t>tout en conservant et en adaptant l’offre de </a:t>
            </a:r>
            <a:r>
              <a:rPr lang="fr-FR" sz="1100" b="1" dirty="0"/>
              <a:t>SMR polyvalent </a:t>
            </a:r>
            <a:r>
              <a:rPr lang="fr-FR" sz="1100" dirty="0"/>
              <a:t>pour les patients porteurs de pathologies n’entrant pas dans la catégorie SMR spécialisés et pouvant entrainer une baisse temporaire de l’autonomie </a:t>
            </a:r>
          </a:p>
          <a:p>
            <a:pPr marL="434975" indent="-342900">
              <a:spcAft>
                <a:spcPts val="1200"/>
              </a:spcAft>
              <a:buFont typeface="Arial" pitchFamily="34" charset="0"/>
              <a:buAutoNum type="arabicPeriod"/>
            </a:pPr>
            <a:r>
              <a:rPr lang="fr-FR" sz="1100" dirty="0" smtClean="0"/>
              <a:t>Déployer </a:t>
            </a:r>
            <a:r>
              <a:rPr lang="fr-FR" sz="1100" dirty="0"/>
              <a:t>les </a:t>
            </a:r>
            <a:r>
              <a:rPr lang="fr-FR" sz="1100" b="1" dirty="0"/>
              <a:t>SMR mention pédiatrie </a:t>
            </a:r>
            <a:r>
              <a:rPr lang="fr-FR" sz="1100" dirty="0"/>
              <a:t>conformément aux nouvelles </a:t>
            </a:r>
            <a:r>
              <a:rPr lang="fr-FR" sz="1100" dirty="0" smtClean="0"/>
              <a:t>dispositions réglementaires* et </a:t>
            </a:r>
            <a:r>
              <a:rPr lang="fr-FR" sz="1100" dirty="0"/>
              <a:t>améliorer le taux d’équipement dans le respect de la dotation pédiatrique </a:t>
            </a:r>
          </a:p>
          <a:p>
            <a:pPr marL="434975" indent="-342900">
              <a:buFont typeface="Arial" pitchFamily="34" charset="0"/>
              <a:buAutoNum type="arabicPeriod"/>
            </a:pPr>
            <a:r>
              <a:rPr lang="fr-FR" sz="1100" dirty="0" smtClean="0"/>
              <a:t>L’effort </a:t>
            </a:r>
            <a:r>
              <a:rPr lang="fr-FR" sz="1100" dirty="0"/>
              <a:t>en faveur du </a:t>
            </a:r>
            <a:r>
              <a:rPr lang="fr-FR" sz="1100" b="1" dirty="0"/>
              <a:t>rééquilibrage de l’offre régionale </a:t>
            </a:r>
            <a:r>
              <a:rPr lang="fr-FR" sz="1100" dirty="0"/>
              <a:t>doit être maintenu :</a:t>
            </a:r>
          </a:p>
          <a:p>
            <a:pPr marL="694350" lvl="1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/>
              <a:t>soit par transfert de capacités des territoires dont les taux d’équipement sont importants vers les territoires sous dotés (calcul réalisé au sein de l’enveloppe fermée de Nouvelle-Aquitaine en tenant compte des projections démographiques) </a:t>
            </a:r>
          </a:p>
          <a:p>
            <a:pPr marL="69435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fr-FR" sz="1100" dirty="0"/>
              <a:t>soit en priorisant la création de nouvelles capacités dans les territoires sous dotés, en particulier la Gironde, et pour certaines spécialités inexistantes au sein d’un territoire </a:t>
            </a:r>
          </a:p>
          <a:p>
            <a:pPr marL="434975" indent="-342900">
              <a:buFont typeface="Arial" pitchFamily="34" charset="0"/>
              <a:buAutoNum type="arabicPeriod"/>
            </a:pPr>
            <a:r>
              <a:rPr lang="fr-FR" sz="1100" b="1" dirty="0" smtClean="0"/>
              <a:t>Dimensionner </a:t>
            </a:r>
            <a:r>
              <a:rPr lang="fr-FR" sz="1100" b="1" dirty="0"/>
              <a:t>les établissements </a:t>
            </a:r>
            <a:r>
              <a:rPr lang="fr-FR" sz="1100" dirty="0"/>
              <a:t>de manière à répondre aux besoins de la population tout en veillant à l’attractivité des ressources médicales rares et permettre une pratique quotidienne suffisante pour garantir le maintien des compétences </a:t>
            </a:r>
          </a:p>
          <a:p>
            <a:r>
              <a:rPr lang="fr-FR" sz="1000" i="1" dirty="0" smtClean="0"/>
              <a:t>*décrets </a:t>
            </a:r>
            <a:r>
              <a:rPr lang="fr-FR" sz="1000" i="1" dirty="0"/>
              <a:t>janvier 2022 et instruction </a:t>
            </a:r>
            <a:r>
              <a:rPr lang="fr-FR" sz="1000" i="1" dirty="0" smtClean="0"/>
              <a:t>septembre 2022</a:t>
            </a:r>
          </a:p>
          <a:p>
            <a:pPr marL="694350" lvl="1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fr-FR" sz="1100" dirty="0"/>
          </a:p>
          <a:p>
            <a:pPr marL="694350" lvl="1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fr-FR" sz="1100" dirty="0"/>
          </a:p>
          <a:p>
            <a:pPr marL="434975" indent="-342900">
              <a:buFont typeface="Arial" pitchFamily="34" charset="0"/>
              <a:buAutoNum type="arabicPeriod"/>
            </a:pPr>
            <a:endParaRPr lang="fr-FR" sz="1100" dirty="0" smtClean="0"/>
          </a:p>
        </p:txBody>
      </p:sp>
    </p:spTree>
    <p:extLst>
      <p:ext uri="{BB962C8B-B14F-4D97-AF65-F5344CB8AC3E}">
        <p14:creationId xmlns:p14="http://schemas.microsoft.com/office/powerpoint/2010/main" val="161334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211710"/>
            <a:ext cx="8424863" cy="539991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300" u="sng" dirty="0" smtClean="0"/>
              <a:t>1. Présentation générale de la réforme des autorisations sanitaires</a:t>
            </a:r>
            <a:br>
              <a:rPr lang="fr-FR" sz="2300" u="sng" dirty="0" smtClean="0"/>
            </a:br>
            <a:r>
              <a:rPr lang="fr-FR" sz="2300" b="0" dirty="0" smtClean="0"/>
              <a:t/>
            </a:r>
            <a:br>
              <a:rPr lang="fr-FR" sz="2300" b="0" dirty="0" smtClean="0"/>
            </a:br>
            <a:r>
              <a:rPr lang="fr-FR" sz="2300" b="0" dirty="0" smtClean="0"/>
              <a:t/>
            </a:r>
            <a:br>
              <a:rPr lang="fr-FR" sz="2300" b="0" dirty="0" smtClean="0"/>
            </a:br>
            <a:r>
              <a:rPr lang="fr-FR" sz="2300" b="0" dirty="0"/>
              <a:t/>
            </a:r>
            <a:br>
              <a:rPr lang="fr-FR" sz="2300" b="0" dirty="0"/>
            </a:br>
            <a:r>
              <a:rPr lang="fr-FR" sz="2300" b="0" dirty="0"/>
              <a:t/>
            </a:r>
            <a:br>
              <a:rPr lang="fr-FR" sz="2300" b="0" dirty="0"/>
            </a:br>
            <a:r>
              <a:rPr lang="fr-FR" sz="2300" b="0" dirty="0"/>
              <a:t> </a:t>
            </a:r>
            <a:r>
              <a:rPr lang="fr-FR" sz="2300" b="0" dirty="0" smtClean="0"/>
              <a:t/>
            </a:r>
            <a:br>
              <a:rPr lang="fr-FR" sz="2300" b="0" dirty="0" smtClean="0"/>
            </a:br>
            <a:endParaRPr lang="fr-FR" sz="2300" b="0" dirty="0"/>
          </a:p>
        </p:txBody>
      </p:sp>
      <p:sp>
        <p:nvSpPr>
          <p:cNvPr id="5" name="ZoneTexte 4"/>
          <p:cNvSpPr txBox="1"/>
          <p:nvPr/>
        </p:nvSpPr>
        <p:spPr>
          <a:xfrm>
            <a:off x="1043608" y="257175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1.1. Rappel des </a:t>
            </a:r>
            <a:r>
              <a:rPr lang="fr-FR" dirty="0" smtClean="0"/>
              <a:t>objectifs et enjeux </a:t>
            </a:r>
            <a:r>
              <a:rPr lang="fr-FR" dirty="0"/>
              <a:t>de la réforme</a:t>
            </a:r>
            <a:br>
              <a:rPr lang="fr-FR" dirty="0"/>
            </a:br>
            <a:r>
              <a:rPr lang="fr-FR" dirty="0"/>
              <a:t>1.2. Calendrier de déploiement de la réforme des autorisations</a:t>
            </a:r>
            <a:br>
              <a:rPr lang="fr-FR" dirty="0"/>
            </a:br>
            <a:r>
              <a:rPr lang="fr-FR" dirty="0" smtClean="0"/>
              <a:t>1.3. </a:t>
            </a:r>
            <a:r>
              <a:rPr lang="fr-FR" dirty="0"/>
              <a:t>Focus sur </a:t>
            </a:r>
            <a:r>
              <a:rPr lang="fr-FR" dirty="0" smtClean="0"/>
              <a:t>2024</a:t>
            </a:r>
          </a:p>
          <a:p>
            <a:r>
              <a:rPr lang="fr-FR" dirty="0"/>
              <a:t>1.4. Organisation du travail dès </a:t>
            </a:r>
            <a:r>
              <a:rPr lang="fr-FR" dirty="0" smtClean="0"/>
              <a:t>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75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8" name="Rectangle 7"/>
          <p:cNvSpPr/>
          <p:nvPr/>
        </p:nvSpPr>
        <p:spPr>
          <a:xfrm>
            <a:off x="-180528" y="755509"/>
            <a:ext cx="85690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600" b="1" dirty="0" smtClean="0"/>
              <a:t>1.1. Rappel des objectifs et enjeux de la réforme</a:t>
            </a:r>
            <a:endParaRPr lang="fr-FR" sz="1600" dirty="0"/>
          </a:p>
        </p:txBody>
      </p:sp>
      <p:sp>
        <p:nvSpPr>
          <p:cNvPr id="9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275606"/>
            <a:ext cx="8568952" cy="3528392"/>
          </a:xfrm>
        </p:spPr>
        <p:txBody>
          <a:bodyPr/>
          <a:lstStyle/>
          <a:p>
            <a:pPr marL="377825" indent="-285750" algn="just">
              <a:buFont typeface="Arial" panose="020B0604020202020204" pitchFamily="34" charset="0"/>
              <a:buChar char="•"/>
            </a:pPr>
            <a:r>
              <a:rPr lang="fr-FR" b="1" dirty="0" smtClean="0"/>
              <a:t>Améliorer la </a:t>
            </a:r>
            <a:r>
              <a:rPr lang="fr-FR" b="1" dirty="0"/>
              <a:t>q</a:t>
            </a:r>
            <a:r>
              <a:rPr lang="fr-FR" b="1" dirty="0" smtClean="0"/>
              <a:t>ualité et </a:t>
            </a:r>
            <a:r>
              <a:rPr lang="fr-FR" b="1" dirty="0"/>
              <a:t>la sécurité des prises en charge des </a:t>
            </a:r>
            <a:r>
              <a:rPr lang="fr-FR" b="1" dirty="0" smtClean="0"/>
              <a:t>patients :</a:t>
            </a:r>
          </a:p>
          <a:p>
            <a:pPr algn="just"/>
            <a:r>
              <a:rPr lang="fr-FR" dirty="0" smtClean="0"/>
              <a:t>- Des </a:t>
            </a:r>
            <a:r>
              <a:rPr lang="fr-FR" dirty="0"/>
              <a:t>CI/CTF parfois très anciennes (21 ans </a:t>
            </a:r>
            <a:r>
              <a:rPr lang="fr-FR" dirty="0" smtClean="0"/>
              <a:t>par exemple pour l’ensemble gynécologie-obstétrique, néonatologie</a:t>
            </a:r>
            <a:r>
              <a:rPr lang="fr-FR" dirty="0"/>
              <a:t>, réanimation néonatale</a:t>
            </a:r>
            <a:r>
              <a:rPr lang="fr-FR" dirty="0" smtClean="0"/>
              <a:t>)</a:t>
            </a:r>
            <a:endParaRPr lang="fr-FR" dirty="0"/>
          </a:p>
          <a:p>
            <a:pPr algn="just"/>
            <a:r>
              <a:rPr lang="fr-FR" dirty="0" smtClean="0"/>
              <a:t>- Des </a:t>
            </a:r>
            <a:r>
              <a:rPr lang="fr-FR" dirty="0"/>
              <a:t>activités de soins sans CI/CTF : médecine, chirurgie, psychiatrie et </a:t>
            </a:r>
            <a:r>
              <a:rPr lang="fr-FR" dirty="0" smtClean="0"/>
              <a:t>soins de longue durée</a:t>
            </a:r>
            <a:endParaRPr lang="fr-FR" dirty="0"/>
          </a:p>
          <a:p>
            <a:pPr algn="just"/>
            <a:endParaRPr lang="fr-FR" dirty="0" smtClean="0"/>
          </a:p>
          <a:p>
            <a:pPr marL="377825" indent="-285750" algn="just">
              <a:buFont typeface="Arial" panose="020B0604020202020204" pitchFamily="34" charset="0"/>
              <a:buChar char="•"/>
            </a:pPr>
            <a:r>
              <a:rPr lang="fr-FR" b="1" dirty="0" smtClean="0"/>
              <a:t>Territorialiser </a:t>
            </a:r>
            <a:r>
              <a:rPr lang="fr-FR" b="1" dirty="0"/>
              <a:t>l’offre en lien avec les mouvements de coopération entre </a:t>
            </a:r>
            <a:r>
              <a:rPr lang="fr-FR" b="1" dirty="0" smtClean="0"/>
              <a:t>acteurs :</a:t>
            </a:r>
          </a:p>
          <a:p>
            <a:pPr algn="just"/>
            <a:r>
              <a:rPr lang="fr-FR" dirty="0" smtClean="0"/>
              <a:t>- Développement </a:t>
            </a:r>
            <a:r>
              <a:rPr lang="fr-FR" dirty="0"/>
              <a:t>de la gradation des activités de soins</a:t>
            </a:r>
          </a:p>
          <a:p>
            <a:pPr algn="just"/>
            <a:r>
              <a:rPr lang="fr-FR" dirty="0" smtClean="0"/>
              <a:t>- Clarification </a:t>
            </a:r>
            <a:r>
              <a:rPr lang="fr-FR" dirty="0"/>
              <a:t>des règles de permanence et de continuité des soins</a:t>
            </a:r>
          </a:p>
          <a:p>
            <a:pPr algn="just"/>
            <a:endParaRPr lang="fr-FR" dirty="0"/>
          </a:p>
          <a:p>
            <a:pPr marL="377825" indent="-285750" algn="just">
              <a:buFont typeface="Arial" panose="020B0604020202020204" pitchFamily="34" charset="0"/>
              <a:buChar char="•"/>
            </a:pPr>
            <a:r>
              <a:rPr lang="fr-FR" b="1" dirty="0" smtClean="0"/>
              <a:t>Introduction </a:t>
            </a:r>
            <a:r>
              <a:rPr lang="fr-FR" b="1" dirty="0"/>
              <a:t>de l’innovation en santé au service des patients </a:t>
            </a:r>
            <a:endParaRPr lang="fr-FR" b="1" dirty="0" smtClean="0"/>
          </a:p>
          <a:p>
            <a:pPr algn="just"/>
            <a:r>
              <a:rPr lang="fr-FR" dirty="0" smtClean="0"/>
              <a:t>Intégration de certains dispositifs dérogatoires dans le droit des autorisations (Car-T-</a:t>
            </a:r>
            <a:r>
              <a:rPr lang="fr-FR" dirty="0" err="1" smtClean="0"/>
              <a:t>cells</a:t>
            </a:r>
            <a:r>
              <a:rPr lang="fr-FR" dirty="0" smtClean="0"/>
              <a:t> en traitement du cancer, thrombectomie mécanique en neuroradiologie interventionnelle…)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58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2195736" y="195489"/>
            <a:ext cx="6624736" cy="606881"/>
          </a:xfrm>
        </p:spPr>
        <p:txBody>
          <a:bodyPr anchor="ctr">
            <a:normAutofit/>
          </a:bodyPr>
          <a:lstStyle/>
          <a:p>
            <a:r>
              <a:rPr lang="fr-FR" cap="all" dirty="0"/>
              <a:t>Les conditions </a:t>
            </a:r>
            <a:r>
              <a:rPr lang="fr-FR" cap="all" dirty="0" smtClean="0"/>
              <a:t>d’implantation</a:t>
            </a:r>
            <a:endParaRPr lang="fr-FR" cap="all" dirty="0"/>
          </a:p>
        </p:txBody>
      </p:sp>
      <p:sp>
        <p:nvSpPr>
          <p:cNvPr id="5" name="Rectangle 4"/>
          <p:cNvSpPr/>
          <p:nvPr/>
        </p:nvSpPr>
        <p:spPr>
          <a:xfrm>
            <a:off x="1769704" y="3190413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Accès aux soins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69704" y="2081615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Gradation de l’offre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769704" y="3675563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Permanence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1769704" y="2543682"/>
            <a:ext cx="158417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Seuils minimum de garantie de qualité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69704" y="4160712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Environnement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779912" y="3116010"/>
            <a:ext cx="4320480" cy="4308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Accès physique (distance, délais…) et financier / dérogations géographiques</a:t>
            </a:r>
            <a:endParaRPr lang="fr-FR" sz="1100" b="1" dirty="0">
              <a:solidFill>
                <a:srgbClr val="1F497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Connecteur droit avec flèche 44"/>
          <p:cNvCxnSpPr>
            <a:stCxn id="5" idx="3"/>
            <a:endCxn id="21" idx="1"/>
          </p:cNvCxnSpPr>
          <p:nvPr/>
        </p:nvCxnSpPr>
        <p:spPr>
          <a:xfrm>
            <a:off x="3353880" y="3328913"/>
            <a:ext cx="426032" cy="2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779912" y="3686701"/>
            <a:ext cx="4320480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 de la permanence des soins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79912" y="2089307"/>
            <a:ext cx="4320480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Offre de proximité / de recours / de référence ?</a:t>
            </a:r>
            <a:endParaRPr lang="fr-FR" sz="1100" b="1" dirty="0">
              <a:solidFill>
                <a:srgbClr val="1F497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Connecteur droit avec flèche 50"/>
          <p:cNvCxnSpPr>
            <a:cxnSpLocks/>
            <a:stCxn id="7" idx="3"/>
            <a:endCxn id="48" idx="1"/>
          </p:cNvCxnSpPr>
          <p:nvPr/>
        </p:nvCxnSpPr>
        <p:spPr>
          <a:xfrm>
            <a:off x="3353880" y="3814063"/>
            <a:ext cx="426032" cy="3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cxnSpLocks/>
            <a:stCxn id="6" idx="3"/>
            <a:endCxn id="49" idx="1"/>
          </p:cNvCxnSpPr>
          <p:nvPr/>
        </p:nvCxnSpPr>
        <p:spPr>
          <a:xfrm flipV="1">
            <a:off x="3353880" y="2220112"/>
            <a:ext cx="426032" cy="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779912" y="2641711"/>
            <a:ext cx="4320480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Nécessaire ou non ? Quel niveau ? Quelles exceptions ?</a:t>
            </a:r>
          </a:p>
        </p:txBody>
      </p:sp>
      <p:cxnSp>
        <p:nvCxnSpPr>
          <p:cNvPr id="57" name="Connecteur droit avec flèche 56"/>
          <p:cNvCxnSpPr>
            <a:cxnSpLocks/>
            <a:stCxn id="8" idx="3"/>
            <a:endCxn id="55" idx="1"/>
          </p:cNvCxnSpPr>
          <p:nvPr/>
        </p:nvCxnSpPr>
        <p:spPr>
          <a:xfrm flipV="1">
            <a:off x="3353880" y="2772516"/>
            <a:ext cx="426032" cy="1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779912" y="4084937"/>
            <a:ext cx="4320480" cy="4308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Positionnement de la structure autorisée dans son environnement (conventions, transferts…)</a:t>
            </a:r>
          </a:p>
        </p:txBody>
      </p:sp>
      <p:cxnSp>
        <p:nvCxnSpPr>
          <p:cNvPr id="60" name="Connecteur droit avec flèche 59"/>
          <p:cNvCxnSpPr>
            <a:stCxn id="13" idx="3"/>
            <a:endCxn id="58" idx="1"/>
          </p:cNvCxnSpPr>
          <p:nvPr/>
        </p:nvCxnSpPr>
        <p:spPr>
          <a:xfrm>
            <a:off x="3353880" y="4299212"/>
            <a:ext cx="426032" cy="1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8748464" y="484000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27A8885-C996-48C3-B835-015FC5E5CE75}" type="slidenum">
              <a:rPr lang="fr-FR" sz="1200"/>
              <a:t>5</a:t>
            </a:fld>
            <a:endParaRPr lang="fr-FR" sz="1200" dirty="0"/>
          </a:p>
        </p:txBody>
      </p:sp>
      <p:sp>
        <p:nvSpPr>
          <p:cNvPr id="19" name="Accolade ouvrante 18"/>
          <p:cNvSpPr/>
          <p:nvPr/>
        </p:nvSpPr>
        <p:spPr>
          <a:xfrm>
            <a:off x="1187624" y="2035137"/>
            <a:ext cx="504056" cy="248083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35496" y="295110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Structuration de l’offre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D939B1-41DB-42BB-BC98-1AD7B0DCBDA8}"/>
              </a:ext>
            </a:extLst>
          </p:cNvPr>
          <p:cNvSpPr/>
          <p:nvPr/>
        </p:nvSpPr>
        <p:spPr>
          <a:xfrm>
            <a:off x="1769704" y="1254575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Périmètre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9C7792-9149-4FED-B638-1B34C33C8C4B}"/>
              </a:ext>
            </a:extLst>
          </p:cNvPr>
          <p:cNvSpPr/>
          <p:nvPr/>
        </p:nvSpPr>
        <p:spPr>
          <a:xfrm>
            <a:off x="3730921" y="1263324"/>
            <a:ext cx="4320480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Définition de l’autorisation (par acte, pathologie, patient…)</a:t>
            </a:r>
            <a:endParaRPr lang="fr-FR" sz="1100" b="1" dirty="0">
              <a:solidFill>
                <a:srgbClr val="1F497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5C6FC4D-A6DC-44E3-8EB0-078928082160}"/>
              </a:ext>
            </a:extLst>
          </p:cNvPr>
          <p:cNvCxnSpPr>
            <a:stCxn id="22" idx="3"/>
            <a:endCxn id="23" idx="1"/>
          </p:cNvCxnSpPr>
          <p:nvPr/>
        </p:nvCxnSpPr>
        <p:spPr>
          <a:xfrm>
            <a:off x="3353880" y="1393075"/>
            <a:ext cx="377041" cy="1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A50CD3F8-A840-4D78-9159-1A562669BE5A}"/>
              </a:ext>
            </a:extLst>
          </p:cNvPr>
          <p:cNvSpPr/>
          <p:nvPr/>
        </p:nvSpPr>
        <p:spPr>
          <a:xfrm>
            <a:off x="1769704" y="1627544"/>
            <a:ext cx="158417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Modalités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C34454B-F0A3-4B42-AAA3-A57497611D74}"/>
              </a:ext>
            </a:extLst>
          </p:cNvPr>
          <p:cNvSpPr/>
          <p:nvPr/>
        </p:nvSpPr>
        <p:spPr>
          <a:xfrm>
            <a:off x="3707904" y="1636293"/>
            <a:ext cx="4320480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Différentes variantes (actes, types) couverts par le périmètre</a:t>
            </a:r>
            <a:endParaRPr lang="fr-FR" sz="1100" b="1" dirty="0">
              <a:solidFill>
                <a:srgbClr val="1F497D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583BA48-5EC5-4832-B3C8-44E5CC5592E9}"/>
              </a:ext>
            </a:extLst>
          </p:cNvPr>
          <p:cNvCxnSpPr>
            <a:stCxn id="28" idx="3"/>
            <a:endCxn id="29" idx="1"/>
          </p:cNvCxnSpPr>
          <p:nvPr/>
        </p:nvCxnSpPr>
        <p:spPr>
          <a:xfrm>
            <a:off x="3353880" y="1766044"/>
            <a:ext cx="354024" cy="1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ccolade ouvrante 31">
            <a:extLst>
              <a:ext uri="{FF2B5EF4-FFF2-40B4-BE49-F238E27FC236}">
                <a16:creationId xmlns:a16="http://schemas.microsoft.com/office/drawing/2014/main" id="{C4E8A4E6-F0A8-4921-BB7B-729CA6308C1C}"/>
              </a:ext>
            </a:extLst>
          </p:cNvPr>
          <p:cNvSpPr/>
          <p:nvPr/>
        </p:nvSpPr>
        <p:spPr>
          <a:xfrm>
            <a:off x="1187624" y="1196056"/>
            <a:ext cx="504056" cy="7816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98AD57B-DBD2-46FB-A177-657E11AE495E}"/>
              </a:ext>
            </a:extLst>
          </p:cNvPr>
          <p:cNvSpPr txBox="1"/>
          <p:nvPr/>
        </p:nvSpPr>
        <p:spPr>
          <a:xfrm>
            <a:off x="9523" y="130822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Description de l’offre</a:t>
            </a:r>
          </a:p>
        </p:txBody>
      </p:sp>
    </p:spTree>
    <p:extLst>
      <p:ext uri="{BB962C8B-B14F-4D97-AF65-F5344CB8AC3E}">
        <p14:creationId xmlns:p14="http://schemas.microsoft.com/office/powerpoint/2010/main" val="134146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fr-FR" dirty="0"/>
              <a:t>Les conditions techniques de fonctionnement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1691680" y="1278524"/>
            <a:ext cx="193744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 humaines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1680" y="3257274"/>
            <a:ext cx="193744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Démarche de qualité et de sécurité</a:t>
            </a:r>
          </a:p>
        </p:txBody>
      </p:sp>
      <p:sp>
        <p:nvSpPr>
          <p:cNvPr id="6" name="Rectangle 5"/>
          <p:cNvSpPr/>
          <p:nvPr/>
        </p:nvSpPr>
        <p:spPr>
          <a:xfrm>
            <a:off x="1691680" y="2081645"/>
            <a:ext cx="193744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Locaux</a:t>
            </a:r>
          </a:p>
        </p:txBody>
      </p:sp>
      <p:sp>
        <p:nvSpPr>
          <p:cNvPr id="7" name="Rectangle 6"/>
          <p:cNvSpPr/>
          <p:nvPr/>
        </p:nvSpPr>
        <p:spPr>
          <a:xfrm>
            <a:off x="1691680" y="3819345"/>
            <a:ext cx="193744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Prise en charge des patients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55506" y="1059582"/>
            <a:ext cx="4332918" cy="3463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tIns="36000" bIns="36000" anchor="ctr">
            <a:noAutofit/>
          </a:bodyPr>
          <a:lstStyle/>
          <a:p>
            <a:pPr marL="0" lvl="1"/>
            <a:r>
              <a:rPr lang="fr-FR" sz="1100" b="1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Exigences individuelles </a:t>
            </a: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(Compétence, diplôme, formation initiale / Formation continue / Expérience, compagnonnage)</a:t>
            </a:r>
          </a:p>
        </p:txBody>
      </p:sp>
      <p:cxnSp>
        <p:nvCxnSpPr>
          <p:cNvPr id="9" name="Connecteur droit avec flèche 8"/>
          <p:cNvCxnSpPr>
            <a:stCxn id="4" idx="3"/>
            <a:endCxn id="8" idx="1"/>
          </p:cNvCxnSpPr>
          <p:nvPr/>
        </p:nvCxnSpPr>
        <p:spPr>
          <a:xfrm flipV="1">
            <a:off x="3629120" y="1232750"/>
            <a:ext cx="426386" cy="184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55506" y="1865138"/>
            <a:ext cx="4332918" cy="4308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Précisions sur les « zones » utiles (chaudes/froides, propres/sales…)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55506" y="3136946"/>
            <a:ext cx="4332918" cy="4308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Règles d’amélioration continue Q-GDR (audits, gestion des risques)</a:t>
            </a:r>
          </a:p>
        </p:txBody>
      </p:sp>
      <p:cxnSp>
        <p:nvCxnSpPr>
          <p:cNvPr id="12" name="Connecteur droit avec flèche 11"/>
          <p:cNvCxnSpPr>
            <a:stCxn id="6" idx="3"/>
            <a:endCxn id="10" idx="1"/>
          </p:cNvCxnSpPr>
          <p:nvPr/>
        </p:nvCxnSpPr>
        <p:spPr>
          <a:xfrm flipV="1">
            <a:off x="3629120" y="2080582"/>
            <a:ext cx="426386" cy="139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5" idx="3"/>
            <a:endCxn id="11" idx="1"/>
          </p:cNvCxnSpPr>
          <p:nvPr/>
        </p:nvCxnSpPr>
        <p:spPr>
          <a:xfrm flipV="1">
            <a:off x="3629120" y="3352390"/>
            <a:ext cx="426386" cy="135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055506" y="3836330"/>
            <a:ext cx="4332918" cy="43088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Réflexion à conduire sur les </a:t>
            </a:r>
            <a:r>
              <a:rPr lang="fr-FR" sz="1100" b="1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recommandations de prise en charge </a:t>
            </a: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patients les plus structurantes à rendre opposable</a:t>
            </a:r>
          </a:p>
        </p:txBody>
      </p:sp>
      <p:cxnSp>
        <p:nvCxnSpPr>
          <p:cNvPr id="15" name="Connecteur droit avec flèche 14"/>
          <p:cNvCxnSpPr>
            <a:stCxn id="7" idx="3"/>
            <a:endCxn id="14" idx="1"/>
          </p:cNvCxnSpPr>
          <p:nvPr/>
        </p:nvCxnSpPr>
        <p:spPr>
          <a:xfrm>
            <a:off x="3629120" y="4050178"/>
            <a:ext cx="426386" cy="15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691680" y="2695120"/>
            <a:ext cx="193744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Equipements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55506" y="2585680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Matériel nécessaire</a:t>
            </a:r>
          </a:p>
        </p:txBody>
      </p:sp>
      <p:cxnSp>
        <p:nvCxnSpPr>
          <p:cNvPr id="19" name="Connecteur droit avec flèche 18"/>
          <p:cNvCxnSpPr>
            <a:stCxn id="17" idx="3"/>
            <a:endCxn id="18" idx="1"/>
          </p:cNvCxnSpPr>
          <p:nvPr/>
        </p:nvCxnSpPr>
        <p:spPr>
          <a:xfrm flipV="1">
            <a:off x="3629120" y="2716485"/>
            <a:ext cx="426386" cy="117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055506" y="2871893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Définition des plateaux (PMT)</a:t>
            </a:r>
          </a:p>
        </p:txBody>
      </p:sp>
      <p:cxnSp>
        <p:nvCxnSpPr>
          <p:cNvPr id="21" name="Connecteur droit avec flèche 20"/>
          <p:cNvCxnSpPr>
            <a:stCxn id="17" idx="3"/>
            <a:endCxn id="20" idx="1"/>
          </p:cNvCxnSpPr>
          <p:nvPr/>
        </p:nvCxnSpPr>
        <p:spPr>
          <a:xfrm>
            <a:off x="3629120" y="2833620"/>
            <a:ext cx="426386" cy="1690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055506" y="2299467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Locaux nécessaires en proximité</a:t>
            </a:r>
          </a:p>
        </p:txBody>
      </p:sp>
      <p:cxnSp>
        <p:nvCxnSpPr>
          <p:cNvPr id="25" name="Connecteur droit avec flèche 24"/>
          <p:cNvCxnSpPr>
            <a:stCxn id="6" idx="3"/>
            <a:endCxn id="24" idx="1"/>
          </p:cNvCxnSpPr>
          <p:nvPr/>
        </p:nvCxnSpPr>
        <p:spPr>
          <a:xfrm>
            <a:off x="3629120" y="2220145"/>
            <a:ext cx="426386" cy="2101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055506" y="1495922"/>
            <a:ext cx="4332918" cy="33307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tIns="36000" bIns="36000" anchor="ctr">
            <a:noAutofit/>
          </a:bodyPr>
          <a:lstStyle/>
          <a:p>
            <a:pPr marL="0" lvl="1"/>
            <a:r>
              <a:rPr lang="fr-FR" sz="1100" b="1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Exigences collectives </a:t>
            </a: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(équipe dans les structures / équipe de territoires)</a:t>
            </a:r>
          </a:p>
        </p:txBody>
      </p:sp>
      <p:cxnSp>
        <p:nvCxnSpPr>
          <p:cNvPr id="30" name="Connecteur droit avec flèche 29"/>
          <p:cNvCxnSpPr>
            <a:stCxn id="4" idx="3"/>
            <a:endCxn id="29" idx="1"/>
          </p:cNvCxnSpPr>
          <p:nvPr/>
        </p:nvCxnSpPr>
        <p:spPr>
          <a:xfrm>
            <a:off x="3629120" y="1417024"/>
            <a:ext cx="426386" cy="24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055506" y="3571276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Amélioration de la pertinence des soins</a:t>
            </a:r>
          </a:p>
        </p:txBody>
      </p:sp>
      <p:cxnSp>
        <p:nvCxnSpPr>
          <p:cNvPr id="44" name="Connecteur droit avec flèche 43"/>
          <p:cNvCxnSpPr>
            <a:stCxn id="5" idx="3"/>
            <a:endCxn id="33" idx="1"/>
          </p:cNvCxnSpPr>
          <p:nvPr/>
        </p:nvCxnSpPr>
        <p:spPr>
          <a:xfrm>
            <a:off x="3629120" y="3488107"/>
            <a:ext cx="426386" cy="2139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691680" y="4442579"/>
            <a:ext cx="1937440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>
              <a:spcBef>
                <a:spcPct val="60000"/>
              </a:spcBef>
            </a:pPr>
            <a:r>
              <a:rPr lang="fr-FR" sz="12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Ressources numériques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055506" y="4334140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/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Dispositions en télémédecine</a:t>
            </a:r>
          </a:p>
        </p:txBody>
      </p:sp>
      <p:cxnSp>
        <p:nvCxnSpPr>
          <p:cNvPr id="50" name="Connecteur droit avec flèche 49"/>
          <p:cNvCxnSpPr>
            <a:stCxn id="48" idx="3"/>
            <a:endCxn id="49" idx="1"/>
          </p:cNvCxnSpPr>
          <p:nvPr/>
        </p:nvCxnSpPr>
        <p:spPr>
          <a:xfrm flipV="1">
            <a:off x="3629120" y="4464945"/>
            <a:ext cx="426386" cy="116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4055506" y="4605369"/>
            <a:ext cx="4332918" cy="2616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anchor="ctr">
            <a:spAutoFit/>
          </a:bodyPr>
          <a:lstStyle/>
          <a:p>
            <a:pPr marL="0" lvl="1"/>
            <a:r>
              <a:rPr lang="fr-FR" sz="1100" dirty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Dispositions en lien avec les systèmes d’information</a:t>
            </a:r>
          </a:p>
        </p:txBody>
      </p:sp>
      <p:cxnSp>
        <p:nvCxnSpPr>
          <p:cNvPr id="59" name="Connecteur droit avec flèche 58"/>
          <p:cNvCxnSpPr>
            <a:stCxn id="48" idx="3"/>
            <a:endCxn id="58" idx="1"/>
          </p:cNvCxnSpPr>
          <p:nvPr/>
        </p:nvCxnSpPr>
        <p:spPr>
          <a:xfrm>
            <a:off x="3629120" y="4581079"/>
            <a:ext cx="426386" cy="155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ccolade ouvrante 2"/>
          <p:cNvSpPr/>
          <p:nvPr/>
        </p:nvSpPr>
        <p:spPr>
          <a:xfrm>
            <a:off x="1187624" y="1232750"/>
            <a:ext cx="504056" cy="17699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colade ouvrante 31"/>
          <p:cNvSpPr/>
          <p:nvPr/>
        </p:nvSpPr>
        <p:spPr>
          <a:xfrm>
            <a:off x="1187624" y="3199023"/>
            <a:ext cx="504056" cy="11009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colade ouvrante 33"/>
          <p:cNvSpPr/>
          <p:nvPr/>
        </p:nvSpPr>
        <p:spPr>
          <a:xfrm>
            <a:off x="1187624" y="4407954"/>
            <a:ext cx="504056" cy="4674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25758" y="448127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Innovation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35496" y="350917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Qualité et sécurité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45234" y="187933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Socle minimal</a:t>
            </a:r>
          </a:p>
        </p:txBody>
      </p:sp>
      <p:sp>
        <p:nvSpPr>
          <p:cNvPr id="37" name="Espace réservé du numéro de diapositive 1"/>
          <p:cNvSpPr txBox="1">
            <a:spLocks/>
          </p:cNvSpPr>
          <p:nvPr/>
        </p:nvSpPr>
        <p:spPr>
          <a:xfrm>
            <a:off x="6876256" y="4894008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363462E-5473-4BD7-AED7-E9897E9BBD84}" type="slidenum">
              <a:rPr lang="fr-FR" sz="1200" smtClean="0">
                <a:solidFill>
                  <a:prstClr val="black"/>
                </a:solidFill>
              </a:rPr>
              <a:pPr algn="r"/>
              <a:t>6</a:t>
            </a:fld>
            <a:endParaRPr lang="fr-FR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1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1C71F6-E0A6-1740-B64F-38F332886BAF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103" name="ZoneTexte 102"/>
          <p:cNvSpPr txBox="1"/>
          <p:nvPr/>
        </p:nvSpPr>
        <p:spPr>
          <a:xfrm rot="18311626">
            <a:off x="1105210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Juin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ZoneTexte 103"/>
          <p:cNvSpPr txBox="1"/>
          <p:nvPr/>
        </p:nvSpPr>
        <p:spPr>
          <a:xfrm rot="18311626">
            <a:off x="1706879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Août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ZoneTexte 104"/>
          <p:cNvSpPr txBox="1"/>
          <p:nvPr/>
        </p:nvSpPr>
        <p:spPr>
          <a:xfrm rot="18311626">
            <a:off x="2308549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Oct.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" name="ZoneTexte 105"/>
          <p:cNvSpPr txBox="1"/>
          <p:nvPr/>
        </p:nvSpPr>
        <p:spPr>
          <a:xfrm rot="18311626">
            <a:off x="2910218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Déc.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7" name="ZoneTexte 106"/>
          <p:cNvSpPr txBox="1"/>
          <p:nvPr/>
        </p:nvSpPr>
        <p:spPr>
          <a:xfrm rot="18311626">
            <a:off x="3511888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Fév.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" name="ZoneTexte 107"/>
          <p:cNvSpPr txBox="1"/>
          <p:nvPr/>
        </p:nvSpPr>
        <p:spPr>
          <a:xfrm rot="18311626">
            <a:off x="4113557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Avril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282882" y="1758421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>
                <a:solidFill>
                  <a:prstClr val="black"/>
                </a:solidFill>
                <a:latin typeface="Calibri"/>
              </a:rPr>
              <a:t>Vague </a:t>
            </a:r>
            <a:r>
              <a:rPr lang="fr-FR" sz="900" dirty="0" smtClean="0">
                <a:solidFill>
                  <a:prstClr val="black"/>
                </a:solidFill>
                <a:latin typeface="Calibri"/>
              </a:rPr>
              <a:t>1</a:t>
            </a:r>
          </a:p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T4 2021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3" name="Pentagone 112"/>
          <p:cNvSpPr/>
          <p:nvPr/>
        </p:nvSpPr>
        <p:spPr>
          <a:xfrm>
            <a:off x="1042117" y="2823793"/>
            <a:ext cx="3358252" cy="101648"/>
          </a:xfrm>
          <a:prstGeom prst="homePlate">
            <a:avLst>
              <a:gd name="adj" fmla="val 56748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/>
            <a:r>
              <a:rPr lang="fr-FR" sz="750" kern="0" dirty="0">
                <a:solidFill>
                  <a:srgbClr val="002060"/>
                </a:solidFill>
                <a:latin typeface="Calibri"/>
              </a:rPr>
              <a:t>Réanimation/Soins critiques</a:t>
            </a:r>
          </a:p>
        </p:txBody>
      </p:sp>
      <p:sp>
        <p:nvSpPr>
          <p:cNvPr id="114" name="Pentagone 113"/>
          <p:cNvSpPr/>
          <p:nvPr/>
        </p:nvSpPr>
        <p:spPr>
          <a:xfrm>
            <a:off x="1043857" y="3279519"/>
            <a:ext cx="4839198" cy="91644"/>
          </a:xfrm>
          <a:prstGeom prst="homePlate">
            <a:avLst>
              <a:gd name="adj" fmla="val 49938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0" kern="0" dirty="0" smtClean="0">
                <a:solidFill>
                  <a:srgbClr val="002060"/>
                </a:solidFill>
                <a:latin typeface="Calibri"/>
              </a:rPr>
              <a:t>Psychiatrie</a:t>
            </a:r>
            <a:endParaRPr kumimoji="0" lang="fr-FR" sz="75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Pentagone 114"/>
          <p:cNvSpPr/>
          <p:nvPr/>
        </p:nvSpPr>
        <p:spPr>
          <a:xfrm>
            <a:off x="1034744" y="2688072"/>
            <a:ext cx="3339510" cy="93422"/>
          </a:xfrm>
          <a:prstGeom prst="homePlate">
            <a:avLst>
              <a:gd name="adj" fmla="val 61286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/>
            <a:r>
              <a:rPr lang="fr-FR" sz="750" kern="0" dirty="0" smtClean="0">
                <a:solidFill>
                  <a:srgbClr val="002060"/>
                </a:solidFill>
                <a:latin typeface="Calibri"/>
              </a:rPr>
              <a:t>Traitement du cancer</a:t>
            </a:r>
            <a:endParaRPr lang="fr-FR" sz="750" kern="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17" name="Pentagone 116"/>
          <p:cNvSpPr/>
          <p:nvPr/>
        </p:nvSpPr>
        <p:spPr>
          <a:xfrm>
            <a:off x="1039613" y="3124701"/>
            <a:ext cx="4803288" cy="108632"/>
          </a:xfrm>
          <a:prstGeom prst="homePlate">
            <a:avLst>
              <a:gd name="adj" fmla="val 38589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/>
            <a:r>
              <a:rPr lang="fr-FR" sz="750" kern="0" dirty="0">
                <a:solidFill>
                  <a:srgbClr val="002060"/>
                </a:solidFill>
                <a:latin typeface="Calibri"/>
              </a:rPr>
              <a:t>Imagerie</a:t>
            </a:r>
            <a:r>
              <a:rPr lang="fr-FR" sz="750" kern="0" dirty="0">
                <a:solidFill>
                  <a:srgbClr val="7030A0"/>
                </a:solidFill>
                <a:latin typeface="Calibri"/>
              </a:rPr>
              <a:t> </a:t>
            </a:r>
            <a:r>
              <a:rPr lang="fr-FR" sz="750" kern="0" dirty="0">
                <a:solidFill>
                  <a:srgbClr val="002060"/>
                </a:solidFill>
                <a:latin typeface="Calibri"/>
              </a:rPr>
              <a:t>diagnostique et interventionnelle</a:t>
            </a:r>
          </a:p>
        </p:txBody>
      </p:sp>
      <p:sp>
        <p:nvSpPr>
          <p:cNvPr id="119" name="Pentagone 118"/>
          <p:cNvSpPr/>
          <p:nvPr/>
        </p:nvSpPr>
        <p:spPr>
          <a:xfrm>
            <a:off x="1077210" y="2986403"/>
            <a:ext cx="4165327" cy="96335"/>
          </a:xfrm>
          <a:prstGeom prst="homePlate">
            <a:avLst>
              <a:gd name="adj" fmla="val 49938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Médecine </a:t>
            </a:r>
          </a:p>
        </p:txBody>
      </p:sp>
      <p:cxnSp>
        <p:nvCxnSpPr>
          <p:cNvPr id="122" name="Connecteur droit 121"/>
          <p:cNvCxnSpPr/>
          <p:nvPr/>
        </p:nvCxnSpPr>
        <p:spPr>
          <a:xfrm>
            <a:off x="1068824" y="1418030"/>
            <a:ext cx="0" cy="341719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3" name="Connecteur droit 122"/>
          <p:cNvCxnSpPr/>
          <p:nvPr/>
        </p:nvCxnSpPr>
        <p:spPr>
          <a:xfrm>
            <a:off x="1716896" y="1418030"/>
            <a:ext cx="0" cy="341719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4" name="Connecteur droit 123"/>
          <p:cNvCxnSpPr/>
          <p:nvPr/>
        </p:nvCxnSpPr>
        <p:spPr>
          <a:xfrm flipH="1">
            <a:off x="2597649" y="1486861"/>
            <a:ext cx="811" cy="3531127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5" name="Connecteur droit 124"/>
          <p:cNvCxnSpPr/>
          <p:nvPr/>
        </p:nvCxnSpPr>
        <p:spPr>
          <a:xfrm>
            <a:off x="3493254" y="1210181"/>
            <a:ext cx="0" cy="3436628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6" name="Connecteur droit 125"/>
          <p:cNvCxnSpPr/>
          <p:nvPr/>
        </p:nvCxnSpPr>
        <p:spPr>
          <a:xfrm>
            <a:off x="4363190" y="1340949"/>
            <a:ext cx="0" cy="349427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7" name="Connecteur droit 126"/>
          <p:cNvCxnSpPr/>
          <p:nvPr/>
        </p:nvCxnSpPr>
        <p:spPr>
          <a:xfrm>
            <a:off x="5219681" y="1340949"/>
            <a:ext cx="7606" cy="349427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28" name="Connecteur droit 127"/>
          <p:cNvCxnSpPr>
            <a:stCxn id="175" idx="1"/>
          </p:cNvCxnSpPr>
          <p:nvPr/>
        </p:nvCxnSpPr>
        <p:spPr>
          <a:xfrm>
            <a:off x="6124486" y="1283353"/>
            <a:ext cx="20903" cy="3514278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sp>
        <p:nvSpPr>
          <p:cNvPr id="129" name="ZoneTexte 128"/>
          <p:cNvSpPr txBox="1"/>
          <p:nvPr/>
        </p:nvSpPr>
        <p:spPr>
          <a:xfrm rot="18311626">
            <a:off x="804375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Mai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" name="ZoneTexte 129"/>
          <p:cNvSpPr txBox="1"/>
          <p:nvPr/>
        </p:nvSpPr>
        <p:spPr>
          <a:xfrm rot="18311626">
            <a:off x="1406044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Juillet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" name="ZoneTexte 130"/>
          <p:cNvSpPr txBox="1"/>
          <p:nvPr/>
        </p:nvSpPr>
        <p:spPr>
          <a:xfrm rot="18311626">
            <a:off x="2007714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Sept.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" name="ZoneTexte 131"/>
          <p:cNvSpPr txBox="1"/>
          <p:nvPr/>
        </p:nvSpPr>
        <p:spPr>
          <a:xfrm rot="18311626">
            <a:off x="2609383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Nov.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ZoneTexte 132"/>
          <p:cNvSpPr txBox="1"/>
          <p:nvPr/>
        </p:nvSpPr>
        <p:spPr>
          <a:xfrm rot="18311626">
            <a:off x="3211053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Jan.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4" name="ZoneTexte 133"/>
          <p:cNvSpPr txBox="1"/>
          <p:nvPr/>
        </p:nvSpPr>
        <p:spPr>
          <a:xfrm rot="18311626">
            <a:off x="3812722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Mars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ZoneTexte 134"/>
          <p:cNvSpPr txBox="1"/>
          <p:nvPr/>
        </p:nvSpPr>
        <p:spPr>
          <a:xfrm rot="18311626">
            <a:off x="4414392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mai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ZoneTexte 135"/>
          <p:cNvSpPr txBox="1"/>
          <p:nvPr/>
        </p:nvSpPr>
        <p:spPr>
          <a:xfrm rot="18311626">
            <a:off x="4715227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Juin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ZoneTexte 136"/>
          <p:cNvSpPr txBox="1"/>
          <p:nvPr/>
        </p:nvSpPr>
        <p:spPr>
          <a:xfrm rot="18311626">
            <a:off x="5016061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Juillet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ZoneTexte 137"/>
          <p:cNvSpPr txBox="1"/>
          <p:nvPr/>
        </p:nvSpPr>
        <p:spPr>
          <a:xfrm rot="18311626">
            <a:off x="5316896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Août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ZoneTexte 138"/>
          <p:cNvSpPr txBox="1"/>
          <p:nvPr/>
        </p:nvSpPr>
        <p:spPr>
          <a:xfrm rot="18311626">
            <a:off x="5617731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Sept.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ZoneTexte 139"/>
          <p:cNvSpPr txBox="1"/>
          <p:nvPr/>
        </p:nvSpPr>
        <p:spPr>
          <a:xfrm>
            <a:off x="1029176" y="739889"/>
            <a:ext cx="7890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1350" dirty="0" smtClean="0">
                <a:solidFill>
                  <a:prstClr val="black"/>
                </a:solidFill>
                <a:latin typeface="Calibri"/>
              </a:rPr>
              <a:t>2021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ZoneTexte 140"/>
          <p:cNvSpPr txBox="1"/>
          <p:nvPr/>
        </p:nvSpPr>
        <p:spPr>
          <a:xfrm>
            <a:off x="3454321" y="739889"/>
            <a:ext cx="8319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1350" dirty="0" smtClean="0">
                <a:solidFill>
                  <a:prstClr val="black"/>
                </a:solidFill>
                <a:latin typeface="Calibri"/>
              </a:rPr>
              <a:t>2022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Pentagone 141"/>
          <p:cNvSpPr/>
          <p:nvPr/>
        </p:nvSpPr>
        <p:spPr>
          <a:xfrm>
            <a:off x="1026819" y="1868218"/>
            <a:ext cx="2405353" cy="108128"/>
          </a:xfrm>
          <a:prstGeom prst="homePlate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defTabSz="685800">
              <a:defRPr/>
            </a:pPr>
            <a:r>
              <a:rPr lang="fr-FR" sz="750" kern="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Neuroradiologie inter.</a:t>
            </a:r>
          </a:p>
        </p:txBody>
      </p:sp>
      <p:sp>
        <p:nvSpPr>
          <p:cNvPr id="143" name="Étoile à 5 branches 142"/>
          <p:cNvSpPr/>
          <p:nvPr/>
        </p:nvSpPr>
        <p:spPr>
          <a:xfrm>
            <a:off x="3427628" y="1986401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4" name="Étoile à 5 branches 143"/>
          <p:cNvSpPr/>
          <p:nvPr/>
        </p:nvSpPr>
        <p:spPr>
          <a:xfrm>
            <a:off x="3447120" y="2163063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7" name="Étoile à 5 branches 146"/>
          <p:cNvSpPr/>
          <p:nvPr/>
        </p:nvSpPr>
        <p:spPr>
          <a:xfrm>
            <a:off x="5257131" y="2967682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9" name="Pentagone 158"/>
          <p:cNvSpPr/>
          <p:nvPr/>
        </p:nvSpPr>
        <p:spPr>
          <a:xfrm>
            <a:off x="6794360" y="2367581"/>
            <a:ext cx="1820211" cy="1152852"/>
          </a:xfrm>
          <a:prstGeom prst="homePlate">
            <a:avLst>
              <a:gd name="adj" fmla="val 33965"/>
            </a:avLst>
          </a:prstGeom>
          <a:solidFill>
            <a:srgbClr val="7030A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0" name="Pentagone 159"/>
          <p:cNvSpPr/>
          <p:nvPr/>
        </p:nvSpPr>
        <p:spPr>
          <a:xfrm>
            <a:off x="3595475" y="1341717"/>
            <a:ext cx="5005639" cy="736696"/>
          </a:xfrm>
          <a:prstGeom prst="homePlate">
            <a:avLst>
              <a:gd name="adj" fmla="val 31932"/>
            </a:avLst>
          </a:prstGeom>
          <a:solidFill>
            <a:srgbClr val="9BBB59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ZoneTexte 160"/>
          <p:cNvSpPr txBox="1"/>
          <p:nvPr/>
        </p:nvSpPr>
        <p:spPr>
          <a:xfrm>
            <a:off x="269940" y="716593"/>
            <a:ext cx="563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600" dirty="0" smtClean="0">
                <a:solidFill>
                  <a:prstClr val="black"/>
                </a:solidFill>
                <a:latin typeface="Calibri"/>
              </a:rPr>
              <a:t>Publication Décrets</a:t>
            </a:r>
            <a:endParaRPr lang="fr-FR" sz="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" name="Étoile à 5 branches 162"/>
          <p:cNvSpPr/>
          <p:nvPr/>
        </p:nvSpPr>
        <p:spPr>
          <a:xfrm>
            <a:off x="3328987" y="1659086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Étoile à 5 branches 163"/>
          <p:cNvSpPr/>
          <p:nvPr/>
        </p:nvSpPr>
        <p:spPr>
          <a:xfrm>
            <a:off x="3335020" y="1291640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Étoile à 5 branches 166"/>
          <p:cNvSpPr/>
          <p:nvPr/>
        </p:nvSpPr>
        <p:spPr>
          <a:xfrm>
            <a:off x="3328498" y="1455704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2" name="ZoneTexte 171"/>
          <p:cNvSpPr txBox="1"/>
          <p:nvPr/>
        </p:nvSpPr>
        <p:spPr>
          <a:xfrm>
            <a:off x="268715" y="2728974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Vague 2</a:t>
            </a:r>
          </a:p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T1 2022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3" name="Accolade ouvrante 172"/>
          <p:cNvSpPr/>
          <p:nvPr/>
        </p:nvSpPr>
        <p:spPr>
          <a:xfrm>
            <a:off x="816427" y="2328603"/>
            <a:ext cx="130849" cy="1263137"/>
          </a:xfrm>
          <a:prstGeom prst="leftBrac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5" name="ZoneTexte 174"/>
          <p:cNvSpPr txBox="1"/>
          <p:nvPr/>
        </p:nvSpPr>
        <p:spPr>
          <a:xfrm rot="18311626">
            <a:off x="5918566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Oct.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" name="ZoneTexte 175"/>
          <p:cNvSpPr txBox="1"/>
          <p:nvPr/>
        </p:nvSpPr>
        <p:spPr>
          <a:xfrm rot="18311626">
            <a:off x="6219400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Nov.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" name="ZoneTexte 176"/>
          <p:cNvSpPr txBox="1"/>
          <p:nvPr/>
        </p:nvSpPr>
        <p:spPr>
          <a:xfrm rot="18311626">
            <a:off x="6520234" y="770730"/>
            <a:ext cx="972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Déc.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Pentagone 177"/>
          <p:cNvSpPr/>
          <p:nvPr/>
        </p:nvSpPr>
        <p:spPr>
          <a:xfrm>
            <a:off x="1026459" y="2012196"/>
            <a:ext cx="2400320" cy="95653"/>
          </a:xfrm>
          <a:prstGeom prst="homePlate">
            <a:avLst>
              <a:gd name="adj" fmla="val 49938"/>
            </a:avLst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SMR</a:t>
            </a:r>
          </a:p>
        </p:txBody>
      </p:sp>
      <p:sp>
        <p:nvSpPr>
          <p:cNvPr id="179" name="Étoile à 5 branches 178"/>
          <p:cNvSpPr/>
          <p:nvPr/>
        </p:nvSpPr>
        <p:spPr>
          <a:xfrm>
            <a:off x="5903016" y="3108894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0" name="Flèche : pentagone 6">
            <a:extLst>
              <a:ext uri="{FF2B5EF4-FFF2-40B4-BE49-F238E27FC236}">
                <a16:creationId xmlns:a16="http://schemas.microsoft.com/office/drawing/2014/main" id="{95A93F5B-03A1-433C-9436-5FDBD4E79CC7}"/>
              </a:ext>
            </a:extLst>
          </p:cNvPr>
          <p:cNvSpPr/>
          <p:nvPr/>
        </p:nvSpPr>
        <p:spPr>
          <a:xfrm>
            <a:off x="2420150" y="4550706"/>
            <a:ext cx="1617916" cy="204042"/>
          </a:xfrm>
          <a:prstGeom prst="homePlate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25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Evaluation des PRS II</a:t>
            </a:r>
          </a:p>
        </p:txBody>
      </p:sp>
      <p:sp>
        <p:nvSpPr>
          <p:cNvPr id="181" name="Flèche : pentagone 87">
            <a:extLst>
              <a:ext uri="{FF2B5EF4-FFF2-40B4-BE49-F238E27FC236}">
                <a16:creationId xmlns:a16="http://schemas.microsoft.com/office/drawing/2014/main" id="{C47560D4-F1C9-4FAD-8142-57657CC74210}"/>
              </a:ext>
            </a:extLst>
          </p:cNvPr>
          <p:cNvSpPr/>
          <p:nvPr/>
        </p:nvSpPr>
        <p:spPr>
          <a:xfrm>
            <a:off x="4071860" y="4548145"/>
            <a:ext cx="3040977" cy="206603"/>
          </a:xfrm>
          <a:prstGeom prst="homePlate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25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Elaboration des PRS III</a:t>
            </a:r>
          </a:p>
        </p:txBody>
      </p:sp>
      <p:sp>
        <p:nvSpPr>
          <p:cNvPr id="182" name="Flèche : pentagone 88">
            <a:extLst>
              <a:ext uri="{FF2B5EF4-FFF2-40B4-BE49-F238E27FC236}">
                <a16:creationId xmlns:a16="http://schemas.microsoft.com/office/drawing/2014/main" id="{BAC3F477-033E-4772-8D13-D44602402944}"/>
              </a:ext>
            </a:extLst>
          </p:cNvPr>
          <p:cNvSpPr/>
          <p:nvPr/>
        </p:nvSpPr>
        <p:spPr>
          <a:xfrm>
            <a:off x="7144807" y="4555760"/>
            <a:ext cx="1413361" cy="193180"/>
          </a:xfrm>
          <a:prstGeom prst="homePlate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25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Démocratie sanitaire</a:t>
            </a:r>
          </a:p>
        </p:txBody>
      </p:sp>
      <p:sp>
        <p:nvSpPr>
          <p:cNvPr id="183" name="ZoneTexte 182">
            <a:extLst>
              <a:ext uri="{FF2B5EF4-FFF2-40B4-BE49-F238E27FC236}">
                <a16:creationId xmlns:a16="http://schemas.microsoft.com/office/drawing/2014/main" id="{F733AAAB-D99B-44CD-81C6-25C5539C3D4A}"/>
              </a:ext>
            </a:extLst>
          </p:cNvPr>
          <p:cNvSpPr txBox="1"/>
          <p:nvPr/>
        </p:nvSpPr>
        <p:spPr>
          <a:xfrm>
            <a:off x="142917" y="3927325"/>
            <a:ext cx="969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i="1" dirty="0" smtClean="0">
                <a:solidFill>
                  <a:prstClr val="black"/>
                </a:solidFill>
                <a:latin typeface="Calibri"/>
              </a:rPr>
              <a:t>Vague 3</a:t>
            </a:r>
          </a:p>
          <a:p>
            <a:pPr defTabSz="685800"/>
            <a:r>
              <a:rPr lang="fr-FR" sz="900" i="1" dirty="0" smtClean="0">
                <a:solidFill>
                  <a:prstClr val="black"/>
                </a:solidFill>
                <a:latin typeface="Calibri"/>
              </a:rPr>
              <a:t>2022</a:t>
            </a:r>
          </a:p>
          <a:p>
            <a:pPr defTabSz="685800"/>
            <a:r>
              <a:rPr lang="fr-FR" sz="900" i="1" dirty="0" smtClean="0">
                <a:solidFill>
                  <a:prstClr val="black"/>
                </a:solidFill>
                <a:latin typeface="Calibri"/>
              </a:rPr>
              <a:t>Suspendus</a:t>
            </a:r>
            <a:endParaRPr lang="fr-FR" sz="9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" name="Accolade ouvrante 183">
            <a:extLst>
              <a:ext uri="{FF2B5EF4-FFF2-40B4-BE49-F238E27FC236}">
                <a16:creationId xmlns:a16="http://schemas.microsoft.com/office/drawing/2014/main" id="{39A8843F-CB87-4D30-AB0E-3C580188EFC3}"/>
              </a:ext>
            </a:extLst>
          </p:cNvPr>
          <p:cNvSpPr/>
          <p:nvPr/>
        </p:nvSpPr>
        <p:spPr>
          <a:xfrm>
            <a:off x="810691" y="3715062"/>
            <a:ext cx="162017" cy="811354"/>
          </a:xfrm>
          <a:prstGeom prst="leftBrac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6" name="Connecteur droit 185"/>
          <p:cNvCxnSpPr/>
          <p:nvPr/>
        </p:nvCxnSpPr>
        <p:spPr>
          <a:xfrm>
            <a:off x="8631443" y="1264900"/>
            <a:ext cx="0" cy="3474218"/>
          </a:xfrm>
          <a:prstGeom prst="line">
            <a:avLst/>
          </a:prstGeom>
          <a:noFill/>
          <a:ln w="1143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187" name="Étoile à 5 branches 186"/>
          <p:cNvSpPr/>
          <p:nvPr/>
        </p:nvSpPr>
        <p:spPr>
          <a:xfrm>
            <a:off x="154186" y="758107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5" name="ZoneTexte 194"/>
          <p:cNvSpPr txBox="1"/>
          <p:nvPr/>
        </p:nvSpPr>
        <p:spPr>
          <a:xfrm>
            <a:off x="7044774" y="724893"/>
            <a:ext cx="8319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1350" dirty="0" smtClean="0">
                <a:solidFill>
                  <a:prstClr val="black"/>
                </a:solidFill>
                <a:latin typeface="Calibri"/>
              </a:rPr>
              <a:t>2023</a:t>
            </a:r>
            <a:endParaRPr lang="fr-FR" sz="13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8" name="Connecteur droit 197"/>
          <p:cNvCxnSpPr/>
          <p:nvPr/>
        </p:nvCxnSpPr>
        <p:spPr>
          <a:xfrm>
            <a:off x="7091934" y="1277432"/>
            <a:ext cx="20903" cy="3514278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cxnSp>
        <p:nvCxnSpPr>
          <p:cNvPr id="199" name="Connecteur droit 198"/>
          <p:cNvCxnSpPr/>
          <p:nvPr/>
        </p:nvCxnSpPr>
        <p:spPr>
          <a:xfrm>
            <a:off x="7977330" y="1269222"/>
            <a:ext cx="20903" cy="3514278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dash"/>
          </a:ln>
          <a:effectLst/>
        </p:spPr>
      </p:cxnSp>
      <p:sp>
        <p:nvSpPr>
          <p:cNvPr id="204" name="Pentagone 203"/>
          <p:cNvSpPr/>
          <p:nvPr/>
        </p:nvSpPr>
        <p:spPr>
          <a:xfrm>
            <a:off x="3624852" y="2145230"/>
            <a:ext cx="1429446" cy="127066"/>
          </a:xfrm>
          <a:prstGeom prst="homePlate">
            <a:avLst>
              <a:gd name="adj" fmla="val 31932"/>
            </a:avLst>
          </a:prstGeom>
          <a:solidFill>
            <a:srgbClr val="9BBB59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5" name="ZoneTexte 204"/>
          <p:cNvSpPr txBox="1"/>
          <p:nvPr/>
        </p:nvSpPr>
        <p:spPr>
          <a:xfrm>
            <a:off x="3597379" y="2105115"/>
            <a:ext cx="158832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>
                <a:solidFill>
                  <a:schemeClr val="bg1"/>
                </a:solidFill>
              </a:rPr>
              <a:t>Révision partielle du PRS (6 à 12 mois) </a:t>
            </a:r>
            <a:endParaRPr lang="fr-FR" sz="600" dirty="0">
              <a:solidFill>
                <a:schemeClr val="bg1"/>
              </a:solidFill>
            </a:endParaRPr>
          </a:p>
        </p:txBody>
      </p:sp>
      <p:sp>
        <p:nvSpPr>
          <p:cNvPr id="207" name="Plaque 206"/>
          <p:cNvSpPr/>
          <p:nvPr/>
        </p:nvSpPr>
        <p:spPr>
          <a:xfrm>
            <a:off x="5259706" y="2205442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Plaque 210"/>
          <p:cNvSpPr/>
          <p:nvPr/>
        </p:nvSpPr>
        <p:spPr>
          <a:xfrm>
            <a:off x="173160" y="1263962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ZoneTexte 211"/>
          <p:cNvSpPr txBox="1"/>
          <p:nvPr/>
        </p:nvSpPr>
        <p:spPr>
          <a:xfrm>
            <a:off x="250357" y="1184773"/>
            <a:ext cx="596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600" dirty="0" smtClean="0">
                <a:solidFill>
                  <a:prstClr val="black"/>
                </a:solidFill>
                <a:latin typeface="Calibri"/>
              </a:rPr>
              <a:t>Nouvelles Autorisations</a:t>
            </a:r>
            <a:endParaRPr lang="fr-FR" sz="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82260" y="666471"/>
            <a:ext cx="751381" cy="7818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ZoneTexte 213"/>
          <p:cNvSpPr txBox="1"/>
          <p:nvPr/>
        </p:nvSpPr>
        <p:spPr>
          <a:xfrm>
            <a:off x="8114734" y="657989"/>
            <a:ext cx="999676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900" dirty="0" smtClean="0">
                <a:solidFill>
                  <a:schemeClr val="accent1"/>
                </a:solidFill>
              </a:rPr>
              <a:t>PRS 2023-2028</a:t>
            </a:r>
            <a:endParaRPr lang="fr-FR" sz="900" dirty="0">
              <a:solidFill>
                <a:schemeClr val="accent1"/>
              </a:solidFill>
            </a:endParaRPr>
          </a:p>
        </p:txBody>
      </p:sp>
      <p:sp>
        <p:nvSpPr>
          <p:cNvPr id="216" name="Plaque 215"/>
          <p:cNvSpPr/>
          <p:nvPr/>
        </p:nvSpPr>
        <p:spPr>
          <a:xfrm>
            <a:off x="168109" y="1026207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ZoneTexte 216"/>
          <p:cNvSpPr txBox="1"/>
          <p:nvPr/>
        </p:nvSpPr>
        <p:spPr>
          <a:xfrm>
            <a:off x="245306" y="947018"/>
            <a:ext cx="638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600" dirty="0" smtClean="0">
                <a:solidFill>
                  <a:prstClr val="black"/>
                </a:solidFill>
                <a:latin typeface="Calibri"/>
              </a:rPr>
              <a:t>Mise en œuvre décrets</a:t>
            </a:r>
            <a:endParaRPr lang="fr-FR" sz="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8" name="Plaque 217"/>
          <p:cNvSpPr/>
          <p:nvPr/>
        </p:nvSpPr>
        <p:spPr>
          <a:xfrm>
            <a:off x="5132882" y="2149598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4" name="Connecteur droit 223"/>
          <p:cNvCxnSpPr>
            <a:stCxn id="214" idx="2"/>
          </p:cNvCxnSpPr>
          <p:nvPr/>
        </p:nvCxnSpPr>
        <p:spPr>
          <a:xfrm>
            <a:off x="8614572" y="888821"/>
            <a:ext cx="16871" cy="803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Plaque 225"/>
          <p:cNvSpPr/>
          <p:nvPr/>
        </p:nvSpPr>
        <p:spPr>
          <a:xfrm>
            <a:off x="8610562" y="1802215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Plaque 226"/>
          <p:cNvSpPr/>
          <p:nvPr/>
        </p:nvSpPr>
        <p:spPr>
          <a:xfrm>
            <a:off x="8607624" y="1403660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Plaque 227"/>
          <p:cNvSpPr/>
          <p:nvPr/>
        </p:nvSpPr>
        <p:spPr>
          <a:xfrm>
            <a:off x="8605633" y="1530355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Plaque 228"/>
          <p:cNvSpPr/>
          <p:nvPr/>
        </p:nvSpPr>
        <p:spPr>
          <a:xfrm>
            <a:off x="8601261" y="1961051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Plaque 229"/>
          <p:cNvSpPr/>
          <p:nvPr/>
        </p:nvSpPr>
        <p:spPr>
          <a:xfrm>
            <a:off x="8731952" y="1410725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Plaque 230"/>
          <p:cNvSpPr/>
          <p:nvPr/>
        </p:nvSpPr>
        <p:spPr>
          <a:xfrm>
            <a:off x="8735936" y="1541100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Plaque 231"/>
          <p:cNvSpPr/>
          <p:nvPr/>
        </p:nvSpPr>
        <p:spPr>
          <a:xfrm>
            <a:off x="8736450" y="1663070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Plaque 232"/>
          <p:cNvSpPr/>
          <p:nvPr/>
        </p:nvSpPr>
        <p:spPr>
          <a:xfrm>
            <a:off x="8735936" y="1791498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Étoile à 5 branches 234"/>
          <p:cNvSpPr/>
          <p:nvPr/>
        </p:nvSpPr>
        <p:spPr>
          <a:xfrm>
            <a:off x="4396238" y="2823167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6" name="Étoile à 5 branches 235"/>
          <p:cNvSpPr/>
          <p:nvPr/>
        </p:nvSpPr>
        <p:spPr>
          <a:xfrm>
            <a:off x="4391022" y="2672467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7" name="Étoile à 5 branches 236"/>
          <p:cNvSpPr/>
          <p:nvPr/>
        </p:nvSpPr>
        <p:spPr>
          <a:xfrm>
            <a:off x="5893204" y="3271456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0" name="Plaque 239"/>
          <p:cNvSpPr/>
          <p:nvPr/>
        </p:nvSpPr>
        <p:spPr>
          <a:xfrm>
            <a:off x="8576879" y="2973561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1" name="Plaque 240"/>
          <p:cNvSpPr/>
          <p:nvPr/>
        </p:nvSpPr>
        <p:spPr>
          <a:xfrm>
            <a:off x="8591289" y="2724880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2" name="Plaque 241"/>
          <p:cNvSpPr/>
          <p:nvPr/>
        </p:nvSpPr>
        <p:spPr>
          <a:xfrm>
            <a:off x="8585461" y="2864703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Plaque 242"/>
          <p:cNvSpPr/>
          <p:nvPr/>
        </p:nvSpPr>
        <p:spPr>
          <a:xfrm>
            <a:off x="8593575" y="3101513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4" name="Plaque 243"/>
          <p:cNvSpPr/>
          <p:nvPr/>
        </p:nvSpPr>
        <p:spPr>
          <a:xfrm>
            <a:off x="8742615" y="2715445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" name="Plaque 244"/>
          <p:cNvSpPr/>
          <p:nvPr/>
        </p:nvSpPr>
        <p:spPr>
          <a:xfrm>
            <a:off x="8746599" y="2845820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6" name="Plaque 245"/>
          <p:cNvSpPr/>
          <p:nvPr/>
        </p:nvSpPr>
        <p:spPr>
          <a:xfrm>
            <a:off x="8747113" y="2967790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Plaque 246"/>
          <p:cNvSpPr/>
          <p:nvPr/>
        </p:nvSpPr>
        <p:spPr>
          <a:xfrm>
            <a:off x="8746599" y="3096218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9" name="Plaque 248"/>
          <p:cNvSpPr/>
          <p:nvPr/>
        </p:nvSpPr>
        <p:spPr>
          <a:xfrm>
            <a:off x="8570408" y="3274993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0" name="Plaque 249"/>
          <p:cNvSpPr/>
          <p:nvPr/>
        </p:nvSpPr>
        <p:spPr>
          <a:xfrm>
            <a:off x="8731952" y="3275931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3" name="ZoneTexte 252"/>
          <p:cNvSpPr txBox="1"/>
          <p:nvPr/>
        </p:nvSpPr>
        <p:spPr>
          <a:xfrm>
            <a:off x="4928849" y="3945178"/>
            <a:ext cx="3011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Dispositions transitoires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266" name="Connecteur droit 265"/>
          <p:cNvCxnSpPr/>
          <p:nvPr/>
        </p:nvCxnSpPr>
        <p:spPr>
          <a:xfrm>
            <a:off x="180299" y="4548145"/>
            <a:ext cx="8934898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7" name="ZoneTexte 266">
            <a:extLst>
              <a:ext uri="{FF2B5EF4-FFF2-40B4-BE49-F238E27FC236}">
                <a16:creationId xmlns:a16="http://schemas.microsoft.com/office/drawing/2014/main" id="{F733AAAB-D99B-44CD-81C6-25C5539C3D4A}"/>
              </a:ext>
            </a:extLst>
          </p:cNvPr>
          <p:cNvSpPr txBox="1"/>
          <p:nvPr/>
        </p:nvSpPr>
        <p:spPr>
          <a:xfrm>
            <a:off x="340558" y="4493305"/>
            <a:ext cx="9694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PRS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" name="Pentagone 156"/>
          <p:cNvSpPr/>
          <p:nvPr/>
        </p:nvSpPr>
        <p:spPr>
          <a:xfrm>
            <a:off x="1031763" y="2169125"/>
            <a:ext cx="2405353" cy="108128"/>
          </a:xfrm>
          <a:prstGeom prst="homePlate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Médecine d’urgence</a:t>
            </a:r>
          </a:p>
        </p:txBody>
      </p:sp>
      <p:sp>
        <p:nvSpPr>
          <p:cNvPr id="188" name="Pentagone 187"/>
          <p:cNvSpPr/>
          <p:nvPr/>
        </p:nvSpPr>
        <p:spPr>
          <a:xfrm>
            <a:off x="1040328" y="1482493"/>
            <a:ext cx="2257471" cy="116354"/>
          </a:xfrm>
          <a:prstGeom prst="homePlate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</a:t>
            </a:r>
          </a:p>
        </p:txBody>
      </p:sp>
      <p:sp>
        <p:nvSpPr>
          <p:cNvPr id="196" name="Pentagone 195"/>
          <p:cNvSpPr/>
          <p:nvPr/>
        </p:nvSpPr>
        <p:spPr>
          <a:xfrm>
            <a:off x="1037618" y="1322312"/>
            <a:ext cx="2263146" cy="108955"/>
          </a:xfrm>
          <a:prstGeom prst="homePlate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Médecine nucléaire</a:t>
            </a:r>
          </a:p>
        </p:txBody>
      </p:sp>
      <p:sp>
        <p:nvSpPr>
          <p:cNvPr id="202" name="Pentagone 201"/>
          <p:cNvSpPr/>
          <p:nvPr/>
        </p:nvSpPr>
        <p:spPr>
          <a:xfrm>
            <a:off x="3509382" y="1337725"/>
            <a:ext cx="4567882" cy="440046"/>
          </a:xfrm>
          <a:prstGeom prst="homePlate">
            <a:avLst>
              <a:gd name="adj" fmla="val 31932"/>
            </a:avLst>
          </a:prstGeom>
          <a:solidFill>
            <a:srgbClr val="9BBB59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ZoneTexte 202"/>
          <p:cNvSpPr txBox="1"/>
          <p:nvPr/>
        </p:nvSpPr>
        <p:spPr>
          <a:xfrm>
            <a:off x="4172043" y="1445126"/>
            <a:ext cx="3099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Dispositions transitoires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62" name="Pentagone 161"/>
          <p:cNvSpPr/>
          <p:nvPr/>
        </p:nvSpPr>
        <p:spPr>
          <a:xfrm>
            <a:off x="1052664" y="2529120"/>
            <a:ext cx="2901148" cy="100820"/>
          </a:xfrm>
          <a:prstGeom prst="homePlate">
            <a:avLst>
              <a:gd name="adj" fmla="val 49938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Grands Brûlés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8892" y="3678627"/>
            <a:ext cx="9145581" cy="9181"/>
          </a:xfrm>
          <a:prstGeom prst="line">
            <a:avLst/>
          </a:prstGeom>
          <a:ln w="222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Pentagone 205"/>
          <p:cNvSpPr/>
          <p:nvPr/>
        </p:nvSpPr>
        <p:spPr>
          <a:xfrm>
            <a:off x="1029176" y="3444997"/>
            <a:ext cx="5581675" cy="87367"/>
          </a:xfrm>
          <a:prstGeom prst="homePlate">
            <a:avLst>
              <a:gd name="adj" fmla="val 49938"/>
            </a:avLst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Chirurgie / chirurgie cardiaque / </a:t>
            </a:r>
            <a:r>
              <a:rPr kumimoji="0" lang="fr-FR" sz="7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neurichirurgie</a:t>
            </a:r>
            <a:endParaRPr kumimoji="0" lang="fr-FR" sz="75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" name="Étoile à 5 branches 214"/>
          <p:cNvSpPr/>
          <p:nvPr/>
        </p:nvSpPr>
        <p:spPr>
          <a:xfrm>
            <a:off x="6634403" y="3423562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2" name="Accolade ouvrante 221">
            <a:extLst>
              <a:ext uri="{FF2B5EF4-FFF2-40B4-BE49-F238E27FC236}">
                <a16:creationId xmlns:a16="http://schemas.microsoft.com/office/drawing/2014/main" id="{39A8843F-CB87-4D30-AB0E-3C580188EFC3}"/>
              </a:ext>
            </a:extLst>
          </p:cNvPr>
          <p:cNvSpPr/>
          <p:nvPr/>
        </p:nvSpPr>
        <p:spPr>
          <a:xfrm>
            <a:off x="819883" y="1434678"/>
            <a:ext cx="162017" cy="836349"/>
          </a:xfrm>
          <a:prstGeom prst="leftBrac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3" name="Plaque 222"/>
          <p:cNvSpPr/>
          <p:nvPr/>
        </p:nvSpPr>
        <p:spPr>
          <a:xfrm>
            <a:off x="8576879" y="3425185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Plaque 224"/>
          <p:cNvSpPr/>
          <p:nvPr/>
        </p:nvSpPr>
        <p:spPr>
          <a:xfrm>
            <a:off x="8740211" y="3425185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Plaque 157"/>
          <p:cNvSpPr/>
          <p:nvPr/>
        </p:nvSpPr>
        <p:spPr>
          <a:xfrm>
            <a:off x="8740211" y="2431946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Plaque 170"/>
          <p:cNvSpPr/>
          <p:nvPr/>
        </p:nvSpPr>
        <p:spPr>
          <a:xfrm>
            <a:off x="8597956" y="2431946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ZoneTexte 167"/>
          <p:cNvSpPr txBox="1"/>
          <p:nvPr/>
        </p:nvSpPr>
        <p:spPr>
          <a:xfrm>
            <a:off x="1966734" y="2097945"/>
            <a:ext cx="1662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accent1"/>
                </a:solidFill>
              </a:rPr>
              <a:t>Suspendus</a:t>
            </a:r>
            <a:endParaRPr lang="fr-FR" sz="1100" b="1" dirty="0">
              <a:solidFill>
                <a:schemeClr val="accent1"/>
              </a:solidFill>
            </a:endParaRPr>
          </a:p>
        </p:txBody>
      </p:sp>
      <p:sp>
        <p:nvSpPr>
          <p:cNvPr id="200" name="Pentagone 199"/>
          <p:cNvSpPr/>
          <p:nvPr/>
        </p:nvSpPr>
        <p:spPr>
          <a:xfrm>
            <a:off x="1042922" y="2370428"/>
            <a:ext cx="2995144" cy="98435"/>
          </a:xfrm>
          <a:prstGeom prst="homePlate">
            <a:avLst>
              <a:gd name="adj" fmla="val 49938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Cardio interventionnelle</a:t>
            </a:r>
          </a:p>
        </p:txBody>
      </p:sp>
      <p:sp>
        <p:nvSpPr>
          <p:cNvPr id="234" name="Étoile à 5 branches 233"/>
          <p:cNvSpPr/>
          <p:nvPr/>
        </p:nvSpPr>
        <p:spPr>
          <a:xfrm>
            <a:off x="4071860" y="2373540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1" name="Étoile à 5 branches 250"/>
          <p:cNvSpPr/>
          <p:nvPr/>
        </p:nvSpPr>
        <p:spPr>
          <a:xfrm>
            <a:off x="3939330" y="2518160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98522" y="3971590"/>
            <a:ext cx="136629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Périnatalité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268" name="ZoneTexte 267"/>
          <p:cNvSpPr txBox="1"/>
          <p:nvPr/>
        </p:nvSpPr>
        <p:spPr>
          <a:xfrm>
            <a:off x="6372889" y="3745123"/>
            <a:ext cx="136629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IRC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269" name="ZoneTexte 268"/>
          <p:cNvSpPr txBox="1"/>
          <p:nvPr/>
        </p:nvSpPr>
        <p:spPr>
          <a:xfrm>
            <a:off x="7017097" y="4121456"/>
            <a:ext cx="136629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Génétique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270" name="ZoneTexte 269"/>
          <p:cNvSpPr txBox="1"/>
          <p:nvPr/>
        </p:nvSpPr>
        <p:spPr>
          <a:xfrm>
            <a:off x="5395257" y="4156201"/>
            <a:ext cx="136629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DPN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271" name="ZoneTexte 270"/>
          <p:cNvSpPr txBox="1"/>
          <p:nvPr/>
        </p:nvSpPr>
        <p:spPr>
          <a:xfrm>
            <a:off x="4560996" y="3754206"/>
            <a:ext cx="136629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Greffe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272" name="ZoneTexte 271"/>
          <p:cNvSpPr txBox="1"/>
          <p:nvPr/>
        </p:nvSpPr>
        <p:spPr>
          <a:xfrm>
            <a:off x="2874481" y="3825922"/>
            <a:ext cx="149977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2"/>
                </a:solidFill>
              </a:rPr>
              <a:t>Soins de longue durée </a:t>
            </a:r>
            <a:endParaRPr lang="fr-FR" sz="1600" dirty="0">
              <a:solidFill>
                <a:schemeClr val="bg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59832" y="94606"/>
            <a:ext cx="237912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900" dirty="0" smtClean="0">
                <a:solidFill>
                  <a:schemeClr val="bg2"/>
                </a:solidFill>
              </a:rPr>
              <a:t>Extension du délai de mise en conformité des PRS au 1</a:t>
            </a:r>
            <a:r>
              <a:rPr lang="fr-FR" sz="900" baseline="30000" dirty="0" smtClean="0">
                <a:solidFill>
                  <a:schemeClr val="bg2"/>
                </a:solidFill>
              </a:rPr>
              <a:t>er</a:t>
            </a:r>
            <a:r>
              <a:rPr lang="fr-FR" sz="900" dirty="0" smtClean="0">
                <a:solidFill>
                  <a:schemeClr val="bg2"/>
                </a:solidFill>
              </a:rPr>
              <a:t> novembre 2023</a:t>
            </a:r>
            <a:endParaRPr lang="fr-FR" sz="900" dirty="0">
              <a:solidFill>
                <a:schemeClr val="bg2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8415568" y="463938"/>
            <a:ext cx="0" cy="202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4" name="Plaque 273"/>
          <p:cNvSpPr/>
          <p:nvPr/>
        </p:nvSpPr>
        <p:spPr>
          <a:xfrm>
            <a:off x="5524668" y="2205107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5" name="Plaque 274"/>
          <p:cNvSpPr/>
          <p:nvPr/>
        </p:nvSpPr>
        <p:spPr>
          <a:xfrm>
            <a:off x="5397844" y="2149263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6" name="Plaque 275"/>
          <p:cNvSpPr/>
          <p:nvPr/>
        </p:nvSpPr>
        <p:spPr>
          <a:xfrm>
            <a:off x="5802747" y="2190604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7" name="Plaque 276"/>
          <p:cNvSpPr/>
          <p:nvPr/>
        </p:nvSpPr>
        <p:spPr>
          <a:xfrm>
            <a:off x="5675923" y="2134760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Plaque 277"/>
          <p:cNvSpPr/>
          <p:nvPr/>
        </p:nvSpPr>
        <p:spPr>
          <a:xfrm>
            <a:off x="6097131" y="2205571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Plaque 278"/>
          <p:cNvSpPr/>
          <p:nvPr/>
        </p:nvSpPr>
        <p:spPr>
          <a:xfrm>
            <a:off x="5970307" y="2149727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Plaque 279"/>
          <p:cNvSpPr/>
          <p:nvPr/>
        </p:nvSpPr>
        <p:spPr>
          <a:xfrm>
            <a:off x="6395470" y="2205363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Plaque 280"/>
          <p:cNvSpPr/>
          <p:nvPr/>
        </p:nvSpPr>
        <p:spPr>
          <a:xfrm>
            <a:off x="6268646" y="2149519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2" name="Plaque 281"/>
          <p:cNvSpPr/>
          <p:nvPr/>
        </p:nvSpPr>
        <p:spPr>
          <a:xfrm>
            <a:off x="6664257" y="2191321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3" name="Plaque 282"/>
          <p:cNvSpPr/>
          <p:nvPr/>
        </p:nvSpPr>
        <p:spPr>
          <a:xfrm>
            <a:off x="6537433" y="2135477"/>
            <a:ext cx="80308" cy="73834"/>
          </a:xfrm>
          <a:prstGeom prst="beve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Étoile à 5 branches 147"/>
          <p:cNvSpPr/>
          <p:nvPr/>
        </p:nvSpPr>
        <p:spPr>
          <a:xfrm>
            <a:off x="3435360" y="1844169"/>
            <a:ext cx="127151" cy="116812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2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0" name="Pentagone 149"/>
          <p:cNvSpPr/>
          <p:nvPr/>
        </p:nvSpPr>
        <p:spPr>
          <a:xfrm>
            <a:off x="1040328" y="1680790"/>
            <a:ext cx="2257471" cy="116354"/>
          </a:xfrm>
          <a:prstGeom prst="homePlate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50" kern="0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AMP (Suites LBE)</a:t>
            </a:r>
            <a:endParaRPr kumimoji="0" lang="fr-FR" sz="750" b="0" i="0" u="none" strike="noStrike" kern="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 rot="19085625">
            <a:off x="2393505" y="1511301"/>
            <a:ext cx="135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PUBLIES</a:t>
            </a:r>
            <a:endParaRPr lang="fr-FR" sz="2400" dirty="0">
              <a:solidFill>
                <a:schemeClr val="bg2"/>
              </a:solidFill>
            </a:endParaRPr>
          </a:p>
        </p:txBody>
      </p:sp>
      <p:sp>
        <p:nvSpPr>
          <p:cNvPr id="152" name="ZoneTexte 151"/>
          <p:cNvSpPr txBox="1"/>
          <p:nvPr/>
        </p:nvSpPr>
        <p:spPr>
          <a:xfrm>
            <a:off x="1772991" y="2434156"/>
            <a:ext cx="2010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>
                <a:solidFill>
                  <a:schemeClr val="tx2"/>
                </a:solidFill>
              </a:rPr>
              <a:t>Suspendus</a:t>
            </a:r>
            <a:endParaRPr lang="fr-FR" sz="1050" b="1" dirty="0">
              <a:solidFill>
                <a:schemeClr val="tx2"/>
              </a:solidFill>
            </a:endParaRPr>
          </a:p>
        </p:txBody>
      </p:sp>
      <p:sp>
        <p:nvSpPr>
          <p:cNvPr id="154" name="ZoneTexte 153"/>
          <p:cNvSpPr txBox="1"/>
          <p:nvPr/>
        </p:nvSpPr>
        <p:spPr>
          <a:xfrm>
            <a:off x="1962136" y="1272441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30.12.2021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55" name="ZoneTexte 154"/>
          <p:cNvSpPr txBox="1"/>
          <p:nvPr/>
        </p:nvSpPr>
        <p:spPr>
          <a:xfrm>
            <a:off x="1966789" y="1456515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31.12.2021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56" name="ZoneTexte 155"/>
          <p:cNvSpPr txBox="1"/>
          <p:nvPr/>
        </p:nvSpPr>
        <p:spPr>
          <a:xfrm>
            <a:off x="1939700" y="1638649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30.12.2021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65" name="ZoneTexte 164"/>
          <p:cNvSpPr txBox="1"/>
          <p:nvPr/>
        </p:nvSpPr>
        <p:spPr>
          <a:xfrm>
            <a:off x="1986788" y="1802215"/>
            <a:ext cx="788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chemeClr val="accent1"/>
                </a:solidFill>
              </a:rPr>
              <a:t>1</a:t>
            </a:r>
            <a:r>
              <a:rPr lang="fr-FR" sz="800" dirty="0" smtClean="0">
                <a:solidFill>
                  <a:schemeClr val="accent1"/>
                </a:solidFill>
              </a:rPr>
              <a:t>0.01.2022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66" name="ZoneTexte 165"/>
          <p:cNvSpPr txBox="1"/>
          <p:nvPr/>
        </p:nvSpPr>
        <p:spPr>
          <a:xfrm>
            <a:off x="1949382" y="1964384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11.01.2022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69" name="ZoneTexte 168"/>
          <p:cNvSpPr txBox="1"/>
          <p:nvPr/>
        </p:nvSpPr>
        <p:spPr>
          <a:xfrm>
            <a:off x="4476909" y="2934847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25.07.2022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70" name="ZoneTexte 169"/>
          <p:cNvSpPr txBox="1"/>
          <p:nvPr/>
        </p:nvSpPr>
        <p:spPr>
          <a:xfrm>
            <a:off x="3259173" y="2302716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16.03.2022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74" name="ZoneTexte 173"/>
          <p:cNvSpPr txBox="1"/>
          <p:nvPr/>
        </p:nvSpPr>
        <p:spPr>
          <a:xfrm>
            <a:off x="5003123" y="3051847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17.09.2022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85" name="ZoneTexte 184"/>
          <p:cNvSpPr txBox="1"/>
          <p:nvPr/>
        </p:nvSpPr>
        <p:spPr>
          <a:xfrm>
            <a:off x="5774567" y="3386061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29.12.2022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197" name="ZoneTexte 196"/>
          <p:cNvSpPr txBox="1"/>
          <p:nvPr/>
        </p:nvSpPr>
        <p:spPr>
          <a:xfrm>
            <a:off x="3691705" y="2607723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27.04.2022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201" name="ZoneTexte 200"/>
          <p:cNvSpPr txBox="1"/>
          <p:nvPr/>
        </p:nvSpPr>
        <p:spPr>
          <a:xfrm>
            <a:off x="5094104" y="3208118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28.09.2022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208" name="ZoneTexte 207"/>
          <p:cNvSpPr txBox="1"/>
          <p:nvPr/>
        </p:nvSpPr>
        <p:spPr>
          <a:xfrm>
            <a:off x="3663352" y="2789279"/>
            <a:ext cx="699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1"/>
                </a:solidFill>
              </a:rPr>
              <a:t>27.04.2022</a:t>
            </a:r>
            <a:endParaRPr lang="fr-FR" sz="1000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40067" y="2380961"/>
            <a:ext cx="2569201" cy="27439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Rectangle 220"/>
          <p:cNvSpPr/>
          <p:nvPr/>
        </p:nvSpPr>
        <p:spPr>
          <a:xfrm>
            <a:off x="4521995" y="2654097"/>
            <a:ext cx="2569201" cy="27439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Rectangle 237"/>
          <p:cNvSpPr/>
          <p:nvPr/>
        </p:nvSpPr>
        <p:spPr>
          <a:xfrm>
            <a:off x="5443384" y="2901620"/>
            <a:ext cx="1404010" cy="19024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8" name="Rectangle 247"/>
          <p:cNvSpPr/>
          <p:nvPr/>
        </p:nvSpPr>
        <p:spPr>
          <a:xfrm>
            <a:off x="6097131" y="3014351"/>
            <a:ext cx="941649" cy="390977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5702961" y="2570992"/>
            <a:ext cx="2110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Dispositions</a:t>
            </a:r>
            <a:r>
              <a:rPr lang="fr-FR" sz="1400" dirty="0" smtClean="0">
                <a:solidFill>
                  <a:schemeClr val="bg1"/>
                </a:solidFill>
              </a:rPr>
              <a:t> transitoires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52" name="ZoneTexte 251"/>
          <p:cNvSpPr txBox="1"/>
          <p:nvPr/>
        </p:nvSpPr>
        <p:spPr>
          <a:xfrm>
            <a:off x="7056037" y="993592"/>
            <a:ext cx="15021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fr-FR" sz="900" dirty="0" smtClean="0">
                <a:solidFill>
                  <a:prstClr val="black"/>
                </a:solidFill>
                <a:latin typeface="Calibri"/>
              </a:rPr>
              <a:t>Janvier -&gt; Novembre 2023</a:t>
            </a:r>
            <a:endParaRPr lang="fr-FR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4" name="Plaque 253"/>
          <p:cNvSpPr/>
          <p:nvPr/>
        </p:nvSpPr>
        <p:spPr>
          <a:xfrm>
            <a:off x="8736450" y="1949484"/>
            <a:ext cx="80308" cy="7383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931688" y="277384"/>
            <a:ext cx="4447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  nouvelles CI-CTF pour 12 activités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861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987574"/>
            <a:ext cx="8208912" cy="3096344"/>
          </a:xfrm>
        </p:spPr>
        <p:txBody>
          <a:bodyPr/>
          <a:lstStyle/>
          <a:p>
            <a:r>
              <a:rPr lang="fr-FR" sz="1600" b="1" dirty="0" smtClean="0"/>
              <a:t> </a:t>
            </a:r>
          </a:p>
          <a:p>
            <a:pPr algn="just"/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27/09/2023</a:t>
            </a:fld>
            <a:endParaRPr lang="fr-FR" cap="all" dirty="0"/>
          </a:p>
        </p:txBody>
      </p:sp>
      <p:sp>
        <p:nvSpPr>
          <p:cNvPr id="8" name="Rectangle 7"/>
          <p:cNvSpPr/>
          <p:nvPr/>
        </p:nvSpPr>
        <p:spPr>
          <a:xfrm>
            <a:off x="-180528" y="755509"/>
            <a:ext cx="85690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600" b="1" dirty="0" smtClean="0"/>
              <a:t>1.2. Calendrier de déploiement de la réforme des autorisations</a:t>
            </a:r>
            <a:endParaRPr lang="fr-FR" sz="1600" dirty="0"/>
          </a:p>
        </p:txBody>
      </p:sp>
      <p:sp>
        <p:nvSpPr>
          <p:cNvPr id="7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1131590"/>
            <a:ext cx="8568952" cy="3528392"/>
          </a:xfrm>
        </p:spPr>
        <p:txBody>
          <a:bodyPr/>
          <a:lstStyle/>
          <a:p>
            <a:pPr algn="just"/>
            <a:r>
              <a:rPr lang="fr-FR" dirty="0" smtClean="0"/>
              <a:t>Tous ces textes publiés entrent en vigueur le </a:t>
            </a:r>
            <a:r>
              <a:rPr lang="fr-FR" b="1" u="sng" dirty="0" smtClean="0"/>
              <a:t>1</a:t>
            </a:r>
            <a:r>
              <a:rPr lang="fr-FR" b="1" u="sng" baseline="30000" dirty="0" smtClean="0"/>
              <a:t>er</a:t>
            </a:r>
            <a:r>
              <a:rPr lang="fr-FR" b="1" u="sng" dirty="0" smtClean="0"/>
              <a:t> juin 2023</a:t>
            </a:r>
            <a:r>
              <a:rPr lang="fr-FR" b="1" dirty="0"/>
              <a:t>.</a:t>
            </a:r>
            <a:r>
              <a:rPr lang="fr-FR" dirty="0" smtClean="0"/>
              <a:t> </a:t>
            </a:r>
          </a:p>
          <a:p>
            <a:pPr algn="just"/>
            <a:r>
              <a:rPr lang="fr-FR" dirty="0" smtClean="0"/>
              <a:t>Pour autant, les structures déjà autorisées sur la base de la réglementation actuelle le demeurent transitoirement, et on ne peut leur opposer une non-conformité avec les dispositions des nouveaux  textes.</a:t>
            </a:r>
          </a:p>
          <a:p>
            <a:pPr algn="just"/>
            <a:r>
              <a:rPr lang="fr-FR" dirty="0" smtClean="0"/>
              <a:t>En effet, le SRS doit d’abord être révisé pour intégrer les dispositions des nouveaux textes. I</a:t>
            </a:r>
            <a:r>
              <a:rPr lang="fr-FR" dirty="0" smtClean="0">
                <a:solidFill>
                  <a:srgbClr val="000000"/>
                </a:solidFill>
              </a:rPr>
              <a:t>l doit l’être au plus tard le </a:t>
            </a:r>
            <a:r>
              <a:rPr lang="fr-FR" b="1" u="sng" dirty="0" smtClean="0">
                <a:solidFill>
                  <a:srgbClr val="000000"/>
                </a:solidFill>
              </a:rPr>
              <a:t>1</a:t>
            </a:r>
            <a:r>
              <a:rPr lang="fr-FR" b="1" u="sng" baseline="30000" dirty="0" smtClean="0">
                <a:solidFill>
                  <a:srgbClr val="000000"/>
                </a:solidFill>
              </a:rPr>
              <a:t>er</a:t>
            </a:r>
            <a:r>
              <a:rPr lang="fr-FR" b="1" u="sng" dirty="0" smtClean="0">
                <a:solidFill>
                  <a:srgbClr val="000000"/>
                </a:solidFill>
              </a:rPr>
              <a:t> </a:t>
            </a:r>
            <a:r>
              <a:rPr lang="fr-FR" b="1" u="sng" dirty="0">
                <a:solidFill>
                  <a:srgbClr val="000000"/>
                </a:solidFill>
              </a:rPr>
              <a:t>novembre 2023</a:t>
            </a:r>
            <a:r>
              <a:rPr lang="fr-FR" dirty="0">
                <a:solidFill>
                  <a:srgbClr val="000000"/>
                </a:solidFill>
              </a:rPr>
              <a:t>.</a:t>
            </a:r>
            <a:endParaRPr lang="fr-FR" dirty="0" smtClean="0"/>
          </a:p>
          <a:p>
            <a:pPr algn="just"/>
            <a:r>
              <a:rPr lang="fr-FR" dirty="0" smtClean="0"/>
              <a:t>Le DG ARS fixe ensuite les différentes fenêtres par activité, pendant lesquelles les établissements doivent  impérativement déposer une demande d’autorisation en application des nouvelles normes.</a:t>
            </a:r>
          </a:p>
          <a:p>
            <a:pPr algn="just"/>
            <a:r>
              <a:rPr lang="fr-FR" b="1" dirty="0" smtClean="0"/>
              <a:t>Faute de ce dépôt dans la première fenêtre fixée, les établissements initialement autorisés ne pourront plus exercer l’activité concernée.</a:t>
            </a:r>
          </a:p>
          <a:p>
            <a:pPr algn="just"/>
            <a:r>
              <a:rPr lang="fr-FR" dirty="0" smtClean="0"/>
              <a:t>Le dépôt effectué, ils peuvent poursuivre cette activité jusqu’à </a:t>
            </a:r>
            <a:r>
              <a:rPr lang="fr-FR" dirty="0"/>
              <a:t>ce qu’il </a:t>
            </a:r>
            <a:r>
              <a:rPr lang="fr-FR" dirty="0" smtClean="0"/>
              <a:t>soit </a:t>
            </a:r>
            <a:r>
              <a:rPr lang="fr-FR" dirty="0"/>
              <a:t>statué sur leur </a:t>
            </a:r>
            <a:r>
              <a:rPr lang="fr-FR" dirty="0" smtClean="0"/>
              <a:t>demande.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C’est donc l’ouverture d’une première fenêtre de dépôt postérieurement à la révision du SRS, et la décision prise ensuite par le DGARS, qui permettront concrètement la mise en œuvre de la nouvelle réglementation. </a:t>
            </a:r>
          </a:p>
          <a:p>
            <a:pPr algn="just"/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4754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1C71F6-E0A6-1740-B64F-38F332886BAF}" type="datetime1">
              <a:rPr lang="fr-FR" cap="all" smtClean="0"/>
              <a:pPr/>
              <a:t>27/09/2023</a:t>
            </a:fld>
            <a:endParaRPr lang="fr-FR" cap="all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600" dirty="0" smtClean="0"/>
              <a:t>La </a:t>
            </a:r>
            <a:r>
              <a:rPr lang="fr-FR" sz="1600" dirty="0"/>
              <a:t>réforme des autorisations sanitaires : </a:t>
            </a:r>
            <a:r>
              <a:rPr lang="fr-FR" sz="1600" dirty="0" smtClean="0"/>
              <a:t>les dispositions transitoires</a:t>
            </a:r>
            <a:endParaRPr lang="fr-FR" sz="16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295709" y="1275606"/>
            <a:ext cx="8424334" cy="3692143"/>
          </a:xfrm>
        </p:spPr>
        <p:txBody>
          <a:bodyPr/>
          <a:lstStyle/>
          <a:p>
            <a:r>
              <a:rPr lang="fr-FR" u="sng" dirty="0" smtClean="0"/>
              <a:t>Schéma général de délivrance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377825" indent="-285750">
              <a:buFont typeface="Wingdings" panose="05000000000000000000" pitchFamily="2" charset="2"/>
              <a:buChar char="à"/>
            </a:pPr>
            <a:endParaRPr lang="fr-FR" dirty="0" smtClean="0"/>
          </a:p>
          <a:p>
            <a:pPr marL="377825" indent="-285750">
              <a:buFont typeface="Wingdings" panose="05000000000000000000" pitchFamily="2" charset="2"/>
              <a:buChar char="à"/>
            </a:pPr>
            <a:r>
              <a:rPr lang="fr-FR" dirty="0"/>
              <a:t>1</a:t>
            </a:r>
            <a:r>
              <a:rPr lang="fr-FR" dirty="0" smtClean="0"/>
              <a:t> fenêtre </a:t>
            </a:r>
            <a:r>
              <a:rPr lang="fr-FR" dirty="0"/>
              <a:t>minimum par </a:t>
            </a:r>
            <a:r>
              <a:rPr lang="fr-FR" dirty="0" smtClean="0"/>
              <a:t>activité par an (par dérogation au principe de 2 fenêtres par an</a:t>
            </a:r>
            <a:r>
              <a:rPr lang="fr-FR" dirty="0" smtClean="0"/>
              <a:t>), sur 2023, 2024, et peut-être 2025</a:t>
            </a:r>
            <a:endParaRPr lang="fr-FR" i="1" dirty="0" smtClean="0"/>
          </a:p>
          <a:p>
            <a:pPr marL="377825" indent="-285750">
              <a:buFont typeface="Wingdings" panose="05000000000000000000" pitchFamily="2" charset="2"/>
              <a:buChar char="à"/>
            </a:pPr>
            <a:r>
              <a:rPr lang="fr-FR" dirty="0"/>
              <a:t>la fenêtre peut être commune à plusieurs activités mais ce n’est pas une </a:t>
            </a:r>
            <a:r>
              <a:rPr lang="fr-FR" dirty="0" smtClean="0"/>
              <a:t>obligation</a:t>
            </a:r>
          </a:p>
          <a:p>
            <a:pPr marL="377825" indent="-285750">
              <a:buFont typeface="Wingdings" panose="05000000000000000000" pitchFamily="2" charset="2"/>
              <a:buChar char="à"/>
            </a:pPr>
            <a:r>
              <a:rPr lang="fr-FR" dirty="0"/>
              <a:t>c</a:t>
            </a:r>
            <a:r>
              <a:rPr lang="fr-FR" dirty="0" smtClean="0"/>
              <a:t>alendrier </a:t>
            </a:r>
            <a:r>
              <a:rPr lang="fr-FR" dirty="0" smtClean="0"/>
              <a:t>d’ouverture des fenêtres à la main du DG ARS</a:t>
            </a:r>
            <a:endParaRPr lang="fr-FR" dirty="0"/>
          </a:p>
          <a:p>
            <a:pPr marL="377825" indent="-285750">
              <a:buFont typeface="Wingdings" panose="05000000000000000000" pitchFamily="2" charset="2"/>
              <a:buChar char="à"/>
            </a:pPr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Direction générale de l’offre de soins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277186" y="2010959"/>
            <a:ext cx="885698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Pentagone 19"/>
          <p:cNvSpPr/>
          <p:nvPr/>
        </p:nvSpPr>
        <p:spPr>
          <a:xfrm>
            <a:off x="274911" y="1762793"/>
            <a:ext cx="1944216" cy="4790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/>
            <a:endParaRPr lang="fr-FR" sz="1100" dirty="0">
              <a:solidFill>
                <a:srgbClr val="FFFFFF"/>
              </a:solidFill>
              <a:latin typeface="Arial"/>
            </a:endParaRPr>
          </a:p>
          <a:p>
            <a:pPr algn="ctr" defTabSz="914378"/>
            <a:r>
              <a:rPr lang="fr-FR" sz="1100" dirty="0" smtClean="0">
                <a:solidFill>
                  <a:srgbClr val="FFFFFF"/>
                </a:solidFill>
                <a:latin typeface="Arial"/>
              </a:rPr>
              <a:t>Autorisation </a:t>
            </a:r>
            <a:endParaRPr lang="fr-FR" sz="1100" dirty="0">
              <a:solidFill>
                <a:srgbClr val="FFFFFF"/>
              </a:solidFill>
              <a:latin typeface="Arial"/>
            </a:endParaRPr>
          </a:p>
          <a:p>
            <a:pPr algn="ctr" defTabSz="914378"/>
            <a:r>
              <a:rPr lang="fr-FR" sz="1100" dirty="0" smtClean="0">
                <a:solidFill>
                  <a:srgbClr val="FFFFFF"/>
                </a:solidFill>
                <a:latin typeface="Arial"/>
              </a:rPr>
              <a:t>actuelle</a:t>
            </a:r>
            <a:endParaRPr lang="fr-FR" sz="1100" dirty="0">
              <a:solidFill>
                <a:srgbClr val="FFFFFF"/>
              </a:solidFill>
              <a:latin typeface="Arial"/>
            </a:endParaRPr>
          </a:p>
          <a:p>
            <a:pPr algn="ctr" defTabSz="914378"/>
            <a:endParaRPr lang="fr-FR" sz="11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Étoile à 5 branches 20"/>
          <p:cNvSpPr/>
          <p:nvPr/>
        </p:nvSpPr>
        <p:spPr>
          <a:xfrm>
            <a:off x="2087208" y="1578866"/>
            <a:ext cx="1031814" cy="752588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/>
            <a:endParaRPr lang="fr-FR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077044" y="1743538"/>
            <a:ext cx="11047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/>
            <a:r>
              <a:rPr lang="fr-FR" sz="1100" dirty="0" smtClean="0">
                <a:solidFill>
                  <a:srgbClr val="000000"/>
                </a:solidFill>
                <a:latin typeface="Arial"/>
              </a:rPr>
              <a:t>Publication du PRS 01/11/2023</a:t>
            </a:r>
            <a:endParaRPr lang="fr-FR" sz="11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entagone 22"/>
          <p:cNvSpPr/>
          <p:nvPr/>
        </p:nvSpPr>
        <p:spPr>
          <a:xfrm>
            <a:off x="7189954" y="1762794"/>
            <a:ext cx="1944216" cy="51479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/>
            <a:r>
              <a:rPr lang="fr-FR" sz="1100" dirty="0" smtClean="0">
                <a:solidFill>
                  <a:srgbClr val="FFFFFF"/>
                </a:solidFill>
                <a:latin typeface="Arial"/>
              </a:rPr>
              <a:t>Pendant toute l’année 2024 </a:t>
            </a:r>
          </a:p>
          <a:p>
            <a:pPr algn="ctr" defTabSz="914378"/>
            <a:r>
              <a:rPr lang="fr-FR" sz="1100" dirty="0" smtClean="0">
                <a:solidFill>
                  <a:srgbClr val="FFFFFF"/>
                </a:solidFill>
                <a:latin typeface="Arial"/>
              </a:rPr>
              <a:t>Nouvelle autorisation</a:t>
            </a:r>
            <a:endParaRPr lang="fr-FR" sz="11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119022" y="1648468"/>
            <a:ext cx="211191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378"/>
            <a:r>
              <a:rPr lang="fr-FR" sz="1000" dirty="0">
                <a:solidFill>
                  <a:srgbClr val="000000"/>
                </a:solidFill>
                <a:latin typeface="Arial"/>
              </a:rPr>
              <a:t>Ouverture d’une fenêtre de dépôt, durant laquelle </a:t>
            </a:r>
            <a:r>
              <a:rPr lang="fr-FR" sz="1000" u="sng" dirty="0">
                <a:solidFill>
                  <a:srgbClr val="000000"/>
                </a:solidFill>
                <a:latin typeface="Arial"/>
              </a:rPr>
              <a:t>tous les titulaires </a:t>
            </a:r>
            <a:r>
              <a:rPr lang="fr-FR" sz="1000" dirty="0">
                <a:solidFill>
                  <a:srgbClr val="000000"/>
                </a:solidFill>
                <a:latin typeface="Arial"/>
              </a:rPr>
              <a:t>doivent déposer une nouvelle demande d’autorisation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344639" y="1653475"/>
            <a:ext cx="1731617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378"/>
            <a:r>
              <a:rPr lang="fr-FR" sz="1000" dirty="0">
                <a:solidFill>
                  <a:srgbClr val="000000"/>
                </a:solidFill>
                <a:latin typeface="Arial"/>
              </a:rPr>
              <a:t>Instruction des dossiers </a:t>
            </a:r>
          </a:p>
          <a:p>
            <a:pPr defTabSz="914378"/>
            <a:r>
              <a:rPr lang="fr-FR" sz="1000" dirty="0">
                <a:solidFill>
                  <a:srgbClr val="000000"/>
                </a:solidFill>
                <a:latin typeface="Arial"/>
              </a:rPr>
              <a:t>par l’ARS, puis décision </a:t>
            </a:r>
          </a:p>
          <a:p>
            <a:pPr defTabSz="914378"/>
            <a:r>
              <a:rPr lang="fr-FR" sz="1000" dirty="0">
                <a:solidFill>
                  <a:srgbClr val="000000"/>
                </a:solidFill>
                <a:latin typeface="Arial"/>
              </a:rPr>
              <a:t>sur la nouvelle autorisation</a:t>
            </a:r>
          </a:p>
          <a:p>
            <a:pPr defTabSz="914378"/>
            <a:r>
              <a:rPr lang="fr-FR" sz="10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21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ARS_NA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TEMPLATE_ARS_NA 16-9</Template>
  <TotalTime>1644</TotalTime>
  <Words>3104</Words>
  <Application>Microsoft Office PowerPoint</Application>
  <PresentationFormat>Affichage à l'écran (16:9)</PresentationFormat>
  <Paragraphs>712</Paragraphs>
  <Slides>22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Agency FB</vt:lpstr>
      <vt:lpstr>Arial</vt:lpstr>
      <vt:lpstr>Calibri</vt:lpstr>
      <vt:lpstr>Times New Roman</vt:lpstr>
      <vt:lpstr>Wingdings</vt:lpstr>
      <vt:lpstr>TEMPLATE_ARS_NA 16-9</vt:lpstr>
      <vt:lpstr>Présentation PowerPoint</vt:lpstr>
      <vt:lpstr>Sommaire</vt:lpstr>
      <vt:lpstr>1. Présentation générale de la réforme des autorisations sanitaires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réforme des autorisations sanitaires : les dispositions transitoires</vt:lpstr>
      <vt:lpstr>Présentation PowerPoint</vt:lpstr>
      <vt:lpstr>Présentation PowerPoint</vt:lpstr>
      <vt:lpstr>2. Impact en Nouvelle-Aquitaine de la réforme des autorisations d’activité de soins médicaux et de réadaptation (SMR) </vt:lpstr>
      <vt:lpstr>2.1. Synthèse des enjeux de la réforme et de ses impacts en NA  décrets 2022-24 et 2022-25 du 11 janvier 2022</vt:lpstr>
      <vt:lpstr>2.1. Synthèse des enjeux de la réforme et de ses impacts en NA </vt:lpstr>
      <vt:lpstr>2.1. Synthèse des enjeux de la réforme et de ses impacts en NA </vt:lpstr>
      <vt:lpstr>2.1. Synthèse des enjeux de la réforme et de ses impacts en NA </vt:lpstr>
      <vt:lpstr>2.1. Synthèse des enjeux de la réforme et de ses impacts en NA </vt:lpstr>
      <vt:lpstr>2.1. Synthèse des enjeux de la réforme et de ses impacts en NA </vt:lpstr>
      <vt:lpstr>2.2. Evolution de la forme des OQOS</vt:lpstr>
      <vt:lpstr>Présentation PowerPoint</vt:lpstr>
      <vt:lpstr>2.2. Evolution de la forme des OQOS</vt:lpstr>
      <vt:lpstr>2.3. Principes de détermination des futures implantations</vt:lpstr>
    </vt:vector>
  </TitlesOfParts>
  <Manager>Client</Manager>
  <Company>Ministère de la Santé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GOENAGA, Carine</dc:creator>
  <cp:lastModifiedBy>BESSON, Marie</cp:lastModifiedBy>
  <cp:revision>200</cp:revision>
  <dcterms:created xsi:type="dcterms:W3CDTF">2020-11-02T10:14:29Z</dcterms:created>
  <dcterms:modified xsi:type="dcterms:W3CDTF">2023-09-27T20:04:53Z</dcterms:modified>
</cp:coreProperties>
</file>