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256" r:id="rId2"/>
    <p:sldId id="879" r:id="rId3"/>
    <p:sldId id="790" r:id="rId4"/>
    <p:sldId id="791" r:id="rId5"/>
    <p:sldId id="865" r:id="rId6"/>
    <p:sldId id="861" r:id="rId7"/>
    <p:sldId id="850" r:id="rId8"/>
    <p:sldId id="864" r:id="rId9"/>
    <p:sldId id="877" r:id="rId10"/>
    <p:sldId id="876" r:id="rId11"/>
    <p:sldId id="878" r:id="rId12"/>
    <p:sldId id="881" r:id="rId13"/>
    <p:sldId id="882" r:id="rId14"/>
    <p:sldId id="872" r:id="rId15"/>
    <p:sldId id="883" r:id="rId16"/>
    <p:sldId id="866" r:id="rId17"/>
    <p:sldId id="867" r:id="rId18"/>
    <p:sldId id="868" r:id="rId19"/>
    <p:sldId id="862" r:id="rId20"/>
    <p:sldId id="863" r:id="rId21"/>
    <p:sldId id="869" r:id="rId22"/>
    <p:sldId id="873" r:id="rId23"/>
    <p:sldId id="874" r:id="rId24"/>
    <p:sldId id="875" r:id="rId2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Style léger 3 - Accentuation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Style léger 1 - Accentuation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472" autoAdjust="0"/>
  </p:normalViewPr>
  <p:slideViewPr>
    <p:cSldViewPr snapToGrid="0">
      <p:cViewPr varScale="1">
        <p:scale>
          <a:sx n="40" d="100"/>
          <a:sy n="40" d="100"/>
        </p:scale>
        <p:origin x="754"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624BEE-C1A5-42F2-A529-9106C78F27E2}"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fr-FR"/>
        </a:p>
      </dgm:t>
    </dgm:pt>
    <dgm:pt modelId="{A0E601F7-45CB-4788-8F8A-607F83211072}">
      <dgm:prSet phldrT="[Texte]"/>
      <dgm:spPr/>
      <dgm:t>
        <a:bodyPr/>
        <a:lstStyle/>
        <a:p>
          <a:r>
            <a:rPr lang="fr-FR" dirty="0">
              <a:solidFill>
                <a:schemeClr val="tx1"/>
              </a:solidFill>
            </a:rPr>
            <a:t>1- Réforme de financement SMR</a:t>
          </a:r>
        </a:p>
      </dgm:t>
    </dgm:pt>
    <dgm:pt modelId="{5453F96E-8E05-4C88-A0E5-B3349CB8B740}" type="parTrans" cxnId="{A957A61D-E6F4-4556-A460-43A09327208F}">
      <dgm:prSet/>
      <dgm:spPr/>
      <dgm:t>
        <a:bodyPr/>
        <a:lstStyle/>
        <a:p>
          <a:endParaRPr lang="fr-FR">
            <a:solidFill>
              <a:schemeClr val="tx1"/>
            </a:solidFill>
          </a:endParaRPr>
        </a:p>
      </dgm:t>
    </dgm:pt>
    <dgm:pt modelId="{2B112D46-6BA7-4F58-BA78-E2759CE08DA2}" type="sibTrans" cxnId="{A957A61D-E6F4-4556-A460-43A09327208F}">
      <dgm:prSet/>
      <dgm:spPr/>
      <dgm:t>
        <a:bodyPr/>
        <a:lstStyle/>
        <a:p>
          <a:endParaRPr lang="fr-FR">
            <a:solidFill>
              <a:schemeClr val="tx1"/>
            </a:solidFill>
          </a:endParaRPr>
        </a:p>
      </dgm:t>
    </dgm:pt>
    <dgm:pt modelId="{F5AA1D17-D3E6-4DF0-9348-B0ADF97A036B}">
      <dgm:prSet phldrT="[Texte]" custT="1"/>
      <dgm:spPr/>
      <dgm:t>
        <a:bodyPr/>
        <a:lstStyle/>
        <a:p>
          <a:r>
            <a:rPr lang="fr-FR" sz="3200" dirty="0">
              <a:solidFill>
                <a:schemeClr val="tx1"/>
              </a:solidFill>
            </a:rPr>
            <a:t>Applicable depuis le 1</a:t>
          </a:r>
          <a:r>
            <a:rPr lang="fr-FR" sz="3200" baseline="30000" dirty="0">
              <a:solidFill>
                <a:schemeClr val="tx1"/>
              </a:solidFill>
            </a:rPr>
            <a:t>er</a:t>
          </a:r>
          <a:r>
            <a:rPr lang="fr-FR" sz="3200" dirty="0">
              <a:solidFill>
                <a:schemeClr val="tx1"/>
              </a:solidFill>
            </a:rPr>
            <a:t> juillet 2023 </a:t>
          </a:r>
        </a:p>
      </dgm:t>
    </dgm:pt>
    <dgm:pt modelId="{0B3AC7FB-7D60-4413-9657-7D6047CB1CF0}" type="parTrans" cxnId="{299D3A36-3BF4-4772-AE99-E4A114506328}">
      <dgm:prSet/>
      <dgm:spPr/>
      <dgm:t>
        <a:bodyPr/>
        <a:lstStyle/>
        <a:p>
          <a:endParaRPr lang="fr-FR">
            <a:solidFill>
              <a:schemeClr val="tx1"/>
            </a:solidFill>
          </a:endParaRPr>
        </a:p>
      </dgm:t>
    </dgm:pt>
    <dgm:pt modelId="{1253C9B2-B339-4D86-B23E-025E1076AD41}" type="sibTrans" cxnId="{299D3A36-3BF4-4772-AE99-E4A114506328}">
      <dgm:prSet/>
      <dgm:spPr/>
      <dgm:t>
        <a:bodyPr/>
        <a:lstStyle/>
        <a:p>
          <a:endParaRPr lang="fr-FR">
            <a:solidFill>
              <a:schemeClr val="tx1"/>
            </a:solidFill>
          </a:endParaRPr>
        </a:p>
      </dgm:t>
    </dgm:pt>
    <dgm:pt modelId="{DEF7A8F2-427E-4160-B411-44DFBA5D3EA8}">
      <dgm:prSet phldrT="[Texte]"/>
      <dgm:spPr/>
      <dgm:t>
        <a:bodyPr/>
        <a:lstStyle/>
        <a:p>
          <a:r>
            <a:rPr lang="fr-FR" dirty="0">
              <a:solidFill>
                <a:schemeClr val="tx1"/>
              </a:solidFill>
            </a:rPr>
            <a:t>2- Réforme de tarification</a:t>
          </a:r>
        </a:p>
      </dgm:t>
    </dgm:pt>
    <dgm:pt modelId="{29DEE49F-7EAA-4E8B-B00E-B8F659F52A5A}" type="parTrans" cxnId="{F682D773-708D-4D72-A0EB-5A5AD70424F2}">
      <dgm:prSet/>
      <dgm:spPr/>
      <dgm:t>
        <a:bodyPr/>
        <a:lstStyle/>
        <a:p>
          <a:endParaRPr lang="fr-FR">
            <a:solidFill>
              <a:schemeClr val="tx1"/>
            </a:solidFill>
          </a:endParaRPr>
        </a:p>
      </dgm:t>
    </dgm:pt>
    <dgm:pt modelId="{B8EEA01E-DE86-4DD3-82F9-7172F7CAFAFA}" type="sibTrans" cxnId="{F682D773-708D-4D72-A0EB-5A5AD70424F2}">
      <dgm:prSet/>
      <dgm:spPr/>
      <dgm:t>
        <a:bodyPr/>
        <a:lstStyle/>
        <a:p>
          <a:endParaRPr lang="fr-FR">
            <a:solidFill>
              <a:schemeClr val="tx1"/>
            </a:solidFill>
          </a:endParaRPr>
        </a:p>
      </dgm:t>
    </dgm:pt>
    <dgm:pt modelId="{153F58EA-DDAE-4C92-BEC0-389D27950500}">
      <dgm:prSet phldrT="[Texte]" custT="1"/>
      <dgm:spPr/>
      <dgm:t>
        <a:bodyPr/>
        <a:lstStyle/>
        <a:p>
          <a:r>
            <a:rPr lang="fr-FR" sz="3200" dirty="0">
              <a:solidFill>
                <a:schemeClr val="tx1"/>
              </a:solidFill>
            </a:rPr>
            <a:t>Applicable depuis le 1</a:t>
          </a:r>
          <a:r>
            <a:rPr lang="fr-FR" sz="3200" baseline="30000" dirty="0">
              <a:solidFill>
                <a:schemeClr val="tx1"/>
              </a:solidFill>
            </a:rPr>
            <a:t>er</a:t>
          </a:r>
          <a:r>
            <a:rPr lang="fr-FR" sz="3200" dirty="0">
              <a:solidFill>
                <a:schemeClr val="tx1"/>
              </a:solidFill>
            </a:rPr>
            <a:t> mars 2022</a:t>
          </a:r>
        </a:p>
      </dgm:t>
    </dgm:pt>
    <dgm:pt modelId="{78962751-B74A-4F28-A2A8-6E9FE912020B}" type="parTrans" cxnId="{4B3BAE0A-8173-4DA7-929C-90A8541E0C0A}">
      <dgm:prSet/>
      <dgm:spPr/>
      <dgm:t>
        <a:bodyPr/>
        <a:lstStyle/>
        <a:p>
          <a:endParaRPr lang="fr-FR">
            <a:solidFill>
              <a:schemeClr val="tx1"/>
            </a:solidFill>
          </a:endParaRPr>
        </a:p>
      </dgm:t>
    </dgm:pt>
    <dgm:pt modelId="{68010EEF-B463-49B8-A75F-665ED8F529E6}" type="sibTrans" cxnId="{4B3BAE0A-8173-4DA7-929C-90A8541E0C0A}">
      <dgm:prSet/>
      <dgm:spPr/>
      <dgm:t>
        <a:bodyPr/>
        <a:lstStyle/>
        <a:p>
          <a:endParaRPr lang="fr-FR">
            <a:solidFill>
              <a:schemeClr val="tx1"/>
            </a:solidFill>
          </a:endParaRPr>
        </a:p>
      </dgm:t>
    </dgm:pt>
    <dgm:pt modelId="{10A95AB2-1E20-4FA6-81F6-2442AC5EB1AB}">
      <dgm:prSet phldrT="[Texte]"/>
      <dgm:spPr/>
      <dgm:t>
        <a:bodyPr/>
        <a:lstStyle/>
        <a:p>
          <a:r>
            <a:rPr lang="fr-FR" dirty="0">
              <a:solidFill>
                <a:schemeClr val="tx1"/>
              </a:solidFill>
            </a:rPr>
            <a:t>3- Réforme des autorisations</a:t>
          </a:r>
        </a:p>
      </dgm:t>
    </dgm:pt>
    <dgm:pt modelId="{998FCD73-1E71-48DE-9B5C-F763DD02D5D4}" type="parTrans" cxnId="{B32CA4ED-FD10-4016-B1E5-F2DAC9D0E178}">
      <dgm:prSet/>
      <dgm:spPr/>
      <dgm:t>
        <a:bodyPr/>
        <a:lstStyle/>
        <a:p>
          <a:endParaRPr lang="fr-FR">
            <a:solidFill>
              <a:schemeClr val="tx1"/>
            </a:solidFill>
          </a:endParaRPr>
        </a:p>
      </dgm:t>
    </dgm:pt>
    <dgm:pt modelId="{6E201056-021E-4F62-9E61-C7AECA4DBB09}" type="sibTrans" cxnId="{B32CA4ED-FD10-4016-B1E5-F2DAC9D0E178}">
      <dgm:prSet/>
      <dgm:spPr/>
      <dgm:t>
        <a:bodyPr/>
        <a:lstStyle/>
        <a:p>
          <a:endParaRPr lang="fr-FR">
            <a:solidFill>
              <a:schemeClr val="tx1"/>
            </a:solidFill>
          </a:endParaRPr>
        </a:p>
      </dgm:t>
    </dgm:pt>
    <dgm:pt modelId="{8ACFF0D8-6386-4FCC-AA8C-69FF3E684329}">
      <dgm:prSet phldrT="[Texte]" custT="1"/>
      <dgm:spPr/>
      <dgm:t>
        <a:bodyPr/>
        <a:lstStyle/>
        <a:p>
          <a:r>
            <a:rPr lang="fr-FR" sz="3200" dirty="0">
              <a:solidFill>
                <a:schemeClr val="tx1"/>
              </a:solidFill>
            </a:rPr>
            <a:t>Applicable depuis le 1</a:t>
          </a:r>
          <a:r>
            <a:rPr lang="fr-FR" sz="3200" baseline="30000" dirty="0">
              <a:solidFill>
                <a:schemeClr val="tx1"/>
              </a:solidFill>
            </a:rPr>
            <a:t>er</a:t>
          </a:r>
          <a:r>
            <a:rPr lang="fr-FR" sz="3200" dirty="0">
              <a:solidFill>
                <a:schemeClr val="tx1"/>
              </a:solidFill>
            </a:rPr>
            <a:t> juin 2023</a:t>
          </a:r>
        </a:p>
      </dgm:t>
    </dgm:pt>
    <dgm:pt modelId="{1E62C06A-09F4-4DE9-B666-AAC4986821C3}" type="parTrans" cxnId="{AB912588-38A7-4AF6-A6A5-5DDBC1C09F85}">
      <dgm:prSet/>
      <dgm:spPr/>
      <dgm:t>
        <a:bodyPr/>
        <a:lstStyle/>
        <a:p>
          <a:endParaRPr lang="fr-FR">
            <a:solidFill>
              <a:schemeClr val="tx1"/>
            </a:solidFill>
          </a:endParaRPr>
        </a:p>
      </dgm:t>
    </dgm:pt>
    <dgm:pt modelId="{F749D857-DBC9-4A8B-A488-96DA6517ED34}" type="sibTrans" cxnId="{AB912588-38A7-4AF6-A6A5-5DDBC1C09F85}">
      <dgm:prSet/>
      <dgm:spPr/>
      <dgm:t>
        <a:bodyPr/>
        <a:lstStyle/>
        <a:p>
          <a:endParaRPr lang="fr-FR">
            <a:solidFill>
              <a:schemeClr val="tx1"/>
            </a:solidFill>
          </a:endParaRPr>
        </a:p>
      </dgm:t>
    </dgm:pt>
    <dgm:pt modelId="{77B60D32-8075-404A-B870-1067F7385415}">
      <dgm:prSet phldrT="[Texte]" custT="1"/>
      <dgm:spPr/>
      <dgm:t>
        <a:bodyPr/>
        <a:lstStyle/>
        <a:p>
          <a:r>
            <a:rPr lang="fr-FR" sz="3200" dirty="0">
              <a:solidFill>
                <a:schemeClr val="tx1"/>
              </a:solidFill>
            </a:rPr>
            <a:t>2 Décrets publiés en janvier 2022</a:t>
          </a:r>
        </a:p>
      </dgm:t>
    </dgm:pt>
    <dgm:pt modelId="{8DD77947-01A1-43C7-ACFF-A65AB4622980}" type="parTrans" cxnId="{484C2368-367C-481E-B676-37EC35FA43AC}">
      <dgm:prSet/>
      <dgm:spPr/>
      <dgm:t>
        <a:bodyPr/>
        <a:lstStyle/>
        <a:p>
          <a:endParaRPr lang="fr-FR">
            <a:solidFill>
              <a:schemeClr val="tx1"/>
            </a:solidFill>
          </a:endParaRPr>
        </a:p>
      </dgm:t>
    </dgm:pt>
    <dgm:pt modelId="{1DED3D4F-6ADC-4553-81B8-7BE69C1F44BB}" type="sibTrans" cxnId="{484C2368-367C-481E-B676-37EC35FA43AC}">
      <dgm:prSet/>
      <dgm:spPr/>
      <dgm:t>
        <a:bodyPr/>
        <a:lstStyle/>
        <a:p>
          <a:endParaRPr lang="fr-FR">
            <a:solidFill>
              <a:schemeClr val="tx1"/>
            </a:solidFill>
          </a:endParaRPr>
        </a:p>
      </dgm:t>
    </dgm:pt>
    <dgm:pt modelId="{12F83330-E004-45C3-9950-8EBE0661404F}">
      <dgm:prSet phldrT="[Texte]" custT="1"/>
      <dgm:spPr/>
      <dgm:t>
        <a:bodyPr/>
        <a:lstStyle/>
        <a:p>
          <a:r>
            <a:rPr lang="fr-FR" sz="3200" dirty="0">
              <a:solidFill>
                <a:schemeClr val="tx1"/>
              </a:solidFill>
            </a:rPr>
            <a:t>Instruction publiée en septembre 2022</a:t>
          </a:r>
        </a:p>
      </dgm:t>
    </dgm:pt>
    <dgm:pt modelId="{C184F5E9-CED2-4ECD-96FF-B6F003E22726}" type="parTrans" cxnId="{7F6804CB-D476-4242-8457-47DEC7FBA3E3}">
      <dgm:prSet/>
      <dgm:spPr/>
      <dgm:t>
        <a:bodyPr/>
        <a:lstStyle/>
        <a:p>
          <a:endParaRPr lang="fr-FR"/>
        </a:p>
      </dgm:t>
    </dgm:pt>
    <dgm:pt modelId="{326F4276-6365-4AB3-B300-632E653622EF}" type="sibTrans" cxnId="{7F6804CB-D476-4242-8457-47DEC7FBA3E3}">
      <dgm:prSet/>
      <dgm:spPr/>
      <dgm:t>
        <a:bodyPr/>
        <a:lstStyle/>
        <a:p>
          <a:endParaRPr lang="fr-FR"/>
        </a:p>
      </dgm:t>
    </dgm:pt>
    <dgm:pt modelId="{F1DF6ACF-9CC8-4A17-91B1-B5B4F159412A}">
      <dgm:prSet phldrT="[Texte]" custT="1"/>
      <dgm:spPr/>
      <dgm:t>
        <a:bodyPr/>
        <a:lstStyle/>
        <a:p>
          <a:r>
            <a:rPr lang="fr-FR" sz="3200" dirty="0">
              <a:solidFill>
                <a:schemeClr val="tx1"/>
              </a:solidFill>
            </a:rPr>
            <a:t>4- Réforme du Ticket Modérateur</a:t>
          </a:r>
        </a:p>
      </dgm:t>
    </dgm:pt>
    <dgm:pt modelId="{44D4B127-FFE9-40F4-961B-C9B9A55FF349}" type="parTrans" cxnId="{9253DB42-136D-466E-A98D-05EF9812116E}">
      <dgm:prSet/>
      <dgm:spPr/>
      <dgm:t>
        <a:bodyPr/>
        <a:lstStyle/>
        <a:p>
          <a:endParaRPr lang="fr-FR"/>
        </a:p>
      </dgm:t>
    </dgm:pt>
    <dgm:pt modelId="{39938100-FEE9-41BD-9671-D0229447FB31}" type="sibTrans" cxnId="{9253DB42-136D-466E-A98D-05EF9812116E}">
      <dgm:prSet/>
      <dgm:spPr/>
      <dgm:t>
        <a:bodyPr/>
        <a:lstStyle/>
        <a:p>
          <a:endParaRPr lang="fr-FR"/>
        </a:p>
      </dgm:t>
    </dgm:pt>
    <dgm:pt modelId="{EF3498EF-689F-492D-B92F-EB1C9D2879C2}">
      <dgm:prSet phldrT="[Texte]" custT="1"/>
      <dgm:spPr/>
      <dgm:t>
        <a:bodyPr/>
        <a:lstStyle/>
        <a:p>
          <a:r>
            <a:rPr lang="fr-FR" sz="3200" dirty="0">
              <a:solidFill>
                <a:schemeClr val="tx1"/>
              </a:solidFill>
            </a:rPr>
            <a:t>TNJP applicable en SMR public depuis le 1</a:t>
          </a:r>
          <a:r>
            <a:rPr lang="fr-FR" sz="3200" baseline="30000" dirty="0">
              <a:solidFill>
                <a:schemeClr val="tx1"/>
              </a:solidFill>
            </a:rPr>
            <a:t>er</a:t>
          </a:r>
          <a:r>
            <a:rPr lang="fr-FR" sz="3200" dirty="0">
              <a:solidFill>
                <a:schemeClr val="tx1"/>
              </a:solidFill>
            </a:rPr>
            <a:t>  juillet 2023.</a:t>
          </a:r>
        </a:p>
      </dgm:t>
    </dgm:pt>
    <dgm:pt modelId="{6098BF91-2429-4118-84BD-E7B19FEE921D}" type="parTrans" cxnId="{3F5B89F2-BB5D-45D7-9E73-EECEB8427137}">
      <dgm:prSet/>
      <dgm:spPr/>
      <dgm:t>
        <a:bodyPr/>
        <a:lstStyle/>
        <a:p>
          <a:endParaRPr lang="fr-FR"/>
        </a:p>
      </dgm:t>
    </dgm:pt>
    <dgm:pt modelId="{0B7AF729-C4FC-487A-B4ED-F311FEFE4C8C}" type="sibTrans" cxnId="{3F5B89F2-BB5D-45D7-9E73-EECEB8427137}">
      <dgm:prSet/>
      <dgm:spPr/>
      <dgm:t>
        <a:bodyPr/>
        <a:lstStyle/>
        <a:p>
          <a:endParaRPr lang="fr-FR"/>
        </a:p>
      </dgm:t>
    </dgm:pt>
    <dgm:pt modelId="{8DA5133C-4892-4556-BAA2-50E6C6D1B2AD}">
      <dgm:prSet phldrT="[Texte]" custT="1"/>
      <dgm:spPr/>
      <dgm:t>
        <a:bodyPr/>
        <a:lstStyle/>
        <a:p>
          <a:r>
            <a:rPr lang="fr-FR" sz="3200" dirty="0">
              <a:solidFill>
                <a:schemeClr val="tx1"/>
              </a:solidFill>
            </a:rPr>
            <a:t>TNJP applicable en SMR privé au 1</a:t>
          </a:r>
          <a:r>
            <a:rPr lang="fr-FR" sz="3200" baseline="30000" dirty="0">
              <a:solidFill>
                <a:schemeClr val="tx1"/>
              </a:solidFill>
            </a:rPr>
            <a:t>er</a:t>
          </a:r>
          <a:r>
            <a:rPr lang="fr-FR" sz="3200" dirty="0">
              <a:solidFill>
                <a:schemeClr val="tx1"/>
              </a:solidFill>
            </a:rPr>
            <a:t> janvier 2024 ?</a:t>
          </a:r>
        </a:p>
      </dgm:t>
    </dgm:pt>
    <dgm:pt modelId="{7E9F609A-1DC0-47A2-9836-CB432E3DEE29}" type="parTrans" cxnId="{603CAD9A-B4EB-4D57-9255-BDC3A58DE934}">
      <dgm:prSet/>
      <dgm:spPr/>
      <dgm:t>
        <a:bodyPr/>
        <a:lstStyle/>
        <a:p>
          <a:endParaRPr lang="fr-FR"/>
        </a:p>
      </dgm:t>
    </dgm:pt>
    <dgm:pt modelId="{E742F3E3-F5AB-4DCF-BDF0-90213A9AAFD2}" type="sibTrans" cxnId="{603CAD9A-B4EB-4D57-9255-BDC3A58DE934}">
      <dgm:prSet/>
      <dgm:spPr/>
      <dgm:t>
        <a:bodyPr/>
        <a:lstStyle/>
        <a:p>
          <a:endParaRPr lang="fr-FR"/>
        </a:p>
      </dgm:t>
    </dgm:pt>
    <dgm:pt modelId="{401C27EA-3510-4CF9-9DEB-638FDEE523A9}">
      <dgm:prSet phldrT="[Texte]" custT="1"/>
      <dgm:spPr/>
      <dgm:t>
        <a:bodyPr/>
        <a:lstStyle/>
        <a:p>
          <a:endParaRPr lang="fr-FR" sz="3200" dirty="0">
            <a:solidFill>
              <a:schemeClr val="tx1"/>
            </a:solidFill>
          </a:endParaRPr>
        </a:p>
      </dgm:t>
    </dgm:pt>
    <dgm:pt modelId="{8F2B7A97-5D7F-42AD-98ED-BC432DFDC3AF}" type="parTrans" cxnId="{96913AB7-3850-40FB-AE9F-52A3881EA5F8}">
      <dgm:prSet/>
      <dgm:spPr/>
      <dgm:t>
        <a:bodyPr/>
        <a:lstStyle/>
        <a:p>
          <a:endParaRPr lang="fr-FR"/>
        </a:p>
      </dgm:t>
    </dgm:pt>
    <dgm:pt modelId="{526259C0-0391-47AE-902F-287A62946C87}" type="sibTrans" cxnId="{96913AB7-3850-40FB-AE9F-52A3881EA5F8}">
      <dgm:prSet/>
      <dgm:spPr/>
      <dgm:t>
        <a:bodyPr/>
        <a:lstStyle/>
        <a:p>
          <a:endParaRPr lang="fr-FR"/>
        </a:p>
      </dgm:t>
    </dgm:pt>
    <dgm:pt modelId="{164BB4FB-8028-4F3C-8F0A-F588559A3C79}" type="pres">
      <dgm:prSet presAssocID="{E0624BEE-C1A5-42F2-A529-9106C78F27E2}" presName="Name0" presStyleCnt="0">
        <dgm:presLayoutVars>
          <dgm:dir/>
          <dgm:animLvl val="lvl"/>
          <dgm:resizeHandles val="exact"/>
        </dgm:presLayoutVars>
      </dgm:prSet>
      <dgm:spPr/>
    </dgm:pt>
    <dgm:pt modelId="{14114F6F-0C04-497D-814C-61BFE2A59AD0}" type="pres">
      <dgm:prSet presAssocID="{A0E601F7-45CB-4788-8F8A-607F83211072}" presName="composite" presStyleCnt="0"/>
      <dgm:spPr/>
    </dgm:pt>
    <dgm:pt modelId="{A5145211-BD0D-4708-AA3D-056C8F72B4DB}" type="pres">
      <dgm:prSet presAssocID="{A0E601F7-45CB-4788-8F8A-607F83211072}" presName="parTx" presStyleLbl="alignNode1" presStyleIdx="0" presStyleCnt="4">
        <dgm:presLayoutVars>
          <dgm:chMax val="0"/>
          <dgm:chPref val="0"/>
          <dgm:bulletEnabled val="1"/>
        </dgm:presLayoutVars>
      </dgm:prSet>
      <dgm:spPr/>
    </dgm:pt>
    <dgm:pt modelId="{AEABA8C9-FC74-4113-A201-57D9B9786A71}" type="pres">
      <dgm:prSet presAssocID="{A0E601F7-45CB-4788-8F8A-607F83211072}" presName="desTx" presStyleLbl="alignAccFollowNode1" presStyleIdx="0" presStyleCnt="4">
        <dgm:presLayoutVars>
          <dgm:bulletEnabled val="1"/>
        </dgm:presLayoutVars>
      </dgm:prSet>
      <dgm:spPr/>
    </dgm:pt>
    <dgm:pt modelId="{EBAA9F21-1BA6-4ECB-9203-D8F7F1A98BA4}" type="pres">
      <dgm:prSet presAssocID="{2B112D46-6BA7-4F58-BA78-E2759CE08DA2}" presName="space" presStyleCnt="0"/>
      <dgm:spPr/>
    </dgm:pt>
    <dgm:pt modelId="{682AF8B6-A909-48B4-83AE-776229F68116}" type="pres">
      <dgm:prSet presAssocID="{DEF7A8F2-427E-4160-B411-44DFBA5D3EA8}" presName="composite" presStyleCnt="0"/>
      <dgm:spPr/>
    </dgm:pt>
    <dgm:pt modelId="{11F5C5AA-3D2E-400A-AD78-820926DB7BFC}" type="pres">
      <dgm:prSet presAssocID="{DEF7A8F2-427E-4160-B411-44DFBA5D3EA8}" presName="parTx" presStyleLbl="alignNode1" presStyleIdx="1" presStyleCnt="4">
        <dgm:presLayoutVars>
          <dgm:chMax val="0"/>
          <dgm:chPref val="0"/>
          <dgm:bulletEnabled val="1"/>
        </dgm:presLayoutVars>
      </dgm:prSet>
      <dgm:spPr/>
    </dgm:pt>
    <dgm:pt modelId="{64A00A5A-0530-4456-B7A4-A7C1DF13B9F9}" type="pres">
      <dgm:prSet presAssocID="{DEF7A8F2-427E-4160-B411-44DFBA5D3EA8}" presName="desTx" presStyleLbl="alignAccFollowNode1" presStyleIdx="1" presStyleCnt="4">
        <dgm:presLayoutVars>
          <dgm:bulletEnabled val="1"/>
        </dgm:presLayoutVars>
      </dgm:prSet>
      <dgm:spPr/>
    </dgm:pt>
    <dgm:pt modelId="{5C4B3B49-4C4E-445E-9D77-13F9524672B1}" type="pres">
      <dgm:prSet presAssocID="{B8EEA01E-DE86-4DD3-82F9-7172F7CAFAFA}" presName="space" presStyleCnt="0"/>
      <dgm:spPr/>
    </dgm:pt>
    <dgm:pt modelId="{A50F30E3-9000-4F1F-86A9-43300481BECC}" type="pres">
      <dgm:prSet presAssocID="{10A95AB2-1E20-4FA6-81F6-2442AC5EB1AB}" presName="composite" presStyleCnt="0"/>
      <dgm:spPr/>
    </dgm:pt>
    <dgm:pt modelId="{5451E0F3-01DC-473F-91E4-73A9185E239D}" type="pres">
      <dgm:prSet presAssocID="{10A95AB2-1E20-4FA6-81F6-2442AC5EB1AB}" presName="parTx" presStyleLbl="alignNode1" presStyleIdx="2" presStyleCnt="4">
        <dgm:presLayoutVars>
          <dgm:chMax val="0"/>
          <dgm:chPref val="0"/>
          <dgm:bulletEnabled val="1"/>
        </dgm:presLayoutVars>
      </dgm:prSet>
      <dgm:spPr/>
    </dgm:pt>
    <dgm:pt modelId="{2218711A-4FBD-4385-83A5-A67BF5A763AC}" type="pres">
      <dgm:prSet presAssocID="{10A95AB2-1E20-4FA6-81F6-2442AC5EB1AB}" presName="desTx" presStyleLbl="alignAccFollowNode1" presStyleIdx="2" presStyleCnt="4">
        <dgm:presLayoutVars>
          <dgm:bulletEnabled val="1"/>
        </dgm:presLayoutVars>
      </dgm:prSet>
      <dgm:spPr/>
    </dgm:pt>
    <dgm:pt modelId="{9E41F321-9C60-4790-B8FD-2D41FA7E39D3}" type="pres">
      <dgm:prSet presAssocID="{6E201056-021E-4F62-9E61-C7AECA4DBB09}" presName="space" presStyleCnt="0"/>
      <dgm:spPr/>
    </dgm:pt>
    <dgm:pt modelId="{55800D00-C0DE-42FD-BCB8-43038A2B376E}" type="pres">
      <dgm:prSet presAssocID="{F1DF6ACF-9CC8-4A17-91B1-B5B4F159412A}" presName="composite" presStyleCnt="0"/>
      <dgm:spPr/>
    </dgm:pt>
    <dgm:pt modelId="{FF3135EB-F36B-4304-ADEA-375C1F7C6032}" type="pres">
      <dgm:prSet presAssocID="{F1DF6ACF-9CC8-4A17-91B1-B5B4F159412A}" presName="parTx" presStyleLbl="alignNode1" presStyleIdx="3" presStyleCnt="4">
        <dgm:presLayoutVars>
          <dgm:chMax val="0"/>
          <dgm:chPref val="0"/>
          <dgm:bulletEnabled val="1"/>
        </dgm:presLayoutVars>
      </dgm:prSet>
      <dgm:spPr/>
    </dgm:pt>
    <dgm:pt modelId="{C3E8A5B0-BB41-4FAE-9AA7-7C9F105C7B46}" type="pres">
      <dgm:prSet presAssocID="{F1DF6ACF-9CC8-4A17-91B1-B5B4F159412A}" presName="desTx" presStyleLbl="alignAccFollowNode1" presStyleIdx="3" presStyleCnt="4">
        <dgm:presLayoutVars>
          <dgm:bulletEnabled val="1"/>
        </dgm:presLayoutVars>
      </dgm:prSet>
      <dgm:spPr/>
    </dgm:pt>
  </dgm:ptLst>
  <dgm:cxnLst>
    <dgm:cxn modelId="{A1759802-72CF-41F4-B690-52BB4432E7A6}" type="presOf" srcId="{F5AA1D17-D3E6-4DF0-9348-B0ADF97A036B}" destId="{AEABA8C9-FC74-4113-A201-57D9B9786A71}" srcOrd="0" destOrd="0" presId="urn:microsoft.com/office/officeart/2005/8/layout/hList1"/>
    <dgm:cxn modelId="{4B3BAE0A-8173-4DA7-929C-90A8541E0C0A}" srcId="{DEF7A8F2-427E-4160-B411-44DFBA5D3EA8}" destId="{153F58EA-DDAE-4C92-BEC0-389D27950500}" srcOrd="0" destOrd="0" parTransId="{78962751-B74A-4F28-A2A8-6E9FE912020B}" sibTransId="{68010EEF-B463-49B8-A75F-665ED8F529E6}"/>
    <dgm:cxn modelId="{A957A61D-E6F4-4556-A460-43A09327208F}" srcId="{E0624BEE-C1A5-42F2-A529-9106C78F27E2}" destId="{A0E601F7-45CB-4788-8F8A-607F83211072}" srcOrd="0" destOrd="0" parTransId="{5453F96E-8E05-4C88-A0E5-B3349CB8B740}" sibTransId="{2B112D46-6BA7-4F58-BA78-E2759CE08DA2}"/>
    <dgm:cxn modelId="{299D3A36-3BF4-4772-AE99-E4A114506328}" srcId="{A0E601F7-45CB-4788-8F8A-607F83211072}" destId="{F5AA1D17-D3E6-4DF0-9348-B0ADF97A036B}" srcOrd="0" destOrd="0" parTransId="{0B3AC7FB-7D60-4413-9657-7D6047CB1CF0}" sibTransId="{1253C9B2-B339-4D86-B23E-025E1076AD41}"/>
    <dgm:cxn modelId="{22ACF638-2141-45DA-99B9-A36C118CACD9}" type="presOf" srcId="{10A95AB2-1E20-4FA6-81F6-2442AC5EB1AB}" destId="{5451E0F3-01DC-473F-91E4-73A9185E239D}" srcOrd="0" destOrd="0" presId="urn:microsoft.com/office/officeart/2005/8/layout/hList1"/>
    <dgm:cxn modelId="{128B8C39-1581-462B-9163-D9A691CB8CA1}" type="presOf" srcId="{EF3498EF-689F-492D-B92F-EB1C9D2879C2}" destId="{C3E8A5B0-BB41-4FAE-9AA7-7C9F105C7B46}" srcOrd="0" destOrd="0" presId="urn:microsoft.com/office/officeart/2005/8/layout/hList1"/>
    <dgm:cxn modelId="{9253DB42-136D-466E-A98D-05EF9812116E}" srcId="{E0624BEE-C1A5-42F2-A529-9106C78F27E2}" destId="{F1DF6ACF-9CC8-4A17-91B1-B5B4F159412A}" srcOrd="3" destOrd="0" parTransId="{44D4B127-FFE9-40F4-961B-C9B9A55FF349}" sibTransId="{39938100-FEE9-41BD-9671-D0229447FB31}"/>
    <dgm:cxn modelId="{E542E462-1986-49C9-B4A0-7FAB81A92E06}" type="presOf" srcId="{8DA5133C-4892-4556-BAA2-50E6C6D1B2AD}" destId="{C3E8A5B0-BB41-4FAE-9AA7-7C9F105C7B46}" srcOrd="0" destOrd="2" presId="urn:microsoft.com/office/officeart/2005/8/layout/hList1"/>
    <dgm:cxn modelId="{484C2368-367C-481E-B676-37EC35FA43AC}" srcId="{10A95AB2-1E20-4FA6-81F6-2442AC5EB1AB}" destId="{77B60D32-8075-404A-B870-1067F7385415}" srcOrd="1" destOrd="0" parTransId="{8DD77947-01A1-43C7-ACFF-A65AB4622980}" sibTransId="{1DED3D4F-6ADC-4553-81B8-7BE69C1F44BB}"/>
    <dgm:cxn modelId="{02B0C249-B498-420C-9286-D179692B5695}" type="presOf" srcId="{A0E601F7-45CB-4788-8F8A-607F83211072}" destId="{A5145211-BD0D-4708-AA3D-056C8F72B4DB}" srcOrd="0" destOrd="0" presId="urn:microsoft.com/office/officeart/2005/8/layout/hList1"/>
    <dgm:cxn modelId="{F682D773-708D-4D72-A0EB-5A5AD70424F2}" srcId="{E0624BEE-C1A5-42F2-A529-9106C78F27E2}" destId="{DEF7A8F2-427E-4160-B411-44DFBA5D3EA8}" srcOrd="1" destOrd="0" parTransId="{29DEE49F-7EAA-4E8B-B00E-B8F659F52A5A}" sibTransId="{B8EEA01E-DE86-4DD3-82F9-7172F7CAFAFA}"/>
    <dgm:cxn modelId="{AB912588-38A7-4AF6-A6A5-5DDBC1C09F85}" srcId="{10A95AB2-1E20-4FA6-81F6-2442AC5EB1AB}" destId="{8ACFF0D8-6386-4FCC-AA8C-69FF3E684329}" srcOrd="0" destOrd="0" parTransId="{1E62C06A-09F4-4DE9-B666-AAC4986821C3}" sibTransId="{F749D857-DBC9-4A8B-A488-96DA6517ED34}"/>
    <dgm:cxn modelId="{99EAFB89-D316-4BB8-8E65-4C1FBE028683}" type="presOf" srcId="{77B60D32-8075-404A-B870-1067F7385415}" destId="{2218711A-4FBD-4385-83A5-A67BF5A763AC}" srcOrd="0" destOrd="1" presId="urn:microsoft.com/office/officeart/2005/8/layout/hList1"/>
    <dgm:cxn modelId="{F1A91799-87F6-4438-AD67-CAE305DD3CFB}" type="presOf" srcId="{F1DF6ACF-9CC8-4A17-91B1-B5B4F159412A}" destId="{FF3135EB-F36B-4304-ADEA-375C1F7C6032}" srcOrd="0" destOrd="0" presId="urn:microsoft.com/office/officeart/2005/8/layout/hList1"/>
    <dgm:cxn modelId="{603CAD9A-B4EB-4D57-9255-BDC3A58DE934}" srcId="{F1DF6ACF-9CC8-4A17-91B1-B5B4F159412A}" destId="{8DA5133C-4892-4556-BAA2-50E6C6D1B2AD}" srcOrd="2" destOrd="0" parTransId="{7E9F609A-1DC0-47A2-9836-CB432E3DEE29}" sibTransId="{E742F3E3-F5AB-4DCF-BDF0-90213A9AAFD2}"/>
    <dgm:cxn modelId="{96913AB7-3850-40FB-AE9F-52A3881EA5F8}" srcId="{F1DF6ACF-9CC8-4A17-91B1-B5B4F159412A}" destId="{401C27EA-3510-4CF9-9DEB-638FDEE523A9}" srcOrd="1" destOrd="0" parTransId="{8F2B7A97-5D7F-42AD-98ED-BC432DFDC3AF}" sibTransId="{526259C0-0391-47AE-902F-287A62946C87}"/>
    <dgm:cxn modelId="{BA46B3BD-FB9D-4CDE-A194-081CD46314CE}" type="presOf" srcId="{401C27EA-3510-4CF9-9DEB-638FDEE523A9}" destId="{C3E8A5B0-BB41-4FAE-9AA7-7C9F105C7B46}" srcOrd="0" destOrd="1" presId="urn:microsoft.com/office/officeart/2005/8/layout/hList1"/>
    <dgm:cxn modelId="{4C88D5C3-922D-400A-A5BA-3B1682B45FA8}" type="presOf" srcId="{DEF7A8F2-427E-4160-B411-44DFBA5D3EA8}" destId="{11F5C5AA-3D2E-400A-AD78-820926DB7BFC}" srcOrd="0" destOrd="0" presId="urn:microsoft.com/office/officeart/2005/8/layout/hList1"/>
    <dgm:cxn modelId="{7F6804CB-D476-4242-8457-47DEC7FBA3E3}" srcId="{10A95AB2-1E20-4FA6-81F6-2442AC5EB1AB}" destId="{12F83330-E004-45C3-9950-8EBE0661404F}" srcOrd="2" destOrd="0" parTransId="{C184F5E9-CED2-4ECD-96FF-B6F003E22726}" sibTransId="{326F4276-6365-4AB3-B300-632E653622EF}"/>
    <dgm:cxn modelId="{BEC986D8-91E6-4FE7-ADC9-85249611858D}" type="presOf" srcId="{12F83330-E004-45C3-9950-8EBE0661404F}" destId="{2218711A-4FBD-4385-83A5-A67BF5A763AC}" srcOrd="0" destOrd="2" presId="urn:microsoft.com/office/officeart/2005/8/layout/hList1"/>
    <dgm:cxn modelId="{77CF19DF-7AB2-4E8C-A04D-E00A6A0DEA10}" type="presOf" srcId="{E0624BEE-C1A5-42F2-A529-9106C78F27E2}" destId="{164BB4FB-8028-4F3C-8F0A-F588559A3C79}" srcOrd="0" destOrd="0" presId="urn:microsoft.com/office/officeart/2005/8/layout/hList1"/>
    <dgm:cxn modelId="{B32CA4ED-FD10-4016-B1E5-F2DAC9D0E178}" srcId="{E0624BEE-C1A5-42F2-A529-9106C78F27E2}" destId="{10A95AB2-1E20-4FA6-81F6-2442AC5EB1AB}" srcOrd="2" destOrd="0" parTransId="{998FCD73-1E71-48DE-9B5C-F763DD02D5D4}" sibTransId="{6E201056-021E-4F62-9E61-C7AECA4DBB09}"/>
    <dgm:cxn modelId="{3F3AD2EE-4348-482C-B033-971C663D342B}" type="presOf" srcId="{153F58EA-DDAE-4C92-BEC0-389D27950500}" destId="{64A00A5A-0530-4456-B7A4-A7C1DF13B9F9}" srcOrd="0" destOrd="0" presId="urn:microsoft.com/office/officeart/2005/8/layout/hList1"/>
    <dgm:cxn modelId="{3F5B89F2-BB5D-45D7-9E73-EECEB8427137}" srcId="{F1DF6ACF-9CC8-4A17-91B1-B5B4F159412A}" destId="{EF3498EF-689F-492D-B92F-EB1C9D2879C2}" srcOrd="0" destOrd="0" parTransId="{6098BF91-2429-4118-84BD-E7B19FEE921D}" sibTransId="{0B7AF729-C4FC-487A-B4ED-F311FEFE4C8C}"/>
    <dgm:cxn modelId="{C0DBD2F2-4E4F-452A-8AD8-278BE34F125F}" type="presOf" srcId="{8ACFF0D8-6386-4FCC-AA8C-69FF3E684329}" destId="{2218711A-4FBD-4385-83A5-A67BF5A763AC}" srcOrd="0" destOrd="0" presId="urn:microsoft.com/office/officeart/2005/8/layout/hList1"/>
    <dgm:cxn modelId="{6020DBED-B535-46F8-92EF-4FA92AD5B059}" type="presParOf" srcId="{164BB4FB-8028-4F3C-8F0A-F588559A3C79}" destId="{14114F6F-0C04-497D-814C-61BFE2A59AD0}" srcOrd="0" destOrd="0" presId="urn:microsoft.com/office/officeart/2005/8/layout/hList1"/>
    <dgm:cxn modelId="{D98DCAC6-5BAA-4440-A694-E76B05508C65}" type="presParOf" srcId="{14114F6F-0C04-497D-814C-61BFE2A59AD0}" destId="{A5145211-BD0D-4708-AA3D-056C8F72B4DB}" srcOrd="0" destOrd="0" presId="urn:microsoft.com/office/officeart/2005/8/layout/hList1"/>
    <dgm:cxn modelId="{12455254-D945-4833-9D74-DBF4FA2D377D}" type="presParOf" srcId="{14114F6F-0C04-497D-814C-61BFE2A59AD0}" destId="{AEABA8C9-FC74-4113-A201-57D9B9786A71}" srcOrd="1" destOrd="0" presId="urn:microsoft.com/office/officeart/2005/8/layout/hList1"/>
    <dgm:cxn modelId="{59E38915-8A76-4DB2-81DC-88D8D88F2438}" type="presParOf" srcId="{164BB4FB-8028-4F3C-8F0A-F588559A3C79}" destId="{EBAA9F21-1BA6-4ECB-9203-D8F7F1A98BA4}" srcOrd="1" destOrd="0" presId="urn:microsoft.com/office/officeart/2005/8/layout/hList1"/>
    <dgm:cxn modelId="{73B7B794-FB57-47AA-AD29-D92F33041578}" type="presParOf" srcId="{164BB4FB-8028-4F3C-8F0A-F588559A3C79}" destId="{682AF8B6-A909-48B4-83AE-776229F68116}" srcOrd="2" destOrd="0" presId="urn:microsoft.com/office/officeart/2005/8/layout/hList1"/>
    <dgm:cxn modelId="{A8C1A3A4-0BD6-49F5-9284-E0600E3B3139}" type="presParOf" srcId="{682AF8B6-A909-48B4-83AE-776229F68116}" destId="{11F5C5AA-3D2E-400A-AD78-820926DB7BFC}" srcOrd="0" destOrd="0" presId="urn:microsoft.com/office/officeart/2005/8/layout/hList1"/>
    <dgm:cxn modelId="{291FFC19-6184-4B48-9BD4-40646C67F8FA}" type="presParOf" srcId="{682AF8B6-A909-48B4-83AE-776229F68116}" destId="{64A00A5A-0530-4456-B7A4-A7C1DF13B9F9}" srcOrd="1" destOrd="0" presId="urn:microsoft.com/office/officeart/2005/8/layout/hList1"/>
    <dgm:cxn modelId="{783EB3CD-EF79-414F-AE2B-FBE1E7C34CA1}" type="presParOf" srcId="{164BB4FB-8028-4F3C-8F0A-F588559A3C79}" destId="{5C4B3B49-4C4E-445E-9D77-13F9524672B1}" srcOrd="3" destOrd="0" presId="urn:microsoft.com/office/officeart/2005/8/layout/hList1"/>
    <dgm:cxn modelId="{E5489DA7-BFF0-40A0-AB13-2E860FF515A8}" type="presParOf" srcId="{164BB4FB-8028-4F3C-8F0A-F588559A3C79}" destId="{A50F30E3-9000-4F1F-86A9-43300481BECC}" srcOrd="4" destOrd="0" presId="urn:microsoft.com/office/officeart/2005/8/layout/hList1"/>
    <dgm:cxn modelId="{3CFC94BF-B140-4144-A2ED-1624C53C9A1A}" type="presParOf" srcId="{A50F30E3-9000-4F1F-86A9-43300481BECC}" destId="{5451E0F3-01DC-473F-91E4-73A9185E239D}" srcOrd="0" destOrd="0" presId="urn:microsoft.com/office/officeart/2005/8/layout/hList1"/>
    <dgm:cxn modelId="{A7D9A40B-F0C1-4778-806C-9F5CACF52DED}" type="presParOf" srcId="{A50F30E3-9000-4F1F-86A9-43300481BECC}" destId="{2218711A-4FBD-4385-83A5-A67BF5A763AC}" srcOrd="1" destOrd="0" presId="urn:microsoft.com/office/officeart/2005/8/layout/hList1"/>
    <dgm:cxn modelId="{C40800CE-AEA4-4043-9273-E03101D4547B}" type="presParOf" srcId="{164BB4FB-8028-4F3C-8F0A-F588559A3C79}" destId="{9E41F321-9C60-4790-B8FD-2D41FA7E39D3}" srcOrd="5" destOrd="0" presId="urn:microsoft.com/office/officeart/2005/8/layout/hList1"/>
    <dgm:cxn modelId="{E4D7EFC2-4869-462B-80A9-9D716B011170}" type="presParOf" srcId="{164BB4FB-8028-4F3C-8F0A-F588559A3C79}" destId="{55800D00-C0DE-42FD-BCB8-43038A2B376E}" srcOrd="6" destOrd="0" presId="urn:microsoft.com/office/officeart/2005/8/layout/hList1"/>
    <dgm:cxn modelId="{FF83E28E-32A7-49AA-A454-D38135185136}" type="presParOf" srcId="{55800D00-C0DE-42FD-BCB8-43038A2B376E}" destId="{FF3135EB-F36B-4304-ADEA-375C1F7C6032}" srcOrd="0" destOrd="0" presId="urn:microsoft.com/office/officeart/2005/8/layout/hList1"/>
    <dgm:cxn modelId="{DB17400C-E906-4DEA-95D9-6F5C3B2DF348}" type="presParOf" srcId="{55800D00-C0DE-42FD-BCB8-43038A2B376E}" destId="{C3E8A5B0-BB41-4FAE-9AA7-7C9F105C7B4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E4B20A-1CB7-4B20-9A03-0F3BB560F5A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fr-FR"/>
        </a:p>
      </dgm:t>
    </dgm:pt>
    <dgm:pt modelId="{A9D36E2C-FF4B-4C1C-B40C-D81ACC8BF1AD}">
      <dgm:prSet phldrT="[Texte]" custT="1"/>
      <dgm:spPr/>
      <dgm:t>
        <a:bodyPr/>
        <a:lstStyle/>
        <a:p>
          <a:r>
            <a:rPr lang="fr-FR" sz="4400" dirty="0"/>
            <a:t>PMSI</a:t>
          </a:r>
        </a:p>
      </dgm:t>
    </dgm:pt>
    <dgm:pt modelId="{6CC12664-582A-4673-BFF5-41F0955A3BAE}" type="parTrans" cxnId="{53297CB1-5CB8-42DE-82BA-9217BBE80852}">
      <dgm:prSet/>
      <dgm:spPr/>
      <dgm:t>
        <a:bodyPr/>
        <a:lstStyle/>
        <a:p>
          <a:endParaRPr lang="fr-FR" sz="1600"/>
        </a:p>
      </dgm:t>
    </dgm:pt>
    <dgm:pt modelId="{B561A3EF-7C2F-4698-AC89-73F4E3DDE60B}" type="sibTrans" cxnId="{53297CB1-5CB8-42DE-82BA-9217BBE80852}">
      <dgm:prSet/>
      <dgm:spPr/>
      <dgm:t>
        <a:bodyPr/>
        <a:lstStyle/>
        <a:p>
          <a:endParaRPr lang="fr-FR" sz="1600"/>
        </a:p>
      </dgm:t>
    </dgm:pt>
    <dgm:pt modelId="{3C5271A5-B336-4898-9B6C-E7DDEF1FC62B}">
      <dgm:prSet phldrT="[Texte]" custT="1"/>
      <dgm:spPr/>
      <dgm:t>
        <a:bodyPr/>
        <a:lstStyle/>
        <a:p>
          <a:r>
            <a:rPr lang="fr-FR" sz="3200" dirty="0"/>
            <a:t>GME / GMT</a:t>
          </a:r>
        </a:p>
      </dgm:t>
    </dgm:pt>
    <dgm:pt modelId="{F42887A8-3014-47BA-BB55-3D21AF843451}" type="parTrans" cxnId="{8BF8FE41-95F6-41D9-BE93-22278B3D0866}">
      <dgm:prSet/>
      <dgm:spPr/>
      <dgm:t>
        <a:bodyPr/>
        <a:lstStyle/>
        <a:p>
          <a:endParaRPr lang="fr-FR" sz="1600"/>
        </a:p>
      </dgm:t>
    </dgm:pt>
    <dgm:pt modelId="{C3FC11DC-B603-4BCE-9775-48920C45DF83}" type="sibTrans" cxnId="{8BF8FE41-95F6-41D9-BE93-22278B3D0866}">
      <dgm:prSet/>
      <dgm:spPr/>
      <dgm:t>
        <a:bodyPr/>
        <a:lstStyle/>
        <a:p>
          <a:endParaRPr lang="fr-FR" sz="1600"/>
        </a:p>
      </dgm:t>
    </dgm:pt>
    <dgm:pt modelId="{5BDDCB5F-6507-4AD9-B360-DA44515930BB}">
      <dgm:prSet phldrT="[Texte]" custT="1"/>
      <dgm:spPr/>
      <dgm:t>
        <a:bodyPr/>
        <a:lstStyle/>
        <a:p>
          <a:r>
            <a:rPr lang="fr-FR" sz="3200" strike="sngStrike" baseline="0" dirty="0"/>
            <a:t>DMA via ATIH</a:t>
          </a:r>
        </a:p>
      </dgm:t>
    </dgm:pt>
    <dgm:pt modelId="{2B040429-63AE-4562-9186-7E0BF5DC4BE9}" type="parTrans" cxnId="{055A948F-3556-4A4E-BFB3-BE9A2C591B19}">
      <dgm:prSet/>
      <dgm:spPr/>
      <dgm:t>
        <a:bodyPr/>
        <a:lstStyle/>
        <a:p>
          <a:endParaRPr lang="fr-FR" sz="1600"/>
        </a:p>
      </dgm:t>
    </dgm:pt>
    <dgm:pt modelId="{5B9C8C79-BCE5-45EA-806A-9253E996FB37}" type="sibTrans" cxnId="{055A948F-3556-4A4E-BFB3-BE9A2C591B19}">
      <dgm:prSet/>
      <dgm:spPr/>
      <dgm:t>
        <a:bodyPr/>
        <a:lstStyle/>
        <a:p>
          <a:endParaRPr lang="fr-FR" sz="1600"/>
        </a:p>
      </dgm:t>
    </dgm:pt>
    <dgm:pt modelId="{E4243400-37B7-49A4-ABF4-1BC1AD942B46}">
      <dgm:prSet phldrT="[Texte]" custT="1"/>
      <dgm:spPr/>
      <dgm:t>
        <a:bodyPr/>
        <a:lstStyle/>
        <a:p>
          <a:r>
            <a:rPr lang="fr-FR" sz="4400" dirty="0"/>
            <a:t>Facturation</a:t>
          </a:r>
        </a:p>
      </dgm:t>
    </dgm:pt>
    <dgm:pt modelId="{86ECAE2D-F0AB-4024-A162-87001AE6F635}" type="parTrans" cxnId="{37010A38-0BF4-4A44-9CB5-2DB8B317CA22}">
      <dgm:prSet/>
      <dgm:spPr/>
      <dgm:t>
        <a:bodyPr/>
        <a:lstStyle/>
        <a:p>
          <a:endParaRPr lang="fr-FR" sz="1600"/>
        </a:p>
      </dgm:t>
    </dgm:pt>
    <dgm:pt modelId="{FBC40E5D-B1E0-4F48-A039-9531F4F09111}" type="sibTrans" cxnId="{37010A38-0BF4-4A44-9CB5-2DB8B317CA22}">
      <dgm:prSet/>
      <dgm:spPr/>
      <dgm:t>
        <a:bodyPr/>
        <a:lstStyle/>
        <a:p>
          <a:endParaRPr lang="fr-FR" sz="1600"/>
        </a:p>
      </dgm:t>
    </dgm:pt>
    <dgm:pt modelId="{BFC514F6-9741-40A6-A8EF-DA5D68D1BECD}">
      <dgm:prSet phldrT="[Texte]" custT="1"/>
      <dgm:spPr/>
      <dgm:t>
        <a:bodyPr/>
        <a:lstStyle/>
        <a:p>
          <a:r>
            <a:rPr lang="fr-FR" sz="3200" dirty="0"/>
            <a:t>Ticket modérateur</a:t>
          </a:r>
        </a:p>
      </dgm:t>
    </dgm:pt>
    <dgm:pt modelId="{9FD7A8E3-D41D-4CC3-8A89-2D1ECD14A117}" type="parTrans" cxnId="{9C6A3329-40CD-4A35-965D-B7CB44B5A684}">
      <dgm:prSet/>
      <dgm:spPr/>
      <dgm:t>
        <a:bodyPr/>
        <a:lstStyle/>
        <a:p>
          <a:endParaRPr lang="fr-FR" sz="1600"/>
        </a:p>
      </dgm:t>
    </dgm:pt>
    <dgm:pt modelId="{7F13576D-59C4-4185-8A8D-ED5639DC79E9}" type="sibTrans" cxnId="{9C6A3329-40CD-4A35-965D-B7CB44B5A684}">
      <dgm:prSet/>
      <dgm:spPr/>
      <dgm:t>
        <a:bodyPr/>
        <a:lstStyle/>
        <a:p>
          <a:endParaRPr lang="fr-FR" sz="1600"/>
        </a:p>
      </dgm:t>
    </dgm:pt>
    <dgm:pt modelId="{45C91F53-3C77-40A7-8212-9F21F25779AF}">
      <dgm:prSet phldrT="[Texte]" custT="1"/>
      <dgm:spPr/>
      <dgm:t>
        <a:bodyPr/>
        <a:lstStyle/>
        <a:p>
          <a:r>
            <a:rPr lang="fr-FR" sz="3200" strike="sngStrike" baseline="0" dirty="0"/>
            <a:t>Notification DGARS</a:t>
          </a:r>
        </a:p>
      </dgm:t>
    </dgm:pt>
    <dgm:pt modelId="{678340CD-472C-4031-9F61-82945358275F}" type="parTrans" cxnId="{561194E3-4F47-4AFF-8F54-B464BE369025}">
      <dgm:prSet/>
      <dgm:spPr/>
      <dgm:t>
        <a:bodyPr/>
        <a:lstStyle/>
        <a:p>
          <a:endParaRPr lang="fr-FR"/>
        </a:p>
      </dgm:t>
    </dgm:pt>
    <dgm:pt modelId="{8FEE9650-015F-457F-B840-99E4DEF10E64}" type="sibTrans" cxnId="{561194E3-4F47-4AFF-8F54-B464BE369025}">
      <dgm:prSet/>
      <dgm:spPr/>
      <dgm:t>
        <a:bodyPr/>
        <a:lstStyle/>
        <a:p>
          <a:endParaRPr lang="fr-FR"/>
        </a:p>
      </dgm:t>
    </dgm:pt>
    <dgm:pt modelId="{24116E74-98A4-4B25-A008-42FEE22F1845}">
      <dgm:prSet phldrT="[Texte]" custT="1"/>
      <dgm:spPr/>
      <dgm:t>
        <a:bodyPr/>
        <a:lstStyle/>
        <a:p>
          <a:endParaRPr lang="fr-FR" sz="3200" dirty="0"/>
        </a:p>
      </dgm:t>
    </dgm:pt>
    <dgm:pt modelId="{A65EB370-BBF5-43FC-9092-6E6716931992}" type="parTrans" cxnId="{2D09AF71-85DC-4CFB-B87F-C37575469B2C}">
      <dgm:prSet/>
      <dgm:spPr/>
      <dgm:t>
        <a:bodyPr/>
        <a:lstStyle/>
        <a:p>
          <a:endParaRPr lang="fr-FR"/>
        </a:p>
      </dgm:t>
    </dgm:pt>
    <dgm:pt modelId="{7E167305-D62B-4133-B253-583DC3E8BFBC}" type="sibTrans" cxnId="{2D09AF71-85DC-4CFB-B87F-C37575469B2C}">
      <dgm:prSet/>
      <dgm:spPr/>
      <dgm:t>
        <a:bodyPr/>
        <a:lstStyle/>
        <a:p>
          <a:endParaRPr lang="fr-FR"/>
        </a:p>
      </dgm:t>
    </dgm:pt>
    <dgm:pt modelId="{F806F573-880F-496A-BBFB-FE9D87C695B3}">
      <dgm:prSet phldrT="[Texte]" custT="1"/>
      <dgm:spPr/>
      <dgm:t>
        <a:bodyPr/>
        <a:lstStyle/>
        <a:p>
          <a:endParaRPr lang="fr-FR" sz="3200" dirty="0"/>
        </a:p>
      </dgm:t>
    </dgm:pt>
    <dgm:pt modelId="{A92715F4-21BD-4236-B0D5-AE316CEE1F08}" type="parTrans" cxnId="{B2C8C8E9-3625-4561-8F7A-6C3F202E9B61}">
      <dgm:prSet/>
      <dgm:spPr/>
      <dgm:t>
        <a:bodyPr/>
        <a:lstStyle/>
        <a:p>
          <a:endParaRPr lang="fr-FR"/>
        </a:p>
      </dgm:t>
    </dgm:pt>
    <dgm:pt modelId="{54A56C3F-5B4E-447A-9BC7-134254B6525C}" type="sibTrans" cxnId="{B2C8C8E9-3625-4561-8F7A-6C3F202E9B61}">
      <dgm:prSet/>
      <dgm:spPr/>
      <dgm:t>
        <a:bodyPr/>
        <a:lstStyle/>
        <a:p>
          <a:endParaRPr lang="fr-FR"/>
        </a:p>
      </dgm:t>
    </dgm:pt>
    <dgm:pt modelId="{69C8A996-1736-458F-A915-08508C3CDB93}">
      <dgm:prSet phldrT="[Texte]" custT="1"/>
      <dgm:spPr/>
      <dgm:t>
        <a:bodyPr/>
        <a:lstStyle/>
        <a:p>
          <a:r>
            <a:rPr lang="fr-FR" sz="4400" dirty="0"/>
            <a:t>DAF</a:t>
          </a:r>
        </a:p>
      </dgm:t>
    </dgm:pt>
    <dgm:pt modelId="{08BCEB35-1273-484E-967D-C18055DCD5DC}" type="parTrans" cxnId="{E1C432E2-0B9A-4596-8B5E-D04DBCB51728}">
      <dgm:prSet/>
      <dgm:spPr/>
      <dgm:t>
        <a:bodyPr/>
        <a:lstStyle/>
        <a:p>
          <a:endParaRPr lang="fr-FR"/>
        </a:p>
      </dgm:t>
    </dgm:pt>
    <dgm:pt modelId="{A14A41D9-43E5-4599-959F-AEA54149D7E3}" type="sibTrans" cxnId="{E1C432E2-0B9A-4596-8B5E-D04DBCB51728}">
      <dgm:prSet/>
      <dgm:spPr/>
      <dgm:t>
        <a:bodyPr/>
        <a:lstStyle/>
        <a:p>
          <a:endParaRPr lang="fr-FR"/>
        </a:p>
      </dgm:t>
    </dgm:pt>
    <dgm:pt modelId="{5283421F-63B5-4522-873B-64EE84AC36AE}">
      <dgm:prSet phldrT="[Texte]" custT="1"/>
      <dgm:spPr/>
      <dgm:t>
        <a:bodyPr/>
        <a:lstStyle/>
        <a:p>
          <a:r>
            <a:rPr lang="fr-FR" sz="3200" dirty="0"/>
            <a:t>Notification DGARS</a:t>
          </a:r>
        </a:p>
      </dgm:t>
    </dgm:pt>
    <dgm:pt modelId="{4361E03F-6DDE-46FB-A041-E048DA152220}" type="parTrans" cxnId="{29C4ED99-BE72-47EE-9B95-C0141E1718A0}">
      <dgm:prSet/>
      <dgm:spPr/>
      <dgm:t>
        <a:bodyPr/>
        <a:lstStyle/>
        <a:p>
          <a:endParaRPr lang="fr-FR"/>
        </a:p>
      </dgm:t>
    </dgm:pt>
    <dgm:pt modelId="{1ECD6210-2B09-411A-8CC6-DFDC768CF4BD}" type="sibTrans" cxnId="{29C4ED99-BE72-47EE-9B95-C0141E1718A0}">
      <dgm:prSet/>
      <dgm:spPr/>
      <dgm:t>
        <a:bodyPr/>
        <a:lstStyle/>
        <a:p>
          <a:endParaRPr lang="fr-FR"/>
        </a:p>
      </dgm:t>
    </dgm:pt>
    <dgm:pt modelId="{145C952E-A14E-4F32-B3B5-AB4A4B64BD7A}" type="pres">
      <dgm:prSet presAssocID="{46E4B20A-1CB7-4B20-9A03-0F3BB560F5AB}" presName="Name0" presStyleCnt="0">
        <dgm:presLayoutVars>
          <dgm:dir/>
          <dgm:animLvl val="lvl"/>
          <dgm:resizeHandles val="exact"/>
        </dgm:presLayoutVars>
      </dgm:prSet>
      <dgm:spPr/>
    </dgm:pt>
    <dgm:pt modelId="{E4340C72-746D-40D2-BB2B-F1F79EE4B676}" type="pres">
      <dgm:prSet presAssocID="{A9D36E2C-FF4B-4C1C-B40C-D81ACC8BF1AD}" presName="composite" presStyleCnt="0"/>
      <dgm:spPr/>
    </dgm:pt>
    <dgm:pt modelId="{AF9CF2DB-3FD6-467D-BE6C-244152A7AEA8}" type="pres">
      <dgm:prSet presAssocID="{A9D36E2C-FF4B-4C1C-B40C-D81ACC8BF1AD}" presName="parTx" presStyleLbl="alignNode1" presStyleIdx="0" presStyleCnt="3">
        <dgm:presLayoutVars>
          <dgm:chMax val="0"/>
          <dgm:chPref val="0"/>
          <dgm:bulletEnabled val="1"/>
        </dgm:presLayoutVars>
      </dgm:prSet>
      <dgm:spPr/>
    </dgm:pt>
    <dgm:pt modelId="{AD5AEFBB-275E-45C6-B2D9-A6FDDE0438F9}" type="pres">
      <dgm:prSet presAssocID="{A9D36E2C-FF4B-4C1C-B40C-D81ACC8BF1AD}" presName="desTx" presStyleLbl="alignAccFollowNode1" presStyleIdx="0" presStyleCnt="3">
        <dgm:presLayoutVars>
          <dgm:bulletEnabled val="1"/>
        </dgm:presLayoutVars>
      </dgm:prSet>
      <dgm:spPr/>
    </dgm:pt>
    <dgm:pt modelId="{91EC4828-FC11-40DF-A88D-AFB20ED9A9FD}" type="pres">
      <dgm:prSet presAssocID="{B561A3EF-7C2F-4698-AC89-73F4E3DDE60B}" presName="space" presStyleCnt="0"/>
      <dgm:spPr/>
    </dgm:pt>
    <dgm:pt modelId="{21DA3DD8-7059-414E-A58C-AC92AC2D7ECB}" type="pres">
      <dgm:prSet presAssocID="{E4243400-37B7-49A4-ABF4-1BC1AD942B46}" presName="composite" presStyleCnt="0"/>
      <dgm:spPr/>
    </dgm:pt>
    <dgm:pt modelId="{84FFE255-2C99-4CD8-9D56-52EFF3B3234E}" type="pres">
      <dgm:prSet presAssocID="{E4243400-37B7-49A4-ABF4-1BC1AD942B46}" presName="parTx" presStyleLbl="alignNode1" presStyleIdx="1" presStyleCnt="3">
        <dgm:presLayoutVars>
          <dgm:chMax val="0"/>
          <dgm:chPref val="0"/>
          <dgm:bulletEnabled val="1"/>
        </dgm:presLayoutVars>
      </dgm:prSet>
      <dgm:spPr/>
    </dgm:pt>
    <dgm:pt modelId="{0A940773-514F-464C-B68D-DA07DC2319C2}" type="pres">
      <dgm:prSet presAssocID="{E4243400-37B7-49A4-ABF4-1BC1AD942B46}" presName="desTx" presStyleLbl="alignAccFollowNode1" presStyleIdx="1" presStyleCnt="3">
        <dgm:presLayoutVars>
          <dgm:bulletEnabled val="1"/>
        </dgm:presLayoutVars>
      </dgm:prSet>
      <dgm:spPr/>
    </dgm:pt>
    <dgm:pt modelId="{2136D349-154B-4831-AF7A-8A091275FA55}" type="pres">
      <dgm:prSet presAssocID="{FBC40E5D-B1E0-4F48-A039-9531F4F09111}" presName="space" presStyleCnt="0"/>
      <dgm:spPr/>
    </dgm:pt>
    <dgm:pt modelId="{64BF88BE-1915-494D-8EA9-D881C52E24F8}" type="pres">
      <dgm:prSet presAssocID="{69C8A996-1736-458F-A915-08508C3CDB93}" presName="composite" presStyleCnt="0"/>
      <dgm:spPr/>
    </dgm:pt>
    <dgm:pt modelId="{471BD79C-4B03-436E-85DF-8F5081E60D4E}" type="pres">
      <dgm:prSet presAssocID="{69C8A996-1736-458F-A915-08508C3CDB93}" presName="parTx" presStyleLbl="alignNode1" presStyleIdx="2" presStyleCnt="3">
        <dgm:presLayoutVars>
          <dgm:chMax val="0"/>
          <dgm:chPref val="0"/>
          <dgm:bulletEnabled val="1"/>
        </dgm:presLayoutVars>
      </dgm:prSet>
      <dgm:spPr/>
    </dgm:pt>
    <dgm:pt modelId="{E3F1BA85-A705-42F5-9B9B-A3EEC91F6BD1}" type="pres">
      <dgm:prSet presAssocID="{69C8A996-1736-458F-A915-08508C3CDB93}" presName="desTx" presStyleLbl="alignAccFollowNode1" presStyleIdx="2" presStyleCnt="3">
        <dgm:presLayoutVars>
          <dgm:bulletEnabled val="1"/>
        </dgm:presLayoutVars>
      </dgm:prSet>
      <dgm:spPr/>
    </dgm:pt>
  </dgm:ptLst>
  <dgm:cxnLst>
    <dgm:cxn modelId="{A0460F18-BC86-4C9F-9450-95DB1E80295C}" type="presOf" srcId="{F806F573-880F-496A-BBFB-FE9D87C695B3}" destId="{AD5AEFBB-275E-45C6-B2D9-A6FDDE0438F9}" srcOrd="0" destOrd="3" presId="urn:microsoft.com/office/officeart/2005/8/layout/hList1"/>
    <dgm:cxn modelId="{31987518-595B-4A87-A50D-DEA8F6D4B77D}" type="presOf" srcId="{5283421F-63B5-4522-873B-64EE84AC36AE}" destId="{E3F1BA85-A705-42F5-9B9B-A3EEC91F6BD1}" srcOrd="0" destOrd="0" presId="urn:microsoft.com/office/officeart/2005/8/layout/hList1"/>
    <dgm:cxn modelId="{9C6A3329-40CD-4A35-965D-B7CB44B5A684}" srcId="{E4243400-37B7-49A4-ABF4-1BC1AD942B46}" destId="{BFC514F6-9741-40A6-A8EF-DA5D68D1BECD}" srcOrd="0" destOrd="0" parTransId="{9FD7A8E3-D41D-4CC3-8A89-2D1ECD14A117}" sibTransId="{7F13576D-59C4-4185-8A8D-ED5639DC79E9}"/>
    <dgm:cxn modelId="{37010A38-0BF4-4A44-9CB5-2DB8B317CA22}" srcId="{46E4B20A-1CB7-4B20-9A03-0F3BB560F5AB}" destId="{E4243400-37B7-49A4-ABF4-1BC1AD942B46}" srcOrd="1" destOrd="0" parTransId="{86ECAE2D-F0AB-4024-A162-87001AE6F635}" sibTransId="{FBC40E5D-B1E0-4F48-A039-9531F4F09111}"/>
    <dgm:cxn modelId="{8BF8FE41-95F6-41D9-BE93-22278B3D0866}" srcId="{A9D36E2C-FF4B-4C1C-B40C-D81ACC8BF1AD}" destId="{3C5271A5-B336-4898-9B6C-E7DDEF1FC62B}" srcOrd="0" destOrd="0" parTransId="{F42887A8-3014-47BA-BB55-3D21AF843451}" sibTransId="{C3FC11DC-B603-4BCE-9775-48920C45DF83}"/>
    <dgm:cxn modelId="{8E0E1846-B2CC-4E00-99B6-2F9FF257F14D}" type="presOf" srcId="{BFC514F6-9741-40A6-A8EF-DA5D68D1BECD}" destId="{0A940773-514F-464C-B68D-DA07DC2319C2}" srcOrd="0" destOrd="0" presId="urn:microsoft.com/office/officeart/2005/8/layout/hList1"/>
    <dgm:cxn modelId="{2D09AF71-85DC-4CFB-B87F-C37575469B2C}" srcId="{A9D36E2C-FF4B-4C1C-B40C-D81ACC8BF1AD}" destId="{24116E74-98A4-4B25-A008-42FEE22F1845}" srcOrd="1" destOrd="0" parTransId="{A65EB370-BBF5-43FC-9092-6E6716931992}" sibTransId="{7E167305-D62B-4133-B253-583DC3E8BFBC}"/>
    <dgm:cxn modelId="{055A948F-3556-4A4E-BFB3-BE9A2C591B19}" srcId="{A9D36E2C-FF4B-4C1C-B40C-D81ACC8BF1AD}" destId="{5BDDCB5F-6507-4AD9-B360-DA44515930BB}" srcOrd="2" destOrd="0" parTransId="{2B040429-63AE-4562-9186-7E0BF5DC4BE9}" sibTransId="{5B9C8C79-BCE5-45EA-806A-9253E996FB37}"/>
    <dgm:cxn modelId="{29C4ED99-BE72-47EE-9B95-C0141E1718A0}" srcId="{69C8A996-1736-458F-A915-08508C3CDB93}" destId="{5283421F-63B5-4522-873B-64EE84AC36AE}" srcOrd="0" destOrd="0" parTransId="{4361E03F-6DDE-46FB-A041-E048DA152220}" sibTransId="{1ECD6210-2B09-411A-8CC6-DFDC768CF4BD}"/>
    <dgm:cxn modelId="{02D09AAB-B92C-4F67-863E-E5A70AC87246}" type="presOf" srcId="{45C91F53-3C77-40A7-8212-9F21F25779AF}" destId="{AD5AEFBB-275E-45C6-B2D9-A6FDDE0438F9}" srcOrd="0" destOrd="4" presId="urn:microsoft.com/office/officeart/2005/8/layout/hList1"/>
    <dgm:cxn modelId="{53297CB1-5CB8-42DE-82BA-9217BBE80852}" srcId="{46E4B20A-1CB7-4B20-9A03-0F3BB560F5AB}" destId="{A9D36E2C-FF4B-4C1C-B40C-D81ACC8BF1AD}" srcOrd="0" destOrd="0" parTransId="{6CC12664-582A-4673-BFF5-41F0955A3BAE}" sibTransId="{B561A3EF-7C2F-4698-AC89-73F4E3DDE60B}"/>
    <dgm:cxn modelId="{062312BD-A27F-4077-AB21-6145BF5C0273}" type="presOf" srcId="{E4243400-37B7-49A4-ABF4-1BC1AD942B46}" destId="{84FFE255-2C99-4CD8-9D56-52EFF3B3234E}" srcOrd="0" destOrd="0" presId="urn:microsoft.com/office/officeart/2005/8/layout/hList1"/>
    <dgm:cxn modelId="{2DD8A5C2-F456-4BE1-8E36-C17B0F4BEF30}" type="presOf" srcId="{46E4B20A-1CB7-4B20-9A03-0F3BB560F5AB}" destId="{145C952E-A14E-4F32-B3B5-AB4A4B64BD7A}" srcOrd="0" destOrd="0" presId="urn:microsoft.com/office/officeart/2005/8/layout/hList1"/>
    <dgm:cxn modelId="{360D84C4-3A2F-42A8-B2B8-87ABBAECB66A}" type="presOf" srcId="{5BDDCB5F-6507-4AD9-B360-DA44515930BB}" destId="{AD5AEFBB-275E-45C6-B2D9-A6FDDE0438F9}" srcOrd="0" destOrd="2" presId="urn:microsoft.com/office/officeart/2005/8/layout/hList1"/>
    <dgm:cxn modelId="{572C46CB-D8B5-4A78-928D-59DB62563E09}" type="presOf" srcId="{24116E74-98A4-4B25-A008-42FEE22F1845}" destId="{AD5AEFBB-275E-45C6-B2D9-A6FDDE0438F9}" srcOrd="0" destOrd="1" presId="urn:microsoft.com/office/officeart/2005/8/layout/hList1"/>
    <dgm:cxn modelId="{9078A0D7-88F8-40B7-9401-328AF39309BF}" type="presOf" srcId="{3C5271A5-B336-4898-9B6C-E7DDEF1FC62B}" destId="{AD5AEFBB-275E-45C6-B2D9-A6FDDE0438F9}" srcOrd="0" destOrd="0" presId="urn:microsoft.com/office/officeart/2005/8/layout/hList1"/>
    <dgm:cxn modelId="{E1C432E2-0B9A-4596-8B5E-D04DBCB51728}" srcId="{46E4B20A-1CB7-4B20-9A03-0F3BB560F5AB}" destId="{69C8A996-1736-458F-A915-08508C3CDB93}" srcOrd="2" destOrd="0" parTransId="{08BCEB35-1273-484E-967D-C18055DCD5DC}" sibTransId="{A14A41D9-43E5-4599-959F-AEA54149D7E3}"/>
    <dgm:cxn modelId="{561194E3-4F47-4AFF-8F54-B464BE369025}" srcId="{A9D36E2C-FF4B-4C1C-B40C-D81ACC8BF1AD}" destId="{45C91F53-3C77-40A7-8212-9F21F25779AF}" srcOrd="4" destOrd="0" parTransId="{678340CD-472C-4031-9F61-82945358275F}" sibTransId="{8FEE9650-015F-457F-B840-99E4DEF10E64}"/>
    <dgm:cxn modelId="{B2C8C8E9-3625-4561-8F7A-6C3F202E9B61}" srcId="{A9D36E2C-FF4B-4C1C-B40C-D81ACC8BF1AD}" destId="{F806F573-880F-496A-BBFB-FE9D87C695B3}" srcOrd="3" destOrd="0" parTransId="{A92715F4-21BD-4236-B0D5-AE316CEE1F08}" sibTransId="{54A56C3F-5B4E-447A-9BC7-134254B6525C}"/>
    <dgm:cxn modelId="{1B1FFCF1-7ACC-4FE2-AB12-042F7EAD2724}" type="presOf" srcId="{69C8A996-1736-458F-A915-08508C3CDB93}" destId="{471BD79C-4B03-436E-85DF-8F5081E60D4E}" srcOrd="0" destOrd="0" presId="urn:microsoft.com/office/officeart/2005/8/layout/hList1"/>
    <dgm:cxn modelId="{F5BE11FF-1849-426F-8E69-B2136A2610A4}" type="presOf" srcId="{A9D36E2C-FF4B-4C1C-B40C-D81ACC8BF1AD}" destId="{AF9CF2DB-3FD6-467D-BE6C-244152A7AEA8}" srcOrd="0" destOrd="0" presId="urn:microsoft.com/office/officeart/2005/8/layout/hList1"/>
    <dgm:cxn modelId="{960E0149-039E-4C79-8D25-FFBA36ECCF23}" type="presParOf" srcId="{145C952E-A14E-4F32-B3B5-AB4A4B64BD7A}" destId="{E4340C72-746D-40D2-BB2B-F1F79EE4B676}" srcOrd="0" destOrd="0" presId="urn:microsoft.com/office/officeart/2005/8/layout/hList1"/>
    <dgm:cxn modelId="{D7A4F877-9523-4DCD-B4E0-0140478355E8}" type="presParOf" srcId="{E4340C72-746D-40D2-BB2B-F1F79EE4B676}" destId="{AF9CF2DB-3FD6-467D-BE6C-244152A7AEA8}" srcOrd="0" destOrd="0" presId="urn:microsoft.com/office/officeart/2005/8/layout/hList1"/>
    <dgm:cxn modelId="{6D619C0B-4F79-443E-9764-4698C666FD86}" type="presParOf" srcId="{E4340C72-746D-40D2-BB2B-F1F79EE4B676}" destId="{AD5AEFBB-275E-45C6-B2D9-A6FDDE0438F9}" srcOrd="1" destOrd="0" presId="urn:microsoft.com/office/officeart/2005/8/layout/hList1"/>
    <dgm:cxn modelId="{0FBB876F-4D98-4C98-85B9-DC557698160E}" type="presParOf" srcId="{145C952E-A14E-4F32-B3B5-AB4A4B64BD7A}" destId="{91EC4828-FC11-40DF-A88D-AFB20ED9A9FD}" srcOrd="1" destOrd="0" presId="urn:microsoft.com/office/officeart/2005/8/layout/hList1"/>
    <dgm:cxn modelId="{49B2D084-DBE2-4391-8A73-930A5D507195}" type="presParOf" srcId="{145C952E-A14E-4F32-B3B5-AB4A4B64BD7A}" destId="{21DA3DD8-7059-414E-A58C-AC92AC2D7ECB}" srcOrd="2" destOrd="0" presId="urn:microsoft.com/office/officeart/2005/8/layout/hList1"/>
    <dgm:cxn modelId="{8C21143E-994F-4E39-AEEF-F1203A5D441B}" type="presParOf" srcId="{21DA3DD8-7059-414E-A58C-AC92AC2D7ECB}" destId="{84FFE255-2C99-4CD8-9D56-52EFF3B3234E}" srcOrd="0" destOrd="0" presId="urn:microsoft.com/office/officeart/2005/8/layout/hList1"/>
    <dgm:cxn modelId="{4B73FC00-6422-4F57-ABE5-6956E313C434}" type="presParOf" srcId="{21DA3DD8-7059-414E-A58C-AC92AC2D7ECB}" destId="{0A940773-514F-464C-B68D-DA07DC2319C2}" srcOrd="1" destOrd="0" presId="urn:microsoft.com/office/officeart/2005/8/layout/hList1"/>
    <dgm:cxn modelId="{51B0D447-52F8-4C55-9A80-12D40CA62B3A}" type="presParOf" srcId="{145C952E-A14E-4F32-B3B5-AB4A4B64BD7A}" destId="{2136D349-154B-4831-AF7A-8A091275FA55}" srcOrd="3" destOrd="0" presId="urn:microsoft.com/office/officeart/2005/8/layout/hList1"/>
    <dgm:cxn modelId="{43BA8CE6-6CD6-4EB6-A272-7427EE14FC02}" type="presParOf" srcId="{145C952E-A14E-4F32-B3B5-AB4A4B64BD7A}" destId="{64BF88BE-1915-494D-8EA9-D881C52E24F8}" srcOrd="4" destOrd="0" presId="urn:microsoft.com/office/officeart/2005/8/layout/hList1"/>
    <dgm:cxn modelId="{77EC0FDA-69C0-4896-9365-8760A718408C}" type="presParOf" srcId="{64BF88BE-1915-494D-8EA9-D881C52E24F8}" destId="{471BD79C-4B03-436E-85DF-8F5081E60D4E}" srcOrd="0" destOrd="0" presId="urn:microsoft.com/office/officeart/2005/8/layout/hList1"/>
    <dgm:cxn modelId="{8C7FE1EF-4F06-415B-AD30-3A7032FA843C}" type="presParOf" srcId="{64BF88BE-1915-494D-8EA9-D881C52E24F8}" destId="{E3F1BA85-A705-42F5-9B9B-A3EEC91F6BD1}"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09365E-139D-436E-B8E5-EEEF6DCA2907}" type="doc">
      <dgm:prSet loTypeId="urn:microsoft.com/office/officeart/2005/8/layout/process2" loCatId="process" qsTypeId="urn:microsoft.com/office/officeart/2005/8/quickstyle/simple1" qsCatId="simple" csTypeId="urn:microsoft.com/office/officeart/2005/8/colors/accent1_2" csCatId="accent1" phldr="1"/>
      <dgm:spPr/>
    </dgm:pt>
    <dgm:pt modelId="{5AA6031E-E8FC-493F-8A68-40A66E3673EB}">
      <dgm:prSet phldrT="[Texte]" custT="1"/>
      <dgm:spPr/>
      <dgm:t>
        <a:bodyPr/>
        <a:lstStyle/>
        <a:p>
          <a:r>
            <a:rPr lang="fr-FR" sz="6200" dirty="0"/>
            <a:t>PMSI</a:t>
          </a:r>
        </a:p>
        <a:p>
          <a:r>
            <a:rPr lang="fr-FR" sz="4800" dirty="0"/>
            <a:t>GME / GMT</a:t>
          </a:r>
        </a:p>
      </dgm:t>
    </dgm:pt>
    <dgm:pt modelId="{5BB39261-4886-4F29-90BE-264A978B1BF8}" type="parTrans" cxnId="{CFFB81AC-C1A2-4BB8-8991-DE67FEF12620}">
      <dgm:prSet/>
      <dgm:spPr/>
      <dgm:t>
        <a:bodyPr/>
        <a:lstStyle/>
        <a:p>
          <a:endParaRPr lang="fr-FR"/>
        </a:p>
      </dgm:t>
    </dgm:pt>
    <dgm:pt modelId="{D226D288-A7D8-4AD6-81FE-2C52A056DA25}" type="sibTrans" cxnId="{CFFB81AC-C1A2-4BB8-8991-DE67FEF12620}">
      <dgm:prSet/>
      <dgm:spPr/>
      <dgm:t>
        <a:bodyPr/>
        <a:lstStyle/>
        <a:p>
          <a:endParaRPr lang="fr-FR"/>
        </a:p>
      </dgm:t>
    </dgm:pt>
    <dgm:pt modelId="{D4666161-B2ED-4922-B337-DF5AF30B29DA}">
      <dgm:prSet phldrT="[Texte]"/>
      <dgm:spPr/>
      <dgm:t>
        <a:bodyPr/>
        <a:lstStyle/>
        <a:p>
          <a:r>
            <a:rPr lang="fr-FR" dirty="0"/>
            <a:t>ATIH</a:t>
          </a:r>
        </a:p>
        <a:p>
          <a:r>
            <a:rPr lang="fr-FR" dirty="0"/>
            <a:t>GME / GMT</a:t>
          </a:r>
        </a:p>
      </dgm:t>
    </dgm:pt>
    <dgm:pt modelId="{B3CBEA39-40D2-4DEB-B40E-C13AC5543190}" type="parTrans" cxnId="{DC972F54-99A4-4F95-8A88-FF8561C9DC6E}">
      <dgm:prSet/>
      <dgm:spPr/>
      <dgm:t>
        <a:bodyPr/>
        <a:lstStyle/>
        <a:p>
          <a:endParaRPr lang="fr-FR"/>
        </a:p>
      </dgm:t>
    </dgm:pt>
    <dgm:pt modelId="{14AAD1E5-4F2D-4ED8-9F9C-7D7DF8A318F9}" type="sibTrans" cxnId="{DC972F54-99A4-4F95-8A88-FF8561C9DC6E}">
      <dgm:prSet/>
      <dgm:spPr/>
      <dgm:t>
        <a:bodyPr/>
        <a:lstStyle/>
        <a:p>
          <a:endParaRPr lang="fr-FR"/>
        </a:p>
      </dgm:t>
    </dgm:pt>
    <dgm:pt modelId="{29DB4506-4455-4AB9-AC51-098081B9E6A4}">
      <dgm:prSet phldrT="[Texte]"/>
      <dgm:spPr/>
      <dgm:t>
        <a:bodyPr/>
        <a:lstStyle/>
        <a:p>
          <a:r>
            <a:rPr lang="fr-FR" dirty="0"/>
            <a:t>Arrêtés de versement</a:t>
          </a:r>
        </a:p>
      </dgm:t>
    </dgm:pt>
    <dgm:pt modelId="{A77509BD-2090-49E9-A74C-E4EED8E2FA4C}" type="parTrans" cxnId="{B1EBFAA0-F7F2-49CC-8BAB-5B26D0B1FCE4}">
      <dgm:prSet/>
      <dgm:spPr/>
      <dgm:t>
        <a:bodyPr/>
        <a:lstStyle/>
        <a:p>
          <a:endParaRPr lang="fr-FR"/>
        </a:p>
      </dgm:t>
    </dgm:pt>
    <dgm:pt modelId="{D88CECB0-F08D-464F-A88C-A37A53789E8C}" type="sibTrans" cxnId="{B1EBFAA0-F7F2-49CC-8BAB-5B26D0B1FCE4}">
      <dgm:prSet/>
      <dgm:spPr/>
      <dgm:t>
        <a:bodyPr/>
        <a:lstStyle/>
        <a:p>
          <a:endParaRPr lang="fr-FR"/>
        </a:p>
      </dgm:t>
    </dgm:pt>
    <dgm:pt modelId="{26CE8E98-B4C8-45E3-A7C4-A4A711AB9A8E}" type="pres">
      <dgm:prSet presAssocID="{0109365E-139D-436E-B8E5-EEEF6DCA2907}" presName="linearFlow" presStyleCnt="0">
        <dgm:presLayoutVars>
          <dgm:resizeHandles val="exact"/>
        </dgm:presLayoutVars>
      </dgm:prSet>
      <dgm:spPr/>
    </dgm:pt>
    <dgm:pt modelId="{34533178-0A0F-4ECF-BF8A-56BDC5D99577}" type="pres">
      <dgm:prSet presAssocID="{5AA6031E-E8FC-493F-8A68-40A66E3673EB}" presName="node" presStyleLbl="node1" presStyleIdx="0" presStyleCnt="3">
        <dgm:presLayoutVars>
          <dgm:bulletEnabled val="1"/>
        </dgm:presLayoutVars>
      </dgm:prSet>
      <dgm:spPr/>
    </dgm:pt>
    <dgm:pt modelId="{9DB8D85E-3E03-4058-9EE6-56ADA42FC663}" type="pres">
      <dgm:prSet presAssocID="{D226D288-A7D8-4AD6-81FE-2C52A056DA25}" presName="sibTrans" presStyleLbl="sibTrans2D1" presStyleIdx="0" presStyleCnt="2"/>
      <dgm:spPr/>
    </dgm:pt>
    <dgm:pt modelId="{B217FEA5-86C0-4E52-83C8-E1235FF63A91}" type="pres">
      <dgm:prSet presAssocID="{D226D288-A7D8-4AD6-81FE-2C52A056DA25}" presName="connectorText" presStyleLbl="sibTrans2D1" presStyleIdx="0" presStyleCnt="2"/>
      <dgm:spPr/>
    </dgm:pt>
    <dgm:pt modelId="{B5461608-32F5-4B1F-9986-0E4C8295CBD7}" type="pres">
      <dgm:prSet presAssocID="{D4666161-B2ED-4922-B337-DF5AF30B29DA}" presName="node" presStyleLbl="node1" presStyleIdx="1" presStyleCnt="3">
        <dgm:presLayoutVars>
          <dgm:bulletEnabled val="1"/>
        </dgm:presLayoutVars>
      </dgm:prSet>
      <dgm:spPr/>
    </dgm:pt>
    <dgm:pt modelId="{813CED8E-5153-4424-80C5-E3BB8DEB9B4F}" type="pres">
      <dgm:prSet presAssocID="{14AAD1E5-4F2D-4ED8-9F9C-7D7DF8A318F9}" presName="sibTrans" presStyleLbl="sibTrans2D1" presStyleIdx="1" presStyleCnt="2"/>
      <dgm:spPr/>
    </dgm:pt>
    <dgm:pt modelId="{4BB2E1AA-99EF-42A0-BF0B-D66F76FD628D}" type="pres">
      <dgm:prSet presAssocID="{14AAD1E5-4F2D-4ED8-9F9C-7D7DF8A318F9}" presName="connectorText" presStyleLbl="sibTrans2D1" presStyleIdx="1" presStyleCnt="2"/>
      <dgm:spPr/>
    </dgm:pt>
    <dgm:pt modelId="{F14AB929-AEA2-45B4-A81E-E931BD6B7006}" type="pres">
      <dgm:prSet presAssocID="{29DB4506-4455-4AB9-AC51-098081B9E6A4}" presName="node" presStyleLbl="node1" presStyleIdx="2" presStyleCnt="3">
        <dgm:presLayoutVars>
          <dgm:bulletEnabled val="1"/>
        </dgm:presLayoutVars>
      </dgm:prSet>
      <dgm:spPr/>
    </dgm:pt>
  </dgm:ptLst>
  <dgm:cxnLst>
    <dgm:cxn modelId="{29620444-215F-4BAA-932E-0D2A92793747}" type="presOf" srcId="{5AA6031E-E8FC-493F-8A68-40A66E3673EB}" destId="{34533178-0A0F-4ECF-BF8A-56BDC5D99577}" srcOrd="0" destOrd="0" presId="urn:microsoft.com/office/officeart/2005/8/layout/process2"/>
    <dgm:cxn modelId="{DC972F54-99A4-4F95-8A88-FF8561C9DC6E}" srcId="{0109365E-139D-436E-B8E5-EEEF6DCA2907}" destId="{D4666161-B2ED-4922-B337-DF5AF30B29DA}" srcOrd="1" destOrd="0" parTransId="{B3CBEA39-40D2-4DEB-B40E-C13AC5543190}" sibTransId="{14AAD1E5-4F2D-4ED8-9F9C-7D7DF8A318F9}"/>
    <dgm:cxn modelId="{34F32486-12F8-4E66-82A0-4ECFA3DAB119}" type="presOf" srcId="{D226D288-A7D8-4AD6-81FE-2C52A056DA25}" destId="{9DB8D85E-3E03-4058-9EE6-56ADA42FC663}" srcOrd="0" destOrd="0" presId="urn:microsoft.com/office/officeart/2005/8/layout/process2"/>
    <dgm:cxn modelId="{B1EBFAA0-F7F2-49CC-8BAB-5B26D0B1FCE4}" srcId="{0109365E-139D-436E-B8E5-EEEF6DCA2907}" destId="{29DB4506-4455-4AB9-AC51-098081B9E6A4}" srcOrd="2" destOrd="0" parTransId="{A77509BD-2090-49E9-A74C-E4EED8E2FA4C}" sibTransId="{D88CECB0-F08D-464F-A88C-A37A53789E8C}"/>
    <dgm:cxn modelId="{618BA0A5-FE76-4781-8CC2-3442D61ED0AD}" type="presOf" srcId="{29DB4506-4455-4AB9-AC51-098081B9E6A4}" destId="{F14AB929-AEA2-45B4-A81E-E931BD6B7006}" srcOrd="0" destOrd="0" presId="urn:microsoft.com/office/officeart/2005/8/layout/process2"/>
    <dgm:cxn modelId="{96482EAA-DBA1-4746-B8EE-2116F1A01A27}" type="presOf" srcId="{D226D288-A7D8-4AD6-81FE-2C52A056DA25}" destId="{B217FEA5-86C0-4E52-83C8-E1235FF63A91}" srcOrd="1" destOrd="0" presId="urn:microsoft.com/office/officeart/2005/8/layout/process2"/>
    <dgm:cxn modelId="{CFFB81AC-C1A2-4BB8-8991-DE67FEF12620}" srcId="{0109365E-139D-436E-B8E5-EEEF6DCA2907}" destId="{5AA6031E-E8FC-493F-8A68-40A66E3673EB}" srcOrd="0" destOrd="0" parTransId="{5BB39261-4886-4F29-90BE-264A978B1BF8}" sibTransId="{D226D288-A7D8-4AD6-81FE-2C52A056DA25}"/>
    <dgm:cxn modelId="{8F168CD9-380F-4124-A0AD-B775AB2239A0}" type="presOf" srcId="{0109365E-139D-436E-B8E5-EEEF6DCA2907}" destId="{26CE8E98-B4C8-45E3-A7C4-A4A711AB9A8E}" srcOrd="0" destOrd="0" presId="urn:microsoft.com/office/officeart/2005/8/layout/process2"/>
    <dgm:cxn modelId="{2CC1A1E2-A26F-4E77-BDC2-D790CD0CC0B9}" type="presOf" srcId="{14AAD1E5-4F2D-4ED8-9F9C-7D7DF8A318F9}" destId="{813CED8E-5153-4424-80C5-E3BB8DEB9B4F}" srcOrd="0" destOrd="0" presId="urn:microsoft.com/office/officeart/2005/8/layout/process2"/>
    <dgm:cxn modelId="{C60331F0-52AC-41AC-A6A3-1A2511B2F58C}" type="presOf" srcId="{14AAD1E5-4F2D-4ED8-9F9C-7D7DF8A318F9}" destId="{4BB2E1AA-99EF-42A0-BF0B-D66F76FD628D}" srcOrd="1" destOrd="0" presId="urn:microsoft.com/office/officeart/2005/8/layout/process2"/>
    <dgm:cxn modelId="{AD78E4F5-9FDB-4CF4-BD5A-43DFE580BBC1}" type="presOf" srcId="{D4666161-B2ED-4922-B337-DF5AF30B29DA}" destId="{B5461608-32F5-4B1F-9986-0E4C8295CBD7}" srcOrd="0" destOrd="0" presId="urn:microsoft.com/office/officeart/2005/8/layout/process2"/>
    <dgm:cxn modelId="{CE5A6679-945D-44A7-ABB5-4515D6972B6D}" type="presParOf" srcId="{26CE8E98-B4C8-45E3-A7C4-A4A711AB9A8E}" destId="{34533178-0A0F-4ECF-BF8A-56BDC5D99577}" srcOrd="0" destOrd="0" presId="urn:microsoft.com/office/officeart/2005/8/layout/process2"/>
    <dgm:cxn modelId="{DC0F2B9D-DC5C-4417-9E63-02C0EE7BCB05}" type="presParOf" srcId="{26CE8E98-B4C8-45E3-A7C4-A4A711AB9A8E}" destId="{9DB8D85E-3E03-4058-9EE6-56ADA42FC663}" srcOrd="1" destOrd="0" presId="urn:microsoft.com/office/officeart/2005/8/layout/process2"/>
    <dgm:cxn modelId="{A6BED564-15AB-4BAA-85EF-B05E12A196CE}" type="presParOf" srcId="{9DB8D85E-3E03-4058-9EE6-56ADA42FC663}" destId="{B217FEA5-86C0-4E52-83C8-E1235FF63A91}" srcOrd="0" destOrd="0" presId="urn:microsoft.com/office/officeart/2005/8/layout/process2"/>
    <dgm:cxn modelId="{F1C5DAE0-4E7C-4D64-89A3-AB39451BDCC6}" type="presParOf" srcId="{26CE8E98-B4C8-45E3-A7C4-A4A711AB9A8E}" destId="{B5461608-32F5-4B1F-9986-0E4C8295CBD7}" srcOrd="2" destOrd="0" presId="urn:microsoft.com/office/officeart/2005/8/layout/process2"/>
    <dgm:cxn modelId="{C84B2352-6795-4A53-B48D-C68C6EB2825A}" type="presParOf" srcId="{26CE8E98-B4C8-45E3-A7C4-A4A711AB9A8E}" destId="{813CED8E-5153-4424-80C5-E3BB8DEB9B4F}" srcOrd="3" destOrd="0" presId="urn:microsoft.com/office/officeart/2005/8/layout/process2"/>
    <dgm:cxn modelId="{407A7F03-FA17-4D35-B153-498A56E3DAE4}" type="presParOf" srcId="{813CED8E-5153-4424-80C5-E3BB8DEB9B4F}" destId="{4BB2E1AA-99EF-42A0-BF0B-D66F76FD628D}" srcOrd="0" destOrd="0" presId="urn:microsoft.com/office/officeart/2005/8/layout/process2"/>
    <dgm:cxn modelId="{023BEB43-071E-4D11-BFB8-25121EA41629}" type="presParOf" srcId="{26CE8E98-B4C8-45E3-A7C4-A4A711AB9A8E}" destId="{F14AB929-AEA2-45B4-A81E-E931BD6B7006}" srcOrd="4" destOrd="0" presId="urn:microsoft.com/office/officeart/2005/8/layout/process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6E4B20A-1CB7-4B20-9A03-0F3BB560F5A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fr-FR"/>
        </a:p>
      </dgm:t>
    </dgm:pt>
    <dgm:pt modelId="{A9D36E2C-FF4B-4C1C-B40C-D81ACC8BF1AD}">
      <dgm:prSet phldrT="[Texte]" custT="1"/>
      <dgm:spPr/>
      <dgm:t>
        <a:bodyPr/>
        <a:lstStyle/>
        <a:p>
          <a:r>
            <a:rPr lang="fr-FR" sz="4400" dirty="0"/>
            <a:t>PMSI</a:t>
          </a:r>
        </a:p>
      </dgm:t>
    </dgm:pt>
    <dgm:pt modelId="{6CC12664-582A-4673-BFF5-41F0955A3BAE}" type="parTrans" cxnId="{53297CB1-5CB8-42DE-82BA-9217BBE80852}">
      <dgm:prSet/>
      <dgm:spPr/>
      <dgm:t>
        <a:bodyPr/>
        <a:lstStyle/>
        <a:p>
          <a:endParaRPr lang="fr-FR" sz="1600"/>
        </a:p>
      </dgm:t>
    </dgm:pt>
    <dgm:pt modelId="{B561A3EF-7C2F-4698-AC89-73F4E3DDE60B}" type="sibTrans" cxnId="{53297CB1-5CB8-42DE-82BA-9217BBE80852}">
      <dgm:prSet/>
      <dgm:spPr/>
      <dgm:t>
        <a:bodyPr/>
        <a:lstStyle/>
        <a:p>
          <a:endParaRPr lang="fr-FR" sz="1600"/>
        </a:p>
      </dgm:t>
    </dgm:pt>
    <dgm:pt modelId="{3C5271A5-B336-4898-9B6C-E7DDEF1FC62B}">
      <dgm:prSet phldrT="[Texte]" custT="1"/>
      <dgm:spPr/>
      <dgm:t>
        <a:bodyPr/>
        <a:lstStyle/>
        <a:p>
          <a:r>
            <a:rPr lang="fr-FR" sz="3200" dirty="0"/>
            <a:t>GME / GMT</a:t>
          </a:r>
        </a:p>
      </dgm:t>
    </dgm:pt>
    <dgm:pt modelId="{F42887A8-3014-47BA-BB55-3D21AF843451}" type="parTrans" cxnId="{8BF8FE41-95F6-41D9-BE93-22278B3D0866}">
      <dgm:prSet/>
      <dgm:spPr/>
      <dgm:t>
        <a:bodyPr/>
        <a:lstStyle/>
        <a:p>
          <a:endParaRPr lang="fr-FR" sz="1600"/>
        </a:p>
      </dgm:t>
    </dgm:pt>
    <dgm:pt modelId="{C3FC11DC-B603-4BCE-9775-48920C45DF83}" type="sibTrans" cxnId="{8BF8FE41-95F6-41D9-BE93-22278B3D0866}">
      <dgm:prSet/>
      <dgm:spPr/>
      <dgm:t>
        <a:bodyPr/>
        <a:lstStyle/>
        <a:p>
          <a:endParaRPr lang="fr-FR" sz="1600"/>
        </a:p>
      </dgm:t>
    </dgm:pt>
    <dgm:pt modelId="{5BDDCB5F-6507-4AD9-B360-DA44515930BB}">
      <dgm:prSet phldrT="[Texte]" custT="1"/>
      <dgm:spPr/>
      <dgm:t>
        <a:bodyPr/>
        <a:lstStyle/>
        <a:p>
          <a:r>
            <a:rPr lang="fr-FR" sz="3200" strike="sngStrike" baseline="0" dirty="0"/>
            <a:t>DMA via ATIH</a:t>
          </a:r>
        </a:p>
      </dgm:t>
    </dgm:pt>
    <dgm:pt modelId="{2B040429-63AE-4562-9186-7E0BF5DC4BE9}" type="parTrans" cxnId="{055A948F-3556-4A4E-BFB3-BE9A2C591B19}">
      <dgm:prSet/>
      <dgm:spPr/>
      <dgm:t>
        <a:bodyPr/>
        <a:lstStyle/>
        <a:p>
          <a:endParaRPr lang="fr-FR" sz="1600"/>
        </a:p>
      </dgm:t>
    </dgm:pt>
    <dgm:pt modelId="{5B9C8C79-BCE5-45EA-806A-9253E996FB37}" type="sibTrans" cxnId="{055A948F-3556-4A4E-BFB3-BE9A2C591B19}">
      <dgm:prSet/>
      <dgm:spPr/>
      <dgm:t>
        <a:bodyPr/>
        <a:lstStyle/>
        <a:p>
          <a:endParaRPr lang="fr-FR" sz="1600"/>
        </a:p>
      </dgm:t>
    </dgm:pt>
    <dgm:pt modelId="{E4243400-37B7-49A4-ABF4-1BC1AD942B46}">
      <dgm:prSet phldrT="[Texte]" custT="1"/>
      <dgm:spPr/>
      <dgm:t>
        <a:bodyPr/>
        <a:lstStyle/>
        <a:p>
          <a:r>
            <a:rPr lang="fr-FR" sz="4400" dirty="0"/>
            <a:t>Facturation</a:t>
          </a:r>
        </a:p>
      </dgm:t>
    </dgm:pt>
    <dgm:pt modelId="{86ECAE2D-F0AB-4024-A162-87001AE6F635}" type="parTrans" cxnId="{37010A38-0BF4-4A44-9CB5-2DB8B317CA22}">
      <dgm:prSet/>
      <dgm:spPr/>
      <dgm:t>
        <a:bodyPr/>
        <a:lstStyle/>
        <a:p>
          <a:endParaRPr lang="fr-FR" sz="1600"/>
        </a:p>
      </dgm:t>
    </dgm:pt>
    <dgm:pt modelId="{FBC40E5D-B1E0-4F48-A039-9531F4F09111}" type="sibTrans" cxnId="{37010A38-0BF4-4A44-9CB5-2DB8B317CA22}">
      <dgm:prSet/>
      <dgm:spPr/>
      <dgm:t>
        <a:bodyPr/>
        <a:lstStyle/>
        <a:p>
          <a:endParaRPr lang="fr-FR" sz="1600"/>
        </a:p>
      </dgm:t>
    </dgm:pt>
    <dgm:pt modelId="{BFC514F6-9741-40A6-A8EF-DA5D68D1BECD}">
      <dgm:prSet phldrT="[Texte]" custT="1"/>
      <dgm:spPr/>
      <dgm:t>
        <a:bodyPr/>
        <a:lstStyle/>
        <a:p>
          <a:r>
            <a:rPr lang="fr-FR" sz="3200" dirty="0"/>
            <a:t>Forfaits journaliers</a:t>
          </a:r>
        </a:p>
      </dgm:t>
    </dgm:pt>
    <dgm:pt modelId="{9FD7A8E3-D41D-4CC3-8A89-2D1ECD14A117}" type="parTrans" cxnId="{9C6A3329-40CD-4A35-965D-B7CB44B5A684}">
      <dgm:prSet/>
      <dgm:spPr/>
      <dgm:t>
        <a:bodyPr/>
        <a:lstStyle/>
        <a:p>
          <a:endParaRPr lang="fr-FR" sz="1600"/>
        </a:p>
      </dgm:t>
    </dgm:pt>
    <dgm:pt modelId="{7F13576D-59C4-4185-8A8D-ED5639DC79E9}" type="sibTrans" cxnId="{9C6A3329-40CD-4A35-965D-B7CB44B5A684}">
      <dgm:prSet/>
      <dgm:spPr/>
      <dgm:t>
        <a:bodyPr/>
        <a:lstStyle/>
        <a:p>
          <a:endParaRPr lang="fr-FR" sz="1600"/>
        </a:p>
      </dgm:t>
    </dgm:pt>
    <dgm:pt modelId="{4834E404-30EC-4FED-BBAA-0E52BD824701}">
      <dgm:prSet phldrT="[Texte]" custT="1"/>
      <dgm:spPr/>
      <dgm:t>
        <a:bodyPr/>
        <a:lstStyle/>
        <a:p>
          <a:r>
            <a:rPr lang="fr-FR" sz="3200" dirty="0"/>
            <a:t>Facturation directe AM</a:t>
          </a:r>
        </a:p>
      </dgm:t>
    </dgm:pt>
    <dgm:pt modelId="{76214337-1A57-4759-8FDD-703D7C99272C}" type="parTrans" cxnId="{64795415-E3C6-4DD1-9329-17BB8FBBBDDC}">
      <dgm:prSet/>
      <dgm:spPr/>
      <dgm:t>
        <a:bodyPr/>
        <a:lstStyle/>
        <a:p>
          <a:endParaRPr lang="fr-FR" sz="1600"/>
        </a:p>
      </dgm:t>
    </dgm:pt>
    <dgm:pt modelId="{65453825-753A-4CD7-86AF-1EE5A28C6F46}" type="sibTrans" cxnId="{64795415-E3C6-4DD1-9329-17BB8FBBBDDC}">
      <dgm:prSet/>
      <dgm:spPr/>
      <dgm:t>
        <a:bodyPr/>
        <a:lstStyle/>
        <a:p>
          <a:endParaRPr lang="fr-FR" sz="1600"/>
        </a:p>
      </dgm:t>
    </dgm:pt>
    <dgm:pt modelId="{45C91F53-3C77-40A7-8212-9F21F25779AF}">
      <dgm:prSet phldrT="[Texte]" custT="1"/>
      <dgm:spPr/>
      <dgm:t>
        <a:bodyPr/>
        <a:lstStyle/>
        <a:p>
          <a:r>
            <a:rPr lang="fr-FR" sz="3200" strike="sngStrike" baseline="0" dirty="0"/>
            <a:t>Notification DGARS</a:t>
          </a:r>
        </a:p>
      </dgm:t>
    </dgm:pt>
    <dgm:pt modelId="{678340CD-472C-4031-9F61-82945358275F}" type="parTrans" cxnId="{561194E3-4F47-4AFF-8F54-B464BE369025}">
      <dgm:prSet/>
      <dgm:spPr/>
      <dgm:t>
        <a:bodyPr/>
        <a:lstStyle/>
        <a:p>
          <a:endParaRPr lang="fr-FR"/>
        </a:p>
      </dgm:t>
    </dgm:pt>
    <dgm:pt modelId="{8FEE9650-015F-457F-B840-99E4DEF10E64}" type="sibTrans" cxnId="{561194E3-4F47-4AFF-8F54-B464BE369025}">
      <dgm:prSet/>
      <dgm:spPr/>
      <dgm:t>
        <a:bodyPr/>
        <a:lstStyle/>
        <a:p>
          <a:endParaRPr lang="fr-FR"/>
        </a:p>
      </dgm:t>
    </dgm:pt>
    <dgm:pt modelId="{24116E74-98A4-4B25-A008-42FEE22F1845}">
      <dgm:prSet phldrT="[Texte]" custT="1"/>
      <dgm:spPr/>
      <dgm:t>
        <a:bodyPr/>
        <a:lstStyle/>
        <a:p>
          <a:endParaRPr lang="fr-FR" sz="3200" dirty="0"/>
        </a:p>
      </dgm:t>
    </dgm:pt>
    <dgm:pt modelId="{A65EB370-BBF5-43FC-9092-6E6716931992}" type="parTrans" cxnId="{2D09AF71-85DC-4CFB-B87F-C37575469B2C}">
      <dgm:prSet/>
      <dgm:spPr/>
      <dgm:t>
        <a:bodyPr/>
        <a:lstStyle/>
        <a:p>
          <a:endParaRPr lang="fr-FR"/>
        </a:p>
      </dgm:t>
    </dgm:pt>
    <dgm:pt modelId="{7E167305-D62B-4133-B253-583DC3E8BFBC}" type="sibTrans" cxnId="{2D09AF71-85DC-4CFB-B87F-C37575469B2C}">
      <dgm:prSet/>
      <dgm:spPr/>
      <dgm:t>
        <a:bodyPr/>
        <a:lstStyle/>
        <a:p>
          <a:endParaRPr lang="fr-FR"/>
        </a:p>
      </dgm:t>
    </dgm:pt>
    <dgm:pt modelId="{F806F573-880F-496A-BBFB-FE9D87C695B3}">
      <dgm:prSet phldrT="[Texte]" custT="1"/>
      <dgm:spPr/>
      <dgm:t>
        <a:bodyPr/>
        <a:lstStyle/>
        <a:p>
          <a:endParaRPr lang="fr-FR" sz="3200" dirty="0"/>
        </a:p>
      </dgm:t>
    </dgm:pt>
    <dgm:pt modelId="{A92715F4-21BD-4236-B0D5-AE316CEE1F08}" type="parTrans" cxnId="{B2C8C8E9-3625-4561-8F7A-6C3F202E9B61}">
      <dgm:prSet/>
      <dgm:spPr/>
      <dgm:t>
        <a:bodyPr/>
        <a:lstStyle/>
        <a:p>
          <a:endParaRPr lang="fr-FR"/>
        </a:p>
      </dgm:t>
    </dgm:pt>
    <dgm:pt modelId="{54A56C3F-5B4E-447A-9BC7-134254B6525C}" type="sibTrans" cxnId="{B2C8C8E9-3625-4561-8F7A-6C3F202E9B61}">
      <dgm:prSet/>
      <dgm:spPr/>
      <dgm:t>
        <a:bodyPr/>
        <a:lstStyle/>
        <a:p>
          <a:endParaRPr lang="fr-FR"/>
        </a:p>
      </dgm:t>
    </dgm:pt>
    <dgm:pt modelId="{69C8A996-1736-458F-A915-08508C3CDB93}">
      <dgm:prSet phldrT="[Texte]" custT="1"/>
      <dgm:spPr/>
      <dgm:t>
        <a:bodyPr/>
        <a:lstStyle/>
        <a:p>
          <a:endParaRPr lang="fr-FR" sz="3200" dirty="0"/>
        </a:p>
      </dgm:t>
    </dgm:pt>
    <dgm:pt modelId="{08BCEB35-1273-484E-967D-C18055DCD5DC}" type="parTrans" cxnId="{E1C432E2-0B9A-4596-8B5E-D04DBCB51728}">
      <dgm:prSet/>
      <dgm:spPr/>
      <dgm:t>
        <a:bodyPr/>
        <a:lstStyle/>
        <a:p>
          <a:endParaRPr lang="fr-FR"/>
        </a:p>
      </dgm:t>
    </dgm:pt>
    <dgm:pt modelId="{A14A41D9-43E5-4599-959F-AEA54149D7E3}" type="sibTrans" cxnId="{E1C432E2-0B9A-4596-8B5E-D04DBCB51728}">
      <dgm:prSet/>
      <dgm:spPr/>
      <dgm:t>
        <a:bodyPr/>
        <a:lstStyle/>
        <a:p>
          <a:endParaRPr lang="fr-FR"/>
        </a:p>
      </dgm:t>
    </dgm:pt>
    <dgm:pt modelId="{145C952E-A14E-4F32-B3B5-AB4A4B64BD7A}" type="pres">
      <dgm:prSet presAssocID="{46E4B20A-1CB7-4B20-9A03-0F3BB560F5AB}" presName="Name0" presStyleCnt="0">
        <dgm:presLayoutVars>
          <dgm:dir/>
          <dgm:animLvl val="lvl"/>
          <dgm:resizeHandles val="exact"/>
        </dgm:presLayoutVars>
      </dgm:prSet>
      <dgm:spPr/>
    </dgm:pt>
    <dgm:pt modelId="{E4340C72-746D-40D2-BB2B-F1F79EE4B676}" type="pres">
      <dgm:prSet presAssocID="{A9D36E2C-FF4B-4C1C-B40C-D81ACC8BF1AD}" presName="composite" presStyleCnt="0"/>
      <dgm:spPr/>
    </dgm:pt>
    <dgm:pt modelId="{AF9CF2DB-3FD6-467D-BE6C-244152A7AEA8}" type="pres">
      <dgm:prSet presAssocID="{A9D36E2C-FF4B-4C1C-B40C-D81ACC8BF1AD}" presName="parTx" presStyleLbl="alignNode1" presStyleIdx="0" presStyleCnt="2">
        <dgm:presLayoutVars>
          <dgm:chMax val="0"/>
          <dgm:chPref val="0"/>
          <dgm:bulletEnabled val="1"/>
        </dgm:presLayoutVars>
      </dgm:prSet>
      <dgm:spPr/>
    </dgm:pt>
    <dgm:pt modelId="{AD5AEFBB-275E-45C6-B2D9-A6FDDE0438F9}" type="pres">
      <dgm:prSet presAssocID="{A9D36E2C-FF4B-4C1C-B40C-D81ACC8BF1AD}" presName="desTx" presStyleLbl="alignAccFollowNode1" presStyleIdx="0" presStyleCnt="2">
        <dgm:presLayoutVars>
          <dgm:bulletEnabled val="1"/>
        </dgm:presLayoutVars>
      </dgm:prSet>
      <dgm:spPr/>
    </dgm:pt>
    <dgm:pt modelId="{91EC4828-FC11-40DF-A88D-AFB20ED9A9FD}" type="pres">
      <dgm:prSet presAssocID="{B561A3EF-7C2F-4698-AC89-73F4E3DDE60B}" presName="space" presStyleCnt="0"/>
      <dgm:spPr/>
    </dgm:pt>
    <dgm:pt modelId="{21DA3DD8-7059-414E-A58C-AC92AC2D7ECB}" type="pres">
      <dgm:prSet presAssocID="{E4243400-37B7-49A4-ABF4-1BC1AD942B46}" presName="composite" presStyleCnt="0"/>
      <dgm:spPr/>
    </dgm:pt>
    <dgm:pt modelId="{84FFE255-2C99-4CD8-9D56-52EFF3B3234E}" type="pres">
      <dgm:prSet presAssocID="{E4243400-37B7-49A4-ABF4-1BC1AD942B46}" presName="parTx" presStyleLbl="alignNode1" presStyleIdx="1" presStyleCnt="2">
        <dgm:presLayoutVars>
          <dgm:chMax val="0"/>
          <dgm:chPref val="0"/>
          <dgm:bulletEnabled val="1"/>
        </dgm:presLayoutVars>
      </dgm:prSet>
      <dgm:spPr/>
    </dgm:pt>
    <dgm:pt modelId="{0A940773-514F-464C-B68D-DA07DC2319C2}" type="pres">
      <dgm:prSet presAssocID="{E4243400-37B7-49A4-ABF4-1BC1AD942B46}" presName="desTx" presStyleLbl="alignAccFollowNode1" presStyleIdx="1" presStyleCnt="2">
        <dgm:presLayoutVars>
          <dgm:bulletEnabled val="1"/>
        </dgm:presLayoutVars>
      </dgm:prSet>
      <dgm:spPr/>
    </dgm:pt>
  </dgm:ptLst>
  <dgm:cxnLst>
    <dgm:cxn modelId="{64795415-E3C6-4DD1-9329-17BB8FBBBDDC}" srcId="{E4243400-37B7-49A4-ABF4-1BC1AD942B46}" destId="{4834E404-30EC-4FED-BBAA-0E52BD824701}" srcOrd="2" destOrd="0" parTransId="{76214337-1A57-4759-8FDD-703D7C99272C}" sibTransId="{65453825-753A-4CD7-86AF-1EE5A28C6F46}"/>
    <dgm:cxn modelId="{A0460F18-BC86-4C9F-9450-95DB1E80295C}" type="presOf" srcId="{F806F573-880F-496A-BBFB-FE9D87C695B3}" destId="{AD5AEFBB-275E-45C6-B2D9-A6FDDE0438F9}" srcOrd="0" destOrd="3" presId="urn:microsoft.com/office/officeart/2005/8/layout/hList1"/>
    <dgm:cxn modelId="{9C6A3329-40CD-4A35-965D-B7CB44B5A684}" srcId="{E4243400-37B7-49A4-ABF4-1BC1AD942B46}" destId="{BFC514F6-9741-40A6-A8EF-DA5D68D1BECD}" srcOrd="0" destOrd="0" parTransId="{9FD7A8E3-D41D-4CC3-8A89-2D1ECD14A117}" sibTransId="{7F13576D-59C4-4185-8A8D-ED5639DC79E9}"/>
    <dgm:cxn modelId="{37010A38-0BF4-4A44-9CB5-2DB8B317CA22}" srcId="{46E4B20A-1CB7-4B20-9A03-0F3BB560F5AB}" destId="{E4243400-37B7-49A4-ABF4-1BC1AD942B46}" srcOrd="1" destOrd="0" parTransId="{86ECAE2D-F0AB-4024-A162-87001AE6F635}" sibTransId="{FBC40E5D-B1E0-4F48-A039-9531F4F09111}"/>
    <dgm:cxn modelId="{8BF8FE41-95F6-41D9-BE93-22278B3D0866}" srcId="{A9D36E2C-FF4B-4C1C-B40C-D81ACC8BF1AD}" destId="{3C5271A5-B336-4898-9B6C-E7DDEF1FC62B}" srcOrd="0" destOrd="0" parTransId="{F42887A8-3014-47BA-BB55-3D21AF843451}" sibTransId="{C3FC11DC-B603-4BCE-9775-48920C45DF83}"/>
    <dgm:cxn modelId="{8E0E1846-B2CC-4E00-99B6-2F9FF257F14D}" type="presOf" srcId="{BFC514F6-9741-40A6-A8EF-DA5D68D1BECD}" destId="{0A940773-514F-464C-B68D-DA07DC2319C2}" srcOrd="0" destOrd="0" presId="urn:microsoft.com/office/officeart/2005/8/layout/hList1"/>
    <dgm:cxn modelId="{2D09AF71-85DC-4CFB-B87F-C37575469B2C}" srcId="{A9D36E2C-FF4B-4C1C-B40C-D81ACC8BF1AD}" destId="{24116E74-98A4-4B25-A008-42FEE22F1845}" srcOrd="1" destOrd="0" parTransId="{A65EB370-BBF5-43FC-9092-6E6716931992}" sibTransId="{7E167305-D62B-4133-B253-583DC3E8BFBC}"/>
    <dgm:cxn modelId="{055A948F-3556-4A4E-BFB3-BE9A2C591B19}" srcId="{A9D36E2C-FF4B-4C1C-B40C-D81ACC8BF1AD}" destId="{5BDDCB5F-6507-4AD9-B360-DA44515930BB}" srcOrd="2" destOrd="0" parTransId="{2B040429-63AE-4562-9186-7E0BF5DC4BE9}" sibTransId="{5B9C8C79-BCE5-45EA-806A-9253E996FB37}"/>
    <dgm:cxn modelId="{02D09AAB-B92C-4F67-863E-E5A70AC87246}" type="presOf" srcId="{45C91F53-3C77-40A7-8212-9F21F25779AF}" destId="{AD5AEFBB-275E-45C6-B2D9-A6FDDE0438F9}" srcOrd="0" destOrd="4" presId="urn:microsoft.com/office/officeart/2005/8/layout/hList1"/>
    <dgm:cxn modelId="{53297CB1-5CB8-42DE-82BA-9217BBE80852}" srcId="{46E4B20A-1CB7-4B20-9A03-0F3BB560F5AB}" destId="{A9D36E2C-FF4B-4C1C-B40C-D81ACC8BF1AD}" srcOrd="0" destOrd="0" parTransId="{6CC12664-582A-4673-BFF5-41F0955A3BAE}" sibTransId="{B561A3EF-7C2F-4698-AC89-73F4E3DDE60B}"/>
    <dgm:cxn modelId="{062312BD-A27F-4077-AB21-6145BF5C0273}" type="presOf" srcId="{E4243400-37B7-49A4-ABF4-1BC1AD942B46}" destId="{84FFE255-2C99-4CD8-9D56-52EFF3B3234E}" srcOrd="0" destOrd="0" presId="urn:microsoft.com/office/officeart/2005/8/layout/hList1"/>
    <dgm:cxn modelId="{2DD8A5C2-F456-4BE1-8E36-C17B0F4BEF30}" type="presOf" srcId="{46E4B20A-1CB7-4B20-9A03-0F3BB560F5AB}" destId="{145C952E-A14E-4F32-B3B5-AB4A4B64BD7A}" srcOrd="0" destOrd="0" presId="urn:microsoft.com/office/officeart/2005/8/layout/hList1"/>
    <dgm:cxn modelId="{360D84C4-3A2F-42A8-B2B8-87ABBAECB66A}" type="presOf" srcId="{5BDDCB5F-6507-4AD9-B360-DA44515930BB}" destId="{AD5AEFBB-275E-45C6-B2D9-A6FDDE0438F9}" srcOrd="0" destOrd="2" presId="urn:microsoft.com/office/officeart/2005/8/layout/hList1"/>
    <dgm:cxn modelId="{572C46CB-D8B5-4A78-928D-59DB62563E09}" type="presOf" srcId="{24116E74-98A4-4B25-A008-42FEE22F1845}" destId="{AD5AEFBB-275E-45C6-B2D9-A6FDDE0438F9}" srcOrd="0" destOrd="1" presId="urn:microsoft.com/office/officeart/2005/8/layout/hList1"/>
    <dgm:cxn modelId="{99FFDDD0-506C-4AB0-865A-ED0A74D56835}" type="presOf" srcId="{4834E404-30EC-4FED-BBAA-0E52BD824701}" destId="{0A940773-514F-464C-B68D-DA07DC2319C2}" srcOrd="0" destOrd="2" presId="urn:microsoft.com/office/officeart/2005/8/layout/hList1"/>
    <dgm:cxn modelId="{9078A0D7-88F8-40B7-9401-328AF39309BF}" type="presOf" srcId="{3C5271A5-B336-4898-9B6C-E7DDEF1FC62B}" destId="{AD5AEFBB-275E-45C6-B2D9-A6FDDE0438F9}" srcOrd="0" destOrd="0" presId="urn:microsoft.com/office/officeart/2005/8/layout/hList1"/>
    <dgm:cxn modelId="{E1C432E2-0B9A-4596-8B5E-D04DBCB51728}" srcId="{E4243400-37B7-49A4-ABF4-1BC1AD942B46}" destId="{69C8A996-1736-458F-A915-08508C3CDB93}" srcOrd="1" destOrd="0" parTransId="{08BCEB35-1273-484E-967D-C18055DCD5DC}" sibTransId="{A14A41D9-43E5-4599-959F-AEA54149D7E3}"/>
    <dgm:cxn modelId="{561194E3-4F47-4AFF-8F54-B464BE369025}" srcId="{A9D36E2C-FF4B-4C1C-B40C-D81ACC8BF1AD}" destId="{45C91F53-3C77-40A7-8212-9F21F25779AF}" srcOrd="4" destOrd="0" parTransId="{678340CD-472C-4031-9F61-82945358275F}" sibTransId="{8FEE9650-015F-457F-B840-99E4DEF10E64}"/>
    <dgm:cxn modelId="{B2C8C8E9-3625-4561-8F7A-6C3F202E9B61}" srcId="{A9D36E2C-FF4B-4C1C-B40C-D81ACC8BF1AD}" destId="{F806F573-880F-496A-BBFB-FE9D87C695B3}" srcOrd="3" destOrd="0" parTransId="{A92715F4-21BD-4236-B0D5-AE316CEE1F08}" sibTransId="{54A56C3F-5B4E-447A-9BC7-134254B6525C}"/>
    <dgm:cxn modelId="{18DA73F9-FF17-4DCA-965C-B135CF72DAB6}" type="presOf" srcId="{69C8A996-1736-458F-A915-08508C3CDB93}" destId="{0A940773-514F-464C-B68D-DA07DC2319C2}" srcOrd="0" destOrd="1" presId="urn:microsoft.com/office/officeart/2005/8/layout/hList1"/>
    <dgm:cxn modelId="{F5BE11FF-1849-426F-8E69-B2136A2610A4}" type="presOf" srcId="{A9D36E2C-FF4B-4C1C-B40C-D81ACC8BF1AD}" destId="{AF9CF2DB-3FD6-467D-BE6C-244152A7AEA8}" srcOrd="0" destOrd="0" presId="urn:microsoft.com/office/officeart/2005/8/layout/hList1"/>
    <dgm:cxn modelId="{960E0149-039E-4C79-8D25-FFBA36ECCF23}" type="presParOf" srcId="{145C952E-A14E-4F32-B3B5-AB4A4B64BD7A}" destId="{E4340C72-746D-40D2-BB2B-F1F79EE4B676}" srcOrd="0" destOrd="0" presId="urn:microsoft.com/office/officeart/2005/8/layout/hList1"/>
    <dgm:cxn modelId="{D7A4F877-9523-4DCD-B4E0-0140478355E8}" type="presParOf" srcId="{E4340C72-746D-40D2-BB2B-F1F79EE4B676}" destId="{AF9CF2DB-3FD6-467D-BE6C-244152A7AEA8}" srcOrd="0" destOrd="0" presId="urn:microsoft.com/office/officeart/2005/8/layout/hList1"/>
    <dgm:cxn modelId="{6D619C0B-4F79-443E-9764-4698C666FD86}" type="presParOf" srcId="{E4340C72-746D-40D2-BB2B-F1F79EE4B676}" destId="{AD5AEFBB-275E-45C6-B2D9-A6FDDE0438F9}" srcOrd="1" destOrd="0" presId="urn:microsoft.com/office/officeart/2005/8/layout/hList1"/>
    <dgm:cxn modelId="{0FBB876F-4D98-4C98-85B9-DC557698160E}" type="presParOf" srcId="{145C952E-A14E-4F32-B3B5-AB4A4B64BD7A}" destId="{91EC4828-FC11-40DF-A88D-AFB20ED9A9FD}" srcOrd="1" destOrd="0" presId="urn:microsoft.com/office/officeart/2005/8/layout/hList1"/>
    <dgm:cxn modelId="{49B2D084-DBE2-4391-8A73-930A5D507195}" type="presParOf" srcId="{145C952E-A14E-4F32-B3B5-AB4A4B64BD7A}" destId="{21DA3DD8-7059-414E-A58C-AC92AC2D7ECB}" srcOrd="2" destOrd="0" presId="urn:microsoft.com/office/officeart/2005/8/layout/hList1"/>
    <dgm:cxn modelId="{8C21143E-994F-4E39-AEEF-F1203A5D441B}" type="presParOf" srcId="{21DA3DD8-7059-414E-A58C-AC92AC2D7ECB}" destId="{84FFE255-2C99-4CD8-9D56-52EFF3B3234E}" srcOrd="0" destOrd="0" presId="urn:microsoft.com/office/officeart/2005/8/layout/hList1"/>
    <dgm:cxn modelId="{4B73FC00-6422-4F57-ABE5-6956E313C434}" type="presParOf" srcId="{21DA3DD8-7059-414E-A58C-AC92AC2D7ECB}" destId="{0A940773-514F-464C-B68D-DA07DC2319C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109365E-139D-436E-B8E5-EEEF6DCA2907}" type="doc">
      <dgm:prSet loTypeId="urn:microsoft.com/office/officeart/2005/8/layout/process2" loCatId="process" qsTypeId="urn:microsoft.com/office/officeart/2005/8/quickstyle/simple1" qsCatId="simple" csTypeId="urn:microsoft.com/office/officeart/2005/8/colors/accent1_2" csCatId="accent1" phldr="1"/>
      <dgm:spPr/>
    </dgm:pt>
    <dgm:pt modelId="{5AA6031E-E8FC-493F-8A68-40A66E3673EB}">
      <dgm:prSet phldrT="[Texte]" custT="1"/>
      <dgm:spPr/>
      <dgm:t>
        <a:bodyPr/>
        <a:lstStyle/>
        <a:p>
          <a:r>
            <a:rPr lang="fr-FR" sz="6200" dirty="0"/>
            <a:t>PMSI</a:t>
          </a:r>
        </a:p>
        <a:p>
          <a:r>
            <a:rPr lang="fr-FR" sz="4500" dirty="0"/>
            <a:t>GME / GMT</a:t>
          </a:r>
        </a:p>
      </dgm:t>
    </dgm:pt>
    <dgm:pt modelId="{5BB39261-4886-4F29-90BE-264A978B1BF8}" type="parTrans" cxnId="{CFFB81AC-C1A2-4BB8-8991-DE67FEF12620}">
      <dgm:prSet/>
      <dgm:spPr/>
      <dgm:t>
        <a:bodyPr/>
        <a:lstStyle/>
        <a:p>
          <a:endParaRPr lang="fr-FR"/>
        </a:p>
      </dgm:t>
    </dgm:pt>
    <dgm:pt modelId="{D226D288-A7D8-4AD6-81FE-2C52A056DA25}" type="sibTrans" cxnId="{CFFB81AC-C1A2-4BB8-8991-DE67FEF12620}">
      <dgm:prSet/>
      <dgm:spPr/>
      <dgm:t>
        <a:bodyPr/>
        <a:lstStyle/>
        <a:p>
          <a:endParaRPr lang="fr-FR"/>
        </a:p>
      </dgm:t>
    </dgm:pt>
    <dgm:pt modelId="{D4666161-B2ED-4922-B337-DF5AF30B29DA}">
      <dgm:prSet phldrT="[Texte]"/>
      <dgm:spPr/>
      <dgm:t>
        <a:bodyPr/>
        <a:lstStyle/>
        <a:p>
          <a:r>
            <a:rPr lang="fr-FR" dirty="0"/>
            <a:t>Facturation</a:t>
          </a:r>
        </a:p>
        <a:p>
          <a:r>
            <a:rPr lang="fr-FR" dirty="0"/>
            <a:t>GMT</a:t>
          </a:r>
        </a:p>
      </dgm:t>
    </dgm:pt>
    <dgm:pt modelId="{B3CBEA39-40D2-4DEB-B40E-C13AC5543190}" type="parTrans" cxnId="{DC972F54-99A4-4F95-8A88-FF8561C9DC6E}">
      <dgm:prSet/>
      <dgm:spPr/>
      <dgm:t>
        <a:bodyPr/>
        <a:lstStyle/>
        <a:p>
          <a:endParaRPr lang="fr-FR"/>
        </a:p>
      </dgm:t>
    </dgm:pt>
    <dgm:pt modelId="{14AAD1E5-4F2D-4ED8-9F9C-7D7DF8A318F9}" type="sibTrans" cxnId="{DC972F54-99A4-4F95-8A88-FF8561C9DC6E}">
      <dgm:prSet/>
      <dgm:spPr/>
      <dgm:t>
        <a:bodyPr/>
        <a:lstStyle/>
        <a:p>
          <a:endParaRPr lang="fr-FR"/>
        </a:p>
      </dgm:t>
    </dgm:pt>
    <dgm:pt modelId="{29DB4506-4455-4AB9-AC51-098081B9E6A4}">
      <dgm:prSet phldrT="[Texte]"/>
      <dgm:spPr/>
      <dgm:t>
        <a:bodyPr/>
        <a:lstStyle/>
        <a:p>
          <a:r>
            <a:rPr lang="fr-FR" dirty="0"/>
            <a:t>Transmission AM</a:t>
          </a:r>
        </a:p>
      </dgm:t>
    </dgm:pt>
    <dgm:pt modelId="{A77509BD-2090-49E9-A74C-E4EED8E2FA4C}" type="parTrans" cxnId="{B1EBFAA0-F7F2-49CC-8BAB-5B26D0B1FCE4}">
      <dgm:prSet/>
      <dgm:spPr/>
      <dgm:t>
        <a:bodyPr/>
        <a:lstStyle/>
        <a:p>
          <a:endParaRPr lang="fr-FR"/>
        </a:p>
      </dgm:t>
    </dgm:pt>
    <dgm:pt modelId="{D88CECB0-F08D-464F-A88C-A37A53789E8C}" type="sibTrans" cxnId="{B1EBFAA0-F7F2-49CC-8BAB-5B26D0B1FCE4}">
      <dgm:prSet/>
      <dgm:spPr/>
      <dgm:t>
        <a:bodyPr/>
        <a:lstStyle/>
        <a:p>
          <a:endParaRPr lang="fr-FR"/>
        </a:p>
      </dgm:t>
    </dgm:pt>
    <dgm:pt modelId="{26CE8E98-B4C8-45E3-A7C4-A4A711AB9A8E}" type="pres">
      <dgm:prSet presAssocID="{0109365E-139D-436E-B8E5-EEEF6DCA2907}" presName="linearFlow" presStyleCnt="0">
        <dgm:presLayoutVars>
          <dgm:resizeHandles val="exact"/>
        </dgm:presLayoutVars>
      </dgm:prSet>
      <dgm:spPr/>
    </dgm:pt>
    <dgm:pt modelId="{34533178-0A0F-4ECF-BF8A-56BDC5D99577}" type="pres">
      <dgm:prSet presAssocID="{5AA6031E-E8FC-493F-8A68-40A66E3673EB}" presName="node" presStyleLbl="node1" presStyleIdx="0" presStyleCnt="3">
        <dgm:presLayoutVars>
          <dgm:bulletEnabled val="1"/>
        </dgm:presLayoutVars>
      </dgm:prSet>
      <dgm:spPr/>
    </dgm:pt>
    <dgm:pt modelId="{9DB8D85E-3E03-4058-9EE6-56ADA42FC663}" type="pres">
      <dgm:prSet presAssocID="{D226D288-A7D8-4AD6-81FE-2C52A056DA25}" presName="sibTrans" presStyleLbl="sibTrans2D1" presStyleIdx="0" presStyleCnt="2"/>
      <dgm:spPr/>
    </dgm:pt>
    <dgm:pt modelId="{B217FEA5-86C0-4E52-83C8-E1235FF63A91}" type="pres">
      <dgm:prSet presAssocID="{D226D288-A7D8-4AD6-81FE-2C52A056DA25}" presName="connectorText" presStyleLbl="sibTrans2D1" presStyleIdx="0" presStyleCnt="2"/>
      <dgm:spPr/>
    </dgm:pt>
    <dgm:pt modelId="{B5461608-32F5-4B1F-9986-0E4C8295CBD7}" type="pres">
      <dgm:prSet presAssocID="{D4666161-B2ED-4922-B337-DF5AF30B29DA}" presName="node" presStyleLbl="node1" presStyleIdx="1" presStyleCnt="3">
        <dgm:presLayoutVars>
          <dgm:bulletEnabled val="1"/>
        </dgm:presLayoutVars>
      </dgm:prSet>
      <dgm:spPr/>
    </dgm:pt>
    <dgm:pt modelId="{813CED8E-5153-4424-80C5-E3BB8DEB9B4F}" type="pres">
      <dgm:prSet presAssocID="{14AAD1E5-4F2D-4ED8-9F9C-7D7DF8A318F9}" presName="sibTrans" presStyleLbl="sibTrans2D1" presStyleIdx="1" presStyleCnt="2"/>
      <dgm:spPr/>
    </dgm:pt>
    <dgm:pt modelId="{4BB2E1AA-99EF-42A0-BF0B-D66F76FD628D}" type="pres">
      <dgm:prSet presAssocID="{14AAD1E5-4F2D-4ED8-9F9C-7D7DF8A318F9}" presName="connectorText" presStyleLbl="sibTrans2D1" presStyleIdx="1" presStyleCnt="2"/>
      <dgm:spPr/>
    </dgm:pt>
    <dgm:pt modelId="{F14AB929-AEA2-45B4-A81E-E931BD6B7006}" type="pres">
      <dgm:prSet presAssocID="{29DB4506-4455-4AB9-AC51-098081B9E6A4}" presName="node" presStyleLbl="node1" presStyleIdx="2" presStyleCnt="3">
        <dgm:presLayoutVars>
          <dgm:bulletEnabled val="1"/>
        </dgm:presLayoutVars>
      </dgm:prSet>
      <dgm:spPr/>
    </dgm:pt>
  </dgm:ptLst>
  <dgm:cxnLst>
    <dgm:cxn modelId="{29620444-215F-4BAA-932E-0D2A92793747}" type="presOf" srcId="{5AA6031E-E8FC-493F-8A68-40A66E3673EB}" destId="{34533178-0A0F-4ECF-BF8A-56BDC5D99577}" srcOrd="0" destOrd="0" presId="urn:microsoft.com/office/officeart/2005/8/layout/process2"/>
    <dgm:cxn modelId="{DC972F54-99A4-4F95-8A88-FF8561C9DC6E}" srcId="{0109365E-139D-436E-B8E5-EEEF6DCA2907}" destId="{D4666161-B2ED-4922-B337-DF5AF30B29DA}" srcOrd="1" destOrd="0" parTransId="{B3CBEA39-40D2-4DEB-B40E-C13AC5543190}" sibTransId="{14AAD1E5-4F2D-4ED8-9F9C-7D7DF8A318F9}"/>
    <dgm:cxn modelId="{34F32486-12F8-4E66-82A0-4ECFA3DAB119}" type="presOf" srcId="{D226D288-A7D8-4AD6-81FE-2C52A056DA25}" destId="{9DB8D85E-3E03-4058-9EE6-56ADA42FC663}" srcOrd="0" destOrd="0" presId="urn:microsoft.com/office/officeart/2005/8/layout/process2"/>
    <dgm:cxn modelId="{B1EBFAA0-F7F2-49CC-8BAB-5B26D0B1FCE4}" srcId="{0109365E-139D-436E-B8E5-EEEF6DCA2907}" destId="{29DB4506-4455-4AB9-AC51-098081B9E6A4}" srcOrd="2" destOrd="0" parTransId="{A77509BD-2090-49E9-A74C-E4EED8E2FA4C}" sibTransId="{D88CECB0-F08D-464F-A88C-A37A53789E8C}"/>
    <dgm:cxn modelId="{618BA0A5-FE76-4781-8CC2-3442D61ED0AD}" type="presOf" srcId="{29DB4506-4455-4AB9-AC51-098081B9E6A4}" destId="{F14AB929-AEA2-45B4-A81E-E931BD6B7006}" srcOrd="0" destOrd="0" presId="urn:microsoft.com/office/officeart/2005/8/layout/process2"/>
    <dgm:cxn modelId="{96482EAA-DBA1-4746-B8EE-2116F1A01A27}" type="presOf" srcId="{D226D288-A7D8-4AD6-81FE-2C52A056DA25}" destId="{B217FEA5-86C0-4E52-83C8-E1235FF63A91}" srcOrd="1" destOrd="0" presId="urn:microsoft.com/office/officeart/2005/8/layout/process2"/>
    <dgm:cxn modelId="{CFFB81AC-C1A2-4BB8-8991-DE67FEF12620}" srcId="{0109365E-139D-436E-B8E5-EEEF6DCA2907}" destId="{5AA6031E-E8FC-493F-8A68-40A66E3673EB}" srcOrd="0" destOrd="0" parTransId="{5BB39261-4886-4F29-90BE-264A978B1BF8}" sibTransId="{D226D288-A7D8-4AD6-81FE-2C52A056DA25}"/>
    <dgm:cxn modelId="{8F168CD9-380F-4124-A0AD-B775AB2239A0}" type="presOf" srcId="{0109365E-139D-436E-B8E5-EEEF6DCA2907}" destId="{26CE8E98-B4C8-45E3-A7C4-A4A711AB9A8E}" srcOrd="0" destOrd="0" presId="urn:microsoft.com/office/officeart/2005/8/layout/process2"/>
    <dgm:cxn modelId="{2CC1A1E2-A26F-4E77-BDC2-D790CD0CC0B9}" type="presOf" srcId="{14AAD1E5-4F2D-4ED8-9F9C-7D7DF8A318F9}" destId="{813CED8E-5153-4424-80C5-E3BB8DEB9B4F}" srcOrd="0" destOrd="0" presId="urn:microsoft.com/office/officeart/2005/8/layout/process2"/>
    <dgm:cxn modelId="{C60331F0-52AC-41AC-A6A3-1A2511B2F58C}" type="presOf" srcId="{14AAD1E5-4F2D-4ED8-9F9C-7D7DF8A318F9}" destId="{4BB2E1AA-99EF-42A0-BF0B-D66F76FD628D}" srcOrd="1" destOrd="0" presId="urn:microsoft.com/office/officeart/2005/8/layout/process2"/>
    <dgm:cxn modelId="{AD78E4F5-9FDB-4CF4-BD5A-43DFE580BBC1}" type="presOf" srcId="{D4666161-B2ED-4922-B337-DF5AF30B29DA}" destId="{B5461608-32F5-4B1F-9986-0E4C8295CBD7}" srcOrd="0" destOrd="0" presId="urn:microsoft.com/office/officeart/2005/8/layout/process2"/>
    <dgm:cxn modelId="{CE5A6679-945D-44A7-ABB5-4515D6972B6D}" type="presParOf" srcId="{26CE8E98-B4C8-45E3-A7C4-A4A711AB9A8E}" destId="{34533178-0A0F-4ECF-BF8A-56BDC5D99577}" srcOrd="0" destOrd="0" presId="urn:microsoft.com/office/officeart/2005/8/layout/process2"/>
    <dgm:cxn modelId="{DC0F2B9D-DC5C-4417-9E63-02C0EE7BCB05}" type="presParOf" srcId="{26CE8E98-B4C8-45E3-A7C4-A4A711AB9A8E}" destId="{9DB8D85E-3E03-4058-9EE6-56ADA42FC663}" srcOrd="1" destOrd="0" presId="urn:microsoft.com/office/officeart/2005/8/layout/process2"/>
    <dgm:cxn modelId="{A6BED564-15AB-4BAA-85EF-B05E12A196CE}" type="presParOf" srcId="{9DB8D85E-3E03-4058-9EE6-56ADA42FC663}" destId="{B217FEA5-86C0-4E52-83C8-E1235FF63A91}" srcOrd="0" destOrd="0" presId="urn:microsoft.com/office/officeart/2005/8/layout/process2"/>
    <dgm:cxn modelId="{F1C5DAE0-4E7C-4D64-89A3-AB39451BDCC6}" type="presParOf" srcId="{26CE8E98-B4C8-45E3-A7C4-A4A711AB9A8E}" destId="{B5461608-32F5-4B1F-9986-0E4C8295CBD7}" srcOrd="2" destOrd="0" presId="urn:microsoft.com/office/officeart/2005/8/layout/process2"/>
    <dgm:cxn modelId="{C84B2352-6795-4A53-B48D-C68C6EB2825A}" type="presParOf" srcId="{26CE8E98-B4C8-45E3-A7C4-A4A711AB9A8E}" destId="{813CED8E-5153-4424-80C5-E3BB8DEB9B4F}" srcOrd="3" destOrd="0" presId="urn:microsoft.com/office/officeart/2005/8/layout/process2"/>
    <dgm:cxn modelId="{407A7F03-FA17-4D35-B153-498A56E3DAE4}" type="presParOf" srcId="{813CED8E-5153-4424-80C5-E3BB8DEB9B4F}" destId="{4BB2E1AA-99EF-42A0-BF0B-D66F76FD628D}" srcOrd="0" destOrd="0" presId="urn:microsoft.com/office/officeart/2005/8/layout/process2"/>
    <dgm:cxn modelId="{023BEB43-071E-4D11-BFB8-25121EA41629}" type="presParOf" srcId="{26CE8E98-B4C8-45E3-A7C4-A4A711AB9A8E}" destId="{F14AB929-AEA2-45B4-A81E-E931BD6B7006}" srcOrd="4" destOrd="0" presId="urn:microsoft.com/office/officeart/2005/8/layout/process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00BF50-3139-4DFF-BA72-FDA3D40399CF}" type="doc">
      <dgm:prSet loTypeId="urn:microsoft.com/office/officeart/2005/8/layout/hProcess7" loCatId="list" qsTypeId="urn:microsoft.com/office/officeart/2005/8/quickstyle/simple1" qsCatId="simple" csTypeId="urn:microsoft.com/office/officeart/2005/8/colors/colorful2" csCatId="colorful" phldr="1"/>
      <dgm:spPr/>
      <dgm:t>
        <a:bodyPr/>
        <a:lstStyle/>
        <a:p>
          <a:endParaRPr lang="fr-FR"/>
        </a:p>
      </dgm:t>
    </dgm:pt>
    <dgm:pt modelId="{16D20F2F-61FC-4820-9412-407A28E4D0A0}">
      <dgm:prSet phldrT="[Texte]" custT="1"/>
      <dgm:spPr/>
      <dgm:t>
        <a:bodyPr/>
        <a:lstStyle/>
        <a:p>
          <a:r>
            <a:rPr lang="fr-FR" sz="4400" dirty="0">
              <a:solidFill>
                <a:srgbClr val="0070C0"/>
              </a:solidFill>
            </a:rPr>
            <a:t>1</a:t>
          </a:r>
          <a:r>
            <a:rPr lang="fr-FR" sz="4400" baseline="30000" dirty="0">
              <a:solidFill>
                <a:srgbClr val="0070C0"/>
              </a:solidFill>
            </a:rPr>
            <a:t>er</a:t>
          </a:r>
          <a:r>
            <a:rPr lang="fr-FR" sz="4400" dirty="0">
              <a:solidFill>
                <a:srgbClr val="0070C0"/>
              </a:solidFill>
            </a:rPr>
            <a:t> GMT</a:t>
          </a:r>
        </a:p>
      </dgm:t>
    </dgm:pt>
    <dgm:pt modelId="{96D74483-6074-4E38-A213-EA206268D7BB}" type="parTrans" cxnId="{F20A734C-F9DE-44BF-AC28-1ABF83CA1190}">
      <dgm:prSet/>
      <dgm:spPr/>
      <dgm:t>
        <a:bodyPr/>
        <a:lstStyle/>
        <a:p>
          <a:endParaRPr lang="fr-FR"/>
        </a:p>
      </dgm:t>
    </dgm:pt>
    <dgm:pt modelId="{83414BAF-BE34-4019-AAB0-ACA59A12F1CC}" type="sibTrans" cxnId="{F20A734C-F9DE-44BF-AC28-1ABF83CA1190}">
      <dgm:prSet/>
      <dgm:spPr/>
      <dgm:t>
        <a:bodyPr/>
        <a:lstStyle/>
        <a:p>
          <a:endParaRPr lang="fr-FR"/>
        </a:p>
      </dgm:t>
    </dgm:pt>
    <dgm:pt modelId="{392E7CED-19C2-4B37-A991-47335FB41CE2}">
      <dgm:prSet phldrT="[Texte]" custT="1"/>
      <dgm:spPr/>
      <dgm:t>
        <a:bodyPr/>
        <a:lstStyle/>
        <a:p>
          <a:r>
            <a:rPr lang="fr-FR" sz="5400" dirty="0"/>
            <a:t>RHS1 à </a:t>
          </a:r>
          <a:r>
            <a:rPr lang="fr-FR" sz="5400" dirty="0" err="1"/>
            <a:t>RHSx</a:t>
          </a:r>
          <a:r>
            <a:rPr lang="fr-FR" sz="5400" dirty="0"/>
            <a:t> intégrant la 90</a:t>
          </a:r>
          <a:r>
            <a:rPr lang="fr-FR" sz="5400" baseline="30000" dirty="0"/>
            <a:t>ème</a:t>
          </a:r>
          <a:r>
            <a:rPr lang="fr-FR" sz="5400" dirty="0"/>
            <a:t> JP </a:t>
          </a:r>
          <a:r>
            <a:rPr lang="fr-FR" sz="5400" dirty="0">
              <a:sym typeface="Wingdings" panose="05000000000000000000" pitchFamily="2" charset="2"/>
            </a:rPr>
            <a:t> Groupage en </a:t>
          </a:r>
          <a:r>
            <a:rPr lang="fr-FR" sz="5400" dirty="0" err="1">
              <a:sym typeface="Wingdings" panose="05000000000000000000" pitchFamily="2" charset="2"/>
            </a:rPr>
            <a:t>GMEx</a:t>
          </a:r>
          <a:r>
            <a:rPr lang="fr-FR" sz="5400" dirty="0">
              <a:sym typeface="Wingdings" panose="05000000000000000000" pitchFamily="2" charset="2"/>
            </a:rPr>
            <a:t>/</a:t>
          </a:r>
          <a:r>
            <a:rPr lang="fr-FR" sz="5400" dirty="0" err="1">
              <a:sym typeface="Wingdings" panose="05000000000000000000" pitchFamily="2" charset="2"/>
            </a:rPr>
            <a:t>GMTx</a:t>
          </a:r>
          <a:endParaRPr lang="fr-FR" sz="5400" dirty="0"/>
        </a:p>
      </dgm:t>
    </dgm:pt>
    <dgm:pt modelId="{786D9A07-C663-425C-8CAC-B1FDAC979F41}" type="parTrans" cxnId="{E0CDDE4F-80A8-4662-B2B0-E4465C755889}">
      <dgm:prSet/>
      <dgm:spPr/>
      <dgm:t>
        <a:bodyPr/>
        <a:lstStyle/>
        <a:p>
          <a:endParaRPr lang="fr-FR"/>
        </a:p>
      </dgm:t>
    </dgm:pt>
    <dgm:pt modelId="{3189F39C-3FAF-48EA-BD1C-228B1D019E59}" type="sibTrans" cxnId="{E0CDDE4F-80A8-4662-B2B0-E4465C755889}">
      <dgm:prSet/>
      <dgm:spPr/>
      <dgm:t>
        <a:bodyPr/>
        <a:lstStyle/>
        <a:p>
          <a:endParaRPr lang="fr-FR"/>
        </a:p>
      </dgm:t>
    </dgm:pt>
    <dgm:pt modelId="{043A7B4D-8CDB-4DC2-8E79-47A33198A05C}">
      <dgm:prSet phldrT="[Texte]" custT="1"/>
      <dgm:spPr/>
      <dgm:t>
        <a:bodyPr/>
        <a:lstStyle/>
        <a:p>
          <a:r>
            <a:rPr lang="fr-FR" sz="4400" dirty="0">
              <a:solidFill>
                <a:srgbClr val="0070C0"/>
              </a:solidFill>
            </a:rPr>
            <a:t>GMT Hebdomadaire</a:t>
          </a:r>
        </a:p>
      </dgm:t>
    </dgm:pt>
    <dgm:pt modelId="{463EBD0E-E56F-48EC-978B-C51F51F8415A}" type="parTrans" cxnId="{AFD85666-E889-40EF-9E2A-3326AE2096CA}">
      <dgm:prSet/>
      <dgm:spPr/>
      <dgm:t>
        <a:bodyPr/>
        <a:lstStyle/>
        <a:p>
          <a:endParaRPr lang="fr-FR"/>
        </a:p>
      </dgm:t>
    </dgm:pt>
    <dgm:pt modelId="{4E1A96B9-C556-4275-9836-BBCF443ED406}" type="sibTrans" cxnId="{AFD85666-E889-40EF-9E2A-3326AE2096CA}">
      <dgm:prSet/>
      <dgm:spPr/>
      <dgm:t>
        <a:bodyPr/>
        <a:lstStyle/>
        <a:p>
          <a:endParaRPr lang="fr-FR"/>
        </a:p>
      </dgm:t>
    </dgm:pt>
    <dgm:pt modelId="{A30027EA-25FE-4DAC-A4C1-8F02A47491BB}">
      <dgm:prSet phldrT="[Texte]" custT="1"/>
      <dgm:spPr/>
      <dgm:t>
        <a:bodyPr/>
        <a:lstStyle/>
        <a:p>
          <a:r>
            <a:rPr lang="fr-FR" sz="5400" dirty="0"/>
            <a:t>A partir de RHSx</a:t>
          </a:r>
          <a:r>
            <a:rPr lang="fr-FR" sz="4000" dirty="0"/>
            <a:t>+1</a:t>
          </a:r>
          <a:r>
            <a:rPr lang="fr-FR" sz="5400" dirty="0"/>
            <a:t> calculé selon le nombre de JP de chaque semaine </a:t>
          </a:r>
        </a:p>
        <a:p>
          <a:r>
            <a:rPr lang="fr-FR" sz="3200" dirty="0"/>
            <a:t>(sans modification du </a:t>
          </a:r>
          <a:r>
            <a:rPr lang="fr-FR" sz="3200" dirty="0" err="1"/>
            <a:t>GMEx</a:t>
          </a:r>
          <a:r>
            <a:rPr lang="fr-FR" sz="3200" dirty="0"/>
            <a:t>)</a:t>
          </a:r>
          <a:endParaRPr lang="fr-FR" sz="5400" dirty="0"/>
        </a:p>
      </dgm:t>
    </dgm:pt>
    <dgm:pt modelId="{DE53BD6E-5711-4EB6-9312-ECF7B160B67F}" type="parTrans" cxnId="{9238AA18-1070-4643-9355-D05E197A0BA5}">
      <dgm:prSet/>
      <dgm:spPr/>
      <dgm:t>
        <a:bodyPr/>
        <a:lstStyle/>
        <a:p>
          <a:endParaRPr lang="fr-FR"/>
        </a:p>
      </dgm:t>
    </dgm:pt>
    <dgm:pt modelId="{1FF5CE3D-B475-4851-81E1-647B9ACF7C12}" type="sibTrans" cxnId="{9238AA18-1070-4643-9355-D05E197A0BA5}">
      <dgm:prSet/>
      <dgm:spPr/>
      <dgm:t>
        <a:bodyPr/>
        <a:lstStyle/>
        <a:p>
          <a:endParaRPr lang="fr-FR"/>
        </a:p>
      </dgm:t>
    </dgm:pt>
    <dgm:pt modelId="{3F3E5171-72EA-49DB-BB6B-003B4A222359}" type="pres">
      <dgm:prSet presAssocID="{8500BF50-3139-4DFF-BA72-FDA3D40399CF}" presName="Name0" presStyleCnt="0">
        <dgm:presLayoutVars>
          <dgm:dir/>
          <dgm:animLvl val="lvl"/>
          <dgm:resizeHandles val="exact"/>
        </dgm:presLayoutVars>
      </dgm:prSet>
      <dgm:spPr/>
    </dgm:pt>
    <dgm:pt modelId="{7910ED88-EEEB-4743-BAD9-BD1F7B6C4356}" type="pres">
      <dgm:prSet presAssocID="{16D20F2F-61FC-4820-9412-407A28E4D0A0}" presName="compositeNode" presStyleCnt="0">
        <dgm:presLayoutVars>
          <dgm:bulletEnabled val="1"/>
        </dgm:presLayoutVars>
      </dgm:prSet>
      <dgm:spPr/>
    </dgm:pt>
    <dgm:pt modelId="{A59B716A-3688-4C3C-8110-B6B4FA30C40E}" type="pres">
      <dgm:prSet presAssocID="{16D20F2F-61FC-4820-9412-407A28E4D0A0}" presName="bgRect" presStyleLbl="node1" presStyleIdx="0" presStyleCnt="2"/>
      <dgm:spPr/>
    </dgm:pt>
    <dgm:pt modelId="{36B2A442-91B2-4B27-9AFC-708DB50C453A}" type="pres">
      <dgm:prSet presAssocID="{16D20F2F-61FC-4820-9412-407A28E4D0A0}" presName="parentNode" presStyleLbl="node1" presStyleIdx="0" presStyleCnt="2">
        <dgm:presLayoutVars>
          <dgm:chMax val="0"/>
          <dgm:bulletEnabled val="1"/>
        </dgm:presLayoutVars>
      </dgm:prSet>
      <dgm:spPr/>
    </dgm:pt>
    <dgm:pt modelId="{307370F8-B71B-4C8F-BBE5-00281D00C823}" type="pres">
      <dgm:prSet presAssocID="{16D20F2F-61FC-4820-9412-407A28E4D0A0}" presName="childNode" presStyleLbl="node1" presStyleIdx="0" presStyleCnt="2">
        <dgm:presLayoutVars>
          <dgm:bulletEnabled val="1"/>
        </dgm:presLayoutVars>
      </dgm:prSet>
      <dgm:spPr/>
    </dgm:pt>
    <dgm:pt modelId="{B6F345E2-A7FC-4719-965D-2EB7206D1736}" type="pres">
      <dgm:prSet presAssocID="{83414BAF-BE34-4019-AAB0-ACA59A12F1CC}" presName="hSp" presStyleCnt="0"/>
      <dgm:spPr/>
    </dgm:pt>
    <dgm:pt modelId="{41C0B466-72B9-49BD-9F77-319B7B36FD52}" type="pres">
      <dgm:prSet presAssocID="{83414BAF-BE34-4019-AAB0-ACA59A12F1CC}" presName="vProcSp" presStyleCnt="0"/>
      <dgm:spPr/>
    </dgm:pt>
    <dgm:pt modelId="{F17A540F-9976-4BA8-A9E5-799B16CBBD39}" type="pres">
      <dgm:prSet presAssocID="{83414BAF-BE34-4019-AAB0-ACA59A12F1CC}" presName="vSp1" presStyleCnt="0"/>
      <dgm:spPr/>
    </dgm:pt>
    <dgm:pt modelId="{A2A0CD4D-E537-4EE7-9F24-5E4B40E446C0}" type="pres">
      <dgm:prSet presAssocID="{83414BAF-BE34-4019-AAB0-ACA59A12F1CC}" presName="simulatedConn" presStyleLbl="solidFgAcc1" presStyleIdx="0" presStyleCnt="1"/>
      <dgm:spPr/>
    </dgm:pt>
    <dgm:pt modelId="{7AE5EB78-134C-4442-990D-74BEC92595AD}" type="pres">
      <dgm:prSet presAssocID="{83414BAF-BE34-4019-AAB0-ACA59A12F1CC}" presName="vSp2" presStyleCnt="0"/>
      <dgm:spPr/>
    </dgm:pt>
    <dgm:pt modelId="{90C9C0F4-6098-4EDF-8813-626903208A53}" type="pres">
      <dgm:prSet presAssocID="{83414BAF-BE34-4019-AAB0-ACA59A12F1CC}" presName="sibTrans" presStyleCnt="0"/>
      <dgm:spPr/>
    </dgm:pt>
    <dgm:pt modelId="{E778A8EF-4EFF-429E-8DF6-0BED0B0970F3}" type="pres">
      <dgm:prSet presAssocID="{043A7B4D-8CDB-4DC2-8E79-47A33198A05C}" presName="compositeNode" presStyleCnt="0">
        <dgm:presLayoutVars>
          <dgm:bulletEnabled val="1"/>
        </dgm:presLayoutVars>
      </dgm:prSet>
      <dgm:spPr/>
    </dgm:pt>
    <dgm:pt modelId="{D3064558-FB27-4DB9-A00E-9071A28A4338}" type="pres">
      <dgm:prSet presAssocID="{043A7B4D-8CDB-4DC2-8E79-47A33198A05C}" presName="bgRect" presStyleLbl="node1" presStyleIdx="1" presStyleCnt="2"/>
      <dgm:spPr/>
    </dgm:pt>
    <dgm:pt modelId="{0F4EF565-5109-4FCE-AB7E-761DBFE254F4}" type="pres">
      <dgm:prSet presAssocID="{043A7B4D-8CDB-4DC2-8E79-47A33198A05C}" presName="parentNode" presStyleLbl="node1" presStyleIdx="1" presStyleCnt="2">
        <dgm:presLayoutVars>
          <dgm:chMax val="0"/>
          <dgm:bulletEnabled val="1"/>
        </dgm:presLayoutVars>
      </dgm:prSet>
      <dgm:spPr/>
    </dgm:pt>
    <dgm:pt modelId="{65FB7121-8BA8-49A1-AE0C-DA09F49A0C8D}" type="pres">
      <dgm:prSet presAssocID="{043A7B4D-8CDB-4DC2-8E79-47A33198A05C}" presName="childNode" presStyleLbl="node1" presStyleIdx="1" presStyleCnt="2">
        <dgm:presLayoutVars>
          <dgm:bulletEnabled val="1"/>
        </dgm:presLayoutVars>
      </dgm:prSet>
      <dgm:spPr/>
    </dgm:pt>
  </dgm:ptLst>
  <dgm:cxnLst>
    <dgm:cxn modelId="{29A1D00B-68C8-4AC4-BC35-652DC7C33582}" type="presOf" srcId="{16D20F2F-61FC-4820-9412-407A28E4D0A0}" destId="{A59B716A-3688-4C3C-8110-B6B4FA30C40E}" srcOrd="0" destOrd="0" presId="urn:microsoft.com/office/officeart/2005/8/layout/hProcess7"/>
    <dgm:cxn modelId="{9238AA18-1070-4643-9355-D05E197A0BA5}" srcId="{043A7B4D-8CDB-4DC2-8E79-47A33198A05C}" destId="{A30027EA-25FE-4DAC-A4C1-8F02A47491BB}" srcOrd="0" destOrd="0" parTransId="{DE53BD6E-5711-4EB6-9312-ECF7B160B67F}" sibTransId="{1FF5CE3D-B475-4851-81E1-647B9ACF7C12}"/>
    <dgm:cxn modelId="{AFD85666-E889-40EF-9E2A-3326AE2096CA}" srcId="{8500BF50-3139-4DFF-BA72-FDA3D40399CF}" destId="{043A7B4D-8CDB-4DC2-8E79-47A33198A05C}" srcOrd="1" destOrd="0" parTransId="{463EBD0E-E56F-48EC-978B-C51F51F8415A}" sibTransId="{4E1A96B9-C556-4275-9836-BBCF443ED406}"/>
    <dgm:cxn modelId="{F20A734C-F9DE-44BF-AC28-1ABF83CA1190}" srcId="{8500BF50-3139-4DFF-BA72-FDA3D40399CF}" destId="{16D20F2F-61FC-4820-9412-407A28E4D0A0}" srcOrd="0" destOrd="0" parTransId="{96D74483-6074-4E38-A213-EA206268D7BB}" sibTransId="{83414BAF-BE34-4019-AAB0-ACA59A12F1CC}"/>
    <dgm:cxn modelId="{C27CC76E-C507-434B-8A1E-56EF730364F2}" type="presOf" srcId="{043A7B4D-8CDB-4DC2-8E79-47A33198A05C}" destId="{D3064558-FB27-4DB9-A00E-9071A28A4338}" srcOrd="0" destOrd="0" presId="urn:microsoft.com/office/officeart/2005/8/layout/hProcess7"/>
    <dgm:cxn modelId="{E0CDDE4F-80A8-4662-B2B0-E4465C755889}" srcId="{16D20F2F-61FC-4820-9412-407A28E4D0A0}" destId="{392E7CED-19C2-4B37-A991-47335FB41CE2}" srcOrd="0" destOrd="0" parTransId="{786D9A07-C663-425C-8CAC-B1FDAC979F41}" sibTransId="{3189F39C-3FAF-48EA-BD1C-228B1D019E59}"/>
    <dgm:cxn modelId="{CC882096-4763-4B74-ACF8-3B4C30919B17}" type="presOf" srcId="{8500BF50-3139-4DFF-BA72-FDA3D40399CF}" destId="{3F3E5171-72EA-49DB-BB6B-003B4A222359}" srcOrd="0" destOrd="0" presId="urn:microsoft.com/office/officeart/2005/8/layout/hProcess7"/>
    <dgm:cxn modelId="{542015B0-4733-4E14-A0C2-266A1A61A4EF}" type="presOf" srcId="{16D20F2F-61FC-4820-9412-407A28E4D0A0}" destId="{36B2A442-91B2-4B27-9AFC-708DB50C453A}" srcOrd="1" destOrd="0" presId="urn:microsoft.com/office/officeart/2005/8/layout/hProcess7"/>
    <dgm:cxn modelId="{011279B8-2394-4B8D-84D0-FC9CA114F5CA}" type="presOf" srcId="{043A7B4D-8CDB-4DC2-8E79-47A33198A05C}" destId="{0F4EF565-5109-4FCE-AB7E-761DBFE254F4}" srcOrd="1" destOrd="0" presId="urn:microsoft.com/office/officeart/2005/8/layout/hProcess7"/>
    <dgm:cxn modelId="{6462D2E6-09A7-4030-9898-097E39A3B8D5}" type="presOf" srcId="{A30027EA-25FE-4DAC-A4C1-8F02A47491BB}" destId="{65FB7121-8BA8-49A1-AE0C-DA09F49A0C8D}" srcOrd="0" destOrd="0" presId="urn:microsoft.com/office/officeart/2005/8/layout/hProcess7"/>
    <dgm:cxn modelId="{64F55BFD-0E71-4180-9D99-72B14EF1D85C}" type="presOf" srcId="{392E7CED-19C2-4B37-A991-47335FB41CE2}" destId="{307370F8-B71B-4C8F-BBE5-00281D00C823}" srcOrd="0" destOrd="0" presId="urn:microsoft.com/office/officeart/2005/8/layout/hProcess7"/>
    <dgm:cxn modelId="{FE63EE9F-E80F-47B0-AB93-37308ADF7848}" type="presParOf" srcId="{3F3E5171-72EA-49DB-BB6B-003B4A222359}" destId="{7910ED88-EEEB-4743-BAD9-BD1F7B6C4356}" srcOrd="0" destOrd="0" presId="urn:microsoft.com/office/officeart/2005/8/layout/hProcess7"/>
    <dgm:cxn modelId="{1FB607DE-C7BE-4C64-881A-2C2E961B1E6D}" type="presParOf" srcId="{7910ED88-EEEB-4743-BAD9-BD1F7B6C4356}" destId="{A59B716A-3688-4C3C-8110-B6B4FA30C40E}" srcOrd="0" destOrd="0" presId="urn:microsoft.com/office/officeart/2005/8/layout/hProcess7"/>
    <dgm:cxn modelId="{8E2DF511-02FF-4740-B2EC-43D6B8CD9E1E}" type="presParOf" srcId="{7910ED88-EEEB-4743-BAD9-BD1F7B6C4356}" destId="{36B2A442-91B2-4B27-9AFC-708DB50C453A}" srcOrd="1" destOrd="0" presId="urn:microsoft.com/office/officeart/2005/8/layout/hProcess7"/>
    <dgm:cxn modelId="{4C65475D-35EE-4584-8DAF-D45E78FB2B3A}" type="presParOf" srcId="{7910ED88-EEEB-4743-BAD9-BD1F7B6C4356}" destId="{307370F8-B71B-4C8F-BBE5-00281D00C823}" srcOrd="2" destOrd="0" presId="urn:microsoft.com/office/officeart/2005/8/layout/hProcess7"/>
    <dgm:cxn modelId="{67A68B6D-EDF9-47FE-8165-7A234A855A79}" type="presParOf" srcId="{3F3E5171-72EA-49DB-BB6B-003B4A222359}" destId="{B6F345E2-A7FC-4719-965D-2EB7206D1736}" srcOrd="1" destOrd="0" presId="urn:microsoft.com/office/officeart/2005/8/layout/hProcess7"/>
    <dgm:cxn modelId="{0770C430-97E0-470B-96AA-3B4F4355894C}" type="presParOf" srcId="{3F3E5171-72EA-49DB-BB6B-003B4A222359}" destId="{41C0B466-72B9-49BD-9F77-319B7B36FD52}" srcOrd="2" destOrd="0" presId="urn:microsoft.com/office/officeart/2005/8/layout/hProcess7"/>
    <dgm:cxn modelId="{5B636DB2-0ADF-45C4-9800-69F9E5F5B3EA}" type="presParOf" srcId="{41C0B466-72B9-49BD-9F77-319B7B36FD52}" destId="{F17A540F-9976-4BA8-A9E5-799B16CBBD39}" srcOrd="0" destOrd="0" presId="urn:microsoft.com/office/officeart/2005/8/layout/hProcess7"/>
    <dgm:cxn modelId="{140A034F-3396-4F85-8692-7D5EDCBACD2B}" type="presParOf" srcId="{41C0B466-72B9-49BD-9F77-319B7B36FD52}" destId="{A2A0CD4D-E537-4EE7-9F24-5E4B40E446C0}" srcOrd="1" destOrd="0" presId="urn:microsoft.com/office/officeart/2005/8/layout/hProcess7"/>
    <dgm:cxn modelId="{E561AE53-ED43-46BC-8529-D2704F30247D}" type="presParOf" srcId="{41C0B466-72B9-49BD-9F77-319B7B36FD52}" destId="{7AE5EB78-134C-4442-990D-74BEC92595AD}" srcOrd="2" destOrd="0" presId="urn:microsoft.com/office/officeart/2005/8/layout/hProcess7"/>
    <dgm:cxn modelId="{89593DE3-1B36-400B-A6B6-D8872EFE662E}" type="presParOf" srcId="{3F3E5171-72EA-49DB-BB6B-003B4A222359}" destId="{90C9C0F4-6098-4EDF-8813-626903208A53}" srcOrd="3" destOrd="0" presId="urn:microsoft.com/office/officeart/2005/8/layout/hProcess7"/>
    <dgm:cxn modelId="{8F21BEC2-0FF6-43C8-8BAC-C3DD57DA037F}" type="presParOf" srcId="{3F3E5171-72EA-49DB-BB6B-003B4A222359}" destId="{E778A8EF-4EFF-429E-8DF6-0BED0B0970F3}" srcOrd="4" destOrd="0" presId="urn:microsoft.com/office/officeart/2005/8/layout/hProcess7"/>
    <dgm:cxn modelId="{0B4F7A64-CAF5-4615-BE00-5E043114FE7C}" type="presParOf" srcId="{E778A8EF-4EFF-429E-8DF6-0BED0B0970F3}" destId="{D3064558-FB27-4DB9-A00E-9071A28A4338}" srcOrd="0" destOrd="0" presId="urn:microsoft.com/office/officeart/2005/8/layout/hProcess7"/>
    <dgm:cxn modelId="{36EC203B-B13F-49D3-9723-3949A80957AC}" type="presParOf" srcId="{E778A8EF-4EFF-429E-8DF6-0BED0B0970F3}" destId="{0F4EF565-5109-4FCE-AB7E-761DBFE254F4}" srcOrd="1" destOrd="0" presId="urn:microsoft.com/office/officeart/2005/8/layout/hProcess7"/>
    <dgm:cxn modelId="{768E43DD-0154-4AE6-A3AC-E917BBAA2F65}" type="presParOf" srcId="{E778A8EF-4EFF-429E-8DF6-0BED0B0970F3}" destId="{65FB7121-8BA8-49A1-AE0C-DA09F49A0C8D}"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7271C39-14A0-4443-A972-3F072C737EB4}"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fr-FR"/>
        </a:p>
      </dgm:t>
    </dgm:pt>
    <dgm:pt modelId="{BD6A32AD-40F4-4E78-8059-2A52F0742B9F}">
      <dgm:prSet phldrT="[Texte]"/>
      <dgm:spPr/>
      <dgm:t>
        <a:bodyPr/>
        <a:lstStyle/>
        <a:p>
          <a:r>
            <a:rPr lang="fr-FR" dirty="0"/>
            <a:t>Coefficient de spécialisation</a:t>
          </a:r>
        </a:p>
      </dgm:t>
    </dgm:pt>
    <dgm:pt modelId="{22C54510-51E1-4860-9E28-837BB706344B}" type="parTrans" cxnId="{376A75A1-7B90-483D-B4A3-00FDDCDA6676}">
      <dgm:prSet/>
      <dgm:spPr/>
      <dgm:t>
        <a:bodyPr/>
        <a:lstStyle/>
        <a:p>
          <a:endParaRPr lang="fr-FR"/>
        </a:p>
      </dgm:t>
    </dgm:pt>
    <dgm:pt modelId="{377876C4-A293-470F-BC4A-2997ECB85831}" type="sibTrans" cxnId="{376A75A1-7B90-483D-B4A3-00FDDCDA6676}">
      <dgm:prSet/>
      <dgm:spPr/>
      <dgm:t>
        <a:bodyPr/>
        <a:lstStyle/>
        <a:p>
          <a:endParaRPr lang="fr-FR"/>
        </a:p>
      </dgm:t>
    </dgm:pt>
    <dgm:pt modelId="{908A0496-FB9D-4FAA-B907-065E3D6A0400}">
      <dgm:prSet phldrT="[Texte]"/>
      <dgm:spPr/>
      <dgm:t>
        <a:bodyPr/>
        <a:lstStyle/>
        <a:p>
          <a:r>
            <a:rPr lang="fr-FR" dirty="0"/>
            <a:t>Il consiste à modifier, si nécessaire, la valorisation des prestations en fonction de l’activité de rééducation réalisée par l’établissement.</a:t>
          </a:r>
        </a:p>
      </dgm:t>
    </dgm:pt>
    <dgm:pt modelId="{A6AB1B94-2155-48A1-8033-2535107CB493}" type="parTrans" cxnId="{239EDDE9-CAAB-4168-82B3-1DCFCACB7BC8}">
      <dgm:prSet/>
      <dgm:spPr/>
      <dgm:t>
        <a:bodyPr/>
        <a:lstStyle/>
        <a:p>
          <a:endParaRPr lang="fr-FR"/>
        </a:p>
      </dgm:t>
    </dgm:pt>
    <dgm:pt modelId="{59388322-216E-42C6-B270-034E65631BCE}" type="sibTrans" cxnId="{239EDDE9-CAAB-4168-82B3-1DCFCACB7BC8}">
      <dgm:prSet/>
      <dgm:spPr/>
      <dgm:t>
        <a:bodyPr/>
        <a:lstStyle/>
        <a:p>
          <a:endParaRPr lang="fr-FR"/>
        </a:p>
      </dgm:t>
    </dgm:pt>
    <dgm:pt modelId="{D3B90F5A-FEB2-48B6-B52D-39EBF79FD0A5}">
      <dgm:prSet phldrT="[Texte]"/>
      <dgm:spPr/>
      <dgm:t>
        <a:bodyPr/>
        <a:lstStyle/>
        <a:p>
          <a:r>
            <a:rPr lang="fr-FR" dirty="0"/>
            <a:t>Coefficient honoraires</a:t>
          </a:r>
        </a:p>
      </dgm:t>
    </dgm:pt>
    <dgm:pt modelId="{04C886D5-E8C4-414F-8459-BB55E2536C18}" type="parTrans" cxnId="{BF05F19C-5E4E-4C7D-A30F-A523074AAA34}">
      <dgm:prSet/>
      <dgm:spPr/>
      <dgm:t>
        <a:bodyPr/>
        <a:lstStyle/>
        <a:p>
          <a:endParaRPr lang="fr-FR"/>
        </a:p>
      </dgm:t>
    </dgm:pt>
    <dgm:pt modelId="{4FDD38C1-960C-4316-8E7D-68601FF0EC12}" type="sibTrans" cxnId="{BF05F19C-5E4E-4C7D-A30F-A523074AAA34}">
      <dgm:prSet/>
      <dgm:spPr/>
      <dgm:t>
        <a:bodyPr/>
        <a:lstStyle/>
        <a:p>
          <a:endParaRPr lang="fr-FR"/>
        </a:p>
      </dgm:t>
    </dgm:pt>
    <dgm:pt modelId="{8AEEC72B-F0D9-4156-8541-125489062D08}">
      <dgm:prSet phldrT="[Texte]"/>
      <dgm:spPr/>
      <dgm:t>
        <a:bodyPr/>
        <a:lstStyle/>
        <a:p>
          <a:r>
            <a:rPr lang="fr-FR" dirty="0"/>
            <a:t>Les professionnels médicaux libéraux (à l’exception des infirmières) peuvent continuer à facturer directement leurs honoraires en sus à l’Assurance Maladie Obligatoire pendant la période de montée en charge selon les modalités applicables avant la réforme. </a:t>
          </a:r>
        </a:p>
      </dgm:t>
    </dgm:pt>
    <dgm:pt modelId="{5C4753D3-9D60-43F9-8A80-B76F1249AA70}" type="parTrans" cxnId="{56A7EDF9-CECA-4B66-815C-D5AB50FF7C2C}">
      <dgm:prSet/>
      <dgm:spPr/>
      <dgm:t>
        <a:bodyPr/>
        <a:lstStyle/>
        <a:p>
          <a:endParaRPr lang="fr-FR"/>
        </a:p>
      </dgm:t>
    </dgm:pt>
    <dgm:pt modelId="{16F047A0-E559-4AA3-80F5-F897D4E6A09C}" type="sibTrans" cxnId="{56A7EDF9-CECA-4B66-815C-D5AB50FF7C2C}">
      <dgm:prSet/>
      <dgm:spPr/>
      <dgm:t>
        <a:bodyPr/>
        <a:lstStyle/>
        <a:p>
          <a:endParaRPr lang="fr-FR"/>
        </a:p>
      </dgm:t>
    </dgm:pt>
    <dgm:pt modelId="{E53B7C44-3848-42FB-9963-62D58AF1F04C}">
      <dgm:prSet phldrT="[Texte]"/>
      <dgm:spPr/>
      <dgm:t>
        <a:bodyPr/>
        <a:lstStyle/>
        <a:p>
          <a:r>
            <a:rPr lang="fr-FR" dirty="0"/>
            <a:t>Les établissements ex-OQN (mentionnés aux d et e de l’article L. 162-22-6) qui emploient des médecins salariés peuvent également facturer des honoraires en sus à l’Assurance Maladie pour cette seule catégorie de professionnels. </a:t>
          </a:r>
        </a:p>
      </dgm:t>
    </dgm:pt>
    <dgm:pt modelId="{86BFFF20-41B5-4365-83A6-E955FF1C9940}" type="parTrans" cxnId="{655C2995-6FD4-46C4-901E-90B7AFC1DD15}">
      <dgm:prSet/>
      <dgm:spPr/>
      <dgm:t>
        <a:bodyPr/>
        <a:lstStyle/>
        <a:p>
          <a:endParaRPr lang="fr-FR"/>
        </a:p>
      </dgm:t>
    </dgm:pt>
    <dgm:pt modelId="{B0C0BD34-C619-404B-8E89-EB1364B40D6C}" type="sibTrans" cxnId="{655C2995-6FD4-46C4-901E-90B7AFC1DD15}">
      <dgm:prSet/>
      <dgm:spPr/>
      <dgm:t>
        <a:bodyPr/>
        <a:lstStyle/>
        <a:p>
          <a:endParaRPr lang="fr-FR"/>
        </a:p>
      </dgm:t>
    </dgm:pt>
    <dgm:pt modelId="{D3E7F8EE-12CF-4D42-9B68-F253339D9D5C}">
      <dgm:prSet phldrT="[Texte]"/>
      <dgm:spPr/>
      <dgm:t>
        <a:bodyPr/>
        <a:lstStyle/>
        <a:p>
          <a:r>
            <a:rPr lang="fr-FR"/>
            <a:t>Les </a:t>
          </a:r>
          <a:r>
            <a:rPr lang="fr-FR" dirty="0"/>
            <a:t>tarifs de séjour sont établis en incluant les honoraires des praticiens. Il est donc nécessaire de neutraliser ces derniers via un coefficient, dit honoraire, qui permet de minorer les tarifs de séjours pour les établissements concernés.</a:t>
          </a:r>
        </a:p>
      </dgm:t>
    </dgm:pt>
    <dgm:pt modelId="{9217F12C-BA72-402F-9A39-0073ECD343BC}" type="parTrans" cxnId="{039EF2BF-E898-459D-B716-2416F09503C0}">
      <dgm:prSet/>
      <dgm:spPr/>
      <dgm:t>
        <a:bodyPr/>
        <a:lstStyle/>
        <a:p>
          <a:endParaRPr lang="fr-FR"/>
        </a:p>
      </dgm:t>
    </dgm:pt>
    <dgm:pt modelId="{37C7CF13-26FB-420E-8B81-1BBC36ABC08B}" type="sibTrans" cxnId="{039EF2BF-E898-459D-B716-2416F09503C0}">
      <dgm:prSet/>
      <dgm:spPr/>
      <dgm:t>
        <a:bodyPr/>
        <a:lstStyle/>
        <a:p>
          <a:endParaRPr lang="fr-FR"/>
        </a:p>
      </dgm:t>
    </dgm:pt>
    <dgm:pt modelId="{5FF23300-4D3B-45E6-A2F2-70F652B4E6EC}" type="pres">
      <dgm:prSet presAssocID="{67271C39-14A0-4443-A972-3F072C737EB4}" presName="Name0" presStyleCnt="0">
        <dgm:presLayoutVars>
          <dgm:dir/>
          <dgm:animLvl val="lvl"/>
          <dgm:resizeHandles val="exact"/>
        </dgm:presLayoutVars>
      </dgm:prSet>
      <dgm:spPr/>
    </dgm:pt>
    <dgm:pt modelId="{79B07578-F22D-459F-98A1-EAEF416309C9}" type="pres">
      <dgm:prSet presAssocID="{BD6A32AD-40F4-4E78-8059-2A52F0742B9F}" presName="composite" presStyleCnt="0"/>
      <dgm:spPr/>
    </dgm:pt>
    <dgm:pt modelId="{C92AB599-C097-40AA-8D48-573BA1C1EE66}" type="pres">
      <dgm:prSet presAssocID="{BD6A32AD-40F4-4E78-8059-2A52F0742B9F}" presName="parTx" presStyleLbl="alignNode1" presStyleIdx="0" presStyleCnt="2">
        <dgm:presLayoutVars>
          <dgm:chMax val="0"/>
          <dgm:chPref val="0"/>
          <dgm:bulletEnabled val="1"/>
        </dgm:presLayoutVars>
      </dgm:prSet>
      <dgm:spPr/>
    </dgm:pt>
    <dgm:pt modelId="{2AB3AC46-9B50-485B-BE55-3EADCD6F9C9B}" type="pres">
      <dgm:prSet presAssocID="{BD6A32AD-40F4-4E78-8059-2A52F0742B9F}" presName="desTx" presStyleLbl="alignAccFollowNode1" presStyleIdx="0" presStyleCnt="2">
        <dgm:presLayoutVars>
          <dgm:bulletEnabled val="1"/>
        </dgm:presLayoutVars>
      </dgm:prSet>
      <dgm:spPr/>
    </dgm:pt>
    <dgm:pt modelId="{0871E7C6-0981-4369-98D7-87885DF7FCF1}" type="pres">
      <dgm:prSet presAssocID="{377876C4-A293-470F-BC4A-2997ECB85831}" presName="space" presStyleCnt="0"/>
      <dgm:spPr/>
    </dgm:pt>
    <dgm:pt modelId="{DEA11EF5-CBDC-4E25-BB49-A300CF401E28}" type="pres">
      <dgm:prSet presAssocID="{D3B90F5A-FEB2-48B6-B52D-39EBF79FD0A5}" presName="composite" presStyleCnt="0"/>
      <dgm:spPr/>
    </dgm:pt>
    <dgm:pt modelId="{4F02C4D7-2D0A-4EDF-9C05-5466875BF3F7}" type="pres">
      <dgm:prSet presAssocID="{D3B90F5A-FEB2-48B6-B52D-39EBF79FD0A5}" presName="parTx" presStyleLbl="alignNode1" presStyleIdx="1" presStyleCnt="2">
        <dgm:presLayoutVars>
          <dgm:chMax val="0"/>
          <dgm:chPref val="0"/>
          <dgm:bulletEnabled val="1"/>
        </dgm:presLayoutVars>
      </dgm:prSet>
      <dgm:spPr/>
    </dgm:pt>
    <dgm:pt modelId="{357F7646-EC01-4A3B-A8AB-C82A83892396}" type="pres">
      <dgm:prSet presAssocID="{D3B90F5A-FEB2-48B6-B52D-39EBF79FD0A5}" presName="desTx" presStyleLbl="alignAccFollowNode1" presStyleIdx="1" presStyleCnt="2">
        <dgm:presLayoutVars>
          <dgm:bulletEnabled val="1"/>
        </dgm:presLayoutVars>
      </dgm:prSet>
      <dgm:spPr/>
    </dgm:pt>
  </dgm:ptLst>
  <dgm:cxnLst>
    <dgm:cxn modelId="{12F25510-61FF-4B28-9456-07244D4361E8}" type="presOf" srcId="{8AEEC72B-F0D9-4156-8541-125489062D08}" destId="{357F7646-EC01-4A3B-A8AB-C82A83892396}" srcOrd="0" destOrd="0" presId="urn:microsoft.com/office/officeart/2005/8/layout/hList1"/>
    <dgm:cxn modelId="{DC589A72-7B97-4DBF-B917-45284890479D}" type="presOf" srcId="{D3E7F8EE-12CF-4D42-9B68-F253339D9D5C}" destId="{357F7646-EC01-4A3B-A8AB-C82A83892396}" srcOrd="0" destOrd="2" presId="urn:microsoft.com/office/officeart/2005/8/layout/hList1"/>
    <dgm:cxn modelId="{D690F785-0788-4966-A8F5-241F1D1E24D9}" type="presOf" srcId="{E53B7C44-3848-42FB-9963-62D58AF1F04C}" destId="{357F7646-EC01-4A3B-A8AB-C82A83892396}" srcOrd="0" destOrd="1" presId="urn:microsoft.com/office/officeart/2005/8/layout/hList1"/>
    <dgm:cxn modelId="{655C2995-6FD4-46C4-901E-90B7AFC1DD15}" srcId="{D3B90F5A-FEB2-48B6-B52D-39EBF79FD0A5}" destId="{E53B7C44-3848-42FB-9963-62D58AF1F04C}" srcOrd="1" destOrd="0" parTransId="{86BFFF20-41B5-4365-83A6-E955FF1C9940}" sibTransId="{B0C0BD34-C619-404B-8E89-EB1364B40D6C}"/>
    <dgm:cxn modelId="{6DD1C899-768B-47E6-9F54-BAAA4589C00C}" type="presOf" srcId="{67271C39-14A0-4443-A972-3F072C737EB4}" destId="{5FF23300-4D3B-45E6-A2F2-70F652B4E6EC}" srcOrd="0" destOrd="0" presId="urn:microsoft.com/office/officeart/2005/8/layout/hList1"/>
    <dgm:cxn modelId="{BF05F19C-5E4E-4C7D-A30F-A523074AAA34}" srcId="{67271C39-14A0-4443-A972-3F072C737EB4}" destId="{D3B90F5A-FEB2-48B6-B52D-39EBF79FD0A5}" srcOrd="1" destOrd="0" parTransId="{04C886D5-E8C4-414F-8459-BB55E2536C18}" sibTransId="{4FDD38C1-960C-4316-8E7D-68601FF0EC12}"/>
    <dgm:cxn modelId="{376A75A1-7B90-483D-B4A3-00FDDCDA6676}" srcId="{67271C39-14A0-4443-A972-3F072C737EB4}" destId="{BD6A32AD-40F4-4E78-8059-2A52F0742B9F}" srcOrd="0" destOrd="0" parTransId="{22C54510-51E1-4860-9E28-837BB706344B}" sibTransId="{377876C4-A293-470F-BC4A-2997ECB85831}"/>
    <dgm:cxn modelId="{039EF2BF-E898-459D-B716-2416F09503C0}" srcId="{D3B90F5A-FEB2-48B6-B52D-39EBF79FD0A5}" destId="{D3E7F8EE-12CF-4D42-9B68-F253339D9D5C}" srcOrd="2" destOrd="0" parTransId="{9217F12C-BA72-402F-9A39-0073ECD343BC}" sibTransId="{37C7CF13-26FB-420E-8B81-1BBC36ABC08B}"/>
    <dgm:cxn modelId="{5F3739C8-6172-4110-B72F-AC9F7C6FCE65}" type="presOf" srcId="{BD6A32AD-40F4-4E78-8059-2A52F0742B9F}" destId="{C92AB599-C097-40AA-8D48-573BA1C1EE66}" srcOrd="0" destOrd="0" presId="urn:microsoft.com/office/officeart/2005/8/layout/hList1"/>
    <dgm:cxn modelId="{AF5917D0-D91F-4275-B55E-68BA96BBD92C}" type="presOf" srcId="{D3B90F5A-FEB2-48B6-B52D-39EBF79FD0A5}" destId="{4F02C4D7-2D0A-4EDF-9C05-5466875BF3F7}" srcOrd="0" destOrd="0" presId="urn:microsoft.com/office/officeart/2005/8/layout/hList1"/>
    <dgm:cxn modelId="{239EDDE9-CAAB-4168-82B3-1DCFCACB7BC8}" srcId="{BD6A32AD-40F4-4E78-8059-2A52F0742B9F}" destId="{908A0496-FB9D-4FAA-B907-065E3D6A0400}" srcOrd="0" destOrd="0" parTransId="{A6AB1B94-2155-48A1-8033-2535107CB493}" sibTransId="{59388322-216E-42C6-B270-034E65631BCE}"/>
    <dgm:cxn modelId="{20DB51EA-8E2C-438C-96B1-CA4C5E415AA6}" type="presOf" srcId="{908A0496-FB9D-4FAA-B907-065E3D6A0400}" destId="{2AB3AC46-9B50-485B-BE55-3EADCD6F9C9B}" srcOrd="0" destOrd="0" presId="urn:microsoft.com/office/officeart/2005/8/layout/hList1"/>
    <dgm:cxn modelId="{56A7EDF9-CECA-4B66-815C-D5AB50FF7C2C}" srcId="{D3B90F5A-FEB2-48B6-B52D-39EBF79FD0A5}" destId="{8AEEC72B-F0D9-4156-8541-125489062D08}" srcOrd="0" destOrd="0" parTransId="{5C4753D3-9D60-43F9-8A80-B76F1249AA70}" sibTransId="{16F047A0-E559-4AA3-80F5-F897D4E6A09C}"/>
    <dgm:cxn modelId="{CA5A76A3-AAC9-4F6E-B204-F43D92808E40}" type="presParOf" srcId="{5FF23300-4D3B-45E6-A2F2-70F652B4E6EC}" destId="{79B07578-F22D-459F-98A1-EAEF416309C9}" srcOrd="0" destOrd="0" presId="urn:microsoft.com/office/officeart/2005/8/layout/hList1"/>
    <dgm:cxn modelId="{27C5BCB1-3C42-4527-98D9-71050E7A73E9}" type="presParOf" srcId="{79B07578-F22D-459F-98A1-EAEF416309C9}" destId="{C92AB599-C097-40AA-8D48-573BA1C1EE66}" srcOrd="0" destOrd="0" presId="urn:microsoft.com/office/officeart/2005/8/layout/hList1"/>
    <dgm:cxn modelId="{ECF4CC20-294E-4B21-A8CD-D19C8AE82653}" type="presParOf" srcId="{79B07578-F22D-459F-98A1-EAEF416309C9}" destId="{2AB3AC46-9B50-485B-BE55-3EADCD6F9C9B}" srcOrd="1" destOrd="0" presId="urn:microsoft.com/office/officeart/2005/8/layout/hList1"/>
    <dgm:cxn modelId="{C511C859-C1EE-46B6-BD6A-CD68957DD0C2}" type="presParOf" srcId="{5FF23300-4D3B-45E6-A2F2-70F652B4E6EC}" destId="{0871E7C6-0981-4369-98D7-87885DF7FCF1}" srcOrd="1" destOrd="0" presId="urn:microsoft.com/office/officeart/2005/8/layout/hList1"/>
    <dgm:cxn modelId="{53620EA1-AA40-4EAC-ACE4-06B8B76A37C4}" type="presParOf" srcId="{5FF23300-4D3B-45E6-A2F2-70F652B4E6EC}" destId="{DEA11EF5-CBDC-4E25-BB49-A300CF401E28}" srcOrd="2" destOrd="0" presId="urn:microsoft.com/office/officeart/2005/8/layout/hList1"/>
    <dgm:cxn modelId="{382CBFFE-5807-428E-9261-5FBC86796CE3}" type="presParOf" srcId="{DEA11EF5-CBDC-4E25-BB49-A300CF401E28}" destId="{4F02C4D7-2D0A-4EDF-9C05-5466875BF3F7}" srcOrd="0" destOrd="0" presId="urn:microsoft.com/office/officeart/2005/8/layout/hList1"/>
    <dgm:cxn modelId="{7E9E11FD-FB05-4E18-A1DA-0FC83E0F49A2}" type="presParOf" srcId="{DEA11EF5-CBDC-4E25-BB49-A300CF401E28}" destId="{357F7646-EC01-4A3B-A8AB-C82A8389239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145211-BD0D-4708-AA3D-056C8F72B4DB}">
      <dsp:nvSpPr>
        <dsp:cNvPr id="0" name=""/>
        <dsp:cNvSpPr/>
      </dsp:nvSpPr>
      <dsp:spPr>
        <a:xfrm>
          <a:off x="7226" y="714480"/>
          <a:ext cx="4345474" cy="1275784"/>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3144" tIns="150368" rIns="263144" bIns="150368" numCol="1" spcCol="1270" anchor="ctr" anchorCtr="0">
          <a:noAutofit/>
        </a:bodyPr>
        <a:lstStyle/>
        <a:p>
          <a:pPr marL="0" lvl="0" indent="0" algn="ctr" defTabSz="1644650">
            <a:lnSpc>
              <a:spcPct val="90000"/>
            </a:lnSpc>
            <a:spcBef>
              <a:spcPct val="0"/>
            </a:spcBef>
            <a:spcAft>
              <a:spcPct val="35000"/>
            </a:spcAft>
            <a:buNone/>
          </a:pPr>
          <a:r>
            <a:rPr lang="fr-FR" sz="3700" kern="1200" dirty="0">
              <a:solidFill>
                <a:schemeClr val="tx1"/>
              </a:solidFill>
            </a:rPr>
            <a:t>1- Réforme de financement SMR</a:t>
          </a:r>
        </a:p>
      </dsp:txBody>
      <dsp:txXfrm>
        <a:off x="7226" y="714480"/>
        <a:ext cx="4345474" cy="1275784"/>
      </dsp:txXfrm>
    </dsp:sp>
    <dsp:sp modelId="{AEABA8C9-FC74-4113-A201-57D9B9786A71}">
      <dsp:nvSpPr>
        <dsp:cNvPr id="0" name=""/>
        <dsp:cNvSpPr/>
      </dsp:nvSpPr>
      <dsp:spPr>
        <a:xfrm>
          <a:off x="7226" y="1990265"/>
          <a:ext cx="4345474" cy="3581753"/>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fr-FR" sz="3200" kern="1200" dirty="0">
              <a:solidFill>
                <a:schemeClr val="tx1"/>
              </a:solidFill>
            </a:rPr>
            <a:t>Applicable depuis le 1</a:t>
          </a:r>
          <a:r>
            <a:rPr lang="fr-FR" sz="3200" kern="1200" baseline="30000" dirty="0">
              <a:solidFill>
                <a:schemeClr val="tx1"/>
              </a:solidFill>
            </a:rPr>
            <a:t>er</a:t>
          </a:r>
          <a:r>
            <a:rPr lang="fr-FR" sz="3200" kern="1200" dirty="0">
              <a:solidFill>
                <a:schemeClr val="tx1"/>
              </a:solidFill>
            </a:rPr>
            <a:t> juillet 2023 </a:t>
          </a:r>
        </a:p>
      </dsp:txBody>
      <dsp:txXfrm>
        <a:off x="7226" y="1990265"/>
        <a:ext cx="4345474" cy="3581753"/>
      </dsp:txXfrm>
    </dsp:sp>
    <dsp:sp modelId="{11F5C5AA-3D2E-400A-AD78-820926DB7BFC}">
      <dsp:nvSpPr>
        <dsp:cNvPr id="0" name=""/>
        <dsp:cNvSpPr/>
      </dsp:nvSpPr>
      <dsp:spPr>
        <a:xfrm>
          <a:off x="4961067" y="714480"/>
          <a:ext cx="4345474" cy="1275784"/>
        </a:xfrm>
        <a:prstGeom prst="rect">
          <a:avLst/>
        </a:prstGeom>
        <a:solidFill>
          <a:schemeClr val="accent3">
            <a:hueOff val="-1025484"/>
            <a:satOff val="9246"/>
            <a:lumOff val="1961"/>
            <a:alphaOff val="0"/>
          </a:schemeClr>
        </a:solidFill>
        <a:ln w="25400" cap="flat" cmpd="sng" algn="ctr">
          <a:solidFill>
            <a:schemeClr val="accent3">
              <a:hueOff val="-1025484"/>
              <a:satOff val="9246"/>
              <a:lumOff val="196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3144" tIns="150368" rIns="263144" bIns="150368" numCol="1" spcCol="1270" anchor="ctr" anchorCtr="0">
          <a:noAutofit/>
        </a:bodyPr>
        <a:lstStyle/>
        <a:p>
          <a:pPr marL="0" lvl="0" indent="0" algn="ctr" defTabSz="1644650">
            <a:lnSpc>
              <a:spcPct val="90000"/>
            </a:lnSpc>
            <a:spcBef>
              <a:spcPct val="0"/>
            </a:spcBef>
            <a:spcAft>
              <a:spcPct val="35000"/>
            </a:spcAft>
            <a:buNone/>
          </a:pPr>
          <a:r>
            <a:rPr lang="fr-FR" sz="3700" kern="1200" dirty="0">
              <a:solidFill>
                <a:schemeClr val="tx1"/>
              </a:solidFill>
            </a:rPr>
            <a:t>2- Réforme de tarification</a:t>
          </a:r>
        </a:p>
      </dsp:txBody>
      <dsp:txXfrm>
        <a:off x="4961067" y="714480"/>
        <a:ext cx="4345474" cy="1275784"/>
      </dsp:txXfrm>
    </dsp:sp>
    <dsp:sp modelId="{64A00A5A-0530-4456-B7A4-A7C1DF13B9F9}">
      <dsp:nvSpPr>
        <dsp:cNvPr id="0" name=""/>
        <dsp:cNvSpPr/>
      </dsp:nvSpPr>
      <dsp:spPr>
        <a:xfrm>
          <a:off x="4961067" y="1990265"/>
          <a:ext cx="4345474" cy="3581753"/>
        </a:xfrm>
        <a:prstGeom prst="rect">
          <a:avLst/>
        </a:prstGeom>
        <a:solidFill>
          <a:schemeClr val="accent3">
            <a:tint val="40000"/>
            <a:alpha val="90000"/>
            <a:hueOff val="-1260970"/>
            <a:satOff val="12654"/>
            <a:lumOff val="805"/>
            <a:alphaOff val="0"/>
          </a:schemeClr>
        </a:solidFill>
        <a:ln w="25400" cap="flat" cmpd="sng" algn="ctr">
          <a:solidFill>
            <a:schemeClr val="accent3">
              <a:tint val="40000"/>
              <a:alpha val="90000"/>
              <a:hueOff val="-1260970"/>
              <a:satOff val="12654"/>
              <a:lumOff val="80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fr-FR" sz="3200" kern="1200" dirty="0">
              <a:solidFill>
                <a:schemeClr val="tx1"/>
              </a:solidFill>
            </a:rPr>
            <a:t>Applicable depuis le 1</a:t>
          </a:r>
          <a:r>
            <a:rPr lang="fr-FR" sz="3200" kern="1200" baseline="30000" dirty="0">
              <a:solidFill>
                <a:schemeClr val="tx1"/>
              </a:solidFill>
            </a:rPr>
            <a:t>er</a:t>
          </a:r>
          <a:r>
            <a:rPr lang="fr-FR" sz="3200" kern="1200" dirty="0">
              <a:solidFill>
                <a:schemeClr val="tx1"/>
              </a:solidFill>
            </a:rPr>
            <a:t> mars 2022</a:t>
          </a:r>
        </a:p>
      </dsp:txBody>
      <dsp:txXfrm>
        <a:off x="4961067" y="1990265"/>
        <a:ext cx="4345474" cy="3581753"/>
      </dsp:txXfrm>
    </dsp:sp>
    <dsp:sp modelId="{5451E0F3-01DC-473F-91E4-73A9185E239D}">
      <dsp:nvSpPr>
        <dsp:cNvPr id="0" name=""/>
        <dsp:cNvSpPr/>
      </dsp:nvSpPr>
      <dsp:spPr>
        <a:xfrm>
          <a:off x="9914908" y="714480"/>
          <a:ext cx="4345474" cy="1275784"/>
        </a:xfrm>
        <a:prstGeom prst="rect">
          <a:avLst/>
        </a:prstGeom>
        <a:solidFill>
          <a:schemeClr val="accent3">
            <a:hueOff val="-2050968"/>
            <a:satOff val="18492"/>
            <a:lumOff val="3922"/>
            <a:alphaOff val="0"/>
          </a:schemeClr>
        </a:solidFill>
        <a:ln w="25400" cap="flat" cmpd="sng" algn="ctr">
          <a:solidFill>
            <a:schemeClr val="accent3">
              <a:hueOff val="-2050968"/>
              <a:satOff val="18492"/>
              <a:lumOff val="392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3144" tIns="150368" rIns="263144" bIns="150368" numCol="1" spcCol="1270" anchor="ctr" anchorCtr="0">
          <a:noAutofit/>
        </a:bodyPr>
        <a:lstStyle/>
        <a:p>
          <a:pPr marL="0" lvl="0" indent="0" algn="ctr" defTabSz="1644650">
            <a:lnSpc>
              <a:spcPct val="90000"/>
            </a:lnSpc>
            <a:spcBef>
              <a:spcPct val="0"/>
            </a:spcBef>
            <a:spcAft>
              <a:spcPct val="35000"/>
            </a:spcAft>
            <a:buNone/>
          </a:pPr>
          <a:r>
            <a:rPr lang="fr-FR" sz="3700" kern="1200" dirty="0">
              <a:solidFill>
                <a:schemeClr val="tx1"/>
              </a:solidFill>
            </a:rPr>
            <a:t>3- Réforme des autorisations</a:t>
          </a:r>
        </a:p>
      </dsp:txBody>
      <dsp:txXfrm>
        <a:off x="9914908" y="714480"/>
        <a:ext cx="4345474" cy="1275784"/>
      </dsp:txXfrm>
    </dsp:sp>
    <dsp:sp modelId="{2218711A-4FBD-4385-83A5-A67BF5A763AC}">
      <dsp:nvSpPr>
        <dsp:cNvPr id="0" name=""/>
        <dsp:cNvSpPr/>
      </dsp:nvSpPr>
      <dsp:spPr>
        <a:xfrm>
          <a:off x="9914908" y="1990265"/>
          <a:ext cx="4345474" cy="3581753"/>
        </a:xfrm>
        <a:prstGeom prst="rect">
          <a:avLst/>
        </a:prstGeom>
        <a:solidFill>
          <a:schemeClr val="accent3">
            <a:tint val="40000"/>
            <a:alpha val="90000"/>
            <a:hueOff val="-2521940"/>
            <a:satOff val="25308"/>
            <a:lumOff val="1610"/>
            <a:alphaOff val="0"/>
          </a:schemeClr>
        </a:solidFill>
        <a:ln w="25400" cap="flat" cmpd="sng" algn="ctr">
          <a:solidFill>
            <a:schemeClr val="accent3">
              <a:tint val="40000"/>
              <a:alpha val="90000"/>
              <a:hueOff val="-2521940"/>
              <a:satOff val="25308"/>
              <a:lumOff val="161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fr-FR" sz="3200" kern="1200" dirty="0">
              <a:solidFill>
                <a:schemeClr val="tx1"/>
              </a:solidFill>
            </a:rPr>
            <a:t>Applicable depuis le 1</a:t>
          </a:r>
          <a:r>
            <a:rPr lang="fr-FR" sz="3200" kern="1200" baseline="30000" dirty="0">
              <a:solidFill>
                <a:schemeClr val="tx1"/>
              </a:solidFill>
            </a:rPr>
            <a:t>er</a:t>
          </a:r>
          <a:r>
            <a:rPr lang="fr-FR" sz="3200" kern="1200" dirty="0">
              <a:solidFill>
                <a:schemeClr val="tx1"/>
              </a:solidFill>
            </a:rPr>
            <a:t> juin 2023</a:t>
          </a:r>
        </a:p>
        <a:p>
          <a:pPr marL="285750" lvl="1" indent="-285750" algn="l" defTabSz="1422400">
            <a:lnSpc>
              <a:spcPct val="90000"/>
            </a:lnSpc>
            <a:spcBef>
              <a:spcPct val="0"/>
            </a:spcBef>
            <a:spcAft>
              <a:spcPct val="15000"/>
            </a:spcAft>
            <a:buChar char="•"/>
          </a:pPr>
          <a:r>
            <a:rPr lang="fr-FR" sz="3200" kern="1200" dirty="0">
              <a:solidFill>
                <a:schemeClr val="tx1"/>
              </a:solidFill>
            </a:rPr>
            <a:t>2 Décrets publiés en janvier 2022</a:t>
          </a:r>
        </a:p>
        <a:p>
          <a:pPr marL="285750" lvl="1" indent="-285750" algn="l" defTabSz="1422400">
            <a:lnSpc>
              <a:spcPct val="90000"/>
            </a:lnSpc>
            <a:spcBef>
              <a:spcPct val="0"/>
            </a:spcBef>
            <a:spcAft>
              <a:spcPct val="15000"/>
            </a:spcAft>
            <a:buChar char="•"/>
          </a:pPr>
          <a:r>
            <a:rPr lang="fr-FR" sz="3200" kern="1200" dirty="0">
              <a:solidFill>
                <a:schemeClr val="tx1"/>
              </a:solidFill>
            </a:rPr>
            <a:t>Instruction publiée en septembre 2022</a:t>
          </a:r>
        </a:p>
      </dsp:txBody>
      <dsp:txXfrm>
        <a:off x="9914908" y="1990265"/>
        <a:ext cx="4345474" cy="3581753"/>
      </dsp:txXfrm>
    </dsp:sp>
    <dsp:sp modelId="{FF3135EB-F36B-4304-ADEA-375C1F7C6032}">
      <dsp:nvSpPr>
        <dsp:cNvPr id="0" name=""/>
        <dsp:cNvSpPr/>
      </dsp:nvSpPr>
      <dsp:spPr>
        <a:xfrm>
          <a:off x="14868748" y="714480"/>
          <a:ext cx="4345474" cy="1275784"/>
        </a:xfrm>
        <a:prstGeom prst="rect">
          <a:avLst/>
        </a:prstGeom>
        <a:solidFill>
          <a:schemeClr val="accent3">
            <a:hueOff val="-3076452"/>
            <a:satOff val="27738"/>
            <a:lumOff val="5883"/>
            <a:alphaOff val="0"/>
          </a:schemeClr>
        </a:solidFill>
        <a:ln w="25400" cap="flat" cmpd="sng" algn="ctr">
          <a:solidFill>
            <a:schemeClr val="accent3">
              <a:hueOff val="-3076452"/>
              <a:satOff val="27738"/>
              <a:lumOff val="588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fr-FR" sz="3200" kern="1200" dirty="0">
              <a:solidFill>
                <a:schemeClr val="tx1"/>
              </a:solidFill>
            </a:rPr>
            <a:t>4- Réforme du Ticket Modérateur</a:t>
          </a:r>
        </a:p>
      </dsp:txBody>
      <dsp:txXfrm>
        <a:off x="14868748" y="714480"/>
        <a:ext cx="4345474" cy="1275784"/>
      </dsp:txXfrm>
    </dsp:sp>
    <dsp:sp modelId="{C3E8A5B0-BB41-4FAE-9AA7-7C9F105C7B46}">
      <dsp:nvSpPr>
        <dsp:cNvPr id="0" name=""/>
        <dsp:cNvSpPr/>
      </dsp:nvSpPr>
      <dsp:spPr>
        <a:xfrm>
          <a:off x="14868748" y="1990265"/>
          <a:ext cx="4345474" cy="3581753"/>
        </a:xfrm>
        <a:prstGeom prst="rect">
          <a:avLst/>
        </a:prstGeom>
        <a:solidFill>
          <a:schemeClr val="accent3">
            <a:tint val="40000"/>
            <a:alpha val="90000"/>
            <a:hueOff val="-3782911"/>
            <a:satOff val="37962"/>
            <a:lumOff val="2415"/>
            <a:alphaOff val="0"/>
          </a:schemeClr>
        </a:solidFill>
        <a:ln w="25400" cap="flat" cmpd="sng" algn="ctr">
          <a:solidFill>
            <a:schemeClr val="accent3">
              <a:tint val="40000"/>
              <a:alpha val="90000"/>
              <a:hueOff val="-3782911"/>
              <a:satOff val="37962"/>
              <a:lumOff val="241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fr-FR" sz="3200" kern="1200" dirty="0">
              <a:solidFill>
                <a:schemeClr val="tx1"/>
              </a:solidFill>
            </a:rPr>
            <a:t>TNJP applicable en SMR public depuis le 1</a:t>
          </a:r>
          <a:r>
            <a:rPr lang="fr-FR" sz="3200" kern="1200" baseline="30000" dirty="0">
              <a:solidFill>
                <a:schemeClr val="tx1"/>
              </a:solidFill>
            </a:rPr>
            <a:t>er</a:t>
          </a:r>
          <a:r>
            <a:rPr lang="fr-FR" sz="3200" kern="1200" dirty="0">
              <a:solidFill>
                <a:schemeClr val="tx1"/>
              </a:solidFill>
            </a:rPr>
            <a:t>  juillet 2023.</a:t>
          </a:r>
        </a:p>
        <a:p>
          <a:pPr marL="285750" lvl="1" indent="-285750" algn="l" defTabSz="1422400">
            <a:lnSpc>
              <a:spcPct val="90000"/>
            </a:lnSpc>
            <a:spcBef>
              <a:spcPct val="0"/>
            </a:spcBef>
            <a:spcAft>
              <a:spcPct val="15000"/>
            </a:spcAft>
            <a:buChar char="•"/>
          </a:pPr>
          <a:endParaRPr lang="fr-FR" sz="3200" kern="1200" dirty="0">
            <a:solidFill>
              <a:schemeClr val="tx1"/>
            </a:solidFill>
          </a:endParaRPr>
        </a:p>
        <a:p>
          <a:pPr marL="285750" lvl="1" indent="-285750" algn="l" defTabSz="1422400">
            <a:lnSpc>
              <a:spcPct val="90000"/>
            </a:lnSpc>
            <a:spcBef>
              <a:spcPct val="0"/>
            </a:spcBef>
            <a:spcAft>
              <a:spcPct val="15000"/>
            </a:spcAft>
            <a:buChar char="•"/>
          </a:pPr>
          <a:r>
            <a:rPr lang="fr-FR" sz="3200" kern="1200" dirty="0">
              <a:solidFill>
                <a:schemeClr val="tx1"/>
              </a:solidFill>
            </a:rPr>
            <a:t>TNJP applicable en SMR privé au 1</a:t>
          </a:r>
          <a:r>
            <a:rPr lang="fr-FR" sz="3200" kern="1200" baseline="30000" dirty="0">
              <a:solidFill>
                <a:schemeClr val="tx1"/>
              </a:solidFill>
            </a:rPr>
            <a:t>er</a:t>
          </a:r>
          <a:r>
            <a:rPr lang="fr-FR" sz="3200" kern="1200" dirty="0">
              <a:solidFill>
                <a:schemeClr val="tx1"/>
              </a:solidFill>
            </a:rPr>
            <a:t> janvier 2024 ?</a:t>
          </a:r>
        </a:p>
      </dsp:txBody>
      <dsp:txXfrm>
        <a:off x="14868748" y="1990265"/>
        <a:ext cx="4345474" cy="35817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9CF2DB-3FD6-467D-BE6C-244152A7AEA8}">
      <dsp:nvSpPr>
        <dsp:cNvPr id="0" name=""/>
        <dsp:cNvSpPr/>
      </dsp:nvSpPr>
      <dsp:spPr>
        <a:xfrm>
          <a:off x="3583" y="1222606"/>
          <a:ext cx="3494186" cy="139767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928" tIns="178816" rIns="312928" bIns="178816" numCol="1" spcCol="1270" anchor="ctr" anchorCtr="0">
          <a:noAutofit/>
        </a:bodyPr>
        <a:lstStyle/>
        <a:p>
          <a:pPr marL="0" lvl="0" indent="0" algn="ctr" defTabSz="1955800">
            <a:lnSpc>
              <a:spcPct val="90000"/>
            </a:lnSpc>
            <a:spcBef>
              <a:spcPct val="0"/>
            </a:spcBef>
            <a:spcAft>
              <a:spcPct val="35000"/>
            </a:spcAft>
            <a:buNone/>
          </a:pPr>
          <a:r>
            <a:rPr lang="fr-FR" sz="4400" kern="1200" dirty="0"/>
            <a:t>PMSI</a:t>
          </a:r>
        </a:p>
      </dsp:txBody>
      <dsp:txXfrm>
        <a:off x="3583" y="1222606"/>
        <a:ext cx="3494186" cy="1397674"/>
      </dsp:txXfrm>
    </dsp:sp>
    <dsp:sp modelId="{AD5AEFBB-275E-45C6-B2D9-A6FDDE0438F9}">
      <dsp:nvSpPr>
        <dsp:cNvPr id="0" name=""/>
        <dsp:cNvSpPr/>
      </dsp:nvSpPr>
      <dsp:spPr>
        <a:xfrm>
          <a:off x="3583" y="2620281"/>
          <a:ext cx="3494186" cy="330086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fr-FR" sz="3200" kern="1200" dirty="0"/>
            <a:t>GME / GMT</a:t>
          </a:r>
        </a:p>
        <a:p>
          <a:pPr marL="285750" lvl="1" indent="-285750" algn="l" defTabSz="1422400">
            <a:lnSpc>
              <a:spcPct val="90000"/>
            </a:lnSpc>
            <a:spcBef>
              <a:spcPct val="0"/>
            </a:spcBef>
            <a:spcAft>
              <a:spcPct val="15000"/>
            </a:spcAft>
            <a:buChar char="•"/>
          </a:pPr>
          <a:endParaRPr lang="fr-FR" sz="3200" kern="1200" dirty="0"/>
        </a:p>
        <a:p>
          <a:pPr marL="285750" lvl="1" indent="-285750" algn="l" defTabSz="1422400">
            <a:lnSpc>
              <a:spcPct val="90000"/>
            </a:lnSpc>
            <a:spcBef>
              <a:spcPct val="0"/>
            </a:spcBef>
            <a:spcAft>
              <a:spcPct val="15000"/>
            </a:spcAft>
            <a:buChar char="•"/>
          </a:pPr>
          <a:r>
            <a:rPr lang="fr-FR" sz="3200" strike="sngStrike" kern="1200" baseline="0" dirty="0"/>
            <a:t>DMA via ATIH</a:t>
          </a:r>
        </a:p>
        <a:p>
          <a:pPr marL="285750" lvl="1" indent="-285750" algn="l" defTabSz="1422400">
            <a:lnSpc>
              <a:spcPct val="90000"/>
            </a:lnSpc>
            <a:spcBef>
              <a:spcPct val="0"/>
            </a:spcBef>
            <a:spcAft>
              <a:spcPct val="15000"/>
            </a:spcAft>
            <a:buChar char="•"/>
          </a:pPr>
          <a:endParaRPr lang="fr-FR" sz="3200" kern="1200" dirty="0"/>
        </a:p>
        <a:p>
          <a:pPr marL="285750" lvl="1" indent="-285750" algn="l" defTabSz="1422400">
            <a:lnSpc>
              <a:spcPct val="90000"/>
            </a:lnSpc>
            <a:spcBef>
              <a:spcPct val="0"/>
            </a:spcBef>
            <a:spcAft>
              <a:spcPct val="15000"/>
            </a:spcAft>
            <a:buChar char="•"/>
          </a:pPr>
          <a:r>
            <a:rPr lang="fr-FR" sz="3200" strike="sngStrike" kern="1200" baseline="0" dirty="0"/>
            <a:t>Notification DGARS</a:t>
          </a:r>
        </a:p>
      </dsp:txBody>
      <dsp:txXfrm>
        <a:off x="3583" y="2620281"/>
        <a:ext cx="3494186" cy="3300862"/>
      </dsp:txXfrm>
    </dsp:sp>
    <dsp:sp modelId="{84FFE255-2C99-4CD8-9D56-52EFF3B3234E}">
      <dsp:nvSpPr>
        <dsp:cNvPr id="0" name=""/>
        <dsp:cNvSpPr/>
      </dsp:nvSpPr>
      <dsp:spPr>
        <a:xfrm>
          <a:off x="3986956" y="1222606"/>
          <a:ext cx="3494186" cy="139767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928" tIns="178816" rIns="312928" bIns="178816" numCol="1" spcCol="1270" anchor="ctr" anchorCtr="0">
          <a:noAutofit/>
        </a:bodyPr>
        <a:lstStyle/>
        <a:p>
          <a:pPr marL="0" lvl="0" indent="0" algn="ctr" defTabSz="1955800">
            <a:lnSpc>
              <a:spcPct val="90000"/>
            </a:lnSpc>
            <a:spcBef>
              <a:spcPct val="0"/>
            </a:spcBef>
            <a:spcAft>
              <a:spcPct val="35000"/>
            </a:spcAft>
            <a:buNone/>
          </a:pPr>
          <a:r>
            <a:rPr lang="fr-FR" sz="4400" kern="1200" dirty="0"/>
            <a:t>Facturation</a:t>
          </a:r>
        </a:p>
      </dsp:txBody>
      <dsp:txXfrm>
        <a:off x="3986956" y="1222606"/>
        <a:ext cx="3494186" cy="1397674"/>
      </dsp:txXfrm>
    </dsp:sp>
    <dsp:sp modelId="{0A940773-514F-464C-B68D-DA07DC2319C2}">
      <dsp:nvSpPr>
        <dsp:cNvPr id="0" name=""/>
        <dsp:cNvSpPr/>
      </dsp:nvSpPr>
      <dsp:spPr>
        <a:xfrm>
          <a:off x="3986956" y="2620281"/>
          <a:ext cx="3494186" cy="330086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fr-FR" sz="3200" kern="1200" dirty="0"/>
            <a:t>Ticket modérateur</a:t>
          </a:r>
        </a:p>
      </dsp:txBody>
      <dsp:txXfrm>
        <a:off x="3986956" y="2620281"/>
        <a:ext cx="3494186" cy="3300862"/>
      </dsp:txXfrm>
    </dsp:sp>
    <dsp:sp modelId="{471BD79C-4B03-436E-85DF-8F5081E60D4E}">
      <dsp:nvSpPr>
        <dsp:cNvPr id="0" name=""/>
        <dsp:cNvSpPr/>
      </dsp:nvSpPr>
      <dsp:spPr>
        <a:xfrm>
          <a:off x="7970329" y="1222606"/>
          <a:ext cx="3494186" cy="139767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928" tIns="178816" rIns="312928" bIns="178816" numCol="1" spcCol="1270" anchor="ctr" anchorCtr="0">
          <a:noAutofit/>
        </a:bodyPr>
        <a:lstStyle/>
        <a:p>
          <a:pPr marL="0" lvl="0" indent="0" algn="ctr" defTabSz="1955800">
            <a:lnSpc>
              <a:spcPct val="90000"/>
            </a:lnSpc>
            <a:spcBef>
              <a:spcPct val="0"/>
            </a:spcBef>
            <a:spcAft>
              <a:spcPct val="35000"/>
            </a:spcAft>
            <a:buNone/>
          </a:pPr>
          <a:r>
            <a:rPr lang="fr-FR" sz="4400" kern="1200" dirty="0"/>
            <a:t>DAF</a:t>
          </a:r>
        </a:p>
      </dsp:txBody>
      <dsp:txXfrm>
        <a:off x="7970329" y="1222606"/>
        <a:ext cx="3494186" cy="1397674"/>
      </dsp:txXfrm>
    </dsp:sp>
    <dsp:sp modelId="{E3F1BA85-A705-42F5-9B9B-A3EEC91F6BD1}">
      <dsp:nvSpPr>
        <dsp:cNvPr id="0" name=""/>
        <dsp:cNvSpPr/>
      </dsp:nvSpPr>
      <dsp:spPr>
        <a:xfrm>
          <a:off x="7970329" y="2620281"/>
          <a:ext cx="3494186" cy="330086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fr-FR" sz="3200" kern="1200" dirty="0"/>
            <a:t>Notification DGARS</a:t>
          </a:r>
        </a:p>
      </dsp:txBody>
      <dsp:txXfrm>
        <a:off x="7970329" y="2620281"/>
        <a:ext cx="3494186" cy="33008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533178-0A0F-4ECF-BF8A-56BDC5D99577}">
      <dsp:nvSpPr>
        <dsp:cNvPr id="0" name=""/>
        <dsp:cNvSpPr/>
      </dsp:nvSpPr>
      <dsp:spPr>
        <a:xfrm>
          <a:off x="1919735" y="3826"/>
          <a:ext cx="3926578" cy="19571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6220" tIns="236220" rIns="236220" bIns="236220" numCol="1" spcCol="1270" anchor="ctr" anchorCtr="0">
          <a:noAutofit/>
        </a:bodyPr>
        <a:lstStyle/>
        <a:p>
          <a:pPr marL="0" lvl="0" indent="0" algn="ctr" defTabSz="2755900">
            <a:lnSpc>
              <a:spcPct val="90000"/>
            </a:lnSpc>
            <a:spcBef>
              <a:spcPct val="0"/>
            </a:spcBef>
            <a:spcAft>
              <a:spcPct val="35000"/>
            </a:spcAft>
            <a:buNone/>
          </a:pPr>
          <a:r>
            <a:rPr lang="fr-FR" sz="6200" kern="1200" dirty="0"/>
            <a:t>PMSI</a:t>
          </a:r>
        </a:p>
        <a:p>
          <a:pPr marL="0" lvl="0" indent="0" algn="ctr" defTabSz="2755900">
            <a:lnSpc>
              <a:spcPct val="90000"/>
            </a:lnSpc>
            <a:spcBef>
              <a:spcPct val="0"/>
            </a:spcBef>
            <a:spcAft>
              <a:spcPct val="35000"/>
            </a:spcAft>
            <a:buNone/>
          </a:pPr>
          <a:r>
            <a:rPr lang="fr-FR" sz="4800" kern="1200" dirty="0"/>
            <a:t>GME / GMT</a:t>
          </a:r>
        </a:p>
      </dsp:txBody>
      <dsp:txXfrm>
        <a:off x="1977059" y="61150"/>
        <a:ext cx="3811930" cy="1842525"/>
      </dsp:txXfrm>
    </dsp:sp>
    <dsp:sp modelId="{9DB8D85E-3E03-4058-9EE6-56ADA42FC663}">
      <dsp:nvSpPr>
        <dsp:cNvPr id="0" name=""/>
        <dsp:cNvSpPr/>
      </dsp:nvSpPr>
      <dsp:spPr>
        <a:xfrm rot="5400000">
          <a:off x="3516055" y="2009929"/>
          <a:ext cx="733939" cy="88072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89100">
            <a:lnSpc>
              <a:spcPct val="90000"/>
            </a:lnSpc>
            <a:spcBef>
              <a:spcPct val="0"/>
            </a:spcBef>
            <a:spcAft>
              <a:spcPct val="35000"/>
            </a:spcAft>
            <a:buNone/>
          </a:pPr>
          <a:endParaRPr lang="fr-FR" sz="3800" kern="1200"/>
        </a:p>
      </dsp:txBody>
      <dsp:txXfrm rot="-5400000">
        <a:off x="3618806" y="2083323"/>
        <a:ext cx="528437" cy="513757"/>
      </dsp:txXfrm>
    </dsp:sp>
    <dsp:sp modelId="{B5461608-32F5-4B1F-9986-0E4C8295CBD7}">
      <dsp:nvSpPr>
        <dsp:cNvPr id="0" name=""/>
        <dsp:cNvSpPr/>
      </dsp:nvSpPr>
      <dsp:spPr>
        <a:xfrm>
          <a:off x="1919735" y="2939586"/>
          <a:ext cx="3926578" cy="19571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ctr" defTabSz="2089150">
            <a:lnSpc>
              <a:spcPct val="90000"/>
            </a:lnSpc>
            <a:spcBef>
              <a:spcPct val="0"/>
            </a:spcBef>
            <a:spcAft>
              <a:spcPct val="35000"/>
            </a:spcAft>
            <a:buNone/>
          </a:pPr>
          <a:r>
            <a:rPr lang="fr-FR" sz="4700" kern="1200" dirty="0"/>
            <a:t>ATIH</a:t>
          </a:r>
        </a:p>
        <a:p>
          <a:pPr marL="0" lvl="0" indent="0" algn="ctr" defTabSz="2089150">
            <a:lnSpc>
              <a:spcPct val="90000"/>
            </a:lnSpc>
            <a:spcBef>
              <a:spcPct val="0"/>
            </a:spcBef>
            <a:spcAft>
              <a:spcPct val="35000"/>
            </a:spcAft>
            <a:buNone/>
          </a:pPr>
          <a:r>
            <a:rPr lang="fr-FR" sz="4700" kern="1200" dirty="0"/>
            <a:t>GME / GMT</a:t>
          </a:r>
        </a:p>
      </dsp:txBody>
      <dsp:txXfrm>
        <a:off x="1977059" y="2996910"/>
        <a:ext cx="3811930" cy="1842525"/>
      </dsp:txXfrm>
    </dsp:sp>
    <dsp:sp modelId="{813CED8E-5153-4424-80C5-E3BB8DEB9B4F}">
      <dsp:nvSpPr>
        <dsp:cNvPr id="0" name=""/>
        <dsp:cNvSpPr/>
      </dsp:nvSpPr>
      <dsp:spPr>
        <a:xfrm rot="5400000">
          <a:off x="3516055" y="4945688"/>
          <a:ext cx="733939" cy="88072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89100">
            <a:lnSpc>
              <a:spcPct val="90000"/>
            </a:lnSpc>
            <a:spcBef>
              <a:spcPct val="0"/>
            </a:spcBef>
            <a:spcAft>
              <a:spcPct val="35000"/>
            </a:spcAft>
            <a:buNone/>
          </a:pPr>
          <a:endParaRPr lang="fr-FR" sz="3800" kern="1200"/>
        </a:p>
      </dsp:txBody>
      <dsp:txXfrm rot="-5400000">
        <a:off x="3618806" y="5019082"/>
        <a:ext cx="528437" cy="513757"/>
      </dsp:txXfrm>
    </dsp:sp>
    <dsp:sp modelId="{F14AB929-AEA2-45B4-A81E-E931BD6B7006}">
      <dsp:nvSpPr>
        <dsp:cNvPr id="0" name=""/>
        <dsp:cNvSpPr/>
      </dsp:nvSpPr>
      <dsp:spPr>
        <a:xfrm>
          <a:off x="1919735" y="5875346"/>
          <a:ext cx="3926578" cy="19571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ctr" defTabSz="2089150">
            <a:lnSpc>
              <a:spcPct val="90000"/>
            </a:lnSpc>
            <a:spcBef>
              <a:spcPct val="0"/>
            </a:spcBef>
            <a:spcAft>
              <a:spcPct val="35000"/>
            </a:spcAft>
            <a:buNone/>
          </a:pPr>
          <a:r>
            <a:rPr lang="fr-FR" sz="4700" kern="1200" dirty="0"/>
            <a:t>Arrêtés de versement</a:t>
          </a:r>
        </a:p>
      </dsp:txBody>
      <dsp:txXfrm>
        <a:off x="1977059" y="5932670"/>
        <a:ext cx="3811930" cy="18425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9CF2DB-3FD6-467D-BE6C-244152A7AEA8}">
      <dsp:nvSpPr>
        <dsp:cNvPr id="0" name=""/>
        <dsp:cNvSpPr/>
      </dsp:nvSpPr>
      <dsp:spPr>
        <a:xfrm>
          <a:off x="38" y="3040662"/>
          <a:ext cx="3637861" cy="145514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928" tIns="178816" rIns="312928" bIns="178816" numCol="1" spcCol="1270" anchor="ctr" anchorCtr="0">
          <a:noAutofit/>
        </a:bodyPr>
        <a:lstStyle/>
        <a:p>
          <a:pPr marL="0" lvl="0" indent="0" algn="ctr" defTabSz="1955800">
            <a:lnSpc>
              <a:spcPct val="90000"/>
            </a:lnSpc>
            <a:spcBef>
              <a:spcPct val="0"/>
            </a:spcBef>
            <a:spcAft>
              <a:spcPct val="35000"/>
            </a:spcAft>
            <a:buNone/>
          </a:pPr>
          <a:r>
            <a:rPr lang="fr-FR" sz="4400" kern="1200" dirty="0"/>
            <a:t>PMSI</a:t>
          </a:r>
        </a:p>
      </dsp:txBody>
      <dsp:txXfrm>
        <a:off x="38" y="3040662"/>
        <a:ext cx="3637861" cy="1455144"/>
      </dsp:txXfrm>
    </dsp:sp>
    <dsp:sp modelId="{AD5AEFBB-275E-45C6-B2D9-A6FDDE0438F9}">
      <dsp:nvSpPr>
        <dsp:cNvPr id="0" name=""/>
        <dsp:cNvSpPr/>
      </dsp:nvSpPr>
      <dsp:spPr>
        <a:xfrm>
          <a:off x="38" y="4495807"/>
          <a:ext cx="3637861" cy="330086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fr-FR" sz="3200" kern="1200" dirty="0"/>
            <a:t>GME / GMT</a:t>
          </a:r>
        </a:p>
        <a:p>
          <a:pPr marL="285750" lvl="1" indent="-285750" algn="l" defTabSz="1422400">
            <a:lnSpc>
              <a:spcPct val="90000"/>
            </a:lnSpc>
            <a:spcBef>
              <a:spcPct val="0"/>
            </a:spcBef>
            <a:spcAft>
              <a:spcPct val="15000"/>
            </a:spcAft>
            <a:buChar char="•"/>
          </a:pPr>
          <a:endParaRPr lang="fr-FR" sz="3200" kern="1200" dirty="0"/>
        </a:p>
        <a:p>
          <a:pPr marL="285750" lvl="1" indent="-285750" algn="l" defTabSz="1422400">
            <a:lnSpc>
              <a:spcPct val="90000"/>
            </a:lnSpc>
            <a:spcBef>
              <a:spcPct val="0"/>
            </a:spcBef>
            <a:spcAft>
              <a:spcPct val="15000"/>
            </a:spcAft>
            <a:buChar char="•"/>
          </a:pPr>
          <a:r>
            <a:rPr lang="fr-FR" sz="3200" strike="sngStrike" kern="1200" baseline="0" dirty="0"/>
            <a:t>DMA via ATIH</a:t>
          </a:r>
        </a:p>
        <a:p>
          <a:pPr marL="285750" lvl="1" indent="-285750" algn="l" defTabSz="1422400">
            <a:lnSpc>
              <a:spcPct val="90000"/>
            </a:lnSpc>
            <a:spcBef>
              <a:spcPct val="0"/>
            </a:spcBef>
            <a:spcAft>
              <a:spcPct val="15000"/>
            </a:spcAft>
            <a:buChar char="•"/>
          </a:pPr>
          <a:endParaRPr lang="fr-FR" sz="3200" kern="1200" dirty="0"/>
        </a:p>
        <a:p>
          <a:pPr marL="285750" lvl="1" indent="-285750" algn="l" defTabSz="1422400">
            <a:lnSpc>
              <a:spcPct val="90000"/>
            </a:lnSpc>
            <a:spcBef>
              <a:spcPct val="0"/>
            </a:spcBef>
            <a:spcAft>
              <a:spcPct val="15000"/>
            </a:spcAft>
            <a:buChar char="•"/>
          </a:pPr>
          <a:r>
            <a:rPr lang="fr-FR" sz="3200" strike="sngStrike" kern="1200" baseline="0" dirty="0"/>
            <a:t>Notification DGARS</a:t>
          </a:r>
        </a:p>
      </dsp:txBody>
      <dsp:txXfrm>
        <a:off x="38" y="4495807"/>
        <a:ext cx="3637861" cy="3300862"/>
      </dsp:txXfrm>
    </dsp:sp>
    <dsp:sp modelId="{84FFE255-2C99-4CD8-9D56-52EFF3B3234E}">
      <dsp:nvSpPr>
        <dsp:cNvPr id="0" name=""/>
        <dsp:cNvSpPr/>
      </dsp:nvSpPr>
      <dsp:spPr>
        <a:xfrm>
          <a:off x="4147200" y="3040662"/>
          <a:ext cx="3637861" cy="145514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928" tIns="178816" rIns="312928" bIns="178816" numCol="1" spcCol="1270" anchor="ctr" anchorCtr="0">
          <a:noAutofit/>
        </a:bodyPr>
        <a:lstStyle/>
        <a:p>
          <a:pPr marL="0" lvl="0" indent="0" algn="ctr" defTabSz="1955800">
            <a:lnSpc>
              <a:spcPct val="90000"/>
            </a:lnSpc>
            <a:spcBef>
              <a:spcPct val="0"/>
            </a:spcBef>
            <a:spcAft>
              <a:spcPct val="35000"/>
            </a:spcAft>
            <a:buNone/>
          </a:pPr>
          <a:r>
            <a:rPr lang="fr-FR" sz="4400" kern="1200" dirty="0"/>
            <a:t>Facturation</a:t>
          </a:r>
        </a:p>
      </dsp:txBody>
      <dsp:txXfrm>
        <a:off x="4147200" y="3040662"/>
        <a:ext cx="3637861" cy="1455144"/>
      </dsp:txXfrm>
    </dsp:sp>
    <dsp:sp modelId="{0A940773-514F-464C-B68D-DA07DC2319C2}">
      <dsp:nvSpPr>
        <dsp:cNvPr id="0" name=""/>
        <dsp:cNvSpPr/>
      </dsp:nvSpPr>
      <dsp:spPr>
        <a:xfrm>
          <a:off x="4147200" y="4495807"/>
          <a:ext cx="3637861" cy="330086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fr-FR" sz="3200" kern="1200" dirty="0"/>
            <a:t>Forfaits journaliers</a:t>
          </a:r>
        </a:p>
        <a:p>
          <a:pPr marL="285750" lvl="1" indent="-285750" algn="l" defTabSz="1422400">
            <a:lnSpc>
              <a:spcPct val="90000"/>
            </a:lnSpc>
            <a:spcBef>
              <a:spcPct val="0"/>
            </a:spcBef>
            <a:spcAft>
              <a:spcPct val="15000"/>
            </a:spcAft>
            <a:buChar char="•"/>
          </a:pPr>
          <a:endParaRPr lang="fr-FR" sz="3200" kern="1200" dirty="0"/>
        </a:p>
        <a:p>
          <a:pPr marL="285750" lvl="1" indent="-285750" algn="l" defTabSz="1422400">
            <a:lnSpc>
              <a:spcPct val="90000"/>
            </a:lnSpc>
            <a:spcBef>
              <a:spcPct val="0"/>
            </a:spcBef>
            <a:spcAft>
              <a:spcPct val="15000"/>
            </a:spcAft>
            <a:buChar char="•"/>
          </a:pPr>
          <a:r>
            <a:rPr lang="fr-FR" sz="3200" kern="1200" dirty="0"/>
            <a:t>Facturation directe AM</a:t>
          </a:r>
        </a:p>
      </dsp:txBody>
      <dsp:txXfrm>
        <a:off x="4147200" y="4495807"/>
        <a:ext cx="3637861" cy="33008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533178-0A0F-4ECF-BF8A-56BDC5D99577}">
      <dsp:nvSpPr>
        <dsp:cNvPr id="0" name=""/>
        <dsp:cNvSpPr/>
      </dsp:nvSpPr>
      <dsp:spPr>
        <a:xfrm>
          <a:off x="2112104" y="3742"/>
          <a:ext cx="3709058" cy="191435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6220" tIns="236220" rIns="236220" bIns="236220" numCol="1" spcCol="1270" anchor="ctr" anchorCtr="0">
          <a:noAutofit/>
        </a:bodyPr>
        <a:lstStyle/>
        <a:p>
          <a:pPr marL="0" lvl="0" indent="0" algn="ctr" defTabSz="2755900">
            <a:lnSpc>
              <a:spcPct val="90000"/>
            </a:lnSpc>
            <a:spcBef>
              <a:spcPct val="0"/>
            </a:spcBef>
            <a:spcAft>
              <a:spcPct val="35000"/>
            </a:spcAft>
            <a:buNone/>
          </a:pPr>
          <a:r>
            <a:rPr lang="fr-FR" sz="6200" kern="1200" dirty="0"/>
            <a:t>PMSI</a:t>
          </a:r>
        </a:p>
        <a:p>
          <a:pPr marL="0" lvl="0" indent="0" algn="ctr" defTabSz="2755900">
            <a:lnSpc>
              <a:spcPct val="90000"/>
            </a:lnSpc>
            <a:spcBef>
              <a:spcPct val="0"/>
            </a:spcBef>
            <a:spcAft>
              <a:spcPct val="35000"/>
            </a:spcAft>
            <a:buNone/>
          </a:pPr>
          <a:r>
            <a:rPr lang="fr-FR" sz="4500" kern="1200" dirty="0"/>
            <a:t>GME / GMT</a:t>
          </a:r>
        </a:p>
      </dsp:txBody>
      <dsp:txXfrm>
        <a:off x="2168173" y="59811"/>
        <a:ext cx="3596920" cy="1802214"/>
      </dsp:txXfrm>
    </dsp:sp>
    <dsp:sp modelId="{9DB8D85E-3E03-4058-9EE6-56ADA42FC663}">
      <dsp:nvSpPr>
        <dsp:cNvPr id="0" name=""/>
        <dsp:cNvSpPr/>
      </dsp:nvSpPr>
      <dsp:spPr>
        <a:xfrm rot="5400000">
          <a:off x="3607692" y="1965954"/>
          <a:ext cx="717882" cy="86145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555750">
            <a:lnSpc>
              <a:spcPct val="90000"/>
            </a:lnSpc>
            <a:spcBef>
              <a:spcPct val="0"/>
            </a:spcBef>
            <a:spcAft>
              <a:spcPct val="35000"/>
            </a:spcAft>
            <a:buNone/>
          </a:pPr>
          <a:endParaRPr lang="fr-FR" sz="3500" kern="1200"/>
        </a:p>
      </dsp:txBody>
      <dsp:txXfrm rot="-5400000">
        <a:off x="3708197" y="2037742"/>
        <a:ext cx="516874" cy="502517"/>
      </dsp:txXfrm>
    </dsp:sp>
    <dsp:sp modelId="{B5461608-32F5-4B1F-9986-0E4C8295CBD7}">
      <dsp:nvSpPr>
        <dsp:cNvPr id="0" name=""/>
        <dsp:cNvSpPr/>
      </dsp:nvSpPr>
      <dsp:spPr>
        <a:xfrm>
          <a:off x="2112104" y="2875271"/>
          <a:ext cx="3709058" cy="191435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fr-FR" sz="4300" kern="1200" dirty="0"/>
            <a:t>Facturation</a:t>
          </a:r>
        </a:p>
        <a:p>
          <a:pPr marL="0" lvl="0" indent="0" algn="ctr" defTabSz="1911350">
            <a:lnSpc>
              <a:spcPct val="90000"/>
            </a:lnSpc>
            <a:spcBef>
              <a:spcPct val="0"/>
            </a:spcBef>
            <a:spcAft>
              <a:spcPct val="35000"/>
            </a:spcAft>
            <a:buNone/>
          </a:pPr>
          <a:r>
            <a:rPr lang="fr-FR" sz="4300" kern="1200" dirty="0"/>
            <a:t>GMT</a:t>
          </a:r>
        </a:p>
      </dsp:txBody>
      <dsp:txXfrm>
        <a:off x="2168173" y="2931340"/>
        <a:ext cx="3596920" cy="1802214"/>
      </dsp:txXfrm>
    </dsp:sp>
    <dsp:sp modelId="{813CED8E-5153-4424-80C5-E3BB8DEB9B4F}">
      <dsp:nvSpPr>
        <dsp:cNvPr id="0" name=""/>
        <dsp:cNvSpPr/>
      </dsp:nvSpPr>
      <dsp:spPr>
        <a:xfrm rot="5400000">
          <a:off x="3607692" y="4837483"/>
          <a:ext cx="717882" cy="86145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555750">
            <a:lnSpc>
              <a:spcPct val="90000"/>
            </a:lnSpc>
            <a:spcBef>
              <a:spcPct val="0"/>
            </a:spcBef>
            <a:spcAft>
              <a:spcPct val="35000"/>
            </a:spcAft>
            <a:buNone/>
          </a:pPr>
          <a:endParaRPr lang="fr-FR" sz="3500" kern="1200"/>
        </a:p>
      </dsp:txBody>
      <dsp:txXfrm rot="-5400000">
        <a:off x="3708197" y="4909271"/>
        <a:ext cx="516874" cy="502517"/>
      </dsp:txXfrm>
    </dsp:sp>
    <dsp:sp modelId="{F14AB929-AEA2-45B4-A81E-E931BD6B7006}">
      <dsp:nvSpPr>
        <dsp:cNvPr id="0" name=""/>
        <dsp:cNvSpPr/>
      </dsp:nvSpPr>
      <dsp:spPr>
        <a:xfrm>
          <a:off x="2112104" y="5746800"/>
          <a:ext cx="3709058" cy="191435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fr-FR" sz="4300" kern="1200" dirty="0"/>
            <a:t>Transmission AM</a:t>
          </a:r>
        </a:p>
      </dsp:txBody>
      <dsp:txXfrm>
        <a:off x="2168173" y="5802869"/>
        <a:ext cx="3596920" cy="180221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9B716A-3688-4C3C-8110-B6B4FA30C40E}">
      <dsp:nvSpPr>
        <dsp:cNvPr id="0" name=""/>
        <dsp:cNvSpPr/>
      </dsp:nvSpPr>
      <dsp:spPr>
        <a:xfrm>
          <a:off x="2805" y="0"/>
          <a:ext cx="7145105" cy="5219700"/>
        </a:xfrm>
        <a:prstGeom prst="roundRect">
          <a:avLst>
            <a:gd name="adj" fmla="val 5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0876" rIns="195580" bIns="0" numCol="1" spcCol="1270" anchor="t" anchorCtr="0">
          <a:noAutofit/>
        </a:bodyPr>
        <a:lstStyle/>
        <a:p>
          <a:pPr marL="0" lvl="0" indent="0" algn="r" defTabSz="1955800">
            <a:lnSpc>
              <a:spcPct val="90000"/>
            </a:lnSpc>
            <a:spcBef>
              <a:spcPct val="0"/>
            </a:spcBef>
            <a:spcAft>
              <a:spcPct val="35000"/>
            </a:spcAft>
            <a:buNone/>
          </a:pPr>
          <a:r>
            <a:rPr lang="fr-FR" sz="4400" kern="1200" dirty="0">
              <a:solidFill>
                <a:srgbClr val="0070C0"/>
              </a:solidFill>
            </a:rPr>
            <a:t>1</a:t>
          </a:r>
          <a:r>
            <a:rPr lang="fr-FR" sz="4400" kern="1200" baseline="30000" dirty="0">
              <a:solidFill>
                <a:srgbClr val="0070C0"/>
              </a:solidFill>
            </a:rPr>
            <a:t>er</a:t>
          </a:r>
          <a:r>
            <a:rPr lang="fr-FR" sz="4400" kern="1200" dirty="0">
              <a:solidFill>
                <a:srgbClr val="0070C0"/>
              </a:solidFill>
            </a:rPr>
            <a:t> GMT</a:t>
          </a:r>
        </a:p>
      </dsp:txBody>
      <dsp:txXfrm rot="16200000">
        <a:off x="-1422760" y="1425566"/>
        <a:ext cx="4280154" cy="1429021"/>
      </dsp:txXfrm>
    </dsp:sp>
    <dsp:sp modelId="{307370F8-B71B-4C8F-BBE5-00281D00C823}">
      <dsp:nvSpPr>
        <dsp:cNvPr id="0" name=""/>
        <dsp:cNvSpPr/>
      </dsp:nvSpPr>
      <dsp:spPr>
        <a:xfrm>
          <a:off x="1431826" y="0"/>
          <a:ext cx="5323103" cy="52197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85166" rIns="0" bIns="0" numCol="1" spcCol="1270" anchor="t" anchorCtr="0">
          <a:noAutofit/>
        </a:bodyPr>
        <a:lstStyle/>
        <a:p>
          <a:pPr marL="0" lvl="0" indent="0" algn="l" defTabSz="2400300">
            <a:lnSpc>
              <a:spcPct val="90000"/>
            </a:lnSpc>
            <a:spcBef>
              <a:spcPct val="0"/>
            </a:spcBef>
            <a:spcAft>
              <a:spcPct val="35000"/>
            </a:spcAft>
            <a:buNone/>
          </a:pPr>
          <a:r>
            <a:rPr lang="fr-FR" sz="5400" kern="1200" dirty="0"/>
            <a:t>RHS1 à </a:t>
          </a:r>
          <a:r>
            <a:rPr lang="fr-FR" sz="5400" kern="1200" dirty="0" err="1"/>
            <a:t>RHSx</a:t>
          </a:r>
          <a:r>
            <a:rPr lang="fr-FR" sz="5400" kern="1200" dirty="0"/>
            <a:t> intégrant la 90</a:t>
          </a:r>
          <a:r>
            <a:rPr lang="fr-FR" sz="5400" kern="1200" baseline="30000" dirty="0"/>
            <a:t>ème</a:t>
          </a:r>
          <a:r>
            <a:rPr lang="fr-FR" sz="5400" kern="1200" dirty="0"/>
            <a:t> JP </a:t>
          </a:r>
          <a:r>
            <a:rPr lang="fr-FR" sz="5400" kern="1200" dirty="0">
              <a:sym typeface="Wingdings" panose="05000000000000000000" pitchFamily="2" charset="2"/>
            </a:rPr>
            <a:t> Groupage en </a:t>
          </a:r>
          <a:r>
            <a:rPr lang="fr-FR" sz="5400" kern="1200" dirty="0" err="1">
              <a:sym typeface="Wingdings" panose="05000000000000000000" pitchFamily="2" charset="2"/>
            </a:rPr>
            <a:t>GMEx</a:t>
          </a:r>
          <a:r>
            <a:rPr lang="fr-FR" sz="5400" kern="1200" dirty="0">
              <a:sym typeface="Wingdings" panose="05000000000000000000" pitchFamily="2" charset="2"/>
            </a:rPr>
            <a:t>/</a:t>
          </a:r>
          <a:r>
            <a:rPr lang="fr-FR" sz="5400" kern="1200" dirty="0" err="1">
              <a:sym typeface="Wingdings" panose="05000000000000000000" pitchFamily="2" charset="2"/>
            </a:rPr>
            <a:t>GMTx</a:t>
          </a:r>
          <a:endParaRPr lang="fr-FR" sz="5400" kern="1200" dirty="0"/>
        </a:p>
      </dsp:txBody>
      <dsp:txXfrm>
        <a:off x="1431826" y="0"/>
        <a:ext cx="5323103" cy="5219700"/>
      </dsp:txXfrm>
    </dsp:sp>
    <dsp:sp modelId="{D3064558-FB27-4DB9-A00E-9071A28A4338}">
      <dsp:nvSpPr>
        <dsp:cNvPr id="0" name=""/>
        <dsp:cNvSpPr/>
      </dsp:nvSpPr>
      <dsp:spPr>
        <a:xfrm>
          <a:off x="7397989" y="0"/>
          <a:ext cx="7145105" cy="5219700"/>
        </a:xfrm>
        <a:prstGeom prst="roundRect">
          <a:avLst>
            <a:gd name="adj" fmla="val 5000"/>
          </a:avLst>
        </a:prstGeom>
        <a:solidFill>
          <a:schemeClr val="accent2">
            <a:hueOff val="-4142178"/>
            <a:satOff val="-15113"/>
            <a:lumOff val="333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0876" rIns="195580" bIns="0" numCol="1" spcCol="1270" anchor="t" anchorCtr="0">
          <a:noAutofit/>
        </a:bodyPr>
        <a:lstStyle/>
        <a:p>
          <a:pPr marL="0" lvl="0" indent="0" algn="r" defTabSz="1955800">
            <a:lnSpc>
              <a:spcPct val="90000"/>
            </a:lnSpc>
            <a:spcBef>
              <a:spcPct val="0"/>
            </a:spcBef>
            <a:spcAft>
              <a:spcPct val="35000"/>
            </a:spcAft>
            <a:buNone/>
          </a:pPr>
          <a:r>
            <a:rPr lang="fr-FR" sz="4400" kern="1200" dirty="0">
              <a:solidFill>
                <a:srgbClr val="0070C0"/>
              </a:solidFill>
            </a:rPr>
            <a:t>GMT Hebdomadaire</a:t>
          </a:r>
        </a:p>
      </dsp:txBody>
      <dsp:txXfrm rot="16200000">
        <a:off x="5972422" y="1425566"/>
        <a:ext cx="4280154" cy="1429021"/>
      </dsp:txXfrm>
    </dsp:sp>
    <dsp:sp modelId="{A2A0CD4D-E537-4EE7-9F24-5E4B40E446C0}">
      <dsp:nvSpPr>
        <dsp:cNvPr id="0" name=""/>
        <dsp:cNvSpPr/>
      </dsp:nvSpPr>
      <dsp:spPr>
        <a:xfrm rot="5400000">
          <a:off x="7050180" y="3938685"/>
          <a:ext cx="767068" cy="1071765"/>
        </a:xfrm>
        <a:prstGeom prst="flowChartExtra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FB7121-8BA8-49A1-AE0C-DA09F49A0C8D}">
      <dsp:nvSpPr>
        <dsp:cNvPr id="0" name=""/>
        <dsp:cNvSpPr/>
      </dsp:nvSpPr>
      <dsp:spPr>
        <a:xfrm>
          <a:off x="8827010" y="0"/>
          <a:ext cx="5323103" cy="52197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85166" rIns="0" bIns="0" numCol="1" spcCol="1270" anchor="t" anchorCtr="0">
          <a:noAutofit/>
        </a:bodyPr>
        <a:lstStyle/>
        <a:p>
          <a:pPr marL="0" lvl="0" indent="0" algn="l" defTabSz="2400300">
            <a:lnSpc>
              <a:spcPct val="90000"/>
            </a:lnSpc>
            <a:spcBef>
              <a:spcPct val="0"/>
            </a:spcBef>
            <a:spcAft>
              <a:spcPct val="35000"/>
            </a:spcAft>
            <a:buNone/>
          </a:pPr>
          <a:r>
            <a:rPr lang="fr-FR" sz="5400" kern="1200" dirty="0"/>
            <a:t>A partir de RHSx</a:t>
          </a:r>
          <a:r>
            <a:rPr lang="fr-FR" sz="4000" kern="1200" dirty="0"/>
            <a:t>+1</a:t>
          </a:r>
          <a:r>
            <a:rPr lang="fr-FR" sz="5400" kern="1200" dirty="0"/>
            <a:t> calculé selon le nombre de JP de chaque semaine </a:t>
          </a:r>
        </a:p>
        <a:p>
          <a:pPr marL="0" lvl="0" indent="0" algn="l" defTabSz="2400300">
            <a:lnSpc>
              <a:spcPct val="90000"/>
            </a:lnSpc>
            <a:spcBef>
              <a:spcPct val="0"/>
            </a:spcBef>
            <a:spcAft>
              <a:spcPct val="35000"/>
            </a:spcAft>
            <a:buNone/>
          </a:pPr>
          <a:r>
            <a:rPr lang="fr-FR" sz="3200" kern="1200" dirty="0"/>
            <a:t>(sans modification du </a:t>
          </a:r>
          <a:r>
            <a:rPr lang="fr-FR" sz="3200" kern="1200" dirty="0" err="1"/>
            <a:t>GMEx</a:t>
          </a:r>
          <a:r>
            <a:rPr lang="fr-FR" sz="3200" kern="1200" dirty="0"/>
            <a:t>)</a:t>
          </a:r>
          <a:endParaRPr lang="fr-FR" sz="5400" kern="1200" dirty="0"/>
        </a:p>
      </dsp:txBody>
      <dsp:txXfrm>
        <a:off x="8827010" y="0"/>
        <a:ext cx="5323103" cy="52197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2AB599-C097-40AA-8D48-573BA1C1EE66}">
      <dsp:nvSpPr>
        <dsp:cNvPr id="0" name=""/>
        <dsp:cNvSpPr/>
      </dsp:nvSpPr>
      <dsp:spPr>
        <a:xfrm>
          <a:off x="101" y="318834"/>
          <a:ext cx="9734840" cy="950400"/>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134112" rIns="234696" bIns="134112" numCol="1" spcCol="1270" anchor="ctr" anchorCtr="0">
          <a:noAutofit/>
        </a:bodyPr>
        <a:lstStyle/>
        <a:p>
          <a:pPr marL="0" lvl="0" indent="0" algn="ctr" defTabSz="1466850">
            <a:lnSpc>
              <a:spcPct val="90000"/>
            </a:lnSpc>
            <a:spcBef>
              <a:spcPct val="0"/>
            </a:spcBef>
            <a:spcAft>
              <a:spcPct val="35000"/>
            </a:spcAft>
            <a:buNone/>
          </a:pPr>
          <a:r>
            <a:rPr lang="fr-FR" sz="3300" kern="1200" dirty="0"/>
            <a:t>Coefficient de spécialisation</a:t>
          </a:r>
        </a:p>
      </dsp:txBody>
      <dsp:txXfrm>
        <a:off x="101" y="318834"/>
        <a:ext cx="9734840" cy="950400"/>
      </dsp:txXfrm>
    </dsp:sp>
    <dsp:sp modelId="{2AB3AC46-9B50-485B-BE55-3EADCD6F9C9B}">
      <dsp:nvSpPr>
        <dsp:cNvPr id="0" name=""/>
        <dsp:cNvSpPr/>
      </dsp:nvSpPr>
      <dsp:spPr>
        <a:xfrm>
          <a:off x="101" y="1269234"/>
          <a:ext cx="9734840" cy="7628955"/>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6022" tIns="176022" rIns="234696" bIns="264033" numCol="1" spcCol="1270" anchor="t" anchorCtr="0">
          <a:noAutofit/>
        </a:bodyPr>
        <a:lstStyle/>
        <a:p>
          <a:pPr marL="285750" lvl="1" indent="-285750" algn="l" defTabSz="1466850">
            <a:lnSpc>
              <a:spcPct val="90000"/>
            </a:lnSpc>
            <a:spcBef>
              <a:spcPct val="0"/>
            </a:spcBef>
            <a:spcAft>
              <a:spcPct val="15000"/>
            </a:spcAft>
            <a:buChar char="•"/>
          </a:pPr>
          <a:r>
            <a:rPr lang="fr-FR" sz="3300" kern="1200" dirty="0"/>
            <a:t>Il consiste à modifier, si nécessaire, la valorisation des prestations en fonction de l’activité de rééducation réalisée par l’établissement.</a:t>
          </a:r>
        </a:p>
      </dsp:txBody>
      <dsp:txXfrm>
        <a:off x="101" y="1269234"/>
        <a:ext cx="9734840" cy="7628955"/>
      </dsp:txXfrm>
    </dsp:sp>
    <dsp:sp modelId="{4F02C4D7-2D0A-4EDF-9C05-5466875BF3F7}">
      <dsp:nvSpPr>
        <dsp:cNvPr id="0" name=""/>
        <dsp:cNvSpPr/>
      </dsp:nvSpPr>
      <dsp:spPr>
        <a:xfrm>
          <a:off x="11097819" y="318834"/>
          <a:ext cx="9734840" cy="9504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134112" rIns="234696" bIns="134112" numCol="1" spcCol="1270" anchor="ctr" anchorCtr="0">
          <a:noAutofit/>
        </a:bodyPr>
        <a:lstStyle/>
        <a:p>
          <a:pPr marL="0" lvl="0" indent="0" algn="ctr" defTabSz="1466850">
            <a:lnSpc>
              <a:spcPct val="90000"/>
            </a:lnSpc>
            <a:spcBef>
              <a:spcPct val="0"/>
            </a:spcBef>
            <a:spcAft>
              <a:spcPct val="35000"/>
            </a:spcAft>
            <a:buNone/>
          </a:pPr>
          <a:r>
            <a:rPr lang="fr-FR" sz="3300" kern="1200" dirty="0"/>
            <a:t>Coefficient honoraires</a:t>
          </a:r>
        </a:p>
      </dsp:txBody>
      <dsp:txXfrm>
        <a:off x="11097819" y="318834"/>
        <a:ext cx="9734840" cy="950400"/>
      </dsp:txXfrm>
    </dsp:sp>
    <dsp:sp modelId="{357F7646-EC01-4A3B-A8AB-C82A83892396}">
      <dsp:nvSpPr>
        <dsp:cNvPr id="0" name=""/>
        <dsp:cNvSpPr/>
      </dsp:nvSpPr>
      <dsp:spPr>
        <a:xfrm>
          <a:off x="11097819" y="1269234"/>
          <a:ext cx="9734840" cy="7628955"/>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6022" tIns="176022" rIns="234696" bIns="264033" numCol="1" spcCol="1270" anchor="t" anchorCtr="0">
          <a:noAutofit/>
        </a:bodyPr>
        <a:lstStyle/>
        <a:p>
          <a:pPr marL="285750" lvl="1" indent="-285750" algn="l" defTabSz="1466850">
            <a:lnSpc>
              <a:spcPct val="90000"/>
            </a:lnSpc>
            <a:spcBef>
              <a:spcPct val="0"/>
            </a:spcBef>
            <a:spcAft>
              <a:spcPct val="15000"/>
            </a:spcAft>
            <a:buChar char="•"/>
          </a:pPr>
          <a:r>
            <a:rPr lang="fr-FR" sz="3300" kern="1200" dirty="0"/>
            <a:t>Les professionnels médicaux libéraux (à l’exception des infirmières) peuvent continuer à facturer directement leurs honoraires en sus à l’Assurance Maladie Obligatoire pendant la période de montée en charge selon les modalités applicables avant la réforme. </a:t>
          </a:r>
        </a:p>
        <a:p>
          <a:pPr marL="285750" lvl="1" indent="-285750" algn="l" defTabSz="1466850">
            <a:lnSpc>
              <a:spcPct val="90000"/>
            </a:lnSpc>
            <a:spcBef>
              <a:spcPct val="0"/>
            </a:spcBef>
            <a:spcAft>
              <a:spcPct val="15000"/>
            </a:spcAft>
            <a:buChar char="•"/>
          </a:pPr>
          <a:r>
            <a:rPr lang="fr-FR" sz="3300" kern="1200" dirty="0"/>
            <a:t>Les établissements ex-OQN (mentionnés aux d et e de l’article L. 162-22-6) qui emploient des médecins salariés peuvent également facturer des honoraires en sus à l’Assurance Maladie pour cette seule catégorie de professionnels. </a:t>
          </a:r>
        </a:p>
        <a:p>
          <a:pPr marL="285750" lvl="1" indent="-285750" algn="l" defTabSz="1466850">
            <a:lnSpc>
              <a:spcPct val="90000"/>
            </a:lnSpc>
            <a:spcBef>
              <a:spcPct val="0"/>
            </a:spcBef>
            <a:spcAft>
              <a:spcPct val="15000"/>
            </a:spcAft>
            <a:buChar char="•"/>
          </a:pPr>
          <a:r>
            <a:rPr lang="fr-FR" sz="3300" kern="1200"/>
            <a:t>Les </a:t>
          </a:r>
          <a:r>
            <a:rPr lang="fr-FR" sz="3300" kern="1200" dirty="0"/>
            <a:t>tarifs de séjour sont établis en incluant les honoraires des praticiens. Il est donc nécessaire de neutraliser ces derniers via un coefficient, dit honoraire, qui permet de minorer les tarifs de séjours pour les établissements concernés.</a:t>
          </a:r>
        </a:p>
      </dsp:txBody>
      <dsp:txXfrm>
        <a:off x="11097819" y="1269234"/>
        <a:ext cx="9734840" cy="7628955"/>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7" name="Shape 37"/>
          <p:cNvSpPr>
            <a:spLocks noGrp="1" noRot="1" noChangeAspect="1"/>
          </p:cNvSpPr>
          <p:nvPr>
            <p:ph type="sldImg"/>
          </p:nvPr>
        </p:nvSpPr>
        <p:spPr>
          <a:xfrm>
            <a:off x="1143000" y="685800"/>
            <a:ext cx="4572000" cy="3429000"/>
          </a:xfrm>
          <a:prstGeom prst="rect">
            <a:avLst/>
          </a:prstGeom>
        </p:spPr>
        <p:txBody>
          <a:bodyPr/>
          <a:lstStyle/>
          <a:p>
            <a:endParaRPr/>
          </a:p>
        </p:txBody>
      </p:sp>
      <p:sp>
        <p:nvSpPr>
          <p:cNvPr id="38" name="Shape 3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Titre et sous-titre">
    <p:spTree>
      <p:nvGrpSpPr>
        <p:cNvPr id="1" name=""/>
        <p:cNvGrpSpPr/>
        <p:nvPr/>
      </p:nvGrpSpPr>
      <p:grpSpPr>
        <a:xfrm>
          <a:off x="0" y="0"/>
          <a:ext cx="0" cy="0"/>
          <a:chOff x="0" y="0"/>
          <a:chExt cx="0" cy="0"/>
        </a:xfrm>
      </p:grpSpPr>
      <p:pic>
        <p:nvPicPr>
          <p:cNvPr id="17" name="Etta-logo-couleur-1-baseline-1.png" descr="Etta-logo-couleur-1-baseline-1.png"/>
          <p:cNvPicPr>
            <a:picLocks noChangeAspect="1"/>
          </p:cNvPicPr>
          <p:nvPr/>
        </p:nvPicPr>
        <p:blipFill>
          <a:blip r:embed="rId2"/>
          <a:stretch>
            <a:fillRect/>
          </a:stretch>
        </p:blipFill>
        <p:spPr>
          <a:xfrm>
            <a:off x="276535" y="342903"/>
            <a:ext cx="2901384" cy="719596"/>
          </a:xfrm>
          <a:prstGeom prst="rect">
            <a:avLst/>
          </a:prstGeom>
          <a:ln w="12700">
            <a:miter lim="400000"/>
          </a:ln>
        </p:spPr>
      </p:pic>
      <p:sp>
        <p:nvSpPr>
          <p:cNvPr id="19" name="Ligne"/>
          <p:cNvSpPr/>
          <p:nvPr/>
        </p:nvSpPr>
        <p:spPr>
          <a:xfrm flipV="1">
            <a:off x="0" y="1320800"/>
            <a:ext cx="24384000" cy="76201"/>
          </a:xfrm>
          <a:prstGeom prst="line">
            <a:avLst/>
          </a:prstGeom>
          <a:ln w="50800">
            <a:solidFill>
              <a:srgbClr val="BD7075"/>
            </a:solidFill>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20" name="Rectangle"/>
          <p:cNvSpPr/>
          <p:nvPr/>
        </p:nvSpPr>
        <p:spPr>
          <a:xfrm>
            <a:off x="-45448" y="13345791"/>
            <a:ext cx="24474896" cy="405928"/>
          </a:xfrm>
          <a:prstGeom prst="rect">
            <a:avLst/>
          </a:prstGeom>
          <a:solidFill>
            <a:srgbClr val="BD7075"/>
          </a:solidFill>
          <a:ln w="12700">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21" name="Document confidentiel propriété de ETTA Santé"/>
          <p:cNvSpPr txBox="1"/>
          <p:nvPr/>
        </p:nvSpPr>
        <p:spPr>
          <a:xfrm>
            <a:off x="358350" y="13378206"/>
            <a:ext cx="3933115" cy="3410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lvl1pPr algn="l">
              <a:defRPr sz="1400" b="0">
                <a:solidFill>
                  <a:srgbClr val="FFFFFF"/>
                </a:solidFill>
              </a:defRPr>
            </a:lvl1pPr>
          </a:lstStyle>
          <a:p>
            <a:r>
              <a:t>Document confidentiel propriété de ETTA Santé</a:t>
            </a:r>
          </a:p>
        </p:txBody>
      </p:sp>
      <p:sp>
        <p:nvSpPr>
          <p:cNvPr id="22" name="ETTA Santé - Conseil en PMSI"/>
          <p:cNvSpPr txBox="1"/>
          <p:nvPr/>
        </p:nvSpPr>
        <p:spPr>
          <a:xfrm>
            <a:off x="11606903" y="13368898"/>
            <a:ext cx="1170191" cy="3597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lvl1pPr>
              <a:defRPr sz="1400" b="0">
                <a:solidFill>
                  <a:srgbClr val="FFFFFF"/>
                </a:solidFill>
              </a:defRPr>
            </a:lvl1pPr>
          </a:lstStyle>
          <a:p>
            <a:r>
              <a:rPr dirty="0"/>
              <a:t>ETTA Santé </a:t>
            </a:r>
          </a:p>
        </p:txBody>
      </p:sp>
      <p:sp>
        <p:nvSpPr>
          <p:cNvPr id="23" name="Numéro de diapositive"/>
          <p:cNvSpPr txBox="1">
            <a:spLocks noGrp="1"/>
          </p:cNvSpPr>
          <p:nvPr>
            <p:ph type="sldNum" sz="quarter" idx="2"/>
          </p:nvPr>
        </p:nvSpPr>
        <p:spPr>
          <a:xfrm>
            <a:off x="23574113" y="13328053"/>
            <a:ext cx="803120" cy="400558"/>
          </a:xfrm>
          <a:prstGeom prst="rect">
            <a:avLst/>
          </a:prstGeom>
        </p:spPr>
        <p:txBody>
          <a:bodyPr/>
          <a:lstStyle>
            <a:lvl1pPr>
              <a:defRPr sz="1800" b="1">
                <a:solidFill>
                  <a:srgbClr val="FFFFFF"/>
                </a:solidFill>
                <a:latin typeface="Helvetica Neue"/>
                <a:ea typeface="Helvetica Neue"/>
                <a:cs typeface="Helvetica Neue"/>
                <a:sym typeface="Helvetica Neue"/>
              </a:defRPr>
            </a:lvl1pPr>
          </a:lstStyle>
          <a:p>
            <a:fld id="{86CB4B4D-7CA3-9044-876B-883B54F8677D}" type="slidenum">
              <a:t>‹N°›</a:t>
            </a:fld>
            <a:endParaRPr dirty="0"/>
          </a:p>
        </p:txBody>
      </p:sp>
      <p:sp>
        <p:nvSpPr>
          <p:cNvPr id="2" name="Titre 1">
            <a:extLst>
              <a:ext uri="{FF2B5EF4-FFF2-40B4-BE49-F238E27FC236}">
                <a16:creationId xmlns:a16="http://schemas.microsoft.com/office/drawing/2014/main" id="{13C48921-0A40-4612-B4D7-745099367C36}"/>
              </a:ext>
            </a:extLst>
          </p:cNvPr>
          <p:cNvSpPr>
            <a:spLocks noGrp="1"/>
          </p:cNvSpPr>
          <p:nvPr>
            <p:ph type="title"/>
          </p:nvPr>
        </p:nvSpPr>
        <p:spPr/>
        <p:txBody>
          <a:bodyPr/>
          <a:lstStyle/>
          <a:p>
            <a:r>
              <a:rPr lang="fr-FR"/>
              <a:t>Modifiez le style du titre</a:t>
            </a:r>
          </a:p>
        </p:txBody>
      </p:sp>
      <p:sp>
        <p:nvSpPr>
          <p:cNvPr id="11" name="Espace réservé du texte 18">
            <a:extLst>
              <a:ext uri="{FF2B5EF4-FFF2-40B4-BE49-F238E27FC236}">
                <a16:creationId xmlns:a16="http://schemas.microsoft.com/office/drawing/2014/main" id="{F9250632-3282-4066-8F7B-1659B4F38283}"/>
              </a:ext>
            </a:extLst>
          </p:cNvPr>
          <p:cNvSpPr>
            <a:spLocks noGrp="1"/>
          </p:cNvSpPr>
          <p:nvPr>
            <p:ph idx="1"/>
          </p:nvPr>
        </p:nvSpPr>
        <p:spPr>
          <a:xfrm>
            <a:off x="1676400" y="2227732"/>
            <a:ext cx="21031200" cy="10126194"/>
          </a:xfrm>
          <a:prstGeom prst="rect">
            <a:avLst/>
          </a:prstGeom>
        </p:spPr>
        <p:txBody>
          <a:bodyPr vert="horz" lIns="91440" tIns="45720" rIns="91440" bIns="45720" rtlCol="0">
            <a:normAutofit/>
          </a:bodyPr>
          <a:lstStyle>
            <a:lvl3pPr>
              <a:buSzPct val="90000"/>
              <a:buFont typeface="Courier New" panose="02070309020205020404" pitchFamily="49" charset="0"/>
              <a:buChar char="o"/>
              <a:defRPr/>
            </a:lvl3pPr>
            <a:lvl4pPr>
              <a:buSzPct val="90000"/>
              <a:buFont typeface="Wingdings" panose="05000000000000000000" pitchFamily="2" charset="2"/>
              <a:buChar char="§"/>
              <a:defRPr/>
            </a:lvl4pPr>
            <a:lvl5pPr>
              <a:buSzPct val="90000"/>
              <a:buFont typeface="Wingdings" panose="05000000000000000000" pitchFamily="2" charset="2"/>
              <a:buChar char="ü"/>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sp>
        <p:nvSpPr>
          <p:cNvPr id="10" name="Titre 2"/>
          <p:cNvSpPr>
            <a:spLocks noGrp="1"/>
          </p:cNvSpPr>
          <p:nvPr>
            <p:ph type="title"/>
          </p:nvPr>
        </p:nvSpPr>
        <p:spPr>
          <a:xfrm>
            <a:off x="4895189" y="89248"/>
            <a:ext cx="13633515" cy="1296144"/>
          </a:xfrm>
          <a:prstGeom prst="rect">
            <a:avLst/>
          </a:prstGeom>
        </p:spPr>
        <p:txBody>
          <a:bodyPr anchor="ctr"/>
          <a:lstStyle>
            <a:lvl1pPr algn="ctr">
              <a:defRPr sz="4800" cap="none" baseline="0">
                <a:solidFill>
                  <a:schemeClr val="tx1"/>
                </a:solidFill>
              </a:defRPr>
            </a:lvl1pPr>
          </a:lstStyle>
          <a:p>
            <a:r>
              <a:rPr lang="fr-FR" dirty="0"/>
              <a:t>Cliquez pour modifier le style du titre</a:t>
            </a:r>
          </a:p>
        </p:txBody>
      </p:sp>
      <p:sp>
        <p:nvSpPr>
          <p:cNvPr id="11" name="Espace réservé du contenu 37"/>
          <p:cNvSpPr>
            <a:spLocks noGrp="1"/>
          </p:cNvSpPr>
          <p:nvPr>
            <p:ph sz="quarter" idx="10"/>
          </p:nvPr>
        </p:nvSpPr>
        <p:spPr>
          <a:xfrm>
            <a:off x="3166999" y="2105472"/>
            <a:ext cx="20832232" cy="9217024"/>
          </a:xfrm>
          <a:prstGeom prst="rect">
            <a:avLst/>
          </a:prstGeom>
        </p:spPr>
        <p:txBody>
          <a:bodyPr/>
          <a:lstStyle>
            <a:lvl1pPr>
              <a:buClr>
                <a:srgbClr val="E75239"/>
              </a:buClr>
              <a:defRPr>
                <a:latin typeface="+mj-lt"/>
              </a:defRPr>
            </a:lvl1pPr>
            <a:lvl2pPr>
              <a:buClr>
                <a:srgbClr val="E75239"/>
              </a:buClr>
              <a:defRPr>
                <a:latin typeface="+mj-lt"/>
              </a:defRPr>
            </a:lvl2pPr>
            <a:lvl3pPr marL="1828800" indent="-365760">
              <a:buClr>
                <a:srgbClr val="E75239"/>
              </a:buClr>
              <a:buFont typeface="Wingdings" pitchFamily="2" charset="2"/>
              <a:buChar char="q"/>
              <a:defRPr>
                <a:latin typeface="+mj-lt"/>
              </a:defRPr>
            </a:lvl3pPr>
            <a:lvl4pPr marL="2377440" indent="-365760">
              <a:buClr>
                <a:srgbClr val="E75239"/>
              </a:buClr>
              <a:buFont typeface="Wingdings" pitchFamily="2" charset="2"/>
              <a:buChar char="§"/>
              <a:defRPr>
                <a:latin typeface="+mj-lt"/>
              </a:defRPr>
            </a:lvl4pPr>
            <a:lvl5pPr>
              <a:defRPr>
                <a:latin typeface="+mj-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4236749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Texte du titre"/>
          <p:cNvSpPr txBox="1">
            <a:spLocks noGrp="1"/>
          </p:cNvSpPr>
          <p:nvPr>
            <p:ph type="title"/>
          </p:nvPr>
        </p:nvSpPr>
        <p:spPr>
          <a:xfrm>
            <a:off x="3955312" y="0"/>
            <a:ext cx="16693115" cy="12976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noAutofit/>
          </a:bodyPr>
          <a:lstStyle/>
          <a:p>
            <a:r>
              <a:rPr dirty="0" err="1"/>
              <a:t>Texte</a:t>
            </a:r>
            <a:r>
              <a:rPr lang="fr-FR" dirty="0"/>
              <a:t> </a:t>
            </a:r>
            <a:r>
              <a:rPr dirty="0"/>
              <a:t>du </a:t>
            </a:r>
            <a:r>
              <a:rPr dirty="0" err="1"/>
              <a:t>titre</a:t>
            </a:r>
            <a:endParaRPr dirty="0"/>
          </a:p>
        </p:txBody>
      </p:sp>
      <p:sp>
        <p:nvSpPr>
          <p:cNvPr id="11" name="Rectangle">
            <a:extLst>
              <a:ext uri="{FF2B5EF4-FFF2-40B4-BE49-F238E27FC236}">
                <a16:creationId xmlns:a16="http://schemas.microsoft.com/office/drawing/2014/main" id="{2AA6D474-E026-42B7-8722-D10AC2FA0B2E}"/>
              </a:ext>
            </a:extLst>
          </p:cNvPr>
          <p:cNvSpPr/>
          <p:nvPr userDrawn="1"/>
        </p:nvSpPr>
        <p:spPr>
          <a:xfrm>
            <a:off x="0" y="13345791"/>
            <a:ext cx="24384000" cy="405928"/>
          </a:xfrm>
          <a:prstGeom prst="rect">
            <a:avLst/>
          </a:prstGeom>
          <a:solidFill>
            <a:srgbClr val="BD7075"/>
          </a:solidFill>
          <a:ln w="12700">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12" name="Document confidentiel propriété de ETTA Santé">
            <a:extLst>
              <a:ext uri="{FF2B5EF4-FFF2-40B4-BE49-F238E27FC236}">
                <a16:creationId xmlns:a16="http://schemas.microsoft.com/office/drawing/2014/main" id="{B5DE885F-5227-4E67-B448-B033D2D9D2CD}"/>
              </a:ext>
            </a:extLst>
          </p:cNvPr>
          <p:cNvSpPr txBox="1"/>
          <p:nvPr userDrawn="1"/>
        </p:nvSpPr>
        <p:spPr>
          <a:xfrm>
            <a:off x="358350" y="13378206"/>
            <a:ext cx="3933115" cy="3410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lvl1pPr algn="l">
              <a:defRPr sz="1400" b="0">
                <a:solidFill>
                  <a:srgbClr val="FFFFFF"/>
                </a:solidFill>
              </a:defRPr>
            </a:lvl1pPr>
          </a:lstStyle>
          <a:p>
            <a:r>
              <a:t>Document confidentiel propriété de ETTA Santé</a:t>
            </a:r>
          </a:p>
        </p:txBody>
      </p:sp>
      <p:sp>
        <p:nvSpPr>
          <p:cNvPr id="13" name="ETTA Santé - Conseil en PMSI">
            <a:extLst>
              <a:ext uri="{FF2B5EF4-FFF2-40B4-BE49-F238E27FC236}">
                <a16:creationId xmlns:a16="http://schemas.microsoft.com/office/drawing/2014/main" id="{54656455-BF11-4A6C-B0DF-A461FE9C2A03}"/>
              </a:ext>
            </a:extLst>
          </p:cNvPr>
          <p:cNvSpPr txBox="1"/>
          <p:nvPr userDrawn="1"/>
        </p:nvSpPr>
        <p:spPr>
          <a:xfrm>
            <a:off x="11606903" y="13368898"/>
            <a:ext cx="1170191" cy="3597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71437" tIns="71437" rIns="71437" bIns="71437" anchor="ctr">
            <a:spAutoFit/>
          </a:bodyPr>
          <a:lstStyle>
            <a:lvl1pPr>
              <a:defRPr sz="1400" b="0">
                <a:solidFill>
                  <a:srgbClr val="FFFFFF"/>
                </a:solidFill>
              </a:defRPr>
            </a:lvl1pPr>
          </a:lstStyle>
          <a:p>
            <a:r>
              <a:rPr dirty="0"/>
              <a:t>ETTA Santé </a:t>
            </a:r>
          </a:p>
        </p:txBody>
      </p:sp>
      <p:sp>
        <p:nvSpPr>
          <p:cNvPr id="14" name="Numéro de diapositive">
            <a:extLst>
              <a:ext uri="{FF2B5EF4-FFF2-40B4-BE49-F238E27FC236}">
                <a16:creationId xmlns:a16="http://schemas.microsoft.com/office/drawing/2014/main" id="{8A78F41E-CCC9-43DA-8FBF-42920571F426}"/>
              </a:ext>
            </a:extLst>
          </p:cNvPr>
          <p:cNvSpPr txBox="1">
            <a:spLocks noGrp="1"/>
          </p:cNvSpPr>
          <p:nvPr>
            <p:ph type="sldNum" sz="quarter" idx="4"/>
          </p:nvPr>
        </p:nvSpPr>
        <p:spPr>
          <a:xfrm>
            <a:off x="23460468" y="13354179"/>
            <a:ext cx="890641" cy="359713"/>
          </a:xfrm>
          <a:prstGeom prst="rect">
            <a:avLst/>
          </a:prstGeom>
        </p:spPr>
        <p:txBody>
          <a:bodyPr/>
          <a:lstStyle>
            <a:lvl1pPr>
              <a:defRPr sz="1800" b="1">
                <a:solidFill>
                  <a:srgbClr val="FFFFFF"/>
                </a:solidFill>
                <a:latin typeface="Helvetica Neue"/>
                <a:ea typeface="Helvetica Neue"/>
                <a:cs typeface="Helvetica Neue"/>
                <a:sym typeface="Helvetica Neue"/>
              </a:defRPr>
            </a:lvl1pPr>
          </a:lstStyle>
          <a:p>
            <a:fld id="{86CB4B4D-7CA3-9044-876B-883B54F8677D}" type="slidenum">
              <a:t>‹N°›</a:t>
            </a:fld>
            <a:endParaRPr dirty="0"/>
          </a:p>
        </p:txBody>
      </p:sp>
      <p:pic>
        <p:nvPicPr>
          <p:cNvPr id="15" name="Etta-logo-couleur-1-baseline-1.png" descr="Etta-logo-couleur-1-baseline-1.png">
            <a:extLst>
              <a:ext uri="{FF2B5EF4-FFF2-40B4-BE49-F238E27FC236}">
                <a16:creationId xmlns:a16="http://schemas.microsoft.com/office/drawing/2014/main" id="{0A69AE4A-A411-4CD8-85E6-5E5327ACE665}"/>
              </a:ext>
            </a:extLst>
          </p:cNvPr>
          <p:cNvPicPr>
            <a:picLocks noChangeAspect="1"/>
          </p:cNvPicPr>
          <p:nvPr userDrawn="1"/>
        </p:nvPicPr>
        <p:blipFill>
          <a:blip r:embed="rId4"/>
          <a:stretch>
            <a:fillRect/>
          </a:stretch>
        </p:blipFill>
        <p:spPr>
          <a:xfrm>
            <a:off x="276535" y="342903"/>
            <a:ext cx="2901384" cy="719596"/>
          </a:xfrm>
          <a:prstGeom prst="rect">
            <a:avLst/>
          </a:prstGeom>
          <a:ln w="12700">
            <a:miter lim="400000"/>
          </a:ln>
        </p:spPr>
      </p:pic>
      <p:sp>
        <p:nvSpPr>
          <p:cNvPr id="16" name="Ligne">
            <a:extLst>
              <a:ext uri="{FF2B5EF4-FFF2-40B4-BE49-F238E27FC236}">
                <a16:creationId xmlns:a16="http://schemas.microsoft.com/office/drawing/2014/main" id="{DF6FB4B1-1841-46CA-8D15-CA2DB6F0FA93}"/>
              </a:ext>
            </a:extLst>
          </p:cNvPr>
          <p:cNvSpPr/>
          <p:nvPr userDrawn="1"/>
        </p:nvSpPr>
        <p:spPr>
          <a:xfrm flipV="1">
            <a:off x="0" y="1320800"/>
            <a:ext cx="24384000" cy="76201"/>
          </a:xfrm>
          <a:prstGeom prst="line">
            <a:avLst/>
          </a:prstGeom>
          <a:ln w="50800">
            <a:solidFill>
              <a:srgbClr val="BD7075"/>
            </a:solidFill>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19" name="Espace réservé du texte 18">
            <a:extLst>
              <a:ext uri="{FF2B5EF4-FFF2-40B4-BE49-F238E27FC236}">
                <a16:creationId xmlns:a16="http://schemas.microsoft.com/office/drawing/2014/main" id="{CA5B9068-3CA4-4020-B930-B5787FDD91C5}"/>
              </a:ext>
            </a:extLst>
          </p:cNvPr>
          <p:cNvSpPr>
            <a:spLocks noGrp="1"/>
          </p:cNvSpPr>
          <p:nvPr>
            <p:ph type="body" idx="1"/>
          </p:nvPr>
        </p:nvSpPr>
        <p:spPr>
          <a:xfrm>
            <a:off x="1676400" y="1807706"/>
            <a:ext cx="21031200" cy="1054622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hf hdr="0" ftr="0" dt="0"/>
  <p:txStyles>
    <p:titleStyle>
      <a:lvl1pPr marL="0" marR="0" indent="0" algn="ctr" defTabSz="821531" rtl="0" latinLnBrk="0">
        <a:lnSpc>
          <a:spcPct val="100000"/>
        </a:lnSpc>
        <a:spcBef>
          <a:spcPts val="0"/>
        </a:spcBef>
        <a:spcAft>
          <a:spcPts val="0"/>
        </a:spcAft>
        <a:buClrTx/>
        <a:buSzTx/>
        <a:buFontTx/>
        <a:buNone/>
        <a:tabLst/>
        <a:defRPr sz="4000" b="0" i="0" u="none" strike="noStrike" cap="none" spc="0" baseline="0">
          <a:solidFill>
            <a:srgbClr val="000000"/>
          </a:solidFill>
          <a:uFillTx/>
          <a:latin typeface="+mn-lt"/>
          <a:ea typeface="+mn-ea"/>
          <a:cs typeface="+mn-cs"/>
          <a:sym typeface="Helvetica Neue Medium"/>
        </a:defRPr>
      </a:lvl1pPr>
      <a:lvl2pPr marL="0" marR="0" indent="0" algn="ctr" defTabSz="821531" rtl="0" latinLnBrk="0">
        <a:lnSpc>
          <a:spcPct val="100000"/>
        </a:lnSpc>
        <a:spcBef>
          <a:spcPts val="0"/>
        </a:spcBef>
        <a:spcAft>
          <a:spcPts val="0"/>
        </a:spcAft>
        <a:buClrTx/>
        <a:buSzTx/>
        <a:buFontTx/>
        <a:buNone/>
        <a:tabLst/>
        <a:defRPr sz="6600" b="0" i="0" u="none" strike="noStrike" cap="none" spc="0" baseline="0">
          <a:solidFill>
            <a:srgbClr val="000000"/>
          </a:solidFill>
          <a:uFillTx/>
          <a:latin typeface="+mn-lt"/>
          <a:ea typeface="+mn-ea"/>
          <a:cs typeface="+mn-cs"/>
          <a:sym typeface="Helvetica Neue Medium"/>
        </a:defRPr>
      </a:lvl2pPr>
      <a:lvl3pPr marL="0" marR="0" indent="0" algn="ctr" defTabSz="821531" rtl="0" latinLnBrk="0">
        <a:lnSpc>
          <a:spcPct val="100000"/>
        </a:lnSpc>
        <a:spcBef>
          <a:spcPts val="0"/>
        </a:spcBef>
        <a:spcAft>
          <a:spcPts val="0"/>
        </a:spcAft>
        <a:buClrTx/>
        <a:buSzTx/>
        <a:buFontTx/>
        <a:buNone/>
        <a:tabLst/>
        <a:defRPr sz="6600" b="0" i="0" u="none" strike="noStrike" cap="none" spc="0" baseline="0">
          <a:solidFill>
            <a:srgbClr val="000000"/>
          </a:solidFill>
          <a:uFillTx/>
          <a:latin typeface="+mn-lt"/>
          <a:ea typeface="+mn-ea"/>
          <a:cs typeface="+mn-cs"/>
          <a:sym typeface="Helvetica Neue Medium"/>
        </a:defRPr>
      </a:lvl3pPr>
      <a:lvl4pPr marL="0" marR="0" indent="0" algn="ctr" defTabSz="821531" rtl="0" latinLnBrk="0">
        <a:lnSpc>
          <a:spcPct val="100000"/>
        </a:lnSpc>
        <a:spcBef>
          <a:spcPts val="0"/>
        </a:spcBef>
        <a:spcAft>
          <a:spcPts val="0"/>
        </a:spcAft>
        <a:buClrTx/>
        <a:buSzTx/>
        <a:buFontTx/>
        <a:buNone/>
        <a:tabLst/>
        <a:defRPr sz="6600" b="0" i="0" u="none" strike="noStrike" cap="none" spc="0" baseline="0">
          <a:solidFill>
            <a:srgbClr val="000000"/>
          </a:solidFill>
          <a:uFillTx/>
          <a:latin typeface="+mn-lt"/>
          <a:ea typeface="+mn-ea"/>
          <a:cs typeface="+mn-cs"/>
          <a:sym typeface="Helvetica Neue Medium"/>
        </a:defRPr>
      </a:lvl4pPr>
      <a:lvl5pPr marL="0" marR="0" indent="0" algn="ctr" defTabSz="821531" rtl="0" latinLnBrk="0">
        <a:lnSpc>
          <a:spcPct val="100000"/>
        </a:lnSpc>
        <a:spcBef>
          <a:spcPts val="0"/>
        </a:spcBef>
        <a:spcAft>
          <a:spcPts val="0"/>
        </a:spcAft>
        <a:buClrTx/>
        <a:buSzTx/>
        <a:buFontTx/>
        <a:buNone/>
        <a:tabLst/>
        <a:defRPr sz="6600" b="0" i="0" u="none" strike="noStrike" cap="none" spc="0" baseline="0">
          <a:solidFill>
            <a:srgbClr val="000000"/>
          </a:solidFill>
          <a:uFillTx/>
          <a:latin typeface="+mn-lt"/>
          <a:ea typeface="+mn-ea"/>
          <a:cs typeface="+mn-cs"/>
          <a:sym typeface="Helvetica Neue Medium"/>
        </a:defRPr>
      </a:lvl5pPr>
      <a:lvl6pPr marL="0" marR="0" indent="0" algn="ctr" defTabSz="821531" rtl="0" latinLnBrk="0">
        <a:lnSpc>
          <a:spcPct val="100000"/>
        </a:lnSpc>
        <a:spcBef>
          <a:spcPts val="0"/>
        </a:spcBef>
        <a:spcAft>
          <a:spcPts val="0"/>
        </a:spcAft>
        <a:buClrTx/>
        <a:buSzTx/>
        <a:buFontTx/>
        <a:buNone/>
        <a:tabLst/>
        <a:defRPr sz="6600" b="0" i="0" u="none" strike="noStrike" cap="none" spc="0" baseline="0">
          <a:solidFill>
            <a:srgbClr val="000000"/>
          </a:solidFill>
          <a:uFillTx/>
          <a:latin typeface="+mn-lt"/>
          <a:ea typeface="+mn-ea"/>
          <a:cs typeface="+mn-cs"/>
          <a:sym typeface="Helvetica Neue Medium"/>
        </a:defRPr>
      </a:lvl6pPr>
      <a:lvl7pPr marL="0" marR="0" indent="0" algn="ctr" defTabSz="821531" rtl="0" latinLnBrk="0">
        <a:lnSpc>
          <a:spcPct val="100000"/>
        </a:lnSpc>
        <a:spcBef>
          <a:spcPts val="0"/>
        </a:spcBef>
        <a:spcAft>
          <a:spcPts val="0"/>
        </a:spcAft>
        <a:buClrTx/>
        <a:buSzTx/>
        <a:buFontTx/>
        <a:buNone/>
        <a:tabLst/>
        <a:defRPr sz="6600" b="0" i="0" u="none" strike="noStrike" cap="none" spc="0" baseline="0">
          <a:solidFill>
            <a:srgbClr val="000000"/>
          </a:solidFill>
          <a:uFillTx/>
          <a:latin typeface="+mn-lt"/>
          <a:ea typeface="+mn-ea"/>
          <a:cs typeface="+mn-cs"/>
          <a:sym typeface="Helvetica Neue Medium"/>
        </a:defRPr>
      </a:lvl7pPr>
      <a:lvl8pPr marL="0" marR="0" indent="0" algn="ctr" defTabSz="821531" rtl="0" latinLnBrk="0">
        <a:lnSpc>
          <a:spcPct val="100000"/>
        </a:lnSpc>
        <a:spcBef>
          <a:spcPts val="0"/>
        </a:spcBef>
        <a:spcAft>
          <a:spcPts val="0"/>
        </a:spcAft>
        <a:buClrTx/>
        <a:buSzTx/>
        <a:buFontTx/>
        <a:buNone/>
        <a:tabLst/>
        <a:defRPr sz="6600" b="0" i="0" u="none" strike="noStrike" cap="none" spc="0" baseline="0">
          <a:solidFill>
            <a:srgbClr val="000000"/>
          </a:solidFill>
          <a:uFillTx/>
          <a:latin typeface="+mn-lt"/>
          <a:ea typeface="+mn-ea"/>
          <a:cs typeface="+mn-cs"/>
          <a:sym typeface="Helvetica Neue Medium"/>
        </a:defRPr>
      </a:lvl8pPr>
      <a:lvl9pPr marL="0" marR="0" indent="0" algn="ctr" defTabSz="821531" rtl="0" latinLnBrk="0">
        <a:lnSpc>
          <a:spcPct val="100000"/>
        </a:lnSpc>
        <a:spcBef>
          <a:spcPts val="0"/>
        </a:spcBef>
        <a:spcAft>
          <a:spcPts val="0"/>
        </a:spcAft>
        <a:buClrTx/>
        <a:buSzTx/>
        <a:buFontTx/>
        <a:buNone/>
        <a:tabLst/>
        <a:defRPr sz="6600" b="0" i="0" u="none" strike="noStrike" cap="none" spc="0" baseline="0">
          <a:solidFill>
            <a:srgbClr val="000000"/>
          </a:solidFill>
          <a:uFillTx/>
          <a:latin typeface="+mn-lt"/>
          <a:ea typeface="+mn-ea"/>
          <a:cs typeface="+mn-cs"/>
          <a:sym typeface="Helvetica Neue Medium"/>
        </a:defRPr>
      </a:lvl9pPr>
    </p:titleStyle>
    <p:bodyStyle>
      <a:lvl1pPr marL="611187" marR="0" indent="-611187" algn="l" defTabSz="821531" rtl="0" latinLnBrk="0">
        <a:lnSpc>
          <a:spcPct val="100000"/>
        </a:lnSpc>
        <a:spcBef>
          <a:spcPts val="600"/>
        </a:spcBef>
        <a:spcAft>
          <a:spcPts val="0"/>
        </a:spcAft>
        <a:buClr>
          <a:srgbClr val="C00000"/>
        </a:buClr>
        <a:buSzPct val="145000"/>
        <a:buFontTx/>
        <a:buChar char="•"/>
        <a:tabLst/>
        <a:defRPr sz="4400" b="0" i="0" u="none" strike="noStrike" cap="none" spc="0" baseline="0">
          <a:solidFill>
            <a:srgbClr val="000000"/>
          </a:solidFill>
          <a:uFillTx/>
          <a:latin typeface="Helvetica Neue"/>
          <a:ea typeface="Helvetica Neue"/>
          <a:cs typeface="Helvetica Neue"/>
          <a:sym typeface="Helvetica Neue"/>
        </a:defRPr>
      </a:lvl1pPr>
      <a:lvl2pPr marL="1055687" marR="0" indent="-611187" algn="l" defTabSz="821531" rtl="0" latinLnBrk="0">
        <a:lnSpc>
          <a:spcPct val="100000"/>
        </a:lnSpc>
        <a:spcBef>
          <a:spcPts val="600"/>
        </a:spcBef>
        <a:spcAft>
          <a:spcPts val="0"/>
        </a:spcAft>
        <a:buClrTx/>
        <a:buSzPct val="145000"/>
        <a:buFontTx/>
        <a:buChar char="•"/>
        <a:tabLst/>
        <a:defRPr sz="4400" b="0" i="0" u="none" strike="noStrike" cap="none" spc="0" baseline="0">
          <a:solidFill>
            <a:srgbClr val="000000"/>
          </a:solidFill>
          <a:uFillTx/>
          <a:latin typeface="Helvetica Neue"/>
          <a:ea typeface="Helvetica Neue"/>
          <a:cs typeface="Helvetica Neue"/>
          <a:sym typeface="Helvetica Neue"/>
        </a:defRPr>
      </a:lvl2pPr>
      <a:lvl3pPr marL="1500187" marR="0" indent="-611187" algn="l" defTabSz="821531" rtl="0" latinLnBrk="0">
        <a:lnSpc>
          <a:spcPct val="100000"/>
        </a:lnSpc>
        <a:spcBef>
          <a:spcPts val="600"/>
        </a:spcBef>
        <a:spcAft>
          <a:spcPts val="0"/>
        </a:spcAft>
        <a:buClrTx/>
        <a:buSzPct val="90000"/>
        <a:buFont typeface="Courier New" panose="02070309020205020404" pitchFamily="49" charset="0"/>
        <a:buChar char="o"/>
        <a:tabLst/>
        <a:defRPr sz="3600" b="0" i="0" u="none" strike="noStrike" cap="none" spc="0" baseline="0">
          <a:solidFill>
            <a:srgbClr val="000000"/>
          </a:solidFill>
          <a:uFillTx/>
          <a:latin typeface="Helvetica Neue"/>
          <a:ea typeface="Helvetica Neue"/>
          <a:cs typeface="Helvetica Neue"/>
          <a:sym typeface="Helvetica Neue"/>
        </a:defRPr>
      </a:lvl3pPr>
      <a:lvl4pPr marL="1905000" marR="0" indent="-571500" algn="l" defTabSz="821531" rtl="0" latinLnBrk="0">
        <a:lnSpc>
          <a:spcPct val="100000"/>
        </a:lnSpc>
        <a:spcBef>
          <a:spcPts val="600"/>
        </a:spcBef>
        <a:spcAft>
          <a:spcPts val="0"/>
        </a:spcAft>
        <a:buClrTx/>
        <a:buSzPct val="90000"/>
        <a:buFont typeface="Arial" panose="020B0604020202020204" pitchFamily="34" charset="0"/>
        <a:buChar char="•"/>
        <a:tabLst/>
        <a:defRPr sz="3200" b="0" i="0" u="none" strike="noStrike" cap="none" spc="0" baseline="0">
          <a:solidFill>
            <a:srgbClr val="000000"/>
          </a:solidFill>
          <a:uFillTx/>
          <a:latin typeface="Helvetica Neue"/>
          <a:ea typeface="Helvetica Neue"/>
          <a:cs typeface="Helvetica Neue"/>
          <a:sym typeface="Helvetica Neue"/>
        </a:defRPr>
      </a:lvl4pPr>
      <a:lvl5pPr marL="2389187" marR="0" indent="-611187" algn="l" defTabSz="821531" rtl="0" latinLnBrk="0">
        <a:lnSpc>
          <a:spcPct val="100000"/>
        </a:lnSpc>
        <a:spcBef>
          <a:spcPts val="600"/>
        </a:spcBef>
        <a:spcAft>
          <a:spcPts val="0"/>
        </a:spcAft>
        <a:buClrTx/>
        <a:buSzPct val="100000"/>
        <a:buFont typeface="Wingdings" panose="05000000000000000000" pitchFamily="2" charset="2"/>
        <a:buChar char="ü"/>
        <a:tabLst/>
        <a:defRPr sz="2800" b="0" i="0" u="none" strike="noStrike" cap="none" spc="0" baseline="0">
          <a:solidFill>
            <a:srgbClr val="000000"/>
          </a:solidFill>
          <a:uFillTx/>
          <a:latin typeface="Helvetica Neue"/>
          <a:ea typeface="Helvetica Neue"/>
          <a:cs typeface="Helvetica Neue"/>
          <a:sym typeface="Helvetica Neue"/>
        </a:defRPr>
      </a:lvl5pPr>
      <a:lvl6pPr marL="28336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Helvetica Neue"/>
          <a:ea typeface="Helvetica Neue"/>
          <a:cs typeface="Helvetica Neue"/>
          <a:sym typeface="Helvetica Neue"/>
        </a:defRPr>
      </a:lvl6pPr>
      <a:lvl7pPr marL="32781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Helvetica Neue"/>
          <a:ea typeface="Helvetica Neue"/>
          <a:cs typeface="Helvetica Neue"/>
          <a:sym typeface="Helvetica Neue"/>
        </a:defRPr>
      </a:lvl7pPr>
      <a:lvl8pPr marL="37226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Helvetica Neue"/>
          <a:ea typeface="Helvetica Neue"/>
          <a:cs typeface="Helvetica Neue"/>
          <a:sym typeface="Helvetica Neue"/>
        </a:defRPr>
      </a:lvl8pPr>
      <a:lvl9pPr marL="41671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1pPr>
      <a:lvl2pPr marL="0" marR="0" indent="2286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2pPr>
      <a:lvl3pPr marL="0" marR="0" indent="4572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3pPr>
      <a:lvl4pPr marL="0" marR="0" indent="6858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4pPr>
      <a:lvl5pPr marL="0" marR="0" indent="9144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5pPr>
      <a:lvl6pPr marL="0" marR="0" indent="11430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6pPr>
      <a:lvl7pPr marL="0" marR="0" indent="13716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7pPr>
      <a:lvl8pPr marL="0" marR="0" indent="16002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8pPr>
      <a:lvl9pPr marL="0" marR="0" indent="18288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sante.gouv.fr/IMG/pdf/cahier_des_charges_-_facturation_ssr_-_2023_v8_juillet_23.pdf"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Ligne"/>
          <p:cNvSpPr/>
          <p:nvPr/>
        </p:nvSpPr>
        <p:spPr>
          <a:xfrm>
            <a:off x="10360227" y="9227921"/>
            <a:ext cx="3663546" cy="1"/>
          </a:xfrm>
          <a:prstGeom prst="line">
            <a:avLst/>
          </a:prstGeom>
          <a:ln w="50800">
            <a:solidFill>
              <a:srgbClr val="BD7075"/>
            </a:solidFill>
            <a:miter lim="400000"/>
          </a:ln>
        </p:spPr>
        <p:txBody>
          <a:bodyPr lIns="53578" tIns="53578" rIns="53578" bIns="53578" anchor="ctr"/>
          <a:lstStyle/>
          <a:p>
            <a:pPr>
              <a:defRPr sz="3000" b="0">
                <a:solidFill>
                  <a:srgbClr val="FFFFFF"/>
                </a:solidFill>
                <a:latin typeface="+mn-lt"/>
                <a:ea typeface="+mn-ea"/>
                <a:cs typeface="+mn-cs"/>
                <a:sym typeface="Helvetica Neue Medium"/>
              </a:defRPr>
            </a:pPr>
            <a:endParaRPr sz="2250"/>
          </a:p>
        </p:txBody>
      </p:sp>
      <p:sp>
        <p:nvSpPr>
          <p:cNvPr id="44" name="Numéro de diapositive"/>
          <p:cNvSpPr txBox="1">
            <a:spLocks noGrp="1"/>
          </p:cNvSpPr>
          <p:nvPr>
            <p:ph type="sldNum" sz="quarter" idx="2"/>
          </p:nvPr>
        </p:nvSpPr>
        <p:spPr>
          <a:xfrm>
            <a:off x="20824392" y="11748640"/>
            <a:ext cx="212009" cy="254852"/>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a:t>
            </a:fld>
            <a:endParaRPr/>
          </a:p>
        </p:txBody>
      </p:sp>
      <p:sp>
        <p:nvSpPr>
          <p:cNvPr id="12" name="Dr Amina ETTORCHI-TARDY…">
            <a:extLst>
              <a:ext uri="{FF2B5EF4-FFF2-40B4-BE49-F238E27FC236}">
                <a16:creationId xmlns:a16="http://schemas.microsoft.com/office/drawing/2014/main" id="{7A52BD6C-2585-46C2-86B1-7CD95E81035E}"/>
              </a:ext>
            </a:extLst>
          </p:cNvPr>
          <p:cNvSpPr txBox="1">
            <a:spLocks/>
          </p:cNvSpPr>
          <p:nvPr/>
        </p:nvSpPr>
        <p:spPr>
          <a:xfrm>
            <a:off x="3048002" y="9491668"/>
            <a:ext cx="18287999" cy="2090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8220" tIns="48220" rIns="48220" bIns="48220" anchor="t">
            <a:normAutofit/>
          </a:bodyPr>
          <a:lstStyle>
            <a:lvl1pPr marL="611187" marR="0" indent="-611187" algn="l" defTabSz="821531" rtl="0" latinLnBrk="0">
              <a:lnSpc>
                <a:spcPct val="100000"/>
              </a:lnSpc>
              <a:spcBef>
                <a:spcPts val="5900"/>
              </a:spcBef>
              <a:spcAft>
                <a:spcPts val="0"/>
              </a:spcAft>
              <a:buClr>
                <a:srgbClr val="C00000"/>
              </a:buClr>
              <a:buSzPct val="145000"/>
              <a:buFontTx/>
              <a:buChar char="•"/>
              <a:tabLst/>
              <a:defRPr sz="4400" b="0" i="0" u="none" strike="noStrike" cap="none" spc="0" baseline="0">
                <a:solidFill>
                  <a:srgbClr val="000000"/>
                </a:solidFill>
                <a:uFillTx/>
                <a:latin typeface="Helvetica Neue"/>
                <a:ea typeface="Helvetica Neue"/>
                <a:cs typeface="Helvetica Neue"/>
                <a:sym typeface="Helvetica Neue"/>
              </a:defRPr>
            </a:lvl1pPr>
            <a:lvl2pPr marL="1049019" marR="0" indent="-604519" algn="l" defTabSz="821531" rtl="0" latinLnBrk="0">
              <a:lnSpc>
                <a:spcPct val="100000"/>
              </a:lnSpc>
              <a:spcBef>
                <a:spcPts val="5900"/>
              </a:spcBef>
              <a:spcAft>
                <a:spcPts val="0"/>
              </a:spcAft>
              <a:buClrTx/>
              <a:buSzPct val="145000"/>
              <a:buFontTx/>
              <a:buChar char="•"/>
              <a:tabLst/>
              <a:defRPr sz="3400" b="0" i="0" u="none" strike="noStrike" cap="none" spc="0" baseline="0">
                <a:solidFill>
                  <a:srgbClr val="000000"/>
                </a:solidFill>
                <a:uFillTx/>
                <a:latin typeface="Helvetica Neue"/>
                <a:ea typeface="Helvetica Neue"/>
                <a:cs typeface="Helvetica Neue"/>
                <a:sym typeface="Helvetica Neue"/>
              </a:defRPr>
            </a:lvl2pPr>
            <a:lvl3pPr marL="1511300" marR="0" indent="-622300" algn="l" defTabSz="821531" rtl="0" latinLnBrk="0">
              <a:lnSpc>
                <a:spcPct val="100000"/>
              </a:lnSpc>
              <a:spcBef>
                <a:spcPts val="5900"/>
              </a:spcBef>
              <a:spcAft>
                <a:spcPts val="0"/>
              </a:spcAft>
              <a:buClrTx/>
              <a:buSzPct val="145000"/>
              <a:buFontTx/>
              <a:buChar char="•"/>
              <a:tabLst/>
              <a:defRPr sz="2800" b="0" i="0" u="none" strike="noStrike" cap="none" spc="0" baseline="0">
                <a:solidFill>
                  <a:srgbClr val="000000"/>
                </a:solidFill>
                <a:uFillTx/>
                <a:latin typeface="Helvetica Neue"/>
                <a:ea typeface="Helvetica Neue"/>
                <a:cs typeface="Helvetica Neue"/>
                <a:sym typeface="Helvetica Neue"/>
              </a:defRPr>
            </a:lvl3pPr>
            <a:lvl4pPr marL="19446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BD7075"/>
                </a:solidFill>
                <a:uFillTx/>
                <a:latin typeface="Helvetica Neue"/>
                <a:ea typeface="Helvetica Neue"/>
                <a:cs typeface="Helvetica Neue"/>
                <a:sym typeface="Helvetica Neue"/>
              </a:defRPr>
            </a:lvl4pPr>
            <a:lvl5pPr marL="23891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962822"/>
                </a:solidFill>
                <a:uFillTx/>
                <a:latin typeface="Helvetica Neue"/>
                <a:ea typeface="Helvetica Neue"/>
                <a:cs typeface="Helvetica Neue"/>
                <a:sym typeface="Helvetica Neue"/>
              </a:defRPr>
            </a:lvl5pPr>
            <a:lvl6pPr marL="28336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Helvetica Neue"/>
                <a:ea typeface="Helvetica Neue"/>
                <a:cs typeface="Helvetica Neue"/>
                <a:sym typeface="Helvetica Neue"/>
              </a:defRPr>
            </a:lvl6pPr>
            <a:lvl7pPr marL="32781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Helvetica Neue"/>
                <a:ea typeface="Helvetica Neue"/>
                <a:cs typeface="Helvetica Neue"/>
                <a:sym typeface="Helvetica Neue"/>
              </a:defRPr>
            </a:lvl7pPr>
            <a:lvl8pPr marL="37226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Helvetica Neue"/>
                <a:ea typeface="Helvetica Neue"/>
                <a:cs typeface="Helvetica Neue"/>
                <a:sym typeface="Helvetica Neue"/>
              </a:defRPr>
            </a:lvl8pPr>
            <a:lvl9pPr marL="4167187" marR="0" indent="-611187" algn="l" defTabSz="821531" rtl="0"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Helvetica Neue"/>
                <a:ea typeface="Helvetica Neue"/>
                <a:cs typeface="Helvetica Neue"/>
                <a:sym typeface="Helvetica Neue"/>
              </a:defRPr>
            </a:lvl9pPr>
          </a:lstStyle>
          <a:p>
            <a:pPr marL="0" indent="0" algn="ctr" defTabSz="954762" hangingPunct="1">
              <a:spcBef>
                <a:spcPts val="600"/>
              </a:spcBef>
              <a:buClr>
                <a:srgbClr val="E75239"/>
              </a:buClr>
              <a:buSzTx/>
              <a:buNone/>
              <a:defRPr sz="2970"/>
            </a:pPr>
            <a:r>
              <a:rPr lang="it-IT" sz="2000" dirty="0"/>
              <a:t>Dr Amina ETTORCHI-TARDY</a:t>
            </a:r>
            <a:endParaRPr lang="it-IT" sz="2000" dirty="0">
              <a:latin typeface="Cambria"/>
              <a:ea typeface="Cambria"/>
              <a:cs typeface="Cambria"/>
              <a:sym typeface="Cambria"/>
            </a:endParaRPr>
          </a:p>
          <a:p>
            <a:pPr marL="0" indent="0" algn="ctr" defTabSz="954762" hangingPunct="1">
              <a:spcBef>
                <a:spcPts val="600"/>
              </a:spcBef>
              <a:buClr>
                <a:srgbClr val="E75239"/>
              </a:buClr>
              <a:buSzTx/>
              <a:buNone/>
              <a:defRPr sz="2970"/>
            </a:pPr>
            <a:r>
              <a:rPr lang="it-IT" sz="2000" dirty="0"/>
              <a:t>Médecin spécialiste en santé publique et Médecine Sociale</a:t>
            </a:r>
          </a:p>
          <a:p>
            <a:pPr marL="0" indent="0" algn="ctr" defTabSz="954762" hangingPunct="1">
              <a:spcBef>
                <a:spcPts val="600"/>
              </a:spcBef>
              <a:buClr>
                <a:srgbClr val="E75239"/>
              </a:buClr>
              <a:buSzTx/>
              <a:buNone/>
              <a:defRPr sz="2970"/>
            </a:pPr>
            <a:r>
              <a:rPr lang="it-IT" sz="2000" dirty="0"/>
              <a:t>Médecin responsable de l’information médicale</a:t>
            </a:r>
          </a:p>
        </p:txBody>
      </p:sp>
      <p:sp>
        <p:nvSpPr>
          <p:cNvPr id="10" name="Titre 1"/>
          <p:cNvSpPr txBox="1">
            <a:spLocks/>
          </p:cNvSpPr>
          <p:nvPr/>
        </p:nvSpPr>
        <p:spPr>
          <a:xfrm>
            <a:off x="3048001" y="3569660"/>
            <a:ext cx="17776391" cy="47772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noAutofit/>
          </a:bodyPr>
          <a:lstStyle>
            <a:lvl1pPr marL="0" marR="0" indent="0" algn="ctr" defTabSz="821531" rtl="0" latinLnBrk="0">
              <a:lnSpc>
                <a:spcPct val="100000"/>
              </a:lnSpc>
              <a:spcBef>
                <a:spcPts val="0"/>
              </a:spcBef>
              <a:spcAft>
                <a:spcPts val="0"/>
              </a:spcAft>
              <a:buClrTx/>
              <a:buSzTx/>
              <a:buFontTx/>
              <a:buNone/>
              <a:tabLst/>
              <a:defRPr sz="4000" b="0" i="0" u="none" strike="noStrike" cap="none" spc="0" baseline="0">
                <a:solidFill>
                  <a:srgbClr val="000000"/>
                </a:solidFill>
                <a:uFillTx/>
                <a:latin typeface="+mn-lt"/>
                <a:ea typeface="+mn-ea"/>
                <a:cs typeface="+mn-cs"/>
                <a:sym typeface="Helvetica Neue Medium"/>
              </a:defRPr>
            </a:lvl1pPr>
            <a:lvl2pPr marL="0" marR="0" indent="0" algn="ctr" defTabSz="821531" rtl="0" latinLnBrk="0">
              <a:lnSpc>
                <a:spcPct val="100000"/>
              </a:lnSpc>
              <a:spcBef>
                <a:spcPts val="0"/>
              </a:spcBef>
              <a:spcAft>
                <a:spcPts val="0"/>
              </a:spcAft>
              <a:buClrTx/>
              <a:buSzTx/>
              <a:buFontTx/>
              <a:buNone/>
              <a:tabLst/>
              <a:defRPr sz="6600" b="0" i="0" u="none" strike="noStrike" cap="none" spc="0" baseline="0">
                <a:solidFill>
                  <a:srgbClr val="000000"/>
                </a:solidFill>
                <a:uFillTx/>
                <a:latin typeface="+mn-lt"/>
                <a:ea typeface="+mn-ea"/>
                <a:cs typeface="+mn-cs"/>
                <a:sym typeface="Helvetica Neue Medium"/>
              </a:defRPr>
            </a:lvl2pPr>
            <a:lvl3pPr marL="0" marR="0" indent="0" algn="ctr" defTabSz="821531" rtl="0" latinLnBrk="0">
              <a:lnSpc>
                <a:spcPct val="100000"/>
              </a:lnSpc>
              <a:spcBef>
                <a:spcPts val="0"/>
              </a:spcBef>
              <a:spcAft>
                <a:spcPts val="0"/>
              </a:spcAft>
              <a:buClrTx/>
              <a:buSzTx/>
              <a:buFontTx/>
              <a:buNone/>
              <a:tabLst/>
              <a:defRPr sz="6600" b="0" i="0" u="none" strike="noStrike" cap="none" spc="0" baseline="0">
                <a:solidFill>
                  <a:srgbClr val="000000"/>
                </a:solidFill>
                <a:uFillTx/>
                <a:latin typeface="+mn-lt"/>
                <a:ea typeface="+mn-ea"/>
                <a:cs typeface="+mn-cs"/>
                <a:sym typeface="Helvetica Neue Medium"/>
              </a:defRPr>
            </a:lvl3pPr>
            <a:lvl4pPr marL="0" marR="0" indent="0" algn="ctr" defTabSz="821531" rtl="0" latinLnBrk="0">
              <a:lnSpc>
                <a:spcPct val="100000"/>
              </a:lnSpc>
              <a:spcBef>
                <a:spcPts val="0"/>
              </a:spcBef>
              <a:spcAft>
                <a:spcPts val="0"/>
              </a:spcAft>
              <a:buClrTx/>
              <a:buSzTx/>
              <a:buFontTx/>
              <a:buNone/>
              <a:tabLst/>
              <a:defRPr sz="6600" b="0" i="0" u="none" strike="noStrike" cap="none" spc="0" baseline="0">
                <a:solidFill>
                  <a:srgbClr val="000000"/>
                </a:solidFill>
                <a:uFillTx/>
                <a:latin typeface="+mn-lt"/>
                <a:ea typeface="+mn-ea"/>
                <a:cs typeface="+mn-cs"/>
                <a:sym typeface="Helvetica Neue Medium"/>
              </a:defRPr>
            </a:lvl4pPr>
            <a:lvl5pPr marL="0" marR="0" indent="0" algn="ctr" defTabSz="821531" rtl="0" latinLnBrk="0">
              <a:lnSpc>
                <a:spcPct val="100000"/>
              </a:lnSpc>
              <a:spcBef>
                <a:spcPts val="0"/>
              </a:spcBef>
              <a:spcAft>
                <a:spcPts val="0"/>
              </a:spcAft>
              <a:buClrTx/>
              <a:buSzTx/>
              <a:buFontTx/>
              <a:buNone/>
              <a:tabLst/>
              <a:defRPr sz="6600" b="0" i="0" u="none" strike="noStrike" cap="none" spc="0" baseline="0">
                <a:solidFill>
                  <a:srgbClr val="000000"/>
                </a:solidFill>
                <a:uFillTx/>
                <a:latin typeface="+mn-lt"/>
                <a:ea typeface="+mn-ea"/>
                <a:cs typeface="+mn-cs"/>
                <a:sym typeface="Helvetica Neue Medium"/>
              </a:defRPr>
            </a:lvl5pPr>
            <a:lvl6pPr marL="0" marR="0" indent="0" algn="ctr" defTabSz="821531" rtl="0" latinLnBrk="0">
              <a:lnSpc>
                <a:spcPct val="100000"/>
              </a:lnSpc>
              <a:spcBef>
                <a:spcPts val="0"/>
              </a:spcBef>
              <a:spcAft>
                <a:spcPts val="0"/>
              </a:spcAft>
              <a:buClrTx/>
              <a:buSzTx/>
              <a:buFontTx/>
              <a:buNone/>
              <a:tabLst/>
              <a:defRPr sz="6600" b="0" i="0" u="none" strike="noStrike" cap="none" spc="0" baseline="0">
                <a:solidFill>
                  <a:srgbClr val="000000"/>
                </a:solidFill>
                <a:uFillTx/>
                <a:latin typeface="+mn-lt"/>
                <a:ea typeface="+mn-ea"/>
                <a:cs typeface="+mn-cs"/>
                <a:sym typeface="Helvetica Neue Medium"/>
              </a:defRPr>
            </a:lvl6pPr>
            <a:lvl7pPr marL="0" marR="0" indent="0" algn="ctr" defTabSz="821531" rtl="0" latinLnBrk="0">
              <a:lnSpc>
                <a:spcPct val="100000"/>
              </a:lnSpc>
              <a:spcBef>
                <a:spcPts val="0"/>
              </a:spcBef>
              <a:spcAft>
                <a:spcPts val="0"/>
              </a:spcAft>
              <a:buClrTx/>
              <a:buSzTx/>
              <a:buFontTx/>
              <a:buNone/>
              <a:tabLst/>
              <a:defRPr sz="6600" b="0" i="0" u="none" strike="noStrike" cap="none" spc="0" baseline="0">
                <a:solidFill>
                  <a:srgbClr val="000000"/>
                </a:solidFill>
                <a:uFillTx/>
                <a:latin typeface="+mn-lt"/>
                <a:ea typeface="+mn-ea"/>
                <a:cs typeface="+mn-cs"/>
                <a:sym typeface="Helvetica Neue Medium"/>
              </a:defRPr>
            </a:lvl7pPr>
            <a:lvl8pPr marL="0" marR="0" indent="0" algn="ctr" defTabSz="821531" rtl="0" latinLnBrk="0">
              <a:lnSpc>
                <a:spcPct val="100000"/>
              </a:lnSpc>
              <a:spcBef>
                <a:spcPts val="0"/>
              </a:spcBef>
              <a:spcAft>
                <a:spcPts val="0"/>
              </a:spcAft>
              <a:buClrTx/>
              <a:buSzTx/>
              <a:buFontTx/>
              <a:buNone/>
              <a:tabLst/>
              <a:defRPr sz="6600" b="0" i="0" u="none" strike="noStrike" cap="none" spc="0" baseline="0">
                <a:solidFill>
                  <a:srgbClr val="000000"/>
                </a:solidFill>
                <a:uFillTx/>
                <a:latin typeface="+mn-lt"/>
                <a:ea typeface="+mn-ea"/>
                <a:cs typeface="+mn-cs"/>
                <a:sym typeface="Helvetica Neue Medium"/>
              </a:defRPr>
            </a:lvl8pPr>
            <a:lvl9pPr marL="0" marR="0" indent="0" algn="ctr" defTabSz="821531" rtl="0" latinLnBrk="0">
              <a:lnSpc>
                <a:spcPct val="100000"/>
              </a:lnSpc>
              <a:spcBef>
                <a:spcPts val="0"/>
              </a:spcBef>
              <a:spcAft>
                <a:spcPts val="0"/>
              </a:spcAft>
              <a:buClrTx/>
              <a:buSzTx/>
              <a:buFontTx/>
              <a:buNone/>
              <a:tabLst/>
              <a:defRPr sz="6600" b="0" i="0" u="none" strike="noStrike" cap="none" spc="0" baseline="0">
                <a:solidFill>
                  <a:srgbClr val="000000"/>
                </a:solidFill>
                <a:uFillTx/>
                <a:latin typeface="+mn-lt"/>
                <a:ea typeface="+mn-ea"/>
                <a:cs typeface="+mn-cs"/>
                <a:sym typeface="Helvetica Neue Medium"/>
              </a:defRPr>
            </a:lvl9pPr>
          </a:lstStyle>
          <a:p>
            <a:pPr hangingPunct="1"/>
            <a:br>
              <a:rPr lang="fr-FR" sz="6000" b="1" dirty="0"/>
            </a:br>
            <a:br>
              <a:rPr lang="fr-FR" sz="6000" b="1" dirty="0"/>
            </a:br>
            <a:r>
              <a:rPr lang="fr-FR" sz="6000" b="1" dirty="0"/>
              <a:t>Réformes SMR</a:t>
            </a:r>
            <a:br>
              <a:rPr lang="fr-FR" sz="6000" dirty="0"/>
            </a:br>
            <a:br>
              <a:rPr lang="fr-FR" sz="6000" dirty="0"/>
            </a:br>
            <a:r>
              <a:rPr lang="fr-FR" sz="6000" dirty="0"/>
              <a:t>En pratique 2024</a:t>
            </a:r>
            <a:br>
              <a:rPr lang="fr-FR" sz="6000" dirty="0"/>
            </a:br>
            <a:br>
              <a:rPr lang="fr-FR" sz="6000" dirty="0"/>
            </a:br>
            <a:endParaRPr lang="fr-FR" sz="6000"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1A4E3A-438A-D8C9-61E9-D5A173CA0E73}"/>
              </a:ext>
            </a:extLst>
          </p:cNvPr>
          <p:cNvSpPr>
            <a:spLocks noGrp="1"/>
          </p:cNvSpPr>
          <p:nvPr>
            <p:ph type="title"/>
          </p:nvPr>
        </p:nvSpPr>
        <p:spPr/>
        <p:txBody>
          <a:bodyPr/>
          <a:lstStyle/>
          <a:p>
            <a:r>
              <a:rPr lang="fr-FR" dirty="0"/>
              <a:t>Part activité - Ex OQN</a:t>
            </a:r>
          </a:p>
        </p:txBody>
      </p:sp>
      <p:sp>
        <p:nvSpPr>
          <p:cNvPr id="3" name="Espace réservé du contenu 2">
            <a:extLst>
              <a:ext uri="{FF2B5EF4-FFF2-40B4-BE49-F238E27FC236}">
                <a16:creationId xmlns:a16="http://schemas.microsoft.com/office/drawing/2014/main" id="{19F62865-79FB-4FDF-9E13-3A13084F2E0F}"/>
              </a:ext>
            </a:extLst>
          </p:cNvPr>
          <p:cNvSpPr>
            <a:spLocks noGrp="1"/>
          </p:cNvSpPr>
          <p:nvPr>
            <p:ph sz="quarter" idx="10"/>
          </p:nvPr>
        </p:nvSpPr>
        <p:spPr>
          <a:xfrm>
            <a:off x="2118786" y="1792287"/>
            <a:ext cx="20832232" cy="9217024"/>
          </a:xfrm>
        </p:spPr>
        <p:txBody>
          <a:bodyPr/>
          <a:lstStyle/>
          <a:p>
            <a:r>
              <a:rPr lang="fr-FR" dirty="0"/>
              <a:t>La facturation ne peut plus se faire avant la validation PMSI (Logique MCO).</a:t>
            </a:r>
          </a:p>
        </p:txBody>
      </p:sp>
      <p:graphicFrame>
        <p:nvGraphicFramePr>
          <p:cNvPr id="4" name="Diagramme 3">
            <a:extLst>
              <a:ext uri="{FF2B5EF4-FFF2-40B4-BE49-F238E27FC236}">
                <a16:creationId xmlns:a16="http://schemas.microsoft.com/office/drawing/2014/main" id="{67FD8C12-B4A8-46F2-E149-46952AFE4471}"/>
              </a:ext>
            </a:extLst>
          </p:cNvPr>
          <p:cNvGraphicFramePr/>
          <p:nvPr>
            <p:extLst>
              <p:ext uri="{D42A27DB-BD31-4B8C-83A1-F6EECF244321}">
                <p14:modId xmlns:p14="http://schemas.microsoft.com/office/powerpoint/2010/main" val="1376098756"/>
              </p:ext>
            </p:extLst>
          </p:nvPr>
        </p:nvGraphicFramePr>
        <p:xfrm>
          <a:off x="4064000" y="1439333"/>
          <a:ext cx="7785100" cy="10837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me 4">
            <a:extLst>
              <a:ext uri="{FF2B5EF4-FFF2-40B4-BE49-F238E27FC236}">
                <a16:creationId xmlns:a16="http://schemas.microsoft.com/office/drawing/2014/main" id="{4E1381F9-5D5F-2333-8655-C9387D45FC17}"/>
              </a:ext>
            </a:extLst>
          </p:cNvPr>
          <p:cNvGraphicFramePr/>
          <p:nvPr>
            <p:extLst>
              <p:ext uri="{D42A27DB-BD31-4B8C-83A1-F6EECF244321}">
                <p14:modId xmlns:p14="http://schemas.microsoft.com/office/powerpoint/2010/main" val="352357123"/>
              </p:ext>
            </p:extLst>
          </p:nvPr>
        </p:nvGraphicFramePr>
        <p:xfrm>
          <a:off x="14831482" y="3697369"/>
          <a:ext cx="7933268" cy="76648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Flèche : droite 5">
            <a:extLst>
              <a:ext uri="{FF2B5EF4-FFF2-40B4-BE49-F238E27FC236}">
                <a16:creationId xmlns:a16="http://schemas.microsoft.com/office/drawing/2014/main" id="{B86DC51B-330A-37B1-379E-675856800DB0}"/>
              </a:ext>
            </a:extLst>
          </p:cNvPr>
          <p:cNvSpPr/>
          <p:nvPr/>
        </p:nvSpPr>
        <p:spPr>
          <a:xfrm>
            <a:off x="13182600" y="5943599"/>
            <a:ext cx="2578100" cy="914400"/>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fr-FR" sz="3000" b="0" i="0" u="none" strike="noStrike" cap="none" spc="0" normalizeH="0" baseline="0">
              <a:ln>
                <a:noFill/>
              </a:ln>
              <a:solidFill>
                <a:srgbClr val="FFFFFF"/>
              </a:solidFill>
              <a:effectLst/>
              <a:uFillTx/>
              <a:latin typeface="+mn-lt"/>
              <a:ea typeface="+mn-ea"/>
              <a:cs typeface="+mn-cs"/>
              <a:sym typeface="Helvetica Neue Medium"/>
            </a:endParaRPr>
          </a:p>
        </p:txBody>
      </p:sp>
      <p:cxnSp>
        <p:nvCxnSpPr>
          <p:cNvPr id="8" name="Connecteur droit 7">
            <a:extLst>
              <a:ext uri="{FF2B5EF4-FFF2-40B4-BE49-F238E27FC236}">
                <a16:creationId xmlns:a16="http://schemas.microsoft.com/office/drawing/2014/main" id="{9C2FEB71-287B-7432-FE1C-65C4A213F5C9}"/>
              </a:ext>
            </a:extLst>
          </p:cNvPr>
          <p:cNvCxnSpPr>
            <a:cxnSpLocks/>
          </p:cNvCxnSpPr>
          <p:nvPr/>
        </p:nvCxnSpPr>
        <p:spPr>
          <a:xfrm>
            <a:off x="8286750" y="4438650"/>
            <a:ext cx="3562350" cy="480060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1" name="Connecteur droit 10">
            <a:extLst>
              <a:ext uri="{FF2B5EF4-FFF2-40B4-BE49-F238E27FC236}">
                <a16:creationId xmlns:a16="http://schemas.microsoft.com/office/drawing/2014/main" id="{E8C6029A-E066-4821-D40E-780D0BB46542}"/>
              </a:ext>
            </a:extLst>
          </p:cNvPr>
          <p:cNvCxnSpPr>
            <a:cxnSpLocks/>
          </p:cNvCxnSpPr>
          <p:nvPr/>
        </p:nvCxnSpPr>
        <p:spPr>
          <a:xfrm flipV="1">
            <a:off x="8100482" y="4514850"/>
            <a:ext cx="3748618" cy="477834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14" name="Rectangle : coins arrondis 13">
            <a:extLst>
              <a:ext uri="{FF2B5EF4-FFF2-40B4-BE49-F238E27FC236}">
                <a16:creationId xmlns:a16="http://schemas.microsoft.com/office/drawing/2014/main" id="{15DB1862-A8A5-4DAE-DF8B-450E8466D0A9}"/>
              </a:ext>
            </a:extLst>
          </p:cNvPr>
          <p:cNvSpPr/>
          <p:nvPr/>
        </p:nvSpPr>
        <p:spPr>
          <a:xfrm>
            <a:off x="4325411" y="9070569"/>
            <a:ext cx="2988732" cy="2713508"/>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000" b="0" i="0" u="none" strike="noStrike" normalizeH="0" baseline="0" dirty="0">
                <a:ln w="0"/>
                <a:solidFill>
                  <a:schemeClr val="tx1"/>
                </a:solidFill>
                <a:effectLst>
                  <a:outerShdw blurRad="38100" dist="19050" dir="2700000" algn="tl" rotWithShape="0">
                    <a:schemeClr val="dk1">
                      <a:alpha val="40000"/>
                    </a:schemeClr>
                  </a:outerShdw>
                </a:effectLst>
                <a:uFillTx/>
                <a:latin typeface="+mn-lt"/>
                <a:ea typeface="+mn-ea"/>
                <a:cs typeface="+mn-cs"/>
                <a:sym typeface="Helvetica Neue Medium"/>
              </a:rPr>
              <a:t>La partie TM de la « DMA » n’a jamais été valorisée pour les ex OQN </a:t>
            </a:r>
          </a:p>
        </p:txBody>
      </p:sp>
    </p:spTree>
    <p:extLst>
      <p:ext uri="{BB962C8B-B14F-4D97-AF65-F5344CB8AC3E}">
        <p14:creationId xmlns:p14="http://schemas.microsoft.com/office/powerpoint/2010/main" val="22959480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C6133F-C82F-B454-50D7-71E3DC3213C6}"/>
              </a:ext>
            </a:extLst>
          </p:cNvPr>
          <p:cNvSpPr>
            <a:spLocks noGrp="1"/>
          </p:cNvSpPr>
          <p:nvPr>
            <p:ph type="title"/>
          </p:nvPr>
        </p:nvSpPr>
        <p:spPr/>
        <p:txBody>
          <a:bodyPr/>
          <a:lstStyle/>
          <a:p>
            <a:r>
              <a:rPr lang="fr-FR" dirty="0"/>
              <a:t>Modalités de bascule en facturation directe</a:t>
            </a:r>
          </a:p>
        </p:txBody>
      </p:sp>
      <p:sp>
        <p:nvSpPr>
          <p:cNvPr id="3" name="Espace réservé du contenu 2">
            <a:extLst>
              <a:ext uri="{FF2B5EF4-FFF2-40B4-BE49-F238E27FC236}">
                <a16:creationId xmlns:a16="http://schemas.microsoft.com/office/drawing/2014/main" id="{8A2F7E9A-9AB9-C60A-1E6A-A775EC742568}"/>
              </a:ext>
            </a:extLst>
          </p:cNvPr>
          <p:cNvSpPr>
            <a:spLocks noGrp="1"/>
          </p:cNvSpPr>
          <p:nvPr>
            <p:ph sz="quarter" idx="10"/>
          </p:nvPr>
        </p:nvSpPr>
        <p:spPr>
          <a:xfrm>
            <a:off x="1471549" y="2249488"/>
            <a:ext cx="16244951" cy="9217024"/>
          </a:xfrm>
        </p:spPr>
        <p:txBody>
          <a:bodyPr>
            <a:normAutofit fontScale="92500" lnSpcReduction="20000"/>
          </a:bodyPr>
          <a:lstStyle/>
          <a:p>
            <a:r>
              <a:rPr lang="fr-FR" dirty="0"/>
              <a:t>La bascule en facturation directe au séjour doit se faire le lundi 1er janvier 2024, pour l’ensemble des établissements concernés (OQN).</a:t>
            </a:r>
          </a:p>
          <a:p>
            <a:endParaRPr lang="fr-FR" dirty="0"/>
          </a:p>
          <a:p>
            <a:r>
              <a:rPr lang="fr-FR" b="1" dirty="0"/>
              <a:t>L’impact technique concerne uniquement les établissements OQN</a:t>
            </a:r>
            <a:r>
              <a:rPr lang="fr-FR" dirty="0"/>
              <a:t>. </a:t>
            </a:r>
          </a:p>
          <a:p>
            <a:r>
              <a:rPr lang="fr-FR" dirty="0">
                <a:solidFill>
                  <a:srgbClr val="C00000"/>
                </a:solidFill>
              </a:rPr>
              <a:t>Le 31 décembre 2023, l’ensemble des séjours en cours devront être clos. Puis, de nouveaux séjours devront être ouverts pour ces même patients, le lundi 1er janvier 2024</a:t>
            </a:r>
            <a:r>
              <a:rPr lang="fr-FR" dirty="0"/>
              <a:t>.</a:t>
            </a:r>
          </a:p>
          <a:p>
            <a:endParaRPr lang="fr-FR" dirty="0"/>
          </a:p>
          <a:p>
            <a:r>
              <a:rPr lang="fr-FR" dirty="0"/>
              <a:t>Ce mécanisme évite tout chevauchement des deux modalités de facturation, pour une même période, afin de faciliter la gestion des facturations pour l’ensemble des acteurs.</a:t>
            </a:r>
          </a:p>
          <a:p>
            <a:endParaRPr lang="fr-FR" dirty="0"/>
          </a:p>
          <a:p>
            <a:r>
              <a:rPr lang="fr-FR" u="dotted" dirty="0"/>
              <a:t>Les consignes techniques détaillant les actions à prévoir au sein des établissements, notamment de codage de ces séjours dans le PMSI, seront transmises ultérieurement</a:t>
            </a:r>
            <a:r>
              <a:rPr lang="fr-FR" dirty="0"/>
              <a:t>.</a:t>
            </a:r>
          </a:p>
        </p:txBody>
      </p:sp>
      <p:sp>
        <p:nvSpPr>
          <p:cNvPr id="4" name="Triangle isocèle 3">
            <a:extLst>
              <a:ext uri="{FF2B5EF4-FFF2-40B4-BE49-F238E27FC236}">
                <a16:creationId xmlns:a16="http://schemas.microsoft.com/office/drawing/2014/main" id="{DB0B232B-D037-D0F9-DAFD-90407CC02668}"/>
              </a:ext>
            </a:extLst>
          </p:cNvPr>
          <p:cNvSpPr/>
          <p:nvPr/>
        </p:nvSpPr>
        <p:spPr>
          <a:xfrm>
            <a:off x="17807050" y="4422010"/>
            <a:ext cx="5664796" cy="4871980"/>
          </a:xfrm>
          <a:prstGeom prst="triangle">
            <a:avLst/>
          </a:prstGeom>
          <a:solidFill>
            <a:schemeClr val="accent4">
              <a:lumMod val="20000"/>
              <a:lumOff val="80000"/>
            </a:schemeClr>
          </a:solidFill>
          <a:ln/>
        </p:spPr>
        <p:style>
          <a:lnRef idx="2">
            <a:schemeClr val="accent5"/>
          </a:lnRef>
          <a:fillRef idx="1">
            <a:schemeClr val="lt1"/>
          </a:fillRef>
          <a:effectRef idx="0">
            <a:schemeClr val="accent5"/>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0000"/>
                </a:solidFill>
                <a:effectLst/>
                <a:uFillTx/>
                <a:latin typeface="+mn-lt"/>
                <a:ea typeface="+mn-ea"/>
                <a:cs typeface="+mn-cs"/>
                <a:sym typeface="Helvetica Neue Medium"/>
              </a:rPr>
              <a:t>Quid valorisation des hospitalisations du 31 décembre 2023</a:t>
            </a:r>
          </a:p>
        </p:txBody>
      </p:sp>
      <p:sp>
        <p:nvSpPr>
          <p:cNvPr id="5" name="Rectangle : coins arrondis 4">
            <a:extLst>
              <a:ext uri="{FF2B5EF4-FFF2-40B4-BE49-F238E27FC236}">
                <a16:creationId xmlns:a16="http://schemas.microsoft.com/office/drawing/2014/main" id="{6F6A4835-59E1-1130-5A33-1227079F0A8D}"/>
              </a:ext>
            </a:extLst>
          </p:cNvPr>
          <p:cNvSpPr/>
          <p:nvPr/>
        </p:nvSpPr>
        <p:spPr>
          <a:xfrm>
            <a:off x="17868899" y="1403512"/>
            <a:ext cx="5505451" cy="1691951"/>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Début de bascule au 01/01/2024 en fonction de la date de début de séjour</a:t>
            </a:r>
          </a:p>
        </p:txBody>
      </p:sp>
    </p:spTree>
    <p:extLst>
      <p:ext uri="{BB962C8B-B14F-4D97-AF65-F5344CB8AC3E}">
        <p14:creationId xmlns:p14="http://schemas.microsoft.com/office/powerpoint/2010/main" val="1438124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9B4F89B-E51F-7639-A25A-DE4DCAC7CE4A}"/>
              </a:ext>
            </a:extLst>
          </p:cNvPr>
          <p:cNvSpPr>
            <a:spLocks noGrp="1"/>
          </p:cNvSpPr>
          <p:nvPr>
            <p:ph type="title"/>
          </p:nvPr>
        </p:nvSpPr>
        <p:spPr/>
        <p:txBody>
          <a:bodyPr/>
          <a:lstStyle/>
          <a:p>
            <a:endParaRPr lang="fr-FR" dirty="0"/>
          </a:p>
        </p:txBody>
      </p:sp>
      <p:pic>
        <p:nvPicPr>
          <p:cNvPr id="5" name="Image 4">
            <a:extLst>
              <a:ext uri="{FF2B5EF4-FFF2-40B4-BE49-F238E27FC236}">
                <a16:creationId xmlns:a16="http://schemas.microsoft.com/office/drawing/2014/main" id="{EB1B1406-0671-6406-60CE-FECF54D2B423}"/>
              </a:ext>
            </a:extLst>
          </p:cNvPr>
          <p:cNvPicPr>
            <a:picLocks noChangeAspect="1"/>
          </p:cNvPicPr>
          <p:nvPr/>
        </p:nvPicPr>
        <p:blipFill>
          <a:blip r:embed="rId2"/>
          <a:stretch>
            <a:fillRect/>
          </a:stretch>
        </p:blipFill>
        <p:spPr>
          <a:xfrm>
            <a:off x="209550" y="89248"/>
            <a:ext cx="11010900" cy="7639050"/>
          </a:xfrm>
          <a:prstGeom prst="rect">
            <a:avLst/>
          </a:prstGeom>
        </p:spPr>
      </p:pic>
      <p:pic>
        <p:nvPicPr>
          <p:cNvPr id="7" name="Image 6">
            <a:extLst>
              <a:ext uri="{FF2B5EF4-FFF2-40B4-BE49-F238E27FC236}">
                <a16:creationId xmlns:a16="http://schemas.microsoft.com/office/drawing/2014/main" id="{7B4EA339-50DA-DAC0-B8E7-64808F8ED287}"/>
              </a:ext>
            </a:extLst>
          </p:cNvPr>
          <p:cNvPicPr>
            <a:picLocks noChangeAspect="1"/>
          </p:cNvPicPr>
          <p:nvPr/>
        </p:nvPicPr>
        <p:blipFill>
          <a:blip r:embed="rId3"/>
          <a:stretch>
            <a:fillRect/>
          </a:stretch>
        </p:blipFill>
        <p:spPr>
          <a:xfrm>
            <a:off x="12289168" y="336898"/>
            <a:ext cx="10925175" cy="7143750"/>
          </a:xfrm>
          <a:prstGeom prst="rect">
            <a:avLst/>
          </a:prstGeom>
        </p:spPr>
      </p:pic>
      <p:pic>
        <p:nvPicPr>
          <p:cNvPr id="13" name="Espace réservé du contenu 12">
            <a:extLst>
              <a:ext uri="{FF2B5EF4-FFF2-40B4-BE49-F238E27FC236}">
                <a16:creationId xmlns:a16="http://schemas.microsoft.com/office/drawing/2014/main" id="{AE9FD337-CB70-AF0B-A9A8-F5DA847D1392}"/>
              </a:ext>
            </a:extLst>
          </p:cNvPr>
          <p:cNvPicPr>
            <a:picLocks noGrp="1" noChangeAspect="1"/>
          </p:cNvPicPr>
          <p:nvPr>
            <p:ph sz="quarter" idx="10"/>
          </p:nvPr>
        </p:nvPicPr>
        <p:blipFill>
          <a:blip r:embed="rId4"/>
          <a:stretch>
            <a:fillRect/>
          </a:stretch>
        </p:blipFill>
        <p:spPr>
          <a:xfrm>
            <a:off x="12974968" y="7664102"/>
            <a:ext cx="10239375" cy="5962650"/>
          </a:xfrm>
        </p:spPr>
      </p:pic>
      <p:cxnSp>
        <p:nvCxnSpPr>
          <p:cNvPr id="15" name="Connecteur droit 14">
            <a:extLst>
              <a:ext uri="{FF2B5EF4-FFF2-40B4-BE49-F238E27FC236}">
                <a16:creationId xmlns:a16="http://schemas.microsoft.com/office/drawing/2014/main" id="{38BDF35C-BAC8-2E12-4556-83B7BB831403}"/>
              </a:ext>
            </a:extLst>
          </p:cNvPr>
          <p:cNvCxnSpPr>
            <a:cxnSpLocks/>
          </p:cNvCxnSpPr>
          <p:nvPr/>
        </p:nvCxnSpPr>
        <p:spPr>
          <a:xfrm>
            <a:off x="6972300" y="2609850"/>
            <a:ext cx="3371850" cy="0"/>
          </a:xfrm>
          <a:prstGeom prst="line">
            <a:avLst/>
          </a:prstGeom>
          <a:ln/>
        </p:spPr>
        <p:style>
          <a:lnRef idx="3">
            <a:schemeClr val="accent5"/>
          </a:lnRef>
          <a:fillRef idx="0">
            <a:schemeClr val="accent5"/>
          </a:fillRef>
          <a:effectRef idx="2">
            <a:schemeClr val="accent5"/>
          </a:effectRef>
          <a:fontRef idx="minor">
            <a:schemeClr val="tx1"/>
          </a:fontRef>
        </p:style>
      </p:cxnSp>
      <p:sp>
        <p:nvSpPr>
          <p:cNvPr id="17" name="Triangle isocèle 16">
            <a:extLst>
              <a:ext uri="{FF2B5EF4-FFF2-40B4-BE49-F238E27FC236}">
                <a16:creationId xmlns:a16="http://schemas.microsoft.com/office/drawing/2014/main" id="{80B0AB3C-7926-675E-25E2-B5D62DDCAB9F}"/>
              </a:ext>
            </a:extLst>
          </p:cNvPr>
          <p:cNvSpPr/>
          <p:nvPr/>
        </p:nvSpPr>
        <p:spPr>
          <a:xfrm>
            <a:off x="2300350" y="7664102"/>
            <a:ext cx="5664796" cy="4871980"/>
          </a:xfrm>
          <a:prstGeom prst="triangle">
            <a:avLst/>
          </a:prstGeom>
          <a:solidFill>
            <a:schemeClr val="accent4">
              <a:lumMod val="20000"/>
              <a:lumOff val="80000"/>
            </a:schemeClr>
          </a:solidFill>
          <a:ln/>
        </p:spPr>
        <p:style>
          <a:lnRef idx="2">
            <a:schemeClr val="accent5"/>
          </a:lnRef>
          <a:fillRef idx="1">
            <a:schemeClr val="lt1"/>
          </a:fillRef>
          <a:effectRef idx="0">
            <a:schemeClr val="accent5"/>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0000"/>
                </a:solidFill>
                <a:effectLst/>
                <a:uFillTx/>
                <a:latin typeface="+mn-lt"/>
                <a:ea typeface="+mn-ea"/>
                <a:cs typeface="+mn-cs"/>
                <a:sym typeface="Helvetica Neue Medium"/>
              </a:rPr>
              <a:t>Quid valorisation des hospitalisations du 31 décembre 2023</a:t>
            </a:r>
          </a:p>
        </p:txBody>
      </p:sp>
    </p:spTree>
    <p:extLst>
      <p:ext uri="{BB962C8B-B14F-4D97-AF65-F5344CB8AC3E}">
        <p14:creationId xmlns:p14="http://schemas.microsoft.com/office/powerpoint/2010/main" val="20996702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1CA779-00A2-60EF-D64D-DB2558E16668}"/>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E9C3E208-E6D9-80F0-A71E-8BBB699EAAEE}"/>
              </a:ext>
            </a:extLst>
          </p:cNvPr>
          <p:cNvSpPr>
            <a:spLocks noGrp="1"/>
          </p:cNvSpPr>
          <p:nvPr>
            <p:ph sz="quarter" idx="10"/>
          </p:nvPr>
        </p:nvSpPr>
        <p:spPr/>
        <p:txBody>
          <a:bodyPr/>
          <a:lstStyle/>
          <a:p>
            <a:endParaRPr lang="fr-FR" dirty="0"/>
          </a:p>
        </p:txBody>
      </p:sp>
      <p:pic>
        <p:nvPicPr>
          <p:cNvPr id="5" name="Image 4">
            <a:extLst>
              <a:ext uri="{FF2B5EF4-FFF2-40B4-BE49-F238E27FC236}">
                <a16:creationId xmlns:a16="http://schemas.microsoft.com/office/drawing/2014/main" id="{13770504-85C8-EF67-F946-9B1DE1D4F178}"/>
              </a:ext>
            </a:extLst>
          </p:cNvPr>
          <p:cNvPicPr>
            <a:picLocks noChangeAspect="1"/>
          </p:cNvPicPr>
          <p:nvPr/>
        </p:nvPicPr>
        <p:blipFill>
          <a:blip r:embed="rId2"/>
          <a:stretch>
            <a:fillRect/>
          </a:stretch>
        </p:blipFill>
        <p:spPr>
          <a:xfrm>
            <a:off x="157162" y="247650"/>
            <a:ext cx="10467975" cy="7429500"/>
          </a:xfrm>
          <a:prstGeom prst="rect">
            <a:avLst/>
          </a:prstGeom>
        </p:spPr>
      </p:pic>
      <p:pic>
        <p:nvPicPr>
          <p:cNvPr id="7" name="Image 6">
            <a:extLst>
              <a:ext uri="{FF2B5EF4-FFF2-40B4-BE49-F238E27FC236}">
                <a16:creationId xmlns:a16="http://schemas.microsoft.com/office/drawing/2014/main" id="{779AE56C-AB8B-1383-8F21-EC19A20AEDDD}"/>
              </a:ext>
            </a:extLst>
          </p:cNvPr>
          <p:cNvPicPr>
            <a:picLocks noChangeAspect="1"/>
          </p:cNvPicPr>
          <p:nvPr/>
        </p:nvPicPr>
        <p:blipFill>
          <a:blip r:embed="rId3"/>
          <a:stretch>
            <a:fillRect/>
          </a:stretch>
        </p:blipFill>
        <p:spPr>
          <a:xfrm>
            <a:off x="12192000" y="404812"/>
            <a:ext cx="10582275" cy="7458075"/>
          </a:xfrm>
          <a:prstGeom prst="rect">
            <a:avLst/>
          </a:prstGeom>
        </p:spPr>
      </p:pic>
      <p:sp>
        <p:nvSpPr>
          <p:cNvPr id="8" name="Rectangle : coins arrondis 7">
            <a:extLst>
              <a:ext uri="{FF2B5EF4-FFF2-40B4-BE49-F238E27FC236}">
                <a16:creationId xmlns:a16="http://schemas.microsoft.com/office/drawing/2014/main" id="{EEE24062-8D24-0456-A626-3197AD05FFE7}"/>
              </a:ext>
            </a:extLst>
          </p:cNvPr>
          <p:cNvSpPr/>
          <p:nvPr/>
        </p:nvSpPr>
        <p:spPr>
          <a:xfrm>
            <a:off x="2109456" y="10284525"/>
            <a:ext cx="8234694" cy="1691951"/>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0000"/>
                </a:solidFill>
                <a:effectLst/>
                <a:uFillTx/>
                <a:latin typeface="+mn-lt"/>
                <a:ea typeface="+mn-ea"/>
                <a:cs typeface="+mn-cs"/>
                <a:sym typeface="Helvetica Neue Medium"/>
              </a:rPr>
              <a:t>Si 90</a:t>
            </a:r>
            <a:r>
              <a:rPr kumimoji="0" lang="fr-FR" sz="3000" b="0" i="0" u="none" strike="noStrike" cap="none" spc="0" normalizeH="0" baseline="30000" dirty="0">
                <a:ln>
                  <a:noFill/>
                </a:ln>
                <a:solidFill>
                  <a:srgbClr val="FF0000"/>
                </a:solidFill>
                <a:effectLst/>
                <a:uFillTx/>
                <a:latin typeface="+mn-lt"/>
                <a:ea typeface="+mn-ea"/>
                <a:cs typeface="+mn-cs"/>
                <a:sym typeface="Helvetica Neue Medium"/>
              </a:rPr>
              <a:t>ème</a:t>
            </a:r>
            <a:r>
              <a:rPr kumimoji="0" lang="fr-FR" sz="3000" b="0" i="0" u="none" strike="noStrike" cap="none" spc="0" normalizeH="0" baseline="0" dirty="0">
                <a:ln>
                  <a:noFill/>
                </a:ln>
                <a:solidFill>
                  <a:srgbClr val="FF0000"/>
                </a:solidFill>
                <a:effectLst/>
                <a:uFillTx/>
                <a:latin typeface="+mn-lt"/>
                <a:ea typeface="+mn-ea"/>
                <a:cs typeface="+mn-cs"/>
                <a:sym typeface="Helvetica Neue Medium"/>
              </a:rPr>
              <a:t> JP est un lundi avec un </a:t>
            </a:r>
            <a:r>
              <a:rPr kumimoji="0" lang="fr-FR" sz="3000" b="0" i="0" u="none" strike="noStrike" cap="none" spc="0" normalizeH="0" baseline="0" dirty="0" err="1">
                <a:ln>
                  <a:noFill/>
                </a:ln>
                <a:solidFill>
                  <a:srgbClr val="FF0000"/>
                </a:solidFill>
                <a:effectLst/>
                <a:uFillTx/>
                <a:latin typeface="+mn-lt"/>
                <a:ea typeface="+mn-ea"/>
                <a:cs typeface="+mn-cs"/>
                <a:sym typeface="Helvetica Neue Medium"/>
              </a:rPr>
              <a:t>RHSx</a:t>
            </a:r>
            <a:r>
              <a:rPr kumimoji="0" lang="fr-FR" sz="3000" b="0" i="0" u="none" strike="noStrike" cap="none" spc="0" normalizeH="0" baseline="0" dirty="0">
                <a:ln>
                  <a:noFill/>
                </a:ln>
                <a:solidFill>
                  <a:srgbClr val="FF0000"/>
                </a:solidFill>
                <a:effectLst/>
                <a:uFillTx/>
                <a:latin typeface="+mn-lt"/>
                <a:ea typeface="+mn-ea"/>
                <a:cs typeface="+mn-cs"/>
                <a:sym typeface="Helvetica Neue Medium"/>
              </a:rPr>
              <a:t> de 7JP </a:t>
            </a:r>
            <a:r>
              <a:rPr kumimoji="0" lang="fr-FR" sz="3000" b="0" i="0" u="none" strike="noStrike" cap="none" spc="0" normalizeH="0" baseline="0" dirty="0">
                <a:ln>
                  <a:noFill/>
                </a:ln>
                <a:solidFill>
                  <a:srgbClr val="FF0000"/>
                </a:solidFill>
                <a:effectLst/>
                <a:uFillTx/>
                <a:latin typeface="+mn-lt"/>
                <a:ea typeface="+mn-ea"/>
                <a:cs typeface="+mn-cs"/>
                <a:sym typeface="Wingdings" panose="05000000000000000000" pitchFamily="2" charset="2"/>
              </a:rPr>
              <a:t> la valo des autres 6 jours du </a:t>
            </a:r>
            <a:r>
              <a:rPr kumimoji="0" lang="fr-FR" sz="3000" b="0" i="0" u="none" strike="noStrike" cap="none" spc="0" normalizeH="0" baseline="0" dirty="0" err="1">
                <a:ln>
                  <a:noFill/>
                </a:ln>
                <a:solidFill>
                  <a:srgbClr val="FF0000"/>
                </a:solidFill>
                <a:effectLst/>
                <a:uFillTx/>
                <a:latin typeface="+mn-lt"/>
                <a:ea typeface="+mn-ea"/>
                <a:cs typeface="+mn-cs"/>
                <a:sym typeface="Wingdings" panose="05000000000000000000" pitchFamily="2" charset="2"/>
              </a:rPr>
              <a:t>RHSx</a:t>
            </a:r>
            <a:r>
              <a:rPr kumimoji="0" lang="fr-FR" sz="3000" b="0" i="0" u="none" strike="noStrike" cap="none" spc="0" normalizeH="0" baseline="0" dirty="0">
                <a:ln>
                  <a:noFill/>
                </a:ln>
                <a:solidFill>
                  <a:srgbClr val="FF0000"/>
                </a:solidFill>
                <a:effectLst/>
                <a:uFillTx/>
                <a:latin typeface="+mn-lt"/>
                <a:ea typeface="+mn-ea"/>
                <a:cs typeface="+mn-cs"/>
                <a:sym typeface="Wingdings" panose="05000000000000000000" pitchFamily="2" charset="2"/>
              </a:rPr>
              <a:t> intégrerait le calcul du 1</a:t>
            </a:r>
            <a:r>
              <a:rPr kumimoji="0" lang="fr-FR" sz="3000" b="0" i="0" u="none" strike="noStrike" cap="none" spc="0" normalizeH="0" baseline="30000" dirty="0">
                <a:ln>
                  <a:noFill/>
                </a:ln>
                <a:solidFill>
                  <a:srgbClr val="FF0000"/>
                </a:solidFill>
                <a:effectLst/>
                <a:uFillTx/>
                <a:latin typeface="+mn-lt"/>
                <a:ea typeface="+mn-ea"/>
                <a:cs typeface="+mn-cs"/>
                <a:sym typeface="Wingdings" panose="05000000000000000000" pitchFamily="2" charset="2"/>
              </a:rPr>
              <a:t>er</a:t>
            </a:r>
            <a:r>
              <a:rPr kumimoji="0" lang="fr-FR" sz="3000" b="0" i="0" u="none" strike="noStrike" cap="none" spc="0" normalizeH="0" baseline="0" dirty="0">
                <a:ln>
                  <a:noFill/>
                </a:ln>
                <a:solidFill>
                  <a:srgbClr val="FF0000"/>
                </a:solidFill>
                <a:effectLst/>
                <a:uFillTx/>
                <a:latin typeface="+mn-lt"/>
                <a:ea typeface="+mn-ea"/>
                <a:cs typeface="+mn-cs"/>
                <a:sym typeface="Wingdings" panose="05000000000000000000" pitchFamily="2" charset="2"/>
              </a:rPr>
              <a:t> GMT ?</a:t>
            </a:r>
            <a:endParaRPr kumimoji="0" lang="fr-FR" sz="3000" b="0" i="0" u="none" strike="noStrike" cap="none" spc="0" normalizeH="0" baseline="0" dirty="0">
              <a:ln>
                <a:noFill/>
              </a:ln>
              <a:solidFill>
                <a:srgbClr val="FF0000"/>
              </a:solidFill>
              <a:effectLst/>
              <a:uFillTx/>
              <a:latin typeface="+mn-lt"/>
              <a:ea typeface="+mn-ea"/>
              <a:cs typeface="+mn-cs"/>
              <a:sym typeface="Helvetica Neue Medium"/>
            </a:endParaRPr>
          </a:p>
        </p:txBody>
      </p:sp>
      <p:sp>
        <p:nvSpPr>
          <p:cNvPr id="9" name="Rectangle : coins arrondis 8">
            <a:extLst>
              <a:ext uri="{FF2B5EF4-FFF2-40B4-BE49-F238E27FC236}">
                <a16:creationId xmlns:a16="http://schemas.microsoft.com/office/drawing/2014/main" id="{E501BA84-9E95-C2D2-E205-C033B2A8FF5E}"/>
              </a:ext>
            </a:extLst>
          </p:cNvPr>
          <p:cNvSpPr/>
          <p:nvPr/>
        </p:nvSpPr>
        <p:spPr>
          <a:xfrm>
            <a:off x="1009650" y="8322585"/>
            <a:ext cx="11887200" cy="1691951"/>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a:ln>
                  <a:noFill/>
                </a:ln>
                <a:solidFill>
                  <a:srgbClr val="0070C0"/>
                </a:solidFill>
                <a:effectLst/>
                <a:uFillTx/>
                <a:latin typeface="+mn-lt"/>
                <a:ea typeface="+mn-ea"/>
                <a:cs typeface="+mn-cs"/>
                <a:sym typeface="Helvetica Neue Medium"/>
              </a:rPr>
              <a:t>Le premier GMT est facturé lorsque le nombre de journées de présence atteint le seuil, par l’application des paramètres tarifaires du couple GME/GMT (TZB, SZB, TZF1/TZF2/TZF3, SZH, SEH).</a:t>
            </a:r>
          </a:p>
        </p:txBody>
      </p:sp>
    </p:spTree>
    <p:extLst>
      <p:ext uri="{BB962C8B-B14F-4D97-AF65-F5344CB8AC3E}">
        <p14:creationId xmlns:p14="http://schemas.microsoft.com/office/powerpoint/2010/main" val="2313921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2672CE-3FE6-8ADA-C04E-D15A7149B5F9}"/>
              </a:ext>
            </a:extLst>
          </p:cNvPr>
          <p:cNvSpPr>
            <a:spLocks noGrp="1"/>
          </p:cNvSpPr>
          <p:nvPr>
            <p:ph type="title"/>
          </p:nvPr>
        </p:nvSpPr>
        <p:spPr/>
        <p:txBody>
          <a:bodyPr/>
          <a:lstStyle/>
          <a:p>
            <a:r>
              <a:rPr lang="fr-FR" dirty="0"/>
              <a:t>Quand Facturer ?</a:t>
            </a:r>
          </a:p>
        </p:txBody>
      </p:sp>
      <p:sp>
        <p:nvSpPr>
          <p:cNvPr id="3" name="Espace réservé du contenu 2">
            <a:extLst>
              <a:ext uri="{FF2B5EF4-FFF2-40B4-BE49-F238E27FC236}">
                <a16:creationId xmlns:a16="http://schemas.microsoft.com/office/drawing/2014/main" id="{52FC07DD-C4AF-2BE2-8CFA-F7C738B182CA}"/>
              </a:ext>
            </a:extLst>
          </p:cNvPr>
          <p:cNvSpPr>
            <a:spLocks noGrp="1"/>
          </p:cNvSpPr>
          <p:nvPr>
            <p:ph sz="quarter" idx="10"/>
          </p:nvPr>
        </p:nvSpPr>
        <p:spPr/>
        <p:txBody>
          <a:bodyPr/>
          <a:lstStyle/>
          <a:p>
            <a:endParaRPr lang="fr-FR" dirty="0"/>
          </a:p>
          <a:p>
            <a:endParaRPr lang="fr-FR" dirty="0"/>
          </a:p>
          <a:p>
            <a:endParaRPr lang="fr-FR" dirty="0"/>
          </a:p>
          <a:p>
            <a:endParaRPr lang="fr-FR" dirty="0"/>
          </a:p>
          <a:p>
            <a:endParaRPr lang="fr-FR" dirty="0">
              <a:sym typeface="Wingdings" panose="05000000000000000000" pitchFamily="2" charset="2"/>
            </a:endParaRPr>
          </a:p>
          <a:p>
            <a:endParaRPr lang="fr-FR" dirty="0"/>
          </a:p>
        </p:txBody>
      </p:sp>
      <p:sp>
        <p:nvSpPr>
          <p:cNvPr id="4" name="Rectangle : coins arrondis 3">
            <a:extLst>
              <a:ext uri="{FF2B5EF4-FFF2-40B4-BE49-F238E27FC236}">
                <a16:creationId xmlns:a16="http://schemas.microsoft.com/office/drawing/2014/main" id="{321C0C30-2FBD-B69C-7112-A04D41CAD308}"/>
              </a:ext>
            </a:extLst>
          </p:cNvPr>
          <p:cNvSpPr/>
          <p:nvPr/>
        </p:nvSpPr>
        <p:spPr>
          <a:xfrm>
            <a:off x="3481840" y="1507201"/>
            <a:ext cx="16460209" cy="1998418"/>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600" b="0" i="0" u="none" strike="noStrike" normalizeH="0" baseline="0" dirty="0">
                <a:ln w="0"/>
                <a:solidFill>
                  <a:schemeClr val="tx1"/>
                </a:solidFill>
                <a:effectLst>
                  <a:outerShdw blurRad="38100" dist="19050" dir="2700000" algn="tl" rotWithShape="0">
                    <a:schemeClr val="dk1">
                      <a:alpha val="40000"/>
                    </a:schemeClr>
                  </a:outerShdw>
                </a:effectLst>
                <a:uFillTx/>
                <a:latin typeface="+mn-lt"/>
                <a:ea typeface="+mn-ea"/>
                <a:cs typeface="+mn-cs"/>
                <a:sym typeface="Helvetica Neue Medium"/>
              </a:rPr>
              <a:t>En HC &lt;= 90 JP : Facturer au séjour à la sortie du patient (Logique MCO)</a:t>
            </a:r>
          </a:p>
          <a:p>
            <a:pPr marL="0" marR="0" indent="0" algn="ctr" defTabSz="821531" rtl="0" fontAlgn="auto" latinLnBrk="0" hangingPunct="0">
              <a:lnSpc>
                <a:spcPct val="100000"/>
              </a:lnSpc>
              <a:spcBef>
                <a:spcPts val="0"/>
              </a:spcBef>
              <a:spcAft>
                <a:spcPts val="0"/>
              </a:spcAft>
              <a:buClrTx/>
              <a:buSzTx/>
              <a:buFontTx/>
              <a:buNone/>
              <a:tabLst/>
            </a:pPr>
            <a:r>
              <a:rPr lang="fr-FR" sz="3600" b="0" dirty="0">
                <a:ln w="0"/>
                <a:solidFill>
                  <a:schemeClr val="tx1"/>
                </a:solidFill>
                <a:effectLst>
                  <a:outerShdw blurRad="38100" dist="19050" dir="2700000" algn="tl" rotWithShape="0">
                    <a:schemeClr val="dk1">
                      <a:alpha val="40000"/>
                    </a:schemeClr>
                  </a:outerShdw>
                </a:effectLst>
                <a:sym typeface="Helvetica Neue Medium"/>
              </a:rPr>
              <a:t>En HTP : Possible de facturer à la semaine, à la quinzaine, ou au mois, selon l’organisation retenue par l’établissement.</a:t>
            </a:r>
            <a:endParaRPr kumimoji="0" lang="fr-FR" sz="3600" b="0" i="0" u="none" strike="noStrike" normalizeH="0" baseline="0" dirty="0">
              <a:ln w="0"/>
              <a:solidFill>
                <a:schemeClr val="tx1"/>
              </a:solidFill>
              <a:effectLst>
                <a:outerShdw blurRad="38100" dist="19050" dir="2700000" algn="tl" rotWithShape="0">
                  <a:schemeClr val="dk1">
                    <a:alpha val="40000"/>
                  </a:schemeClr>
                </a:outerShdw>
              </a:effectLst>
              <a:uFillTx/>
              <a:latin typeface="+mn-lt"/>
              <a:ea typeface="+mn-ea"/>
              <a:cs typeface="+mn-cs"/>
              <a:sym typeface="Helvetica Neue Medium"/>
            </a:endParaRPr>
          </a:p>
        </p:txBody>
      </p:sp>
      <p:sp>
        <p:nvSpPr>
          <p:cNvPr id="5" name="Rectangle : coins arrondis 4">
            <a:extLst>
              <a:ext uri="{FF2B5EF4-FFF2-40B4-BE49-F238E27FC236}">
                <a16:creationId xmlns:a16="http://schemas.microsoft.com/office/drawing/2014/main" id="{8C881E5D-7395-FAC4-8EC0-236794077C47}"/>
              </a:ext>
            </a:extLst>
          </p:cNvPr>
          <p:cNvSpPr/>
          <p:nvPr/>
        </p:nvSpPr>
        <p:spPr>
          <a:xfrm>
            <a:off x="8054511" y="10394876"/>
            <a:ext cx="6789077" cy="772551"/>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600" b="0" i="0" u="none" strike="noStrike" cap="none" spc="0" normalizeH="0" baseline="0" dirty="0">
                <a:ln>
                  <a:noFill/>
                </a:ln>
                <a:solidFill>
                  <a:srgbClr val="FF0000"/>
                </a:solidFill>
                <a:effectLst/>
                <a:uFillTx/>
                <a:latin typeface="+mn-lt"/>
                <a:ea typeface="+mn-ea"/>
                <a:cs typeface="+mn-cs"/>
                <a:sym typeface="Wingdings" panose="05000000000000000000" pitchFamily="2" charset="2"/>
              </a:rPr>
              <a:t> </a:t>
            </a:r>
            <a:r>
              <a:rPr kumimoji="0" lang="fr-FR" sz="3600" b="0" i="0" u="none" strike="noStrike" cap="none" spc="0" normalizeH="0" baseline="0" dirty="0">
                <a:ln>
                  <a:noFill/>
                </a:ln>
                <a:solidFill>
                  <a:srgbClr val="FF0000"/>
                </a:solidFill>
                <a:effectLst/>
                <a:uFillTx/>
                <a:latin typeface="+mn-lt"/>
                <a:ea typeface="+mn-ea"/>
                <a:cs typeface="+mn-cs"/>
                <a:sym typeface="Helvetica Neue Medium"/>
              </a:rPr>
              <a:t>Valorisation de 2 GMT</a:t>
            </a:r>
          </a:p>
        </p:txBody>
      </p:sp>
      <p:graphicFrame>
        <p:nvGraphicFramePr>
          <p:cNvPr id="6" name="Diagramme 5">
            <a:extLst>
              <a:ext uri="{FF2B5EF4-FFF2-40B4-BE49-F238E27FC236}">
                <a16:creationId xmlns:a16="http://schemas.microsoft.com/office/drawing/2014/main" id="{290F1BAC-929F-9885-122C-24D18EE977C5}"/>
              </a:ext>
            </a:extLst>
          </p:cNvPr>
          <p:cNvGraphicFramePr/>
          <p:nvPr>
            <p:extLst>
              <p:ext uri="{D42A27DB-BD31-4B8C-83A1-F6EECF244321}">
                <p14:modId xmlns:p14="http://schemas.microsoft.com/office/powerpoint/2010/main" val="4060878402"/>
              </p:ext>
            </p:extLst>
          </p:nvPr>
        </p:nvGraphicFramePr>
        <p:xfrm>
          <a:off x="4599350" y="5083682"/>
          <a:ext cx="14545900" cy="5219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 coins arrondis 6">
            <a:extLst>
              <a:ext uri="{FF2B5EF4-FFF2-40B4-BE49-F238E27FC236}">
                <a16:creationId xmlns:a16="http://schemas.microsoft.com/office/drawing/2014/main" id="{BAC7C129-7D9C-40BE-AB22-1E3F8BB62C3F}"/>
              </a:ext>
            </a:extLst>
          </p:cNvPr>
          <p:cNvSpPr/>
          <p:nvPr/>
        </p:nvSpPr>
        <p:spPr>
          <a:xfrm>
            <a:off x="5248275" y="11322496"/>
            <a:ext cx="13887450" cy="772551"/>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600" b="0" i="0" u="none" strike="noStrike" cap="none" spc="0" normalizeH="0" baseline="0" dirty="0">
                <a:ln>
                  <a:noFill/>
                </a:ln>
                <a:solidFill>
                  <a:srgbClr val="FF0000"/>
                </a:solidFill>
                <a:effectLst/>
                <a:uFillTx/>
                <a:latin typeface="+mn-lt"/>
                <a:ea typeface="+mn-ea"/>
                <a:cs typeface="+mn-cs"/>
                <a:sym typeface="Helvetica Neue Medium"/>
              </a:rPr>
              <a:t>Il n’y a pas de modification des deux GMT à la clôture du séjour.</a:t>
            </a:r>
          </a:p>
        </p:txBody>
      </p:sp>
      <p:sp>
        <p:nvSpPr>
          <p:cNvPr id="8" name="Rectangle : coins arrondis 7">
            <a:extLst>
              <a:ext uri="{FF2B5EF4-FFF2-40B4-BE49-F238E27FC236}">
                <a16:creationId xmlns:a16="http://schemas.microsoft.com/office/drawing/2014/main" id="{CC85B1FA-70A4-E35C-5A50-1E97F3A366A3}"/>
              </a:ext>
            </a:extLst>
          </p:cNvPr>
          <p:cNvSpPr/>
          <p:nvPr/>
        </p:nvSpPr>
        <p:spPr>
          <a:xfrm>
            <a:off x="8883988" y="4472672"/>
            <a:ext cx="5655915" cy="772551"/>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600" b="0" i="0" u="none" strike="noStrike" normalizeH="0" baseline="0" dirty="0">
                <a:ln w="0"/>
                <a:solidFill>
                  <a:schemeClr val="tx1"/>
                </a:solidFill>
                <a:effectLst>
                  <a:outerShdw blurRad="38100" dist="19050" dir="2700000" algn="tl" rotWithShape="0">
                    <a:schemeClr val="dk1">
                      <a:alpha val="40000"/>
                    </a:schemeClr>
                  </a:outerShdw>
                </a:effectLst>
                <a:uFillTx/>
                <a:latin typeface="+mn-lt"/>
                <a:ea typeface="+mn-ea"/>
                <a:cs typeface="+mn-cs"/>
                <a:sym typeface="Helvetica Neue Medium"/>
              </a:rPr>
              <a:t>HC séjours longs &gt; 90 JP</a:t>
            </a:r>
          </a:p>
        </p:txBody>
      </p:sp>
    </p:spTree>
    <p:extLst>
      <p:ext uri="{BB962C8B-B14F-4D97-AF65-F5344CB8AC3E}">
        <p14:creationId xmlns:p14="http://schemas.microsoft.com/office/powerpoint/2010/main" val="2946624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AF073B-7FBA-10F2-5AF2-AC9E25686E43}"/>
              </a:ext>
            </a:extLst>
          </p:cNvPr>
          <p:cNvSpPr>
            <a:spLocks noGrp="1"/>
          </p:cNvSpPr>
          <p:nvPr>
            <p:ph type="title"/>
          </p:nvPr>
        </p:nvSpPr>
        <p:spPr/>
        <p:txBody>
          <a:bodyPr/>
          <a:lstStyle/>
          <a:p>
            <a:r>
              <a:rPr lang="fr-FR" dirty="0"/>
              <a:t>Que Facturer en plus du GMT ?</a:t>
            </a:r>
          </a:p>
        </p:txBody>
      </p:sp>
      <p:sp>
        <p:nvSpPr>
          <p:cNvPr id="3" name="Espace réservé du contenu 2">
            <a:extLst>
              <a:ext uri="{FF2B5EF4-FFF2-40B4-BE49-F238E27FC236}">
                <a16:creationId xmlns:a16="http://schemas.microsoft.com/office/drawing/2014/main" id="{4FE1CE2C-556E-66A0-96F8-A28966E04052}"/>
              </a:ext>
            </a:extLst>
          </p:cNvPr>
          <p:cNvSpPr>
            <a:spLocks noGrp="1"/>
          </p:cNvSpPr>
          <p:nvPr>
            <p:ph sz="quarter" idx="10"/>
          </p:nvPr>
        </p:nvSpPr>
        <p:spPr>
          <a:xfrm>
            <a:off x="3181350" y="2105472"/>
            <a:ext cx="20817881" cy="9217024"/>
          </a:xfrm>
        </p:spPr>
        <p:txBody>
          <a:bodyPr/>
          <a:lstStyle/>
          <a:p>
            <a:endParaRPr lang="fr-FR" dirty="0"/>
          </a:p>
          <a:p>
            <a:r>
              <a:rPr lang="fr-FR" dirty="0"/>
              <a:t>MO en sus</a:t>
            </a:r>
          </a:p>
          <a:p>
            <a:r>
              <a:rPr lang="fr-FR" dirty="0"/>
              <a:t>Suppléments transport</a:t>
            </a:r>
          </a:p>
          <a:p>
            <a:r>
              <a:rPr lang="fr-FR" dirty="0"/>
              <a:t>Honoraires en sus des professionnels de santé médicaux et paramédicaux (OQN)</a:t>
            </a:r>
          </a:p>
        </p:txBody>
      </p:sp>
      <p:sp>
        <p:nvSpPr>
          <p:cNvPr id="4" name="Rectangle 3">
            <a:extLst>
              <a:ext uri="{FF2B5EF4-FFF2-40B4-BE49-F238E27FC236}">
                <a16:creationId xmlns:a16="http://schemas.microsoft.com/office/drawing/2014/main" id="{AC80CC6D-03C6-B947-53AE-9F5FC7A82BED}"/>
              </a:ext>
            </a:extLst>
          </p:cNvPr>
          <p:cNvSpPr/>
          <p:nvPr/>
        </p:nvSpPr>
        <p:spPr>
          <a:xfrm>
            <a:off x="5753100" y="5126287"/>
            <a:ext cx="6572250" cy="605934"/>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Déduits via le coefficient honoraires</a:t>
            </a:r>
          </a:p>
        </p:txBody>
      </p:sp>
    </p:spTree>
    <p:extLst>
      <p:ext uri="{BB962C8B-B14F-4D97-AF65-F5344CB8AC3E}">
        <p14:creationId xmlns:p14="http://schemas.microsoft.com/office/powerpoint/2010/main" val="19309275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2163F675-60B6-4221-8F82-C68B49DCFD2D}"/>
              </a:ext>
            </a:extLst>
          </p:cNvPr>
          <p:cNvSpPr>
            <a:spLocks noGrp="1"/>
          </p:cNvSpPr>
          <p:nvPr>
            <p:ph type="sldNum" sz="quarter" idx="2"/>
          </p:nvPr>
        </p:nvSpPr>
        <p:spPr/>
        <p:txBody>
          <a:bodyPr/>
          <a:lstStyle/>
          <a:p>
            <a:fld id="{86CB4B4D-7CA3-9044-876B-883B54F8677D}" type="slidenum">
              <a:rPr lang="fr-FR" smtClean="0"/>
              <a:t>16</a:t>
            </a:fld>
            <a:endParaRPr lang="fr-FR" dirty="0"/>
          </a:p>
        </p:txBody>
      </p:sp>
      <p:sp>
        <p:nvSpPr>
          <p:cNvPr id="3" name="Titre 2">
            <a:extLst>
              <a:ext uri="{FF2B5EF4-FFF2-40B4-BE49-F238E27FC236}">
                <a16:creationId xmlns:a16="http://schemas.microsoft.com/office/drawing/2014/main" id="{89673416-B8DE-43ED-B373-5600CB0596E8}"/>
              </a:ext>
            </a:extLst>
          </p:cNvPr>
          <p:cNvSpPr>
            <a:spLocks noGrp="1"/>
          </p:cNvSpPr>
          <p:nvPr>
            <p:ph type="title"/>
          </p:nvPr>
        </p:nvSpPr>
        <p:spPr/>
        <p:txBody>
          <a:bodyPr/>
          <a:lstStyle/>
          <a:p>
            <a:endParaRPr lang="fr-FR"/>
          </a:p>
        </p:txBody>
      </p:sp>
      <p:sp>
        <p:nvSpPr>
          <p:cNvPr id="4" name="Espace réservé du contenu 3">
            <a:extLst>
              <a:ext uri="{FF2B5EF4-FFF2-40B4-BE49-F238E27FC236}">
                <a16:creationId xmlns:a16="http://schemas.microsoft.com/office/drawing/2014/main" id="{5203D624-6666-461E-A0FB-DFA81F3A667C}"/>
              </a:ext>
            </a:extLst>
          </p:cNvPr>
          <p:cNvSpPr>
            <a:spLocks noGrp="1"/>
          </p:cNvSpPr>
          <p:nvPr>
            <p:ph idx="1"/>
          </p:nvPr>
        </p:nvSpPr>
        <p:spPr>
          <a:solidFill>
            <a:schemeClr val="accent5">
              <a:lumMod val="20000"/>
              <a:lumOff val="80000"/>
            </a:schemeClr>
          </a:solidFill>
        </p:spPr>
        <p:txBody>
          <a:bodyPr/>
          <a:lstStyle/>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r>
              <a:rPr lang="fr-FR" dirty="0"/>
              <a:t>					</a:t>
            </a:r>
            <a:r>
              <a:rPr lang="fr-FR" sz="4500" b="1" dirty="0"/>
              <a:t>Modalités de valorisation et de facturation de l’activité des 								établissements SMR à l’assurance maladie</a:t>
            </a:r>
          </a:p>
          <a:p>
            <a:pPr marL="0" indent="0">
              <a:buNone/>
            </a:pPr>
            <a:r>
              <a:rPr lang="fr-FR" sz="4500" b="1" dirty="0"/>
              <a:t>									</a:t>
            </a:r>
          </a:p>
          <a:p>
            <a:pPr marL="0" indent="0">
              <a:buNone/>
            </a:pPr>
            <a:r>
              <a:rPr lang="fr-FR" sz="4500" b="1" dirty="0"/>
              <a:t>							</a:t>
            </a:r>
            <a:endParaRPr lang="fr-FR" dirty="0"/>
          </a:p>
        </p:txBody>
      </p:sp>
    </p:spTree>
    <p:extLst>
      <p:ext uri="{BB962C8B-B14F-4D97-AF65-F5344CB8AC3E}">
        <p14:creationId xmlns:p14="http://schemas.microsoft.com/office/powerpoint/2010/main" val="550489092"/>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27C8F9A-6988-8F54-4FDA-9E5BAED38354}"/>
              </a:ext>
            </a:extLst>
          </p:cNvPr>
          <p:cNvSpPr>
            <a:spLocks noGrp="1"/>
          </p:cNvSpPr>
          <p:nvPr>
            <p:ph type="title"/>
          </p:nvPr>
        </p:nvSpPr>
        <p:spPr/>
        <p:txBody>
          <a:bodyPr/>
          <a:lstStyle/>
          <a:p>
            <a:r>
              <a:rPr lang="fr-FR" dirty="0"/>
              <a:t>Deux éléments de cadrage</a:t>
            </a:r>
          </a:p>
        </p:txBody>
      </p:sp>
      <p:sp>
        <p:nvSpPr>
          <p:cNvPr id="3" name="Espace réservé du contenu 2">
            <a:extLst>
              <a:ext uri="{FF2B5EF4-FFF2-40B4-BE49-F238E27FC236}">
                <a16:creationId xmlns:a16="http://schemas.microsoft.com/office/drawing/2014/main" id="{1A9E7CAF-8BF6-E4DC-5755-755073E41E43}"/>
              </a:ext>
            </a:extLst>
          </p:cNvPr>
          <p:cNvSpPr>
            <a:spLocks noGrp="1"/>
          </p:cNvSpPr>
          <p:nvPr>
            <p:ph sz="quarter" idx="10"/>
          </p:nvPr>
        </p:nvSpPr>
        <p:spPr/>
        <p:txBody>
          <a:bodyPr>
            <a:normAutofit fontScale="77500" lnSpcReduction="20000"/>
          </a:bodyPr>
          <a:lstStyle/>
          <a:p>
            <a:pPr marL="0" indent="0">
              <a:buNone/>
            </a:pPr>
            <a:endParaRPr lang="fr-FR" sz="4400" b="0" i="0" u="none" strike="noStrike" baseline="0" dirty="0">
              <a:solidFill>
                <a:srgbClr val="000000"/>
              </a:solidFill>
              <a:latin typeface="Arial" panose="020B0604020202020204" pitchFamily="34" charset="0"/>
            </a:endParaRPr>
          </a:p>
          <a:p>
            <a:pPr marL="0" indent="0">
              <a:buNone/>
            </a:pPr>
            <a:r>
              <a:rPr lang="fr-FR" sz="4400" b="0" i="0" u="none" strike="noStrike" baseline="0" dirty="0">
                <a:solidFill>
                  <a:srgbClr val="000000"/>
                </a:solidFill>
                <a:latin typeface="Arial" panose="020B0604020202020204" pitchFamily="34" charset="0"/>
              </a:rPr>
              <a:t>1) </a:t>
            </a:r>
            <a:r>
              <a:rPr lang="fr-FR" sz="4400" b="1" i="0" u="none" strike="noStrike" baseline="0" dirty="0">
                <a:solidFill>
                  <a:srgbClr val="000000"/>
                </a:solidFill>
                <a:latin typeface="Arial" panose="020B0604020202020204" pitchFamily="34" charset="0"/>
              </a:rPr>
              <a:t>Les règles de facturation concernent indistinctement les établissements ex-DAF et ex-OQN</a:t>
            </a:r>
            <a:r>
              <a:rPr lang="fr-FR" sz="4400" b="0" i="0" u="none" strike="noStrike" baseline="0" dirty="0">
                <a:solidFill>
                  <a:srgbClr val="000000"/>
                </a:solidFill>
                <a:latin typeface="Arial" panose="020B0604020202020204" pitchFamily="34" charset="0"/>
              </a:rPr>
              <a:t>, dans la mesure où les règles de gestion ont vocation à devenir identiques. </a:t>
            </a:r>
          </a:p>
          <a:p>
            <a:endParaRPr lang="fr-FR" dirty="0">
              <a:latin typeface="Arial" panose="020B0604020202020204" pitchFamily="34" charset="0"/>
            </a:endParaRPr>
          </a:p>
          <a:p>
            <a:pPr algn="l"/>
            <a:endParaRPr lang="fr-FR" sz="6000" b="0" i="0" u="none" strike="noStrike" baseline="0" dirty="0">
              <a:solidFill>
                <a:srgbClr val="000000"/>
              </a:solidFill>
              <a:latin typeface="Arial" panose="020B0604020202020204" pitchFamily="34" charset="0"/>
            </a:endParaRPr>
          </a:p>
          <a:p>
            <a:pPr marL="0" indent="0">
              <a:buNone/>
            </a:pPr>
            <a:r>
              <a:rPr lang="fr-FR" sz="4400" b="0" i="0" u="none" strike="noStrike" baseline="0" dirty="0">
                <a:solidFill>
                  <a:srgbClr val="000000"/>
                </a:solidFill>
                <a:latin typeface="Arial" panose="020B0604020202020204" pitchFamily="34" charset="0"/>
              </a:rPr>
              <a:t>2) </a:t>
            </a:r>
            <a:r>
              <a:rPr lang="fr-FR" sz="4400" b="1" i="0" u="none" strike="noStrike" baseline="0" dirty="0">
                <a:solidFill>
                  <a:srgbClr val="000000"/>
                </a:solidFill>
                <a:latin typeface="Arial" panose="020B0604020202020204" pitchFamily="34" charset="0"/>
              </a:rPr>
              <a:t>La notion de nombre de journées de présence </a:t>
            </a:r>
            <a:endParaRPr lang="fr-FR" sz="4400" b="0" i="0" u="none" strike="noStrike" baseline="0" dirty="0">
              <a:solidFill>
                <a:srgbClr val="000000"/>
              </a:solidFill>
              <a:latin typeface="Arial" panose="020B0604020202020204" pitchFamily="34" charset="0"/>
            </a:endParaRPr>
          </a:p>
          <a:p>
            <a:r>
              <a:rPr lang="fr-FR" sz="4400" b="0" i="0" u="none" strike="noStrike" baseline="0" dirty="0">
                <a:solidFill>
                  <a:srgbClr val="000000"/>
                </a:solidFill>
                <a:latin typeface="Arial" panose="020B0604020202020204" pitchFamily="34" charset="0"/>
              </a:rPr>
              <a:t>Comme en MCO, la valorisation des séjours est forfaitisée sur la base de la durée de l’hospitalisation. </a:t>
            </a:r>
          </a:p>
          <a:p>
            <a:r>
              <a:rPr lang="fr-FR" sz="4400" b="0" i="0" u="none" strike="noStrike" baseline="0" dirty="0">
                <a:solidFill>
                  <a:srgbClr val="000000"/>
                </a:solidFill>
                <a:latin typeface="Arial" panose="020B0604020202020204" pitchFamily="34" charset="0"/>
              </a:rPr>
              <a:t>Dans le champ SSR, les séjours sont cependant sensiblement plus longs que les séjours MCO (35 journées en moyenne en hospitalisation complète). Les patients peuvent par ailleurs demander des « permissions » pour sortir de l’établissement pendant 48h maximum, ce qui n’interrompt pas le séjour. </a:t>
            </a:r>
            <a:endParaRPr lang="fr-FR" dirty="0">
              <a:latin typeface="Arial" panose="020B0604020202020204" pitchFamily="34" charset="0"/>
            </a:endParaRPr>
          </a:p>
          <a:p>
            <a:r>
              <a:rPr lang="fr-FR" dirty="0">
                <a:latin typeface="Arial" panose="020B0604020202020204" pitchFamily="34" charset="0"/>
              </a:rPr>
              <a:t>Le dispositif de financement mis en œuvre au 1</a:t>
            </a:r>
            <a:r>
              <a:rPr lang="fr-FR" baseline="30000" dirty="0">
                <a:latin typeface="Arial" panose="020B0604020202020204" pitchFamily="34" charset="0"/>
              </a:rPr>
              <a:t>er</a:t>
            </a:r>
            <a:r>
              <a:rPr lang="fr-FR" dirty="0">
                <a:latin typeface="Arial" panose="020B0604020202020204" pitchFamily="34" charset="0"/>
              </a:rPr>
              <a:t> mars 2017 et qui sera pérennisé dans le cadre de la l’entrée en vigueur complète du nouveau modèle de </a:t>
            </a:r>
            <a:r>
              <a:rPr lang="fr-FR" sz="4400" b="0" i="0" u="none" strike="noStrike" baseline="0" dirty="0">
                <a:solidFill>
                  <a:srgbClr val="000000"/>
                </a:solidFill>
                <a:latin typeface="Arial" panose="020B0604020202020204" pitchFamily="34" charset="0"/>
              </a:rPr>
              <a:t>financement prévoit le calcul du nombre de journées de présence (NBJP)</a:t>
            </a:r>
            <a:r>
              <a:rPr lang="fr-FR" sz="800" b="0" i="0" u="none" strike="noStrike" baseline="0" dirty="0">
                <a:solidFill>
                  <a:srgbClr val="000000"/>
                </a:solidFill>
                <a:latin typeface="Arial" panose="020B0604020202020204" pitchFamily="34" charset="0"/>
              </a:rPr>
              <a:t>6 </a:t>
            </a:r>
            <a:r>
              <a:rPr lang="fr-FR" sz="4400" b="0" i="0" u="none" strike="noStrike" baseline="0" dirty="0">
                <a:solidFill>
                  <a:srgbClr val="000000"/>
                </a:solidFill>
                <a:latin typeface="Arial" panose="020B0604020202020204" pitchFamily="34" charset="0"/>
              </a:rPr>
              <a:t>du patient au cours de son séjour. </a:t>
            </a:r>
            <a:r>
              <a:rPr lang="fr-FR" sz="4400" b="0" i="0" u="none" strike="noStrike" baseline="0" dirty="0">
                <a:solidFill>
                  <a:srgbClr val="C00000"/>
                </a:solidFill>
                <a:latin typeface="Arial" panose="020B0604020202020204" pitchFamily="34" charset="0"/>
              </a:rPr>
              <a:t>Seules les journées où le patient est présent dans l’établissement seront valorisées : cette modalité exclut les journées où le patient est absent de l’établissement (permissions, PIE…)</a:t>
            </a:r>
            <a:r>
              <a:rPr lang="fr-FR" sz="4400" b="0" i="0" u="none" strike="noStrike" baseline="0" dirty="0">
                <a:solidFill>
                  <a:srgbClr val="000000"/>
                </a:solidFill>
                <a:latin typeface="Arial" panose="020B0604020202020204" pitchFamily="34" charset="0"/>
              </a:rPr>
              <a:t> – contrairement au MCO où c’est la durée de séjour (date de sortie – date d’entrée) qui est utilisée – et le jour de sortie définitive est également exclu sauf en cas de décès. </a:t>
            </a:r>
          </a:p>
          <a:p>
            <a:endParaRPr lang="fr-FR" dirty="0"/>
          </a:p>
        </p:txBody>
      </p:sp>
    </p:spTree>
    <p:extLst>
      <p:ext uri="{BB962C8B-B14F-4D97-AF65-F5344CB8AC3E}">
        <p14:creationId xmlns:p14="http://schemas.microsoft.com/office/powerpoint/2010/main" val="121746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810B36-C397-DE97-7E68-5C16616812FE}"/>
              </a:ext>
            </a:extLst>
          </p:cNvPr>
          <p:cNvSpPr>
            <a:spLocks noGrp="1"/>
          </p:cNvSpPr>
          <p:nvPr>
            <p:ph type="title"/>
          </p:nvPr>
        </p:nvSpPr>
        <p:spPr/>
        <p:txBody>
          <a:bodyPr/>
          <a:lstStyle/>
          <a:p>
            <a:r>
              <a:rPr lang="fr-FR" dirty="0"/>
              <a:t>Valorisation des séjours</a:t>
            </a:r>
          </a:p>
        </p:txBody>
      </p:sp>
      <p:sp>
        <p:nvSpPr>
          <p:cNvPr id="3" name="Espace réservé du contenu 2">
            <a:extLst>
              <a:ext uri="{FF2B5EF4-FFF2-40B4-BE49-F238E27FC236}">
                <a16:creationId xmlns:a16="http://schemas.microsoft.com/office/drawing/2014/main" id="{3D402F77-5F2C-11A4-551E-8A2943F4A56D}"/>
              </a:ext>
            </a:extLst>
          </p:cNvPr>
          <p:cNvSpPr>
            <a:spLocks noGrp="1"/>
          </p:cNvSpPr>
          <p:nvPr>
            <p:ph sz="quarter" idx="10"/>
          </p:nvPr>
        </p:nvSpPr>
        <p:spPr/>
        <p:txBody>
          <a:bodyPr/>
          <a:lstStyle/>
          <a:p>
            <a:r>
              <a:rPr lang="fr-FR" dirty="0"/>
              <a:t>= sur la base de tarifs nationaux, dit groupes médico-tarifaires (GMT), équivalent du GHS dans le champ MCO, associés à des groupes médico-économiques (GME), équivalent du GHM dans le champ MCO.</a:t>
            </a:r>
          </a:p>
          <a:p>
            <a:endParaRPr lang="fr-FR" dirty="0"/>
          </a:p>
          <a:p>
            <a:r>
              <a:rPr lang="fr-FR" dirty="0"/>
              <a:t>A chaque GME est associé un ou plusieurs GMT. </a:t>
            </a:r>
          </a:p>
          <a:p>
            <a:r>
              <a:rPr lang="fr-FR" dirty="0"/>
              <a:t>Le GMT est corrigé par l’affectation des coefficients SSR : coefficient géographique (CG), coefficient prudentiel (CP), coefficient de spécialisation (CS), coefficient SEGUR (</a:t>
            </a:r>
            <a:r>
              <a:rPr lang="fr-FR" dirty="0" err="1"/>
              <a:t>CSeg</a:t>
            </a:r>
            <a:r>
              <a:rPr lang="fr-FR" dirty="0"/>
              <a:t>), coefficient honoraires (CH) pour les seuls établissements ex-OQN, et par le coefficient allègement de charges (CAC).</a:t>
            </a:r>
          </a:p>
        </p:txBody>
      </p:sp>
    </p:spTree>
    <p:extLst>
      <p:ext uri="{BB962C8B-B14F-4D97-AF65-F5344CB8AC3E}">
        <p14:creationId xmlns:p14="http://schemas.microsoft.com/office/powerpoint/2010/main" val="31445446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17227B-84D9-EA50-7522-083EEA0397D0}"/>
              </a:ext>
            </a:extLst>
          </p:cNvPr>
          <p:cNvSpPr>
            <a:spLocks noGrp="1"/>
          </p:cNvSpPr>
          <p:nvPr>
            <p:ph type="title"/>
          </p:nvPr>
        </p:nvSpPr>
        <p:spPr/>
        <p:txBody>
          <a:bodyPr/>
          <a:lstStyle/>
          <a:p>
            <a:r>
              <a:rPr lang="fr-FR" dirty="0"/>
              <a:t>Coefficients applicables au modèle de financement des établissements SSR</a:t>
            </a:r>
          </a:p>
        </p:txBody>
      </p:sp>
      <p:sp>
        <p:nvSpPr>
          <p:cNvPr id="3" name="Espace réservé du contenu 2">
            <a:extLst>
              <a:ext uri="{FF2B5EF4-FFF2-40B4-BE49-F238E27FC236}">
                <a16:creationId xmlns:a16="http://schemas.microsoft.com/office/drawing/2014/main" id="{1223DEB8-C5D0-8C88-51F4-5F8ACAF91925}"/>
              </a:ext>
            </a:extLst>
          </p:cNvPr>
          <p:cNvSpPr>
            <a:spLocks noGrp="1"/>
          </p:cNvSpPr>
          <p:nvPr>
            <p:ph sz="quarter" idx="10"/>
          </p:nvPr>
        </p:nvSpPr>
        <p:spPr/>
        <p:txBody>
          <a:bodyPr/>
          <a:lstStyle/>
          <a:p>
            <a:r>
              <a:rPr lang="fr-FR" dirty="0"/>
              <a:t>Certaines sont pérennes et d’autres non pérennes prévus jusqu’en février 2026.</a:t>
            </a:r>
          </a:p>
          <a:p>
            <a:r>
              <a:rPr lang="fr-FR" dirty="0"/>
              <a:t>Les coefficients pérennes ont vocation à être pérennisés au-delà de la période de montée en charge, c’est-à-dire après le 1er mars 2026.</a:t>
            </a:r>
          </a:p>
        </p:txBody>
      </p:sp>
      <p:graphicFrame>
        <p:nvGraphicFramePr>
          <p:cNvPr id="4" name="Tableau 4">
            <a:extLst>
              <a:ext uri="{FF2B5EF4-FFF2-40B4-BE49-F238E27FC236}">
                <a16:creationId xmlns:a16="http://schemas.microsoft.com/office/drawing/2014/main" id="{C70D5119-ABE4-745D-A828-DEA07B1151DA}"/>
              </a:ext>
            </a:extLst>
          </p:cNvPr>
          <p:cNvGraphicFramePr>
            <a:graphicFrameLocks noGrp="1"/>
          </p:cNvGraphicFramePr>
          <p:nvPr>
            <p:extLst>
              <p:ext uri="{D42A27DB-BD31-4B8C-83A1-F6EECF244321}">
                <p14:modId xmlns:p14="http://schemas.microsoft.com/office/powerpoint/2010/main" val="2106713492"/>
              </p:ext>
            </p:extLst>
          </p:nvPr>
        </p:nvGraphicFramePr>
        <p:xfrm>
          <a:off x="3336924" y="5020732"/>
          <a:ext cx="17710152" cy="6758099"/>
        </p:xfrm>
        <a:graphic>
          <a:graphicData uri="http://schemas.openxmlformats.org/drawingml/2006/table">
            <a:tbl>
              <a:tblPr firstRow="1" bandRow="1">
                <a:tableStyleId>{BDBED569-4797-4DF1-A0F4-6AAB3CD982D8}</a:tableStyleId>
              </a:tblPr>
              <a:tblGrid>
                <a:gridCol w="5903384">
                  <a:extLst>
                    <a:ext uri="{9D8B030D-6E8A-4147-A177-3AD203B41FA5}">
                      <a16:colId xmlns:a16="http://schemas.microsoft.com/office/drawing/2014/main" val="2705493138"/>
                    </a:ext>
                  </a:extLst>
                </a:gridCol>
                <a:gridCol w="5903384">
                  <a:extLst>
                    <a:ext uri="{9D8B030D-6E8A-4147-A177-3AD203B41FA5}">
                      <a16:colId xmlns:a16="http://schemas.microsoft.com/office/drawing/2014/main" val="3413925708"/>
                    </a:ext>
                  </a:extLst>
                </a:gridCol>
                <a:gridCol w="5903384">
                  <a:extLst>
                    <a:ext uri="{9D8B030D-6E8A-4147-A177-3AD203B41FA5}">
                      <a16:colId xmlns:a16="http://schemas.microsoft.com/office/drawing/2014/main" val="2917788924"/>
                    </a:ext>
                  </a:extLst>
                </a:gridCol>
              </a:tblGrid>
              <a:tr h="606353">
                <a:tc>
                  <a:txBody>
                    <a:bodyPr/>
                    <a:lstStyle/>
                    <a:p>
                      <a:endParaRPr lang="fr-FR" sz="2800"/>
                    </a:p>
                  </a:txBody>
                  <a:tcPr/>
                </a:tc>
                <a:tc>
                  <a:txBody>
                    <a:bodyPr/>
                    <a:lstStyle/>
                    <a:p>
                      <a:r>
                        <a:rPr lang="fr-FR" sz="2800" dirty="0"/>
                        <a:t>ES ex-DAF</a:t>
                      </a:r>
                    </a:p>
                  </a:txBody>
                  <a:tcPr/>
                </a:tc>
                <a:tc>
                  <a:txBody>
                    <a:bodyPr/>
                    <a:lstStyle/>
                    <a:p>
                      <a:r>
                        <a:rPr lang="fr-FR" sz="2800" dirty="0"/>
                        <a:t>ES ex- OQN</a:t>
                      </a:r>
                    </a:p>
                  </a:txBody>
                  <a:tcPr/>
                </a:tc>
                <a:extLst>
                  <a:ext uri="{0D108BD9-81ED-4DB2-BD59-A6C34878D82A}">
                    <a16:rowId xmlns:a16="http://schemas.microsoft.com/office/drawing/2014/main" val="3640212375"/>
                  </a:ext>
                </a:extLst>
              </a:tr>
              <a:tr h="1105702">
                <a:tc>
                  <a:txBody>
                    <a:bodyPr/>
                    <a:lstStyle/>
                    <a:p>
                      <a:r>
                        <a:rPr lang="fr-FR" sz="2800" b="1" dirty="0"/>
                        <a:t>Coefficient de spécialisation</a:t>
                      </a:r>
                    </a:p>
                  </a:txBody>
                  <a:tcPr/>
                </a:tc>
                <a:tc>
                  <a:txBody>
                    <a:bodyPr/>
                    <a:lstStyle/>
                    <a:p>
                      <a:r>
                        <a:rPr lang="fr-FR" sz="2800" dirty="0"/>
                        <a:t>Applicable non pérenne</a:t>
                      </a:r>
                    </a:p>
                  </a:txBody>
                  <a:tcPr/>
                </a:tc>
                <a:tc>
                  <a:txBody>
                    <a:bodyPr/>
                    <a:lstStyle/>
                    <a:p>
                      <a:pPr marL="0" marR="0" lvl="0" indent="0" algn="ctr" defTabSz="821531" eaLnBrk="1" fontAlgn="auto" latinLnBrk="0" hangingPunct="1">
                        <a:lnSpc>
                          <a:spcPct val="100000"/>
                        </a:lnSpc>
                        <a:spcBef>
                          <a:spcPts val="0"/>
                        </a:spcBef>
                        <a:spcAft>
                          <a:spcPts val="0"/>
                        </a:spcAft>
                        <a:buClrTx/>
                        <a:buSzTx/>
                        <a:buFontTx/>
                        <a:buNone/>
                        <a:tabLst/>
                        <a:defRPr/>
                      </a:pPr>
                      <a:r>
                        <a:rPr lang="fr-FR" sz="2800" dirty="0"/>
                        <a:t>Applicable non pérenne</a:t>
                      </a:r>
                    </a:p>
                    <a:p>
                      <a:pPr marL="0" marR="0" lvl="0" indent="0" algn="ctr" defTabSz="821531" eaLnBrk="1" fontAlgn="auto" latinLnBrk="0" hangingPunct="1">
                        <a:lnSpc>
                          <a:spcPct val="100000"/>
                        </a:lnSpc>
                        <a:spcBef>
                          <a:spcPts val="0"/>
                        </a:spcBef>
                        <a:spcAft>
                          <a:spcPts val="0"/>
                        </a:spcAft>
                        <a:buClrTx/>
                        <a:buSzTx/>
                        <a:buFontTx/>
                        <a:buNone/>
                        <a:tabLst/>
                        <a:defRPr/>
                      </a:pPr>
                      <a:endParaRPr lang="fr-FR" sz="2800" dirty="0"/>
                    </a:p>
                  </a:txBody>
                  <a:tcPr/>
                </a:tc>
                <a:extLst>
                  <a:ext uri="{0D108BD9-81ED-4DB2-BD59-A6C34878D82A}">
                    <a16:rowId xmlns:a16="http://schemas.microsoft.com/office/drawing/2014/main" val="3003090516"/>
                  </a:ext>
                </a:extLst>
              </a:tr>
              <a:tr h="606353">
                <a:tc>
                  <a:txBody>
                    <a:bodyPr/>
                    <a:lstStyle/>
                    <a:p>
                      <a:r>
                        <a:rPr lang="fr-FR" sz="2800" b="1" dirty="0"/>
                        <a:t>Coefficient honoraires</a:t>
                      </a:r>
                    </a:p>
                  </a:txBody>
                  <a:tcPr/>
                </a:tc>
                <a:tc>
                  <a:txBody>
                    <a:bodyPr/>
                    <a:lstStyle/>
                    <a:p>
                      <a:r>
                        <a:rPr lang="fr-FR" sz="2800" dirty="0"/>
                        <a:t>Non applicable</a:t>
                      </a:r>
                    </a:p>
                  </a:txBody>
                  <a:tcPr/>
                </a:tc>
                <a:tc>
                  <a:txBody>
                    <a:bodyPr/>
                    <a:lstStyle/>
                    <a:p>
                      <a:r>
                        <a:rPr lang="fr-FR" sz="2800" dirty="0"/>
                        <a:t>Applicable non pérenne</a:t>
                      </a:r>
                    </a:p>
                    <a:p>
                      <a:endParaRPr lang="fr-FR" sz="2800" dirty="0"/>
                    </a:p>
                  </a:txBody>
                  <a:tcPr/>
                </a:tc>
                <a:extLst>
                  <a:ext uri="{0D108BD9-81ED-4DB2-BD59-A6C34878D82A}">
                    <a16:rowId xmlns:a16="http://schemas.microsoft.com/office/drawing/2014/main" val="1136975772"/>
                  </a:ext>
                </a:extLst>
              </a:tr>
              <a:tr h="606353">
                <a:tc>
                  <a:txBody>
                    <a:bodyPr/>
                    <a:lstStyle/>
                    <a:p>
                      <a:r>
                        <a:rPr lang="fr-FR" sz="2800" b="1" dirty="0"/>
                        <a:t>Coefficient géographique</a:t>
                      </a:r>
                    </a:p>
                  </a:txBody>
                  <a:tcPr/>
                </a:tc>
                <a:tc>
                  <a:txBody>
                    <a:bodyPr/>
                    <a:lstStyle/>
                    <a:p>
                      <a:r>
                        <a:rPr lang="fr-FR" sz="2800" dirty="0"/>
                        <a:t>Applicable pérenne</a:t>
                      </a:r>
                    </a:p>
                  </a:txBody>
                  <a:tcPr/>
                </a:tc>
                <a:tc>
                  <a:txBody>
                    <a:bodyPr/>
                    <a:lstStyle/>
                    <a:p>
                      <a:pPr marL="0" marR="0" lvl="0" indent="0" algn="ctr" defTabSz="821531" eaLnBrk="1" fontAlgn="auto" latinLnBrk="0" hangingPunct="1">
                        <a:lnSpc>
                          <a:spcPct val="100000"/>
                        </a:lnSpc>
                        <a:spcBef>
                          <a:spcPts val="0"/>
                        </a:spcBef>
                        <a:spcAft>
                          <a:spcPts val="0"/>
                        </a:spcAft>
                        <a:buClrTx/>
                        <a:buSzTx/>
                        <a:buFontTx/>
                        <a:buNone/>
                        <a:tabLst/>
                        <a:defRPr/>
                      </a:pPr>
                      <a:r>
                        <a:rPr lang="fr-FR" sz="2800" dirty="0"/>
                        <a:t>Applicable pérenne</a:t>
                      </a:r>
                    </a:p>
                    <a:p>
                      <a:endParaRPr lang="fr-FR" sz="2800" dirty="0"/>
                    </a:p>
                  </a:txBody>
                  <a:tcPr/>
                </a:tc>
                <a:extLst>
                  <a:ext uri="{0D108BD9-81ED-4DB2-BD59-A6C34878D82A}">
                    <a16:rowId xmlns:a16="http://schemas.microsoft.com/office/drawing/2014/main" val="2354722158"/>
                  </a:ext>
                </a:extLst>
              </a:tr>
              <a:tr h="1105702">
                <a:tc>
                  <a:txBody>
                    <a:bodyPr/>
                    <a:lstStyle/>
                    <a:p>
                      <a:r>
                        <a:rPr lang="fr-FR" sz="2800" b="1" dirty="0"/>
                        <a:t>Coefficient prudentiel « séjours »</a:t>
                      </a:r>
                    </a:p>
                  </a:txBody>
                  <a:tcPr/>
                </a:tc>
                <a:tc>
                  <a:txBody>
                    <a:bodyPr/>
                    <a:lstStyle/>
                    <a:p>
                      <a:pPr marL="0" marR="0" lvl="0" indent="0" algn="ctr" defTabSz="821531" eaLnBrk="1" fontAlgn="auto" latinLnBrk="0" hangingPunct="1">
                        <a:lnSpc>
                          <a:spcPct val="100000"/>
                        </a:lnSpc>
                        <a:spcBef>
                          <a:spcPts val="0"/>
                        </a:spcBef>
                        <a:spcAft>
                          <a:spcPts val="0"/>
                        </a:spcAft>
                        <a:buClrTx/>
                        <a:buSzTx/>
                        <a:buFontTx/>
                        <a:buNone/>
                        <a:tabLst/>
                        <a:defRPr/>
                      </a:pPr>
                      <a:r>
                        <a:rPr lang="fr-FR" sz="2800" dirty="0"/>
                        <a:t>Applicable pérenne</a:t>
                      </a:r>
                    </a:p>
                    <a:p>
                      <a:endParaRPr lang="fr-FR" sz="2800" dirty="0"/>
                    </a:p>
                  </a:txBody>
                  <a:tcPr/>
                </a:tc>
                <a:tc>
                  <a:txBody>
                    <a:bodyPr/>
                    <a:lstStyle/>
                    <a:p>
                      <a:pPr marL="0" marR="0" lvl="0" indent="0" algn="ctr" defTabSz="821531" eaLnBrk="1" fontAlgn="auto" latinLnBrk="0" hangingPunct="1">
                        <a:lnSpc>
                          <a:spcPct val="100000"/>
                        </a:lnSpc>
                        <a:spcBef>
                          <a:spcPts val="0"/>
                        </a:spcBef>
                        <a:spcAft>
                          <a:spcPts val="0"/>
                        </a:spcAft>
                        <a:buClrTx/>
                        <a:buSzTx/>
                        <a:buFontTx/>
                        <a:buNone/>
                        <a:tabLst/>
                        <a:defRPr/>
                      </a:pPr>
                      <a:r>
                        <a:rPr lang="fr-FR" sz="2800" dirty="0"/>
                        <a:t>Applicable pérenne</a:t>
                      </a:r>
                    </a:p>
                    <a:p>
                      <a:endParaRPr lang="fr-FR" sz="2800" dirty="0"/>
                    </a:p>
                  </a:txBody>
                  <a:tcPr/>
                </a:tc>
                <a:extLst>
                  <a:ext uri="{0D108BD9-81ED-4DB2-BD59-A6C34878D82A}">
                    <a16:rowId xmlns:a16="http://schemas.microsoft.com/office/drawing/2014/main" val="505799759"/>
                  </a:ext>
                </a:extLst>
              </a:tr>
              <a:tr h="1105702">
                <a:tc>
                  <a:txBody>
                    <a:bodyPr/>
                    <a:lstStyle/>
                    <a:p>
                      <a:r>
                        <a:rPr lang="fr-FR" sz="2800" b="1" dirty="0"/>
                        <a:t>Coefficient allègements de charges</a:t>
                      </a:r>
                    </a:p>
                  </a:txBody>
                  <a:tcPr/>
                </a:tc>
                <a:tc>
                  <a:txBody>
                    <a:bodyPr/>
                    <a:lstStyle/>
                    <a:p>
                      <a:pPr marL="0" marR="0" lvl="0" indent="0" algn="ctr" defTabSz="821531" eaLnBrk="1" fontAlgn="auto" latinLnBrk="0" hangingPunct="1">
                        <a:lnSpc>
                          <a:spcPct val="100000"/>
                        </a:lnSpc>
                        <a:spcBef>
                          <a:spcPts val="0"/>
                        </a:spcBef>
                        <a:spcAft>
                          <a:spcPts val="0"/>
                        </a:spcAft>
                        <a:buClrTx/>
                        <a:buSzTx/>
                        <a:buFontTx/>
                        <a:buNone/>
                        <a:tabLst/>
                        <a:defRPr/>
                      </a:pPr>
                      <a:r>
                        <a:rPr lang="fr-FR" sz="2800" dirty="0"/>
                        <a:t>Applicable pérenne</a:t>
                      </a:r>
                    </a:p>
                    <a:p>
                      <a:r>
                        <a:rPr lang="fr-FR" sz="2800" dirty="0"/>
                        <a:t>(seulement EBNL)</a:t>
                      </a:r>
                    </a:p>
                  </a:txBody>
                  <a:tcPr/>
                </a:tc>
                <a:tc>
                  <a:txBody>
                    <a:bodyPr/>
                    <a:lstStyle/>
                    <a:p>
                      <a:pPr marL="0" marR="0" lvl="0" indent="0" algn="ctr" defTabSz="821531" eaLnBrk="1" fontAlgn="auto" latinLnBrk="0" hangingPunct="1">
                        <a:lnSpc>
                          <a:spcPct val="100000"/>
                        </a:lnSpc>
                        <a:spcBef>
                          <a:spcPts val="0"/>
                        </a:spcBef>
                        <a:spcAft>
                          <a:spcPts val="0"/>
                        </a:spcAft>
                        <a:buClrTx/>
                        <a:buSzTx/>
                        <a:buFontTx/>
                        <a:buNone/>
                        <a:tabLst/>
                        <a:defRPr/>
                      </a:pPr>
                      <a:r>
                        <a:rPr lang="fr-FR" sz="2800" dirty="0"/>
                        <a:t>Applicable pérenne</a:t>
                      </a:r>
                    </a:p>
                    <a:p>
                      <a:endParaRPr lang="fr-FR" sz="2800" dirty="0"/>
                    </a:p>
                  </a:txBody>
                  <a:tcPr/>
                </a:tc>
                <a:extLst>
                  <a:ext uri="{0D108BD9-81ED-4DB2-BD59-A6C34878D82A}">
                    <a16:rowId xmlns:a16="http://schemas.microsoft.com/office/drawing/2014/main" val="3722473689"/>
                  </a:ext>
                </a:extLst>
              </a:tr>
              <a:tr h="606353">
                <a:tc>
                  <a:txBody>
                    <a:bodyPr/>
                    <a:lstStyle/>
                    <a:p>
                      <a:r>
                        <a:rPr lang="fr-FR" sz="2800" b="1" dirty="0"/>
                        <a:t>Coefficient SEGUR</a:t>
                      </a:r>
                    </a:p>
                  </a:txBody>
                  <a:tcPr/>
                </a:tc>
                <a:tc>
                  <a:txBody>
                    <a:bodyPr/>
                    <a:lstStyle/>
                    <a:p>
                      <a:pPr marL="0" marR="0" lvl="0" indent="0" algn="ctr" defTabSz="821531" eaLnBrk="1" fontAlgn="auto" latinLnBrk="0" hangingPunct="1">
                        <a:lnSpc>
                          <a:spcPct val="100000"/>
                        </a:lnSpc>
                        <a:spcBef>
                          <a:spcPts val="0"/>
                        </a:spcBef>
                        <a:spcAft>
                          <a:spcPts val="0"/>
                        </a:spcAft>
                        <a:buClrTx/>
                        <a:buSzTx/>
                        <a:buFontTx/>
                        <a:buNone/>
                        <a:tabLst/>
                        <a:defRPr/>
                      </a:pPr>
                      <a:r>
                        <a:rPr lang="fr-FR" sz="2800" dirty="0"/>
                        <a:t>Applicable pérenne</a:t>
                      </a:r>
                    </a:p>
                    <a:p>
                      <a:endParaRPr lang="fr-FR" sz="2800" dirty="0"/>
                    </a:p>
                  </a:txBody>
                  <a:tcPr/>
                </a:tc>
                <a:tc>
                  <a:txBody>
                    <a:bodyPr/>
                    <a:lstStyle/>
                    <a:p>
                      <a:pPr marL="0" marR="0" lvl="0" indent="0" algn="ctr" defTabSz="821531" eaLnBrk="1" fontAlgn="auto" latinLnBrk="0" hangingPunct="1">
                        <a:lnSpc>
                          <a:spcPct val="100000"/>
                        </a:lnSpc>
                        <a:spcBef>
                          <a:spcPts val="0"/>
                        </a:spcBef>
                        <a:spcAft>
                          <a:spcPts val="0"/>
                        </a:spcAft>
                        <a:buClrTx/>
                        <a:buSzTx/>
                        <a:buFontTx/>
                        <a:buNone/>
                        <a:tabLst/>
                        <a:defRPr/>
                      </a:pPr>
                      <a:r>
                        <a:rPr lang="fr-FR" sz="2800" dirty="0"/>
                        <a:t>Applicable pérenne</a:t>
                      </a:r>
                    </a:p>
                    <a:p>
                      <a:endParaRPr lang="fr-FR" sz="2800" dirty="0"/>
                    </a:p>
                  </a:txBody>
                  <a:tcPr/>
                </a:tc>
                <a:extLst>
                  <a:ext uri="{0D108BD9-81ED-4DB2-BD59-A6C34878D82A}">
                    <a16:rowId xmlns:a16="http://schemas.microsoft.com/office/drawing/2014/main" val="1303216813"/>
                  </a:ext>
                </a:extLst>
              </a:tr>
            </a:tbl>
          </a:graphicData>
        </a:graphic>
      </p:graphicFrame>
    </p:spTree>
    <p:extLst>
      <p:ext uri="{BB962C8B-B14F-4D97-AF65-F5344CB8AC3E}">
        <p14:creationId xmlns:p14="http://schemas.microsoft.com/office/powerpoint/2010/main" val="996081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7BEAEE9-722A-2116-8BA9-92EE72BCDDF1}"/>
              </a:ext>
            </a:extLst>
          </p:cNvPr>
          <p:cNvSpPr>
            <a:spLocks noGrp="1"/>
          </p:cNvSpPr>
          <p:nvPr>
            <p:ph type="title"/>
          </p:nvPr>
        </p:nvSpPr>
        <p:spPr/>
        <p:txBody>
          <a:bodyPr/>
          <a:lstStyle/>
          <a:p>
            <a:r>
              <a:rPr lang="fr-FR" dirty="0"/>
              <a:t>Références</a:t>
            </a:r>
          </a:p>
        </p:txBody>
      </p:sp>
      <p:sp>
        <p:nvSpPr>
          <p:cNvPr id="3" name="Espace réservé du contenu 2">
            <a:extLst>
              <a:ext uri="{FF2B5EF4-FFF2-40B4-BE49-F238E27FC236}">
                <a16:creationId xmlns:a16="http://schemas.microsoft.com/office/drawing/2014/main" id="{F6AA1301-BD44-78CE-893D-ABC02B5809AA}"/>
              </a:ext>
            </a:extLst>
          </p:cNvPr>
          <p:cNvSpPr>
            <a:spLocks noGrp="1"/>
          </p:cNvSpPr>
          <p:nvPr>
            <p:ph sz="quarter" idx="10"/>
          </p:nvPr>
        </p:nvSpPr>
        <p:spPr/>
        <p:txBody>
          <a:bodyPr/>
          <a:lstStyle/>
          <a:p>
            <a:endParaRPr lang="fr-FR" dirty="0"/>
          </a:p>
          <a:p>
            <a:r>
              <a:rPr lang="fr-FR" dirty="0"/>
              <a:t>MODALITES D’APPLICATION DE LA REFORME DU FINANCEMENT DES SSR EN VUE DE LA FACTURATION DES SEJOURS PAR LES ETABLISSEMENTS</a:t>
            </a:r>
          </a:p>
          <a:p>
            <a:pPr marL="0" indent="0">
              <a:buNone/>
            </a:pPr>
            <a:r>
              <a:rPr lang="fr-FR" dirty="0">
                <a:hlinkClick r:id="rId2"/>
              </a:rPr>
              <a:t>https://sante.gouv.fr/IMG/pdf/cahier_des_charges_-_facturation_ssr_-_2023_v8_juillet_23.pdf</a:t>
            </a:r>
            <a:endParaRPr lang="fr-FR" dirty="0"/>
          </a:p>
          <a:p>
            <a:endParaRPr lang="fr-FR" dirty="0"/>
          </a:p>
          <a:p>
            <a:r>
              <a:rPr lang="fr-FR" dirty="0"/>
              <a:t>Webinaire ATIH pour les éditeurs de logiciels</a:t>
            </a:r>
          </a:p>
        </p:txBody>
      </p:sp>
    </p:spTree>
    <p:extLst>
      <p:ext uri="{BB962C8B-B14F-4D97-AF65-F5344CB8AC3E}">
        <p14:creationId xmlns:p14="http://schemas.microsoft.com/office/powerpoint/2010/main" val="26865657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437E7C-42BF-3B60-8A46-ACF7DBDF1424}"/>
              </a:ext>
            </a:extLst>
          </p:cNvPr>
          <p:cNvSpPr>
            <a:spLocks noGrp="1"/>
          </p:cNvSpPr>
          <p:nvPr>
            <p:ph type="title"/>
          </p:nvPr>
        </p:nvSpPr>
        <p:spPr/>
        <p:txBody>
          <a:bodyPr/>
          <a:lstStyle/>
          <a:p>
            <a:r>
              <a:rPr lang="fr-FR" dirty="0"/>
              <a:t>Coefficients non pérennes</a:t>
            </a:r>
          </a:p>
        </p:txBody>
      </p:sp>
      <p:graphicFrame>
        <p:nvGraphicFramePr>
          <p:cNvPr id="4" name="Espace réservé du contenu 3">
            <a:extLst>
              <a:ext uri="{FF2B5EF4-FFF2-40B4-BE49-F238E27FC236}">
                <a16:creationId xmlns:a16="http://schemas.microsoft.com/office/drawing/2014/main" id="{DFA9F283-7872-0E6F-9C02-69C3A1BB5565}"/>
              </a:ext>
            </a:extLst>
          </p:cNvPr>
          <p:cNvGraphicFramePr>
            <a:graphicFrameLocks noGrp="1"/>
          </p:cNvGraphicFramePr>
          <p:nvPr>
            <p:ph sz="quarter" idx="10"/>
            <p:extLst>
              <p:ext uri="{D42A27DB-BD31-4B8C-83A1-F6EECF244321}">
                <p14:modId xmlns:p14="http://schemas.microsoft.com/office/powerpoint/2010/main" val="3487756172"/>
              </p:ext>
            </p:extLst>
          </p:nvPr>
        </p:nvGraphicFramePr>
        <p:xfrm>
          <a:off x="2176463" y="2085975"/>
          <a:ext cx="20832762" cy="9217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923066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2D7168-D91D-5084-1D16-517D24EDE893}"/>
              </a:ext>
            </a:extLst>
          </p:cNvPr>
          <p:cNvSpPr>
            <a:spLocks noGrp="1"/>
          </p:cNvSpPr>
          <p:nvPr>
            <p:ph type="title"/>
          </p:nvPr>
        </p:nvSpPr>
        <p:spPr/>
        <p:txBody>
          <a:bodyPr/>
          <a:lstStyle/>
          <a:p>
            <a:r>
              <a:rPr lang="fr-FR" dirty="0"/>
              <a:t>Coefficients SSR</a:t>
            </a:r>
          </a:p>
        </p:txBody>
      </p:sp>
      <p:sp>
        <p:nvSpPr>
          <p:cNvPr id="3" name="Espace réservé du contenu 2">
            <a:extLst>
              <a:ext uri="{FF2B5EF4-FFF2-40B4-BE49-F238E27FC236}">
                <a16:creationId xmlns:a16="http://schemas.microsoft.com/office/drawing/2014/main" id="{54EA36A8-5440-86C1-32D3-DA0C42DE7B79}"/>
              </a:ext>
            </a:extLst>
          </p:cNvPr>
          <p:cNvSpPr>
            <a:spLocks noGrp="1"/>
          </p:cNvSpPr>
          <p:nvPr>
            <p:ph sz="quarter" idx="10"/>
          </p:nvPr>
        </p:nvSpPr>
        <p:spPr/>
        <p:txBody>
          <a:bodyPr/>
          <a:lstStyle/>
          <a:p>
            <a:r>
              <a:rPr lang="fr-FR" dirty="0"/>
              <a:t>Le tarif s’applique au couple GME/GMT</a:t>
            </a:r>
          </a:p>
        </p:txBody>
      </p:sp>
      <p:pic>
        <p:nvPicPr>
          <p:cNvPr id="5" name="Image 4">
            <a:extLst>
              <a:ext uri="{FF2B5EF4-FFF2-40B4-BE49-F238E27FC236}">
                <a16:creationId xmlns:a16="http://schemas.microsoft.com/office/drawing/2014/main" id="{7F51E1BF-F66B-F127-1826-7C6AED3C3CC1}"/>
              </a:ext>
            </a:extLst>
          </p:cNvPr>
          <p:cNvPicPr>
            <a:picLocks noChangeAspect="1"/>
          </p:cNvPicPr>
          <p:nvPr/>
        </p:nvPicPr>
        <p:blipFill>
          <a:blip r:embed="rId2"/>
          <a:stretch>
            <a:fillRect/>
          </a:stretch>
        </p:blipFill>
        <p:spPr>
          <a:xfrm>
            <a:off x="8077200" y="3543300"/>
            <a:ext cx="8229600" cy="6629400"/>
          </a:xfrm>
          <a:prstGeom prst="rect">
            <a:avLst/>
          </a:prstGeom>
        </p:spPr>
      </p:pic>
      <p:pic>
        <p:nvPicPr>
          <p:cNvPr id="7" name="Image 6">
            <a:extLst>
              <a:ext uri="{FF2B5EF4-FFF2-40B4-BE49-F238E27FC236}">
                <a16:creationId xmlns:a16="http://schemas.microsoft.com/office/drawing/2014/main" id="{8D936EC0-A2F2-B824-4D26-22083FB94FC0}"/>
              </a:ext>
            </a:extLst>
          </p:cNvPr>
          <p:cNvPicPr>
            <a:picLocks noChangeAspect="1"/>
          </p:cNvPicPr>
          <p:nvPr/>
        </p:nvPicPr>
        <p:blipFill>
          <a:blip r:embed="rId2"/>
          <a:stretch>
            <a:fillRect/>
          </a:stretch>
        </p:blipFill>
        <p:spPr>
          <a:xfrm>
            <a:off x="7877309" y="3086099"/>
            <a:ext cx="12604532" cy="10153651"/>
          </a:xfrm>
          <a:prstGeom prst="rect">
            <a:avLst/>
          </a:prstGeom>
        </p:spPr>
      </p:pic>
    </p:spTree>
    <p:extLst>
      <p:ext uri="{BB962C8B-B14F-4D97-AF65-F5344CB8AC3E}">
        <p14:creationId xmlns:p14="http://schemas.microsoft.com/office/powerpoint/2010/main" val="36135794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77CBCF-3DC5-1F20-DF84-224FFE4B1143}"/>
              </a:ext>
            </a:extLst>
          </p:cNvPr>
          <p:cNvSpPr>
            <a:spLocks noGrp="1"/>
          </p:cNvSpPr>
          <p:nvPr>
            <p:ph type="title"/>
          </p:nvPr>
        </p:nvSpPr>
        <p:spPr/>
        <p:txBody>
          <a:bodyPr/>
          <a:lstStyle/>
          <a:p>
            <a:r>
              <a:rPr lang="fr-FR" dirty="0"/>
              <a:t>Découpage du GMT</a:t>
            </a:r>
          </a:p>
        </p:txBody>
      </p:sp>
      <p:sp>
        <p:nvSpPr>
          <p:cNvPr id="3" name="Espace réservé du contenu 2">
            <a:extLst>
              <a:ext uri="{FF2B5EF4-FFF2-40B4-BE49-F238E27FC236}">
                <a16:creationId xmlns:a16="http://schemas.microsoft.com/office/drawing/2014/main" id="{DB30E13D-1A67-6457-B18A-4A895E992B66}"/>
              </a:ext>
            </a:extLst>
          </p:cNvPr>
          <p:cNvSpPr>
            <a:spLocks noGrp="1"/>
          </p:cNvSpPr>
          <p:nvPr>
            <p:ph sz="quarter" idx="10"/>
          </p:nvPr>
        </p:nvSpPr>
        <p:spPr/>
        <p:txBody>
          <a:bodyPr/>
          <a:lstStyle/>
          <a:p>
            <a:r>
              <a:rPr lang="fr-FR" dirty="0"/>
              <a:t>Le financement de l’activité repose sur six zones : une zone dite basse, trois zones forfaitaires, une zone dite haute et une zone dite extrême haute.</a:t>
            </a:r>
          </a:p>
          <a:p>
            <a:r>
              <a:rPr lang="fr-FR" dirty="0"/>
              <a:t>Dès lors, 16 informations sont nécessaires pour la facturation.</a:t>
            </a:r>
          </a:p>
        </p:txBody>
      </p:sp>
      <p:sp>
        <p:nvSpPr>
          <p:cNvPr id="4" name="Rectangle 3">
            <a:extLst>
              <a:ext uri="{FF2B5EF4-FFF2-40B4-BE49-F238E27FC236}">
                <a16:creationId xmlns:a16="http://schemas.microsoft.com/office/drawing/2014/main" id="{1CFDFB31-CA15-08F9-3D0F-30E24E8190A5}"/>
              </a:ext>
            </a:extLst>
          </p:cNvPr>
          <p:cNvSpPr/>
          <p:nvPr/>
        </p:nvSpPr>
        <p:spPr>
          <a:xfrm>
            <a:off x="3166999" y="4920428"/>
            <a:ext cx="10001250" cy="7992572"/>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 BSTC : borne de durée en-dessous de laquelle les séjours sont modulés par un coefficient</a:t>
            </a:r>
          </a:p>
          <a:p>
            <a:pPr marL="0" marR="0" indent="0" algn="l"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 CMTC : coefficient de modulation séjour très court</a:t>
            </a:r>
          </a:p>
          <a:p>
            <a:pPr marL="0" marR="0" indent="0" algn="l"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 TZB : tarif de la zone basse</a:t>
            </a:r>
          </a:p>
          <a:p>
            <a:pPr marL="0" marR="0" indent="0" algn="l"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 SZB : supplément journalier de la zone basse</a:t>
            </a:r>
          </a:p>
          <a:p>
            <a:pPr marL="0" marR="0" indent="0" algn="l"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 DZF1 : début de la zone forfaitaire</a:t>
            </a:r>
          </a:p>
          <a:p>
            <a:pPr marL="0" marR="0" indent="0" algn="l"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 FZF1 : fin de la zone forfaitaire</a:t>
            </a:r>
          </a:p>
          <a:p>
            <a:pPr marL="0" marR="0" indent="0" algn="l"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 TZF1 : tarif de la zone forfaitaire</a:t>
            </a:r>
          </a:p>
          <a:p>
            <a:pPr marL="0" marR="0" indent="0" algn="l"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 DZF2 : début de la zone forfaitaire</a:t>
            </a:r>
          </a:p>
          <a:p>
            <a:pPr marL="0" marR="0" indent="0" algn="l"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 FZF2 : fin de la zone forfaitaire</a:t>
            </a:r>
          </a:p>
          <a:p>
            <a:pPr marL="0" marR="0" indent="0" algn="l"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 TZF2 : tarif de la zone forfaitaire</a:t>
            </a:r>
          </a:p>
          <a:p>
            <a:pPr marL="0" marR="0" indent="0" algn="l"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 DZF3 : début de la zone forfaitaire</a:t>
            </a:r>
          </a:p>
          <a:p>
            <a:pPr marL="0" marR="0" indent="0" algn="l"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 FZF3 : fin de la zone forfaitaire</a:t>
            </a:r>
          </a:p>
          <a:p>
            <a:pPr marL="0" marR="0" indent="0" algn="l"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 TZF3 : tarif de la zone forfaitaire</a:t>
            </a:r>
          </a:p>
          <a:p>
            <a:pPr marL="0" marR="0" indent="0" algn="l"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 FZH : fin de la zone haute</a:t>
            </a:r>
          </a:p>
          <a:p>
            <a:pPr marL="0" marR="0" indent="0" algn="l"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 SZH : supplément journalier de la zone haute</a:t>
            </a:r>
          </a:p>
          <a:p>
            <a:pPr marL="0" marR="0" indent="0" algn="l"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 SEH : supplément journalier de la zone extrême haute</a:t>
            </a:r>
          </a:p>
        </p:txBody>
      </p:sp>
      <p:sp>
        <p:nvSpPr>
          <p:cNvPr id="5" name="Rectangle : coins arrondis 4">
            <a:extLst>
              <a:ext uri="{FF2B5EF4-FFF2-40B4-BE49-F238E27FC236}">
                <a16:creationId xmlns:a16="http://schemas.microsoft.com/office/drawing/2014/main" id="{E7A3C29E-CD5C-EACF-EB07-8A75FD5759A0}"/>
              </a:ext>
            </a:extLst>
          </p:cNvPr>
          <p:cNvSpPr/>
          <p:nvPr/>
        </p:nvSpPr>
        <p:spPr>
          <a:xfrm>
            <a:off x="14166254" y="6713984"/>
            <a:ext cx="8058150" cy="22027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L’ensemble de ces zones sont définies sur la base du nombre de journées de présence (NBJP) dans l’établissement en SSR.</a:t>
            </a:r>
          </a:p>
        </p:txBody>
      </p:sp>
    </p:spTree>
    <p:extLst>
      <p:ext uri="{BB962C8B-B14F-4D97-AF65-F5344CB8AC3E}">
        <p14:creationId xmlns:p14="http://schemas.microsoft.com/office/powerpoint/2010/main" val="7014503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1">
            <a:extLst>
              <a:ext uri="{FF2B5EF4-FFF2-40B4-BE49-F238E27FC236}">
                <a16:creationId xmlns:a16="http://schemas.microsoft.com/office/drawing/2014/main" id="{331094DB-6202-D62B-24DE-0DD5ABDF2EB6}"/>
              </a:ext>
            </a:extLst>
          </p:cNvPr>
          <p:cNvSpPr>
            <a:spLocks noGrp="1"/>
          </p:cNvSpPr>
          <p:nvPr>
            <p:ph type="sldNum" sz="quarter" idx="2"/>
          </p:nvPr>
        </p:nvSpPr>
        <p:spPr>
          <a:xfrm>
            <a:off x="23574113" y="13328053"/>
            <a:ext cx="803120" cy="400558"/>
          </a:xfrm>
        </p:spPr>
        <p:txBody>
          <a:bodyPr/>
          <a:lstStyle/>
          <a:p>
            <a:pPr>
              <a:spcAft>
                <a:spcPts val="600"/>
              </a:spcAft>
            </a:pPr>
            <a:fld id="{86CB4B4D-7CA3-9044-876B-883B54F8677D}" type="slidenum">
              <a:rPr lang="en-US"/>
              <a:pPr>
                <a:spcAft>
                  <a:spcPts val="600"/>
                </a:spcAft>
              </a:pPr>
              <a:t>23</a:t>
            </a:fld>
            <a:endParaRPr lang="en-US"/>
          </a:p>
        </p:txBody>
      </p:sp>
      <p:sp>
        <p:nvSpPr>
          <p:cNvPr id="3" name="Espace réservé du contenu 2">
            <a:extLst>
              <a:ext uri="{FF2B5EF4-FFF2-40B4-BE49-F238E27FC236}">
                <a16:creationId xmlns:a16="http://schemas.microsoft.com/office/drawing/2014/main" id="{2F58EF61-4F0A-3D7F-4532-051AE7917457}"/>
              </a:ext>
            </a:extLst>
          </p:cNvPr>
          <p:cNvSpPr>
            <a:spLocks noGrp="1"/>
          </p:cNvSpPr>
          <p:nvPr>
            <p:ph type="title"/>
          </p:nvPr>
        </p:nvSpPr>
        <p:spPr>
          <a:xfrm>
            <a:off x="3955312" y="0"/>
            <a:ext cx="16693115" cy="1297613"/>
          </a:xfrm>
        </p:spPr>
        <p:txBody>
          <a:bodyPr anchor="ctr">
            <a:normAutofit/>
          </a:bodyPr>
          <a:lstStyle/>
          <a:p>
            <a:r>
              <a:rPr lang="fr-FR" dirty="0"/>
              <a:t>Pourquoi faire simple quand on peut faire compliqué ?</a:t>
            </a:r>
          </a:p>
        </p:txBody>
      </p:sp>
      <p:pic>
        <p:nvPicPr>
          <p:cNvPr id="5" name="Image 4">
            <a:extLst>
              <a:ext uri="{FF2B5EF4-FFF2-40B4-BE49-F238E27FC236}">
                <a16:creationId xmlns:a16="http://schemas.microsoft.com/office/drawing/2014/main" id="{03F7B66D-6720-E424-0F6A-DE64BCD82E99}"/>
              </a:ext>
            </a:extLst>
          </p:cNvPr>
          <p:cNvPicPr>
            <a:picLocks noChangeAspect="1"/>
          </p:cNvPicPr>
          <p:nvPr/>
        </p:nvPicPr>
        <p:blipFill>
          <a:blip r:embed="rId2"/>
          <a:stretch>
            <a:fillRect/>
          </a:stretch>
        </p:blipFill>
        <p:spPr>
          <a:xfrm>
            <a:off x="1638300" y="7257546"/>
            <a:ext cx="19907250" cy="6270786"/>
          </a:xfrm>
          <a:prstGeom prst="rect">
            <a:avLst/>
          </a:prstGeom>
          <a:noFill/>
        </p:spPr>
      </p:pic>
      <p:pic>
        <p:nvPicPr>
          <p:cNvPr id="7" name="Image 6">
            <a:extLst>
              <a:ext uri="{FF2B5EF4-FFF2-40B4-BE49-F238E27FC236}">
                <a16:creationId xmlns:a16="http://schemas.microsoft.com/office/drawing/2014/main" id="{B213CCF6-45B2-8B31-B15E-8790653F3541}"/>
              </a:ext>
            </a:extLst>
          </p:cNvPr>
          <p:cNvPicPr>
            <a:picLocks noChangeAspect="1"/>
          </p:cNvPicPr>
          <p:nvPr/>
        </p:nvPicPr>
        <p:blipFill>
          <a:blip r:embed="rId3"/>
          <a:stretch>
            <a:fillRect/>
          </a:stretch>
        </p:blipFill>
        <p:spPr>
          <a:xfrm>
            <a:off x="2324100" y="1586213"/>
            <a:ext cx="18535650" cy="5475265"/>
          </a:xfrm>
          <a:prstGeom prst="rect">
            <a:avLst/>
          </a:prstGeom>
        </p:spPr>
      </p:pic>
      <p:cxnSp>
        <p:nvCxnSpPr>
          <p:cNvPr id="9" name="Connecteur droit 8">
            <a:extLst>
              <a:ext uri="{FF2B5EF4-FFF2-40B4-BE49-F238E27FC236}">
                <a16:creationId xmlns:a16="http://schemas.microsoft.com/office/drawing/2014/main" id="{2F2D2DFA-E5D2-C2EA-059C-CD12C5C2991D}"/>
              </a:ext>
            </a:extLst>
          </p:cNvPr>
          <p:cNvCxnSpPr>
            <a:cxnSpLocks/>
          </p:cNvCxnSpPr>
          <p:nvPr/>
        </p:nvCxnSpPr>
        <p:spPr>
          <a:xfrm>
            <a:off x="438150" y="7061478"/>
            <a:ext cx="22307550" cy="0"/>
          </a:xfrm>
          <a:prstGeom prst="line">
            <a:avLst/>
          </a:prstGeom>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3601695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B9A928-C5B8-EAC1-D88A-69F4D0A15B5D}"/>
              </a:ext>
            </a:extLst>
          </p:cNvPr>
          <p:cNvSpPr>
            <a:spLocks noGrp="1"/>
          </p:cNvSpPr>
          <p:nvPr>
            <p:ph type="title"/>
          </p:nvPr>
        </p:nvSpPr>
        <p:spPr/>
        <p:txBody>
          <a:bodyPr/>
          <a:lstStyle/>
          <a:p>
            <a:r>
              <a:rPr lang="fr-FR" dirty="0"/>
              <a:t>HTP</a:t>
            </a:r>
          </a:p>
        </p:txBody>
      </p:sp>
      <p:sp>
        <p:nvSpPr>
          <p:cNvPr id="3" name="Espace réservé du contenu 2">
            <a:extLst>
              <a:ext uri="{FF2B5EF4-FFF2-40B4-BE49-F238E27FC236}">
                <a16:creationId xmlns:a16="http://schemas.microsoft.com/office/drawing/2014/main" id="{1A15CFA8-DFC1-25FA-9E4D-92D2CCA5EFDE}"/>
              </a:ext>
            </a:extLst>
          </p:cNvPr>
          <p:cNvSpPr>
            <a:spLocks noGrp="1"/>
          </p:cNvSpPr>
          <p:nvPr>
            <p:ph sz="quarter" idx="10"/>
          </p:nvPr>
        </p:nvSpPr>
        <p:spPr/>
        <p:txBody>
          <a:bodyPr>
            <a:normAutofit fontScale="92500" lnSpcReduction="10000"/>
          </a:bodyPr>
          <a:lstStyle/>
          <a:p>
            <a:r>
              <a:rPr lang="fr-FR" dirty="0"/>
              <a:t>En hospitalisation à temps partiel, le GME et le GMT sont associés, non pas à un séjour, mais à un RHA (Résumé Hebdomadaire Anonyme) qui correspond à une semaine calendaire. </a:t>
            </a:r>
          </a:p>
          <a:p>
            <a:r>
              <a:rPr lang="fr-FR" dirty="0"/>
              <a:t>Le financement d’un RHA en HTP est fondé sur le TZF1. </a:t>
            </a:r>
          </a:p>
          <a:p>
            <a:r>
              <a:rPr lang="fr-FR" dirty="0"/>
              <a:t>Dans le cas d’une hospitalisation partielle l’établissement n’est pas obligé d’attendre la sortie définitive du bénéficiaire de soins pour facturer, il peut facturer en plusieurs fois l’hospitalisation à temps partiel. Il peut facturer à la semaine, à la quinzaine, au mois etc… Il est donc possible d’avoir plusieurs GMT dans une même facture.</a:t>
            </a:r>
          </a:p>
          <a:p>
            <a:r>
              <a:rPr lang="fr-FR" dirty="0"/>
              <a:t>L’hospitalisation à temps partiel ne nécessite pas le calcul d’un forfait journalier hospitalier (FJH) et permet le cumul de plusieurs GMT sur une même facture. Dans ce contexte, les GMT d’hospitalisation à temps partiel seront identifiés par ces deux critères.</a:t>
            </a:r>
          </a:p>
          <a:p>
            <a:r>
              <a:rPr lang="fr-FR" dirty="0"/>
              <a:t>Il est par ailleurs possible d’avoir plusieurs RHA et donc plusieurs GMT pour une même semaine calendaire, dans le cas où le patient change d’unité médicale au cours de la semaine.</a:t>
            </a:r>
          </a:p>
        </p:txBody>
      </p:sp>
      <p:sp>
        <p:nvSpPr>
          <p:cNvPr id="4" name="Rectangle : coins arrondis 3">
            <a:extLst>
              <a:ext uri="{FF2B5EF4-FFF2-40B4-BE49-F238E27FC236}">
                <a16:creationId xmlns:a16="http://schemas.microsoft.com/office/drawing/2014/main" id="{1B91EE86-7EE2-6DA9-100C-911F12AF2909}"/>
              </a:ext>
            </a:extLst>
          </p:cNvPr>
          <p:cNvSpPr/>
          <p:nvPr/>
        </p:nvSpPr>
        <p:spPr>
          <a:xfrm>
            <a:off x="2705100" y="11451989"/>
            <a:ext cx="19469100" cy="1181173"/>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a:ln>
                  <a:noFill/>
                </a:ln>
                <a:solidFill>
                  <a:srgbClr val="FFFFFF"/>
                </a:solidFill>
                <a:effectLst/>
                <a:uFillTx/>
                <a:latin typeface="+mn-lt"/>
                <a:ea typeface="+mn-ea"/>
                <a:cs typeface="+mn-cs"/>
                <a:sym typeface="Helvetica Neue Medium"/>
              </a:rPr>
              <a:t>Le nombre de jour de présence (NBJP) correspond au nombre de jours de venues ponctuelles du patient au cours du séjour HTP et détermine le nombre de lignes de facturation de GMT présentes sur la facture.</a:t>
            </a:r>
          </a:p>
        </p:txBody>
      </p:sp>
    </p:spTree>
    <p:extLst>
      <p:ext uri="{BB962C8B-B14F-4D97-AF65-F5344CB8AC3E}">
        <p14:creationId xmlns:p14="http://schemas.microsoft.com/office/powerpoint/2010/main" val="4263280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2163F675-60B6-4221-8F82-C68B49DCFD2D}"/>
              </a:ext>
            </a:extLst>
          </p:cNvPr>
          <p:cNvSpPr>
            <a:spLocks noGrp="1"/>
          </p:cNvSpPr>
          <p:nvPr>
            <p:ph type="sldNum" sz="quarter" idx="2"/>
          </p:nvPr>
        </p:nvSpPr>
        <p:spPr/>
        <p:txBody>
          <a:bodyPr/>
          <a:lstStyle/>
          <a:p>
            <a:fld id="{86CB4B4D-7CA3-9044-876B-883B54F8677D}" type="slidenum">
              <a:rPr lang="fr-FR" smtClean="0"/>
              <a:t>3</a:t>
            </a:fld>
            <a:endParaRPr lang="fr-FR" dirty="0"/>
          </a:p>
        </p:txBody>
      </p:sp>
      <p:sp>
        <p:nvSpPr>
          <p:cNvPr id="3" name="Titre 2">
            <a:extLst>
              <a:ext uri="{FF2B5EF4-FFF2-40B4-BE49-F238E27FC236}">
                <a16:creationId xmlns:a16="http://schemas.microsoft.com/office/drawing/2014/main" id="{89673416-B8DE-43ED-B373-5600CB0596E8}"/>
              </a:ext>
            </a:extLst>
          </p:cNvPr>
          <p:cNvSpPr>
            <a:spLocks noGrp="1"/>
          </p:cNvSpPr>
          <p:nvPr>
            <p:ph type="title"/>
          </p:nvPr>
        </p:nvSpPr>
        <p:spPr/>
        <p:txBody>
          <a:bodyPr/>
          <a:lstStyle/>
          <a:p>
            <a:endParaRPr lang="fr-FR"/>
          </a:p>
        </p:txBody>
      </p:sp>
      <p:sp>
        <p:nvSpPr>
          <p:cNvPr id="4" name="Espace réservé du contenu 3">
            <a:extLst>
              <a:ext uri="{FF2B5EF4-FFF2-40B4-BE49-F238E27FC236}">
                <a16:creationId xmlns:a16="http://schemas.microsoft.com/office/drawing/2014/main" id="{5203D624-6666-461E-A0FB-DFA81F3A667C}"/>
              </a:ext>
            </a:extLst>
          </p:cNvPr>
          <p:cNvSpPr>
            <a:spLocks noGrp="1"/>
          </p:cNvSpPr>
          <p:nvPr>
            <p:ph idx="1"/>
          </p:nvPr>
        </p:nvSpPr>
        <p:spPr>
          <a:solidFill>
            <a:schemeClr val="accent5">
              <a:lumMod val="20000"/>
              <a:lumOff val="80000"/>
            </a:schemeClr>
          </a:solidFill>
        </p:spPr>
        <p:txBody>
          <a:bodyPr/>
          <a:lstStyle/>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r>
              <a:rPr lang="fr-FR" dirty="0"/>
              <a:t>										</a:t>
            </a:r>
            <a:r>
              <a:rPr lang="fr-FR" sz="4500" b="1" dirty="0"/>
              <a:t>Réformes SMR</a:t>
            </a:r>
          </a:p>
          <a:p>
            <a:pPr marL="0" indent="0">
              <a:buNone/>
            </a:pPr>
            <a:r>
              <a:rPr lang="fr-FR" sz="4500" b="1" dirty="0"/>
              <a:t>									</a:t>
            </a:r>
          </a:p>
          <a:p>
            <a:pPr marL="0" indent="0">
              <a:buNone/>
            </a:pPr>
            <a:r>
              <a:rPr lang="fr-FR" sz="4500" b="1" dirty="0"/>
              <a:t>							</a:t>
            </a:r>
            <a:endParaRPr lang="fr-FR" dirty="0"/>
          </a:p>
        </p:txBody>
      </p:sp>
    </p:spTree>
    <p:extLst>
      <p:ext uri="{BB962C8B-B14F-4D97-AF65-F5344CB8AC3E}">
        <p14:creationId xmlns:p14="http://schemas.microsoft.com/office/powerpoint/2010/main" val="163013541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390FE9-BC0B-464D-BAF0-A82127795D39}"/>
              </a:ext>
            </a:extLst>
          </p:cNvPr>
          <p:cNvSpPr>
            <a:spLocks noGrp="1"/>
          </p:cNvSpPr>
          <p:nvPr>
            <p:ph type="title"/>
          </p:nvPr>
        </p:nvSpPr>
        <p:spPr/>
        <p:txBody>
          <a:bodyPr/>
          <a:lstStyle/>
          <a:p>
            <a:r>
              <a:rPr lang="fr-FR" dirty="0"/>
              <a:t>Quadruple réforme</a:t>
            </a:r>
          </a:p>
        </p:txBody>
      </p:sp>
      <p:sp>
        <p:nvSpPr>
          <p:cNvPr id="3" name="Espace réservé du contenu 2">
            <a:extLst>
              <a:ext uri="{FF2B5EF4-FFF2-40B4-BE49-F238E27FC236}">
                <a16:creationId xmlns:a16="http://schemas.microsoft.com/office/drawing/2014/main" id="{BFD50821-C78C-4C83-BB7C-C606AAE5DFB1}"/>
              </a:ext>
            </a:extLst>
          </p:cNvPr>
          <p:cNvSpPr>
            <a:spLocks noGrp="1"/>
          </p:cNvSpPr>
          <p:nvPr>
            <p:ph sz="quarter" idx="10"/>
          </p:nvPr>
        </p:nvSpPr>
        <p:spPr/>
        <p:txBody>
          <a:bodyPr/>
          <a:lstStyle/>
          <a:p>
            <a:endParaRPr lang="fr-FR" dirty="0"/>
          </a:p>
          <a:p>
            <a:endParaRPr lang="fr-FR" dirty="0"/>
          </a:p>
        </p:txBody>
      </p:sp>
      <p:graphicFrame>
        <p:nvGraphicFramePr>
          <p:cNvPr id="4" name="Diagramme 3">
            <a:extLst>
              <a:ext uri="{FF2B5EF4-FFF2-40B4-BE49-F238E27FC236}">
                <a16:creationId xmlns:a16="http://schemas.microsoft.com/office/drawing/2014/main" id="{D8D014A4-537D-4129-8222-115857CC0F31}"/>
              </a:ext>
            </a:extLst>
          </p:cNvPr>
          <p:cNvGraphicFramePr/>
          <p:nvPr>
            <p:extLst>
              <p:ext uri="{D42A27DB-BD31-4B8C-83A1-F6EECF244321}">
                <p14:modId xmlns:p14="http://schemas.microsoft.com/office/powerpoint/2010/main" val="1429140023"/>
              </p:ext>
            </p:extLst>
          </p:nvPr>
        </p:nvGraphicFramePr>
        <p:xfrm>
          <a:off x="2381250" y="3505200"/>
          <a:ext cx="19221450" cy="62864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Ellipse 5">
            <a:extLst>
              <a:ext uri="{FF2B5EF4-FFF2-40B4-BE49-F238E27FC236}">
                <a16:creationId xmlns:a16="http://schemas.microsoft.com/office/drawing/2014/main" id="{FAB2E014-17EF-8DF1-4049-323813676BB8}"/>
              </a:ext>
            </a:extLst>
          </p:cNvPr>
          <p:cNvSpPr/>
          <p:nvPr/>
        </p:nvSpPr>
        <p:spPr>
          <a:xfrm>
            <a:off x="7696200" y="7459927"/>
            <a:ext cx="3657600" cy="1501246"/>
          </a:xfrm>
          <a:prstGeom prst="ellipse">
            <a:avLst/>
          </a:prstGeom>
          <a:ln/>
        </p:spPr>
        <p:style>
          <a:lnRef idx="2">
            <a:schemeClr val="accent3"/>
          </a:lnRef>
          <a:fillRef idx="1">
            <a:schemeClr val="lt1"/>
          </a:fillRef>
          <a:effectRef idx="0">
            <a:schemeClr val="accent3"/>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chemeClr val="tx1"/>
                </a:solidFill>
                <a:effectLst/>
                <a:uFillTx/>
                <a:latin typeface="+mn-lt"/>
                <a:ea typeface="+mn-ea"/>
                <a:cs typeface="+mn-cs"/>
                <a:sym typeface="Helvetica Neue Medium"/>
              </a:rPr>
              <a:t>Classification ATIH</a:t>
            </a:r>
          </a:p>
        </p:txBody>
      </p:sp>
      <p:sp>
        <p:nvSpPr>
          <p:cNvPr id="5" name="Ellipse 4">
            <a:extLst>
              <a:ext uri="{FF2B5EF4-FFF2-40B4-BE49-F238E27FC236}">
                <a16:creationId xmlns:a16="http://schemas.microsoft.com/office/drawing/2014/main" id="{A5E1A1C4-D763-5810-6F9E-9952BD8C5F32}"/>
              </a:ext>
            </a:extLst>
          </p:cNvPr>
          <p:cNvSpPr/>
          <p:nvPr/>
        </p:nvSpPr>
        <p:spPr>
          <a:xfrm>
            <a:off x="2578926" y="9157286"/>
            <a:ext cx="3657600" cy="2799623"/>
          </a:xfrm>
          <a:prstGeom prst="ellipse">
            <a:avLst/>
          </a:prstGeom>
          <a:ln/>
        </p:spPr>
        <p:style>
          <a:lnRef idx="2">
            <a:schemeClr val="accent3"/>
          </a:lnRef>
          <a:fillRef idx="1">
            <a:schemeClr val="lt1"/>
          </a:fillRef>
          <a:effectRef idx="0">
            <a:schemeClr val="accent3"/>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chemeClr val="tx1"/>
                </a:solidFill>
                <a:effectLst/>
                <a:uFillTx/>
                <a:latin typeface="+mn-lt"/>
                <a:ea typeface="+mn-ea"/>
                <a:cs typeface="+mn-cs"/>
                <a:sym typeface="Helvetica Neue Medium"/>
              </a:rPr>
              <a:t>Règles application tarif sur un GMT</a:t>
            </a:r>
          </a:p>
        </p:txBody>
      </p:sp>
      <p:sp>
        <p:nvSpPr>
          <p:cNvPr id="7" name="Ellipse 6">
            <a:extLst>
              <a:ext uri="{FF2B5EF4-FFF2-40B4-BE49-F238E27FC236}">
                <a16:creationId xmlns:a16="http://schemas.microsoft.com/office/drawing/2014/main" id="{E3115511-62A7-37E7-213E-D800D7D61693}"/>
              </a:ext>
            </a:extLst>
          </p:cNvPr>
          <p:cNvSpPr/>
          <p:nvPr/>
        </p:nvSpPr>
        <p:spPr>
          <a:xfrm>
            <a:off x="2571750" y="6648449"/>
            <a:ext cx="3657600" cy="2799623"/>
          </a:xfrm>
          <a:prstGeom prst="ellipse">
            <a:avLst/>
          </a:prstGeom>
          <a:ln/>
        </p:spPr>
        <p:style>
          <a:lnRef idx="2">
            <a:schemeClr val="accent3"/>
          </a:lnRef>
          <a:fillRef idx="1">
            <a:schemeClr val="lt1"/>
          </a:fillRef>
          <a:effectRef idx="0">
            <a:schemeClr val="accent3"/>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chemeClr val="tx1"/>
                </a:solidFill>
                <a:effectLst/>
                <a:uFillTx/>
                <a:latin typeface="+mn-lt"/>
                <a:ea typeface="+mn-ea"/>
                <a:cs typeface="+mn-cs"/>
                <a:sym typeface="Helvetica Neue Medium"/>
              </a:rPr>
              <a:t>Structure et part de chaque enveloppe</a:t>
            </a:r>
          </a:p>
        </p:txBody>
      </p:sp>
    </p:spTree>
    <p:extLst>
      <p:ext uri="{BB962C8B-B14F-4D97-AF65-F5344CB8AC3E}">
        <p14:creationId xmlns:p14="http://schemas.microsoft.com/office/powerpoint/2010/main" val="3999980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2163F675-60B6-4221-8F82-C68B49DCFD2D}"/>
              </a:ext>
            </a:extLst>
          </p:cNvPr>
          <p:cNvSpPr>
            <a:spLocks noGrp="1"/>
          </p:cNvSpPr>
          <p:nvPr>
            <p:ph type="sldNum" sz="quarter" idx="2"/>
          </p:nvPr>
        </p:nvSpPr>
        <p:spPr/>
        <p:txBody>
          <a:bodyPr/>
          <a:lstStyle/>
          <a:p>
            <a:fld id="{86CB4B4D-7CA3-9044-876B-883B54F8677D}" type="slidenum">
              <a:rPr lang="fr-FR" smtClean="0"/>
              <a:t>5</a:t>
            </a:fld>
            <a:endParaRPr lang="fr-FR" dirty="0"/>
          </a:p>
        </p:txBody>
      </p:sp>
      <p:sp>
        <p:nvSpPr>
          <p:cNvPr id="3" name="Titre 2">
            <a:extLst>
              <a:ext uri="{FF2B5EF4-FFF2-40B4-BE49-F238E27FC236}">
                <a16:creationId xmlns:a16="http://schemas.microsoft.com/office/drawing/2014/main" id="{89673416-B8DE-43ED-B373-5600CB0596E8}"/>
              </a:ext>
            </a:extLst>
          </p:cNvPr>
          <p:cNvSpPr>
            <a:spLocks noGrp="1"/>
          </p:cNvSpPr>
          <p:nvPr>
            <p:ph type="title"/>
          </p:nvPr>
        </p:nvSpPr>
        <p:spPr/>
        <p:txBody>
          <a:bodyPr/>
          <a:lstStyle/>
          <a:p>
            <a:endParaRPr lang="fr-FR"/>
          </a:p>
        </p:txBody>
      </p:sp>
      <p:sp>
        <p:nvSpPr>
          <p:cNvPr id="4" name="Espace réservé du contenu 3">
            <a:extLst>
              <a:ext uri="{FF2B5EF4-FFF2-40B4-BE49-F238E27FC236}">
                <a16:creationId xmlns:a16="http://schemas.microsoft.com/office/drawing/2014/main" id="{5203D624-6666-461E-A0FB-DFA81F3A667C}"/>
              </a:ext>
            </a:extLst>
          </p:cNvPr>
          <p:cNvSpPr>
            <a:spLocks noGrp="1"/>
          </p:cNvSpPr>
          <p:nvPr>
            <p:ph idx="1"/>
          </p:nvPr>
        </p:nvSpPr>
        <p:spPr>
          <a:solidFill>
            <a:schemeClr val="accent5">
              <a:lumMod val="20000"/>
              <a:lumOff val="80000"/>
            </a:schemeClr>
          </a:solidFill>
        </p:spPr>
        <p:txBody>
          <a:bodyPr/>
          <a:lstStyle/>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r>
              <a:rPr lang="fr-FR" dirty="0"/>
              <a:t>			</a:t>
            </a:r>
            <a:r>
              <a:rPr lang="fr-FR" sz="4500" b="1" dirty="0"/>
              <a:t>Evolutions du modèle de financement des activités SMR (ex SSR)</a:t>
            </a:r>
          </a:p>
          <a:p>
            <a:pPr marL="0" indent="0">
              <a:buNone/>
            </a:pPr>
            <a:r>
              <a:rPr lang="fr-FR" sz="4500" b="1" dirty="0"/>
              <a:t>									</a:t>
            </a:r>
          </a:p>
          <a:p>
            <a:pPr marL="0" indent="0">
              <a:buNone/>
            </a:pPr>
            <a:r>
              <a:rPr lang="fr-FR" sz="4500" b="1" dirty="0"/>
              <a:t>							</a:t>
            </a:r>
            <a:endParaRPr lang="fr-FR" dirty="0"/>
          </a:p>
        </p:txBody>
      </p:sp>
    </p:spTree>
    <p:extLst>
      <p:ext uri="{BB962C8B-B14F-4D97-AF65-F5344CB8AC3E}">
        <p14:creationId xmlns:p14="http://schemas.microsoft.com/office/powerpoint/2010/main" val="218518823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AF5F26C-012E-F148-129F-B56CA8083FDC}"/>
              </a:ext>
            </a:extLst>
          </p:cNvPr>
          <p:cNvSpPr>
            <a:spLocks noGrp="1"/>
          </p:cNvSpPr>
          <p:nvPr>
            <p:ph type="title"/>
          </p:nvPr>
        </p:nvSpPr>
        <p:spPr/>
        <p:txBody>
          <a:bodyPr/>
          <a:lstStyle/>
          <a:p>
            <a:r>
              <a:rPr lang="fr-FR" dirty="0"/>
              <a:t>Evolution des modalités de financement SMR</a:t>
            </a:r>
          </a:p>
        </p:txBody>
      </p:sp>
      <p:sp>
        <p:nvSpPr>
          <p:cNvPr id="3" name="Espace réservé du contenu 2">
            <a:extLst>
              <a:ext uri="{FF2B5EF4-FFF2-40B4-BE49-F238E27FC236}">
                <a16:creationId xmlns:a16="http://schemas.microsoft.com/office/drawing/2014/main" id="{9CB889FB-9681-E6C8-E0C5-2C2450435915}"/>
              </a:ext>
            </a:extLst>
          </p:cNvPr>
          <p:cNvSpPr>
            <a:spLocks noGrp="1"/>
          </p:cNvSpPr>
          <p:nvPr>
            <p:ph sz="quarter" idx="10"/>
          </p:nvPr>
        </p:nvSpPr>
        <p:spPr/>
        <p:txBody>
          <a:bodyPr/>
          <a:lstStyle/>
          <a:p>
            <a:endParaRPr lang="fr-FR" dirty="0"/>
          </a:p>
        </p:txBody>
      </p:sp>
      <p:graphicFrame>
        <p:nvGraphicFramePr>
          <p:cNvPr id="4" name="Tableau 4">
            <a:extLst>
              <a:ext uri="{FF2B5EF4-FFF2-40B4-BE49-F238E27FC236}">
                <a16:creationId xmlns:a16="http://schemas.microsoft.com/office/drawing/2014/main" id="{D8DF8F49-F828-C921-FA21-076E84CEE5D5}"/>
              </a:ext>
            </a:extLst>
          </p:cNvPr>
          <p:cNvGraphicFramePr>
            <a:graphicFrameLocks noGrp="1"/>
          </p:cNvGraphicFramePr>
          <p:nvPr>
            <p:extLst>
              <p:ext uri="{D42A27DB-BD31-4B8C-83A1-F6EECF244321}">
                <p14:modId xmlns:p14="http://schemas.microsoft.com/office/powerpoint/2010/main" val="3349942167"/>
              </p:ext>
            </p:extLst>
          </p:nvPr>
        </p:nvGraphicFramePr>
        <p:xfrm>
          <a:off x="2326646" y="3668181"/>
          <a:ext cx="20323805" cy="8748881"/>
        </p:xfrm>
        <a:graphic>
          <a:graphicData uri="http://schemas.openxmlformats.org/drawingml/2006/table">
            <a:tbl>
              <a:tblPr firstRow="1" bandRow="1">
                <a:tableStyleId>{BDBED569-4797-4DF1-A0F4-6AAB3CD982D8}</a:tableStyleId>
              </a:tblPr>
              <a:tblGrid>
                <a:gridCol w="4064761">
                  <a:extLst>
                    <a:ext uri="{9D8B030D-6E8A-4147-A177-3AD203B41FA5}">
                      <a16:colId xmlns:a16="http://schemas.microsoft.com/office/drawing/2014/main" val="3132300846"/>
                    </a:ext>
                  </a:extLst>
                </a:gridCol>
                <a:gridCol w="4064761">
                  <a:extLst>
                    <a:ext uri="{9D8B030D-6E8A-4147-A177-3AD203B41FA5}">
                      <a16:colId xmlns:a16="http://schemas.microsoft.com/office/drawing/2014/main" val="2400827243"/>
                    </a:ext>
                  </a:extLst>
                </a:gridCol>
                <a:gridCol w="4064761">
                  <a:extLst>
                    <a:ext uri="{9D8B030D-6E8A-4147-A177-3AD203B41FA5}">
                      <a16:colId xmlns:a16="http://schemas.microsoft.com/office/drawing/2014/main" val="2999806166"/>
                    </a:ext>
                  </a:extLst>
                </a:gridCol>
                <a:gridCol w="4064761">
                  <a:extLst>
                    <a:ext uri="{9D8B030D-6E8A-4147-A177-3AD203B41FA5}">
                      <a16:colId xmlns:a16="http://schemas.microsoft.com/office/drawing/2014/main" val="582192187"/>
                    </a:ext>
                  </a:extLst>
                </a:gridCol>
                <a:gridCol w="4064761">
                  <a:extLst>
                    <a:ext uri="{9D8B030D-6E8A-4147-A177-3AD203B41FA5}">
                      <a16:colId xmlns:a16="http://schemas.microsoft.com/office/drawing/2014/main" val="923823566"/>
                    </a:ext>
                  </a:extLst>
                </a:gridCol>
              </a:tblGrid>
              <a:tr h="872721">
                <a:tc>
                  <a:txBody>
                    <a:bodyPr/>
                    <a:lstStyle/>
                    <a:p>
                      <a:endParaRPr lang="fr-FR" sz="2400" b="1" dirty="0"/>
                    </a:p>
                  </a:txBody>
                  <a:tcPr/>
                </a:tc>
                <a:tc>
                  <a:txBody>
                    <a:bodyPr/>
                    <a:lstStyle/>
                    <a:p>
                      <a:r>
                        <a:rPr lang="fr-FR" sz="2400" dirty="0"/>
                        <a:t>Jusqu’à février 2017</a:t>
                      </a:r>
                    </a:p>
                  </a:txBody>
                  <a:tcPr/>
                </a:tc>
                <a:tc>
                  <a:txBody>
                    <a:bodyPr/>
                    <a:lstStyle/>
                    <a:p>
                      <a:r>
                        <a:rPr lang="fr-FR" sz="2400" dirty="0"/>
                        <a:t>De mars 2017 à juin 2023</a:t>
                      </a:r>
                    </a:p>
                  </a:txBody>
                  <a:tcPr/>
                </a:tc>
                <a:tc>
                  <a:txBody>
                    <a:bodyPr/>
                    <a:lstStyle/>
                    <a:p>
                      <a:r>
                        <a:rPr lang="fr-FR" sz="2400" dirty="0"/>
                        <a:t>De juillet à décembre 2023</a:t>
                      </a:r>
                    </a:p>
                  </a:txBody>
                  <a:tcPr/>
                </a:tc>
                <a:tc>
                  <a:txBody>
                    <a:bodyPr/>
                    <a:lstStyle/>
                    <a:p>
                      <a:r>
                        <a:rPr lang="fr-FR" sz="2400" dirty="0"/>
                        <a:t>A partir du 1</a:t>
                      </a:r>
                      <a:r>
                        <a:rPr lang="fr-FR" sz="2400" baseline="30000" dirty="0"/>
                        <a:t>er</a:t>
                      </a:r>
                      <a:r>
                        <a:rPr lang="fr-FR" sz="2400" dirty="0"/>
                        <a:t> janvier 2024 </a:t>
                      </a:r>
                      <a:r>
                        <a:rPr lang="fr-FR" sz="2400" b="0" dirty="0"/>
                        <a:t>(</a:t>
                      </a:r>
                      <a:r>
                        <a:rPr lang="fr-FR" sz="2200" b="0" i="0" u="none" strike="noStrike" cap="none" spc="0" baseline="0" dirty="0">
                          <a:solidFill>
                            <a:schemeClr val="tx1"/>
                          </a:solidFill>
                          <a:uFillTx/>
                          <a:latin typeface="+mn-lt"/>
                          <a:ea typeface="+mn-ea"/>
                          <a:cs typeface="+mn-cs"/>
                          <a:sym typeface="Helvetica Neue Light"/>
                        </a:rPr>
                        <a:t>au 28 février 2026)</a:t>
                      </a:r>
                      <a:endParaRPr lang="fr-FR" sz="2400" b="0" dirty="0"/>
                    </a:p>
                  </a:txBody>
                  <a:tcPr/>
                </a:tc>
                <a:extLst>
                  <a:ext uri="{0D108BD9-81ED-4DB2-BD59-A6C34878D82A}">
                    <a16:rowId xmlns:a16="http://schemas.microsoft.com/office/drawing/2014/main" val="504522808"/>
                  </a:ext>
                </a:extLst>
              </a:tr>
              <a:tr h="872721">
                <a:tc>
                  <a:txBody>
                    <a:bodyPr/>
                    <a:lstStyle/>
                    <a:p>
                      <a:r>
                        <a:rPr lang="fr-FR" sz="2400" b="1" dirty="0">
                          <a:solidFill>
                            <a:srgbClr val="FF0000"/>
                          </a:solidFill>
                        </a:rPr>
                        <a:t>Forfaits Journaliers (privé) / DAF (public)</a:t>
                      </a:r>
                    </a:p>
                  </a:txBody>
                  <a:tcPr/>
                </a:tc>
                <a:tc>
                  <a:txBody>
                    <a:bodyPr/>
                    <a:lstStyle/>
                    <a:p>
                      <a:r>
                        <a:rPr lang="fr-FR" sz="2400" dirty="0">
                          <a:solidFill>
                            <a:srgbClr val="FF0000"/>
                          </a:solidFill>
                        </a:rPr>
                        <a:t>100%</a:t>
                      </a:r>
                    </a:p>
                  </a:txBody>
                  <a:tcPr/>
                </a:tc>
                <a:tc>
                  <a:txBody>
                    <a:bodyPr/>
                    <a:lstStyle/>
                    <a:p>
                      <a:r>
                        <a:rPr lang="fr-FR" sz="2400" dirty="0">
                          <a:solidFill>
                            <a:srgbClr val="FF0000"/>
                          </a:solidFill>
                        </a:rPr>
                        <a:t>90%</a:t>
                      </a:r>
                    </a:p>
                  </a:txBody>
                  <a:tcPr/>
                </a:tc>
                <a:tc>
                  <a:txBody>
                    <a:bodyPr/>
                    <a:lstStyle/>
                    <a:p>
                      <a:endParaRPr lang="fr-FR" sz="2400">
                        <a:solidFill>
                          <a:srgbClr val="FF0000"/>
                        </a:solidFill>
                      </a:endParaRPr>
                    </a:p>
                  </a:txBody>
                  <a:tcPr/>
                </a:tc>
                <a:tc>
                  <a:txBody>
                    <a:bodyPr/>
                    <a:lstStyle/>
                    <a:p>
                      <a:r>
                        <a:rPr lang="fr-FR" sz="2400" dirty="0">
                          <a:solidFill>
                            <a:srgbClr val="FF0000"/>
                          </a:solidFill>
                        </a:rPr>
                        <a:t>0%</a:t>
                      </a:r>
                    </a:p>
                  </a:txBody>
                  <a:tcPr/>
                </a:tc>
                <a:extLst>
                  <a:ext uri="{0D108BD9-81ED-4DB2-BD59-A6C34878D82A}">
                    <a16:rowId xmlns:a16="http://schemas.microsoft.com/office/drawing/2014/main" val="500417120"/>
                  </a:ext>
                </a:extLst>
              </a:tr>
              <a:tr h="872721">
                <a:tc>
                  <a:txBody>
                    <a:bodyPr/>
                    <a:lstStyle/>
                    <a:p>
                      <a:r>
                        <a:rPr lang="fr-FR" sz="2400" b="1" dirty="0">
                          <a:solidFill>
                            <a:srgbClr val="00B0F0"/>
                          </a:solidFill>
                        </a:rPr>
                        <a:t>Recettes issues de l’activité</a:t>
                      </a:r>
                    </a:p>
                  </a:txBody>
                  <a:tcPr/>
                </a:tc>
                <a:tc>
                  <a:txBody>
                    <a:bodyPr/>
                    <a:lstStyle/>
                    <a:p>
                      <a:endParaRPr lang="fr-FR" sz="2400" dirty="0">
                        <a:solidFill>
                          <a:srgbClr val="00B0F0"/>
                        </a:solidFill>
                      </a:endParaRPr>
                    </a:p>
                  </a:txBody>
                  <a:tcPr/>
                </a:tc>
                <a:tc>
                  <a:txBody>
                    <a:bodyPr/>
                    <a:lstStyle/>
                    <a:p>
                      <a:r>
                        <a:rPr lang="fr-FR" sz="2400" dirty="0">
                          <a:solidFill>
                            <a:srgbClr val="00B0F0"/>
                          </a:solidFill>
                        </a:rPr>
                        <a:t>DMA à 10%</a:t>
                      </a:r>
                    </a:p>
                  </a:txBody>
                  <a:tcPr/>
                </a:tc>
                <a:tc>
                  <a:txBody>
                    <a:bodyPr/>
                    <a:lstStyle/>
                    <a:p>
                      <a:endParaRPr lang="fr-FR" sz="2400">
                        <a:solidFill>
                          <a:srgbClr val="00B0F0"/>
                        </a:solidFill>
                      </a:endParaRPr>
                    </a:p>
                  </a:txBody>
                  <a:tcPr/>
                </a:tc>
                <a:tc>
                  <a:txBody>
                    <a:bodyPr/>
                    <a:lstStyle/>
                    <a:p>
                      <a:r>
                        <a:rPr lang="fr-FR" sz="2400" dirty="0">
                          <a:solidFill>
                            <a:srgbClr val="00B0F0"/>
                          </a:solidFill>
                        </a:rPr>
                        <a:t>R2A à 50%</a:t>
                      </a:r>
                    </a:p>
                  </a:txBody>
                  <a:tcPr/>
                </a:tc>
                <a:extLst>
                  <a:ext uri="{0D108BD9-81ED-4DB2-BD59-A6C34878D82A}">
                    <a16:rowId xmlns:a16="http://schemas.microsoft.com/office/drawing/2014/main" val="2721488441"/>
                  </a:ext>
                </a:extLst>
              </a:tr>
              <a:tr h="485574">
                <a:tc>
                  <a:txBody>
                    <a:bodyPr/>
                    <a:lstStyle/>
                    <a:p>
                      <a:r>
                        <a:rPr lang="fr-FR" sz="2400" b="1" dirty="0">
                          <a:solidFill>
                            <a:srgbClr val="00B0F0"/>
                          </a:solidFill>
                        </a:rPr>
                        <a:t>Suppléments transport</a:t>
                      </a:r>
                    </a:p>
                  </a:txBody>
                  <a:tcPr/>
                </a:tc>
                <a:tc>
                  <a:txBody>
                    <a:bodyPr/>
                    <a:lstStyle/>
                    <a:p>
                      <a:endParaRPr lang="fr-FR" sz="2400">
                        <a:solidFill>
                          <a:srgbClr val="00B0F0"/>
                        </a:solidFill>
                      </a:endParaRPr>
                    </a:p>
                  </a:txBody>
                  <a:tcPr/>
                </a:tc>
                <a:tc>
                  <a:txBody>
                    <a:bodyPr/>
                    <a:lstStyle/>
                    <a:p>
                      <a:r>
                        <a:rPr lang="fr-FR" sz="2400" dirty="0">
                          <a:solidFill>
                            <a:srgbClr val="00B0F0"/>
                          </a:solidFill>
                        </a:rPr>
                        <a:t>Mai 2019 ?</a:t>
                      </a:r>
                    </a:p>
                  </a:txBody>
                  <a:tcPr/>
                </a:tc>
                <a:tc>
                  <a:txBody>
                    <a:bodyPr/>
                    <a:lstStyle/>
                    <a:p>
                      <a:endParaRPr lang="fr-FR" sz="2400" dirty="0">
                        <a:solidFill>
                          <a:srgbClr val="00B0F0"/>
                        </a:solidFill>
                      </a:endParaRPr>
                    </a:p>
                  </a:txBody>
                  <a:tcPr/>
                </a:tc>
                <a:tc>
                  <a:txBody>
                    <a:bodyPr/>
                    <a:lstStyle/>
                    <a:p>
                      <a:r>
                        <a:rPr lang="fr-FR" sz="2400" dirty="0">
                          <a:solidFill>
                            <a:srgbClr val="00B0F0"/>
                          </a:solidFill>
                        </a:rPr>
                        <a:t>Oui (inclus dans la R2A)</a:t>
                      </a:r>
                    </a:p>
                  </a:txBody>
                  <a:tcPr/>
                </a:tc>
                <a:extLst>
                  <a:ext uri="{0D108BD9-81ED-4DB2-BD59-A6C34878D82A}">
                    <a16:rowId xmlns:a16="http://schemas.microsoft.com/office/drawing/2014/main" val="3510329155"/>
                  </a:ext>
                </a:extLst>
              </a:tr>
              <a:tr h="872721">
                <a:tc>
                  <a:txBody>
                    <a:bodyPr/>
                    <a:lstStyle/>
                    <a:p>
                      <a:r>
                        <a:rPr lang="fr-FR" sz="2400" b="1" dirty="0">
                          <a:solidFill>
                            <a:srgbClr val="00B0F0"/>
                          </a:solidFill>
                        </a:rPr>
                        <a:t>Médicaments</a:t>
                      </a:r>
                    </a:p>
                  </a:txBody>
                  <a:tcPr/>
                </a:tc>
                <a:tc>
                  <a:txBody>
                    <a:bodyPr/>
                    <a:lstStyle/>
                    <a:p>
                      <a:endParaRPr lang="fr-FR" sz="2400" dirty="0">
                        <a:solidFill>
                          <a:srgbClr val="00B0F0"/>
                        </a:solidFill>
                      </a:endParaRPr>
                    </a:p>
                  </a:txBody>
                  <a:tcPr/>
                </a:tc>
                <a:tc>
                  <a:txBody>
                    <a:bodyPr/>
                    <a:lstStyle/>
                    <a:p>
                      <a:r>
                        <a:rPr lang="fr-FR" sz="2400" dirty="0">
                          <a:solidFill>
                            <a:srgbClr val="00B0F0"/>
                          </a:solidFill>
                        </a:rPr>
                        <a:t>Intercurrents (ex OQN) / MO en sus (sous DAF) </a:t>
                      </a:r>
                    </a:p>
                  </a:txBody>
                  <a:tcPr/>
                </a:tc>
                <a:tc>
                  <a:txBody>
                    <a:bodyPr/>
                    <a:lstStyle/>
                    <a:p>
                      <a:endParaRPr lang="fr-FR" sz="2400" dirty="0">
                        <a:solidFill>
                          <a:srgbClr val="00B0F0"/>
                        </a:solidFill>
                      </a:endParaRPr>
                    </a:p>
                  </a:txBody>
                  <a:tcPr/>
                </a:tc>
                <a:tc>
                  <a:txBody>
                    <a:bodyPr/>
                    <a:lstStyle/>
                    <a:p>
                      <a:r>
                        <a:rPr lang="fr-FR" sz="2400" dirty="0">
                          <a:solidFill>
                            <a:srgbClr val="00B0F0"/>
                          </a:solidFill>
                        </a:rPr>
                        <a:t>MO en sus 1%</a:t>
                      </a:r>
                    </a:p>
                    <a:p>
                      <a:r>
                        <a:rPr lang="fr-FR" sz="2400" dirty="0">
                          <a:solidFill>
                            <a:srgbClr val="00B0F0"/>
                          </a:solidFill>
                        </a:rPr>
                        <a:t>(sous DAF + ex OQN)</a:t>
                      </a:r>
                    </a:p>
                  </a:txBody>
                  <a:tcPr/>
                </a:tc>
                <a:extLst>
                  <a:ext uri="{0D108BD9-81ED-4DB2-BD59-A6C34878D82A}">
                    <a16:rowId xmlns:a16="http://schemas.microsoft.com/office/drawing/2014/main" val="118674259"/>
                  </a:ext>
                </a:extLst>
              </a:tr>
              <a:tr h="485574">
                <a:tc>
                  <a:txBody>
                    <a:bodyPr/>
                    <a:lstStyle/>
                    <a:p>
                      <a:r>
                        <a:rPr lang="fr-FR" sz="2400" b="1" dirty="0"/>
                        <a:t>IFAQ</a:t>
                      </a:r>
                    </a:p>
                  </a:txBody>
                  <a:tcPr/>
                </a:tc>
                <a:tc>
                  <a:txBody>
                    <a:bodyPr/>
                    <a:lstStyle/>
                    <a:p>
                      <a:endParaRPr lang="fr-FR" sz="2400"/>
                    </a:p>
                  </a:txBody>
                  <a:tcPr/>
                </a:tc>
                <a:tc>
                  <a:txBody>
                    <a:bodyPr/>
                    <a:lstStyle/>
                    <a:p>
                      <a:r>
                        <a:rPr lang="fr-FR" sz="2400" dirty="0"/>
                        <a:t>Subvention</a:t>
                      </a:r>
                    </a:p>
                  </a:txBody>
                  <a:tcPr/>
                </a:tc>
                <a:tc>
                  <a:txBody>
                    <a:bodyPr/>
                    <a:lstStyle/>
                    <a:p>
                      <a:endParaRPr lang="fr-FR" sz="2400"/>
                    </a:p>
                  </a:txBody>
                  <a:tcPr/>
                </a:tc>
                <a:tc>
                  <a:txBody>
                    <a:bodyPr/>
                    <a:lstStyle/>
                    <a:p>
                      <a:r>
                        <a:rPr lang="fr-FR" sz="2400" dirty="0"/>
                        <a:t>2%</a:t>
                      </a:r>
                    </a:p>
                  </a:txBody>
                  <a:tcPr/>
                </a:tc>
                <a:extLst>
                  <a:ext uri="{0D108BD9-81ED-4DB2-BD59-A6C34878D82A}">
                    <a16:rowId xmlns:a16="http://schemas.microsoft.com/office/drawing/2014/main" val="1312628989"/>
                  </a:ext>
                </a:extLst>
              </a:tr>
              <a:tr h="1260597">
                <a:tc>
                  <a:txBody>
                    <a:bodyPr/>
                    <a:lstStyle/>
                    <a:p>
                      <a:r>
                        <a:rPr lang="fr-FR" sz="2400" b="1" dirty="0"/>
                        <a:t>Dotation à la main de l’ARS (Dotation Populationnelle)</a:t>
                      </a:r>
                    </a:p>
                  </a:txBody>
                  <a:tcPr/>
                </a:tc>
                <a:tc>
                  <a:txBody>
                    <a:bodyPr/>
                    <a:lstStyle/>
                    <a:p>
                      <a:endParaRPr lang="fr-FR" sz="2400" dirty="0"/>
                    </a:p>
                  </a:txBody>
                  <a:tcPr/>
                </a:tc>
                <a:tc>
                  <a:txBody>
                    <a:bodyPr/>
                    <a:lstStyle/>
                    <a:p>
                      <a:endParaRPr lang="fr-FR" sz="2400" dirty="0"/>
                    </a:p>
                  </a:txBody>
                  <a:tcPr/>
                </a:tc>
                <a:tc>
                  <a:txBody>
                    <a:bodyPr/>
                    <a:lstStyle/>
                    <a:p>
                      <a:endParaRPr lang="fr-FR" sz="2400" dirty="0"/>
                    </a:p>
                  </a:txBody>
                  <a:tcPr/>
                </a:tc>
                <a:tc>
                  <a:txBody>
                    <a:bodyPr/>
                    <a:lstStyle/>
                    <a:p>
                      <a:r>
                        <a:rPr lang="fr-FR" sz="2400" dirty="0"/>
                        <a:t>30 à 40%</a:t>
                      </a:r>
                    </a:p>
                  </a:txBody>
                  <a:tcPr/>
                </a:tc>
                <a:extLst>
                  <a:ext uri="{0D108BD9-81ED-4DB2-BD59-A6C34878D82A}">
                    <a16:rowId xmlns:a16="http://schemas.microsoft.com/office/drawing/2014/main" val="2247705905"/>
                  </a:ext>
                </a:extLst>
              </a:tr>
              <a:tr h="872721">
                <a:tc>
                  <a:txBody>
                    <a:bodyPr/>
                    <a:lstStyle/>
                    <a:p>
                      <a:r>
                        <a:rPr lang="fr-FR" sz="2400" b="1" dirty="0"/>
                        <a:t>PTS (Plateaux Techniques Spécialisés)</a:t>
                      </a:r>
                    </a:p>
                  </a:txBody>
                  <a:tcPr/>
                </a:tc>
                <a:tc>
                  <a:txBody>
                    <a:bodyPr/>
                    <a:lstStyle/>
                    <a:p>
                      <a:endParaRPr lang="fr-FR" sz="2400" dirty="0"/>
                    </a:p>
                  </a:txBody>
                  <a:tcPr/>
                </a:tc>
                <a:tc>
                  <a:txBody>
                    <a:bodyPr/>
                    <a:lstStyle/>
                    <a:p>
                      <a:endParaRPr lang="fr-FR" sz="2400" dirty="0"/>
                    </a:p>
                  </a:txBody>
                  <a:tcPr/>
                </a:tc>
                <a:tc>
                  <a:txBody>
                    <a:bodyPr/>
                    <a:lstStyle/>
                    <a:p>
                      <a:endParaRPr lang="fr-FR" sz="2400" dirty="0"/>
                    </a:p>
                  </a:txBody>
                  <a:tcPr/>
                </a:tc>
                <a:tc>
                  <a:txBody>
                    <a:bodyPr/>
                    <a:lstStyle/>
                    <a:p>
                      <a:r>
                        <a:rPr lang="fr-FR" sz="2400" dirty="0"/>
                        <a:t>2%</a:t>
                      </a:r>
                    </a:p>
                  </a:txBody>
                  <a:tcPr/>
                </a:tc>
                <a:extLst>
                  <a:ext uri="{0D108BD9-81ED-4DB2-BD59-A6C34878D82A}">
                    <a16:rowId xmlns:a16="http://schemas.microsoft.com/office/drawing/2014/main" val="2782143814"/>
                  </a:ext>
                </a:extLst>
              </a:tr>
              <a:tr h="872721">
                <a:tc>
                  <a:txBody>
                    <a:bodyPr/>
                    <a:lstStyle/>
                    <a:p>
                      <a:r>
                        <a:rPr lang="fr-FR" sz="2400" b="1" dirty="0"/>
                        <a:t>MIGAC</a:t>
                      </a:r>
                    </a:p>
                  </a:txBody>
                  <a:tcPr/>
                </a:tc>
                <a:tc>
                  <a:txBody>
                    <a:bodyPr/>
                    <a:lstStyle/>
                    <a:p>
                      <a:r>
                        <a:rPr lang="fr-FR" sz="2400" dirty="0"/>
                        <a:t>Subvention</a:t>
                      </a:r>
                    </a:p>
                  </a:txBody>
                  <a:tcPr/>
                </a:tc>
                <a:tc>
                  <a:txBody>
                    <a:bodyPr/>
                    <a:lstStyle/>
                    <a:p>
                      <a:r>
                        <a:rPr lang="fr-FR" sz="2400" dirty="0"/>
                        <a:t>Subvention</a:t>
                      </a:r>
                    </a:p>
                  </a:txBody>
                  <a:tcPr/>
                </a:tc>
                <a:tc>
                  <a:txBody>
                    <a:bodyPr/>
                    <a:lstStyle/>
                    <a:p>
                      <a:endParaRPr lang="fr-FR" sz="2400" dirty="0"/>
                    </a:p>
                  </a:txBody>
                  <a:tcPr/>
                </a:tc>
                <a:tc>
                  <a:txBody>
                    <a:bodyPr/>
                    <a:lstStyle/>
                    <a:p>
                      <a:r>
                        <a:rPr lang="fr-FR" sz="2400" dirty="0"/>
                        <a:t>Subvention dont</a:t>
                      </a:r>
                    </a:p>
                    <a:p>
                      <a:r>
                        <a:rPr lang="fr-FR" sz="2400" dirty="0"/>
                        <a:t>AE Activité d’Expertise 3%</a:t>
                      </a:r>
                    </a:p>
                  </a:txBody>
                  <a:tcPr/>
                </a:tc>
                <a:extLst>
                  <a:ext uri="{0D108BD9-81ED-4DB2-BD59-A6C34878D82A}">
                    <a16:rowId xmlns:a16="http://schemas.microsoft.com/office/drawing/2014/main" val="2016419198"/>
                  </a:ext>
                </a:extLst>
              </a:tr>
              <a:tr h="457850">
                <a:tc>
                  <a:txBody>
                    <a:bodyPr/>
                    <a:lstStyle/>
                    <a:p>
                      <a:r>
                        <a:rPr lang="fr-FR" sz="2400" b="1" dirty="0"/>
                        <a:t>Dotation Pédiatrie</a:t>
                      </a:r>
                    </a:p>
                  </a:txBody>
                  <a:tcPr/>
                </a:tc>
                <a:tc>
                  <a:txBody>
                    <a:bodyPr/>
                    <a:lstStyle/>
                    <a:p>
                      <a:endParaRPr lang="fr-FR" sz="2400" dirty="0"/>
                    </a:p>
                  </a:txBody>
                  <a:tcPr/>
                </a:tc>
                <a:tc>
                  <a:txBody>
                    <a:bodyPr/>
                    <a:lstStyle/>
                    <a:p>
                      <a:endParaRPr lang="fr-FR" sz="2400" dirty="0"/>
                    </a:p>
                  </a:txBody>
                  <a:tcPr/>
                </a:tc>
                <a:tc>
                  <a:txBody>
                    <a:bodyPr/>
                    <a:lstStyle/>
                    <a:p>
                      <a:endParaRPr lang="fr-FR" sz="2400" dirty="0"/>
                    </a:p>
                  </a:txBody>
                  <a:tcPr/>
                </a:tc>
                <a:tc>
                  <a:txBody>
                    <a:bodyPr/>
                    <a:lstStyle/>
                    <a:p>
                      <a:r>
                        <a:rPr lang="fr-FR" sz="2400" dirty="0"/>
                        <a:t>2%</a:t>
                      </a:r>
                    </a:p>
                  </a:txBody>
                  <a:tcPr/>
                </a:tc>
                <a:extLst>
                  <a:ext uri="{0D108BD9-81ED-4DB2-BD59-A6C34878D82A}">
                    <a16:rowId xmlns:a16="http://schemas.microsoft.com/office/drawing/2014/main" val="2493497854"/>
                  </a:ext>
                </a:extLst>
              </a:tr>
              <a:tr h="457850">
                <a:tc>
                  <a:txBody>
                    <a:bodyPr/>
                    <a:lstStyle/>
                    <a:p>
                      <a:r>
                        <a:rPr lang="fr-FR" sz="2400" b="1" dirty="0"/>
                        <a:t>ACE (Hors Champ)</a:t>
                      </a:r>
                    </a:p>
                  </a:txBody>
                  <a:tcPr/>
                </a:tc>
                <a:tc>
                  <a:txBody>
                    <a:bodyPr/>
                    <a:lstStyle/>
                    <a:p>
                      <a:endParaRPr lang="fr-FR" sz="2400" dirty="0"/>
                    </a:p>
                  </a:txBody>
                  <a:tcPr/>
                </a:tc>
                <a:tc>
                  <a:txBody>
                    <a:bodyPr/>
                    <a:lstStyle/>
                    <a:p>
                      <a:r>
                        <a:rPr lang="fr-FR" sz="2400" dirty="0"/>
                        <a:t>sous DAF (10% en 2017 puis 100% en 2018) </a:t>
                      </a:r>
                    </a:p>
                  </a:txBody>
                  <a:tcPr/>
                </a:tc>
                <a:tc>
                  <a:txBody>
                    <a:bodyPr/>
                    <a:lstStyle/>
                    <a:p>
                      <a:endParaRPr lang="fr-FR" sz="2400" dirty="0"/>
                    </a:p>
                  </a:txBody>
                  <a:tcPr/>
                </a:tc>
                <a:tc>
                  <a:txBody>
                    <a:bodyPr/>
                    <a:lstStyle/>
                    <a:p>
                      <a:r>
                        <a:rPr lang="fr-FR" sz="2400" dirty="0"/>
                        <a:t>sous DAF + ex OQN</a:t>
                      </a:r>
                    </a:p>
                  </a:txBody>
                  <a:tcPr/>
                </a:tc>
                <a:extLst>
                  <a:ext uri="{0D108BD9-81ED-4DB2-BD59-A6C34878D82A}">
                    <a16:rowId xmlns:a16="http://schemas.microsoft.com/office/drawing/2014/main" val="3849378581"/>
                  </a:ext>
                </a:extLst>
              </a:tr>
            </a:tbl>
          </a:graphicData>
        </a:graphic>
      </p:graphicFrame>
      <p:sp>
        <p:nvSpPr>
          <p:cNvPr id="9" name="Accolade fermante 8">
            <a:extLst>
              <a:ext uri="{FF2B5EF4-FFF2-40B4-BE49-F238E27FC236}">
                <a16:creationId xmlns:a16="http://schemas.microsoft.com/office/drawing/2014/main" id="{B0DD11D5-9837-E4D9-B387-825D58127C92}"/>
              </a:ext>
            </a:extLst>
          </p:cNvPr>
          <p:cNvSpPr/>
          <p:nvPr/>
        </p:nvSpPr>
        <p:spPr>
          <a:xfrm>
            <a:off x="13277702" y="4746459"/>
            <a:ext cx="247185" cy="1181100"/>
          </a:xfrm>
          <a:prstGeom prst="rightBrace">
            <a:avLst/>
          </a:prstGeom>
          <a:ln/>
        </p:spPr>
        <p:style>
          <a:lnRef idx="2">
            <a:schemeClr val="accent3"/>
          </a:lnRef>
          <a:fillRef idx="0">
            <a:schemeClr val="accent3"/>
          </a:fillRef>
          <a:effectRef idx="1">
            <a:schemeClr val="accent3"/>
          </a:effectRef>
          <a:fontRef idx="minor">
            <a:schemeClr val="tx1"/>
          </a:fontRef>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endParaRPr>
          </a:p>
        </p:txBody>
      </p:sp>
      <p:sp>
        <p:nvSpPr>
          <p:cNvPr id="10" name="Ellipse 9">
            <a:extLst>
              <a:ext uri="{FF2B5EF4-FFF2-40B4-BE49-F238E27FC236}">
                <a16:creationId xmlns:a16="http://schemas.microsoft.com/office/drawing/2014/main" id="{9EF58767-15B7-7A41-2976-9F90E25F7827}"/>
              </a:ext>
            </a:extLst>
          </p:cNvPr>
          <p:cNvSpPr/>
          <p:nvPr/>
        </p:nvSpPr>
        <p:spPr>
          <a:xfrm>
            <a:off x="13583115" y="5019178"/>
            <a:ext cx="2086356" cy="635662"/>
          </a:xfrm>
          <a:prstGeom prst="ellipse">
            <a:avLst/>
          </a:prstGeom>
          <a:ln/>
        </p:spPr>
        <p:style>
          <a:lnRef idx="1">
            <a:schemeClr val="accent3"/>
          </a:lnRef>
          <a:fillRef idx="2">
            <a:schemeClr val="accent3"/>
          </a:fillRef>
          <a:effectRef idx="1">
            <a:schemeClr val="accent3"/>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2000" b="0" i="0" u="none" strike="noStrike" cap="none" spc="0" normalizeH="0" baseline="0" dirty="0">
                <a:ln>
                  <a:noFill/>
                </a:ln>
                <a:solidFill>
                  <a:srgbClr val="00B050"/>
                </a:solidFill>
                <a:effectLst/>
                <a:uFillTx/>
                <a:latin typeface="+mn-lt"/>
                <a:ea typeface="+mn-ea"/>
                <a:cs typeface="+mn-cs"/>
                <a:sym typeface="Helvetica Neue Medium"/>
              </a:rPr>
              <a:t>Transition 1</a:t>
            </a:r>
          </a:p>
        </p:txBody>
      </p:sp>
      <p:sp>
        <p:nvSpPr>
          <p:cNvPr id="11" name="Accolade fermante 10">
            <a:extLst>
              <a:ext uri="{FF2B5EF4-FFF2-40B4-BE49-F238E27FC236}">
                <a16:creationId xmlns:a16="http://schemas.microsoft.com/office/drawing/2014/main" id="{DE7D2C07-8D4F-DC42-64B1-F1626B8D8661}"/>
              </a:ext>
            </a:extLst>
          </p:cNvPr>
          <p:cNvSpPr/>
          <p:nvPr/>
        </p:nvSpPr>
        <p:spPr>
          <a:xfrm>
            <a:off x="21199491" y="8156409"/>
            <a:ext cx="247185" cy="1181100"/>
          </a:xfrm>
          <a:prstGeom prst="rightBrace">
            <a:avLst/>
          </a:prstGeom>
          <a:ln/>
        </p:spPr>
        <p:style>
          <a:lnRef idx="2">
            <a:schemeClr val="accent3"/>
          </a:lnRef>
          <a:fillRef idx="0">
            <a:schemeClr val="accent3"/>
          </a:fillRef>
          <a:effectRef idx="1">
            <a:schemeClr val="accent3"/>
          </a:effectRef>
          <a:fontRef idx="minor">
            <a:schemeClr val="tx1"/>
          </a:fontRef>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endParaRPr>
          </a:p>
        </p:txBody>
      </p:sp>
      <p:sp>
        <p:nvSpPr>
          <p:cNvPr id="12" name="Ellipse 11">
            <a:extLst>
              <a:ext uri="{FF2B5EF4-FFF2-40B4-BE49-F238E27FC236}">
                <a16:creationId xmlns:a16="http://schemas.microsoft.com/office/drawing/2014/main" id="{4F315F6A-F543-FDC4-98AF-77D8DB81C177}"/>
              </a:ext>
            </a:extLst>
          </p:cNvPr>
          <p:cNvSpPr/>
          <p:nvPr/>
        </p:nvSpPr>
        <p:spPr>
          <a:xfrm>
            <a:off x="21504904" y="8429128"/>
            <a:ext cx="2086356" cy="635662"/>
          </a:xfrm>
          <a:prstGeom prst="ellipse">
            <a:avLst/>
          </a:prstGeom>
          <a:ln/>
        </p:spPr>
        <p:style>
          <a:lnRef idx="1">
            <a:schemeClr val="accent3"/>
          </a:lnRef>
          <a:fillRef idx="2">
            <a:schemeClr val="accent3"/>
          </a:fillRef>
          <a:effectRef idx="1">
            <a:schemeClr val="accent3"/>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2000" b="0" i="0" u="none" strike="noStrike" cap="none" spc="0" normalizeH="0" baseline="0" dirty="0">
                <a:ln>
                  <a:noFill/>
                </a:ln>
                <a:solidFill>
                  <a:srgbClr val="00B050"/>
                </a:solidFill>
                <a:effectLst/>
                <a:uFillTx/>
                <a:latin typeface="+mn-lt"/>
                <a:ea typeface="+mn-ea"/>
                <a:cs typeface="+mn-cs"/>
                <a:sym typeface="Helvetica Neue Medium"/>
              </a:rPr>
              <a:t>Transition 3</a:t>
            </a:r>
          </a:p>
        </p:txBody>
      </p:sp>
      <p:sp>
        <p:nvSpPr>
          <p:cNvPr id="13" name="Accolade fermante 12">
            <a:extLst>
              <a:ext uri="{FF2B5EF4-FFF2-40B4-BE49-F238E27FC236}">
                <a16:creationId xmlns:a16="http://schemas.microsoft.com/office/drawing/2014/main" id="{A2004646-E3EA-C81D-7A3F-AFA1A65EC9FD}"/>
              </a:ext>
            </a:extLst>
          </p:cNvPr>
          <p:cNvSpPr/>
          <p:nvPr/>
        </p:nvSpPr>
        <p:spPr>
          <a:xfrm rot="5400000" flipH="1">
            <a:off x="16556924" y="-1529997"/>
            <a:ext cx="833254" cy="9563102"/>
          </a:xfrm>
          <a:prstGeom prst="rightBrace">
            <a:avLst/>
          </a:prstGeom>
          <a:ln/>
        </p:spPr>
        <p:style>
          <a:lnRef idx="2">
            <a:schemeClr val="accent3"/>
          </a:lnRef>
          <a:fillRef idx="0">
            <a:schemeClr val="accent3"/>
          </a:fillRef>
          <a:effectRef idx="1">
            <a:schemeClr val="accent3"/>
          </a:effectRef>
          <a:fontRef idx="minor">
            <a:schemeClr val="tx1"/>
          </a:fontRef>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endParaRPr>
          </a:p>
        </p:txBody>
      </p:sp>
      <p:sp>
        <p:nvSpPr>
          <p:cNvPr id="14" name="Ellipse 13">
            <a:extLst>
              <a:ext uri="{FF2B5EF4-FFF2-40B4-BE49-F238E27FC236}">
                <a16:creationId xmlns:a16="http://schemas.microsoft.com/office/drawing/2014/main" id="{B24B1D7C-E475-E86E-48BB-0EFAC689566F}"/>
              </a:ext>
            </a:extLst>
          </p:cNvPr>
          <p:cNvSpPr/>
          <p:nvPr/>
        </p:nvSpPr>
        <p:spPr>
          <a:xfrm>
            <a:off x="16109354" y="2154865"/>
            <a:ext cx="2086356" cy="635662"/>
          </a:xfrm>
          <a:prstGeom prst="ellipse">
            <a:avLst/>
          </a:prstGeom>
          <a:ln/>
        </p:spPr>
        <p:style>
          <a:lnRef idx="1">
            <a:schemeClr val="accent3"/>
          </a:lnRef>
          <a:fillRef idx="2">
            <a:schemeClr val="accent3"/>
          </a:fillRef>
          <a:effectRef idx="1">
            <a:schemeClr val="accent3"/>
          </a:effectRef>
          <a:fontRef idx="minor">
            <a:schemeClr val="dk1"/>
          </a:fontRef>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2000" b="0" i="0" u="none" strike="noStrike" cap="none" spc="0" normalizeH="0" baseline="0" dirty="0">
                <a:ln>
                  <a:noFill/>
                </a:ln>
                <a:solidFill>
                  <a:srgbClr val="00B050"/>
                </a:solidFill>
                <a:effectLst/>
                <a:uFillTx/>
                <a:latin typeface="+mn-lt"/>
                <a:ea typeface="+mn-ea"/>
                <a:cs typeface="+mn-cs"/>
                <a:sym typeface="Helvetica Neue Medium"/>
              </a:rPr>
              <a:t>Transition 2</a:t>
            </a:r>
          </a:p>
        </p:txBody>
      </p:sp>
      <p:sp>
        <p:nvSpPr>
          <p:cNvPr id="16" name="Rectangle : coins arrondis 15">
            <a:extLst>
              <a:ext uri="{FF2B5EF4-FFF2-40B4-BE49-F238E27FC236}">
                <a16:creationId xmlns:a16="http://schemas.microsoft.com/office/drawing/2014/main" id="{258CA9C6-D3B8-3D36-8B79-D95B78D2C6F1}"/>
              </a:ext>
            </a:extLst>
          </p:cNvPr>
          <p:cNvSpPr/>
          <p:nvPr/>
        </p:nvSpPr>
        <p:spPr>
          <a:xfrm>
            <a:off x="22250400" y="4712209"/>
            <a:ext cx="1748831" cy="2684352"/>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71437" tIns="71437" rIns="71437" bIns="71437" numCol="1" spcCol="38100" rtlCol="0" anchor="ctr">
            <a:spAutoFit/>
          </a:bodyPr>
          <a:lstStyle/>
          <a:p>
            <a:r>
              <a:rPr lang="fr-FR" sz="2200" b="0" dirty="0">
                <a:solidFill>
                  <a:schemeClr val="accent1"/>
                </a:solidFill>
              </a:rPr>
              <a:t>Facturation au séjour HC (RHA en HTP) à partir de janvier 2024</a:t>
            </a:r>
          </a:p>
        </p:txBody>
      </p:sp>
      <p:sp>
        <p:nvSpPr>
          <p:cNvPr id="5" name="Rectangle : coins arrondis 4">
            <a:extLst>
              <a:ext uri="{FF2B5EF4-FFF2-40B4-BE49-F238E27FC236}">
                <a16:creationId xmlns:a16="http://schemas.microsoft.com/office/drawing/2014/main" id="{971B9DD6-4F40-5053-AEFF-7DD0411F4546}"/>
              </a:ext>
            </a:extLst>
          </p:cNvPr>
          <p:cNvSpPr/>
          <p:nvPr/>
        </p:nvSpPr>
        <p:spPr>
          <a:xfrm>
            <a:off x="15718132" y="5061952"/>
            <a:ext cx="2477578" cy="638366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On continue les mêmes modalités que S1 2023 mais recalcul à posteriori, au titre du second semestre 2023 par notification du DGARS.</a:t>
            </a:r>
          </a:p>
        </p:txBody>
      </p:sp>
    </p:spTree>
    <p:extLst>
      <p:ext uri="{BB962C8B-B14F-4D97-AF65-F5344CB8AC3E}">
        <p14:creationId xmlns:p14="http://schemas.microsoft.com/office/powerpoint/2010/main" val="964756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208035-0CCD-8386-CB1C-2BA6212DB6F0}"/>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DBFE3C22-590E-09B3-0EC8-9BF44ADB5B92}"/>
              </a:ext>
            </a:extLst>
          </p:cNvPr>
          <p:cNvSpPr>
            <a:spLocks noGrp="1"/>
          </p:cNvSpPr>
          <p:nvPr>
            <p:ph sz="quarter" idx="10"/>
          </p:nvPr>
        </p:nvSpPr>
        <p:spPr>
          <a:xfrm>
            <a:off x="2824099" y="2543622"/>
            <a:ext cx="20832232" cy="9217024"/>
          </a:xfrm>
        </p:spPr>
        <p:txBody>
          <a:bodyPr>
            <a:normAutofit fontScale="85000" lnSpcReduction="20000"/>
          </a:bodyPr>
          <a:lstStyle/>
          <a:p>
            <a:r>
              <a:rPr lang="fr-FR" dirty="0"/>
              <a:t>Que ce soit pour la réforme AMO (Activité, Dotation Populationnelle, etc.) ou celle du ticket modérateur, leurs mises en place n’entraineront pas d’arrêt de la facturation « classique » au 1er juillet 2023.</a:t>
            </a:r>
          </a:p>
          <a:p>
            <a:endParaRPr lang="fr-FR" dirty="0"/>
          </a:p>
          <a:p>
            <a:r>
              <a:rPr lang="fr-FR" dirty="0"/>
              <a:t>Autrement dit, les effets des réformes sont calculés a postériori, sur les 6 derniers mois 2023. </a:t>
            </a:r>
          </a:p>
          <a:p>
            <a:endParaRPr lang="fr-FR" dirty="0"/>
          </a:p>
          <a:p>
            <a:r>
              <a:rPr lang="fr-FR" dirty="0"/>
              <a:t>La mise en œuvre de la réforme se fera a posteriori. </a:t>
            </a:r>
          </a:p>
          <a:p>
            <a:endParaRPr lang="fr-FR" dirty="0"/>
          </a:p>
          <a:p>
            <a:pPr lvl="2"/>
            <a:r>
              <a:rPr lang="fr-FR" dirty="0"/>
              <a:t>Début 2024, l’ATIH calculera l’impact de la réforme et les nouveaux tarifs seront connus d’ici là avec l’annonce d’un amortisseur = une </a:t>
            </a:r>
            <a:r>
              <a:rPr lang="fr-FR" b="1" dirty="0"/>
              <a:t>Dotation de Transition </a:t>
            </a:r>
            <a:r>
              <a:rPr lang="fr-FR" dirty="0"/>
              <a:t>(calculée par la DGOS : « estimation » d’une dotation populationnelle proratisée).</a:t>
            </a:r>
          </a:p>
          <a:p>
            <a:pPr lvl="2"/>
            <a:endParaRPr lang="fr-FR" dirty="0"/>
          </a:p>
          <a:p>
            <a:pPr lvl="2"/>
            <a:r>
              <a:rPr lang="fr-FR" dirty="0"/>
              <a:t>Report à 2024 de la mise en œuvre du calcul de la </a:t>
            </a:r>
            <a:r>
              <a:rPr lang="fr-FR" b="1" dirty="0"/>
              <a:t>Dotation Populationnelle </a:t>
            </a:r>
            <a:r>
              <a:rPr lang="fr-FR" dirty="0"/>
              <a:t>par les régions.</a:t>
            </a:r>
          </a:p>
          <a:p>
            <a:pPr lvl="2"/>
            <a:endParaRPr lang="fr-FR" dirty="0"/>
          </a:p>
          <a:p>
            <a:pPr lvl="2"/>
            <a:r>
              <a:rPr lang="fr-FR" dirty="0"/>
              <a:t>Au 1er Juillet 2023 : démarrage des financements des PTS et AE reconnus - échéance pour les arrêtés : Mars 2023.</a:t>
            </a:r>
          </a:p>
          <a:p>
            <a:pPr lvl="2"/>
            <a:endParaRPr lang="fr-FR" dirty="0"/>
          </a:p>
          <a:p>
            <a:pPr lvl="2"/>
            <a:r>
              <a:rPr lang="fr-FR" dirty="0"/>
              <a:t>Les impacts de la mise en œuvre de la réforme appliquée au 1 er juillet 2023, calculé début 2024 pour l’activité 2023 (rétrospectif), se traduiront par des </a:t>
            </a:r>
            <a:r>
              <a:rPr lang="fr-FR" u="sng" dirty="0"/>
              <a:t>impacts financiers très faibles sur les recettes des ES pour 2023</a:t>
            </a:r>
            <a:r>
              <a:rPr lang="fr-FR" dirty="0"/>
              <a:t>. Dans l’attente, mise en place d’une allocation par douzième.</a:t>
            </a:r>
          </a:p>
          <a:p>
            <a:endParaRPr lang="fr-FR" dirty="0"/>
          </a:p>
        </p:txBody>
      </p:sp>
      <p:sp>
        <p:nvSpPr>
          <p:cNvPr id="4" name="Rectangle : coins arrondis 3">
            <a:extLst>
              <a:ext uri="{FF2B5EF4-FFF2-40B4-BE49-F238E27FC236}">
                <a16:creationId xmlns:a16="http://schemas.microsoft.com/office/drawing/2014/main" id="{A69A6973-18EB-D0A7-D4CF-C6A9B3869931}"/>
              </a:ext>
            </a:extLst>
          </p:cNvPr>
          <p:cNvSpPr/>
          <p:nvPr/>
        </p:nvSpPr>
        <p:spPr>
          <a:xfrm>
            <a:off x="20333494" y="912343"/>
            <a:ext cx="2967101" cy="67039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fr-FR" sz="3000" b="0" i="0" u="none" strike="noStrike" cap="none" spc="0" normalizeH="0" baseline="0" dirty="0">
                <a:ln>
                  <a:noFill/>
                </a:ln>
                <a:solidFill>
                  <a:srgbClr val="FFFFFF"/>
                </a:solidFill>
                <a:effectLst/>
                <a:uFillTx/>
                <a:latin typeface="+mn-lt"/>
                <a:ea typeface="+mn-ea"/>
                <a:cs typeface="+mn-cs"/>
                <a:sym typeface="Helvetica Neue Medium"/>
              </a:rPr>
              <a:t>Source FHP</a:t>
            </a:r>
          </a:p>
        </p:txBody>
      </p:sp>
    </p:spTree>
    <p:extLst>
      <p:ext uri="{BB962C8B-B14F-4D97-AF65-F5344CB8AC3E}">
        <p14:creationId xmlns:p14="http://schemas.microsoft.com/office/powerpoint/2010/main" val="17105736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6BDBE3-B3A1-8E7D-E6E0-6CD38D45D455}"/>
              </a:ext>
            </a:extLst>
          </p:cNvPr>
          <p:cNvSpPr>
            <a:spLocks noGrp="1"/>
          </p:cNvSpPr>
          <p:nvPr>
            <p:ph type="title"/>
          </p:nvPr>
        </p:nvSpPr>
        <p:spPr/>
        <p:txBody>
          <a:bodyPr/>
          <a:lstStyle/>
          <a:p>
            <a:r>
              <a:rPr lang="fr-FR" dirty="0"/>
              <a:t>Ce qui change au 1</a:t>
            </a:r>
            <a:r>
              <a:rPr lang="fr-FR" baseline="30000" dirty="0"/>
              <a:t>er</a:t>
            </a:r>
            <a:r>
              <a:rPr lang="fr-FR" dirty="0"/>
              <a:t> janvier 2024</a:t>
            </a:r>
          </a:p>
        </p:txBody>
      </p:sp>
      <p:sp>
        <p:nvSpPr>
          <p:cNvPr id="3" name="Espace réservé du contenu 2">
            <a:extLst>
              <a:ext uri="{FF2B5EF4-FFF2-40B4-BE49-F238E27FC236}">
                <a16:creationId xmlns:a16="http://schemas.microsoft.com/office/drawing/2014/main" id="{C5055680-0D3C-EDB8-7B26-7D6264913985}"/>
              </a:ext>
            </a:extLst>
          </p:cNvPr>
          <p:cNvSpPr>
            <a:spLocks noGrp="1"/>
          </p:cNvSpPr>
          <p:nvPr>
            <p:ph sz="quarter" idx="10"/>
          </p:nvPr>
        </p:nvSpPr>
        <p:spPr/>
        <p:txBody>
          <a:bodyPr/>
          <a:lstStyle/>
          <a:p>
            <a:r>
              <a:rPr lang="fr-FR" dirty="0"/>
              <a:t>Fin des Forfaits Journaliers (privé) / Fin de la DAF (public)</a:t>
            </a:r>
          </a:p>
          <a:p>
            <a:endParaRPr lang="fr-FR" dirty="0"/>
          </a:p>
        </p:txBody>
      </p:sp>
      <p:graphicFrame>
        <p:nvGraphicFramePr>
          <p:cNvPr id="4" name="Tableau 4">
            <a:extLst>
              <a:ext uri="{FF2B5EF4-FFF2-40B4-BE49-F238E27FC236}">
                <a16:creationId xmlns:a16="http://schemas.microsoft.com/office/drawing/2014/main" id="{DB48E622-9DAE-44D5-55A2-BB07D354E89C}"/>
              </a:ext>
            </a:extLst>
          </p:cNvPr>
          <p:cNvGraphicFramePr>
            <a:graphicFrameLocks noGrp="1"/>
          </p:cNvGraphicFramePr>
          <p:nvPr>
            <p:extLst>
              <p:ext uri="{D42A27DB-BD31-4B8C-83A1-F6EECF244321}">
                <p14:modId xmlns:p14="http://schemas.microsoft.com/office/powerpoint/2010/main" val="3367294019"/>
              </p:ext>
            </p:extLst>
          </p:nvPr>
        </p:nvGraphicFramePr>
        <p:xfrm>
          <a:off x="1208618" y="4231590"/>
          <a:ext cx="21050250" cy="7810986"/>
        </p:xfrm>
        <a:graphic>
          <a:graphicData uri="http://schemas.openxmlformats.org/drawingml/2006/table">
            <a:tbl>
              <a:tblPr firstRow="1" bandRow="1">
                <a:tableStyleId>{BDBED569-4797-4DF1-A0F4-6AAB3CD982D8}</a:tableStyleId>
              </a:tblPr>
              <a:tblGrid>
                <a:gridCol w="7016750">
                  <a:extLst>
                    <a:ext uri="{9D8B030D-6E8A-4147-A177-3AD203B41FA5}">
                      <a16:colId xmlns:a16="http://schemas.microsoft.com/office/drawing/2014/main" val="4267391709"/>
                    </a:ext>
                  </a:extLst>
                </a:gridCol>
                <a:gridCol w="7016750">
                  <a:extLst>
                    <a:ext uri="{9D8B030D-6E8A-4147-A177-3AD203B41FA5}">
                      <a16:colId xmlns:a16="http://schemas.microsoft.com/office/drawing/2014/main" val="3212515899"/>
                    </a:ext>
                  </a:extLst>
                </a:gridCol>
                <a:gridCol w="7016750">
                  <a:extLst>
                    <a:ext uri="{9D8B030D-6E8A-4147-A177-3AD203B41FA5}">
                      <a16:colId xmlns:a16="http://schemas.microsoft.com/office/drawing/2014/main" val="330648764"/>
                    </a:ext>
                  </a:extLst>
                </a:gridCol>
              </a:tblGrid>
              <a:tr h="664202">
                <a:tc>
                  <a:txBody>
                    <a:bodyPr/>
                    <a:lstStyle/>
                    <a:p>
                      <a:endParaRPr lang="fr-FR" sz="2800"/>
                    </a:p>
                  </a:txBody>
                  <a:tcPr/>
                </a:tc>
                <a:tc>
                  <a:txBody>
                    <a:bodyPr/>
                    <a:lstStyle/>
                    <a:p>
                      <a:r>
                        <a:rPr lang="fr-FR" sz="2800" dirty="0"/>
                        <a:t>ES ex-DAF</a:t>
                      </a:r>
                    </a:p>
                  </a:txBody>
                  <a:tcPr/>
                </a:tc>
                <a:tc>
                  <a:txBody>
                    <a:bodyPr/>
                    <a:lstStyle/>
                    <a:p>
                      <a:r>
                        <a:rPr lang="fr-FR" sz="2800" dirty="0"/>
                        <a:t>ES ex- OQN</a:t>
                      </a:r>
                    </a:p>
                  </a:txBody>
                  <a:tcPr/>
                </a:tc>
                <a:extLst>
                  <a:ext uri="{0D108BD9-81ED-4DB2-BD59-A6C34878D82A}">
                    <a16:rowId xmlns:a16="http://schemas.microsoft.com/office/drawing/2014/main" val="4153972892"/>
                  </a:ext>
                </a:extLst>
              </a:tr>
              <a:tr h="1211192">
                <a:tc>
                  <a:txBody>
                    <a:bodyPr/>
                    <a:lstStyle/>
                    <a:p>
                      <a:r>
                        <a:rPr lang="fr-FR" sz="2800" b="1" dirty="0"/>
                        <a:t>Part activité</a:t>
                      </a:r>
                    </a:p>
                  </a:txBody>
                  <a:tcPr/>
                </a:tc>
                <a:tc>
                  <a:txBody>
                    <a:bodyPr/>
                    <a:lstStyle/>
                    <a:p>
                      <a:r>
                        <a:rPr lang="fr-FR" sz="2800" dirty="0"/>
                        <a:t>Arrêté de versement mensuel</a:t>
                      </a:r>
                    </a:p>
                  </a:txBody>
                  <a:tcPr/>
                </a:tc>
                <a:tc>
                  <a:txBody>
                    <a:bodyPr/>
                    <a:lstStyle/>
                    <a:p>
                      <a:r>
                        <a:rPr lang="fr-FR" sz="2800" dirty="0"/>
                        <a:t>Facturation directe aux organismes d’AMO</a:t>
                      </a:r>
                    </a:p>
                  </a:txBody>
                  <a:tcPr/>
                </a:tc>
                <a:extLst>
                  <a:ext uri="{0D108BD9-81ED-4DB2-BD59-A6C34878D82A}">
                    <a16:rowId xmlns:a16="http://schemas.microsoft.com/office/drawing/2014/main" val="1267913972"/>
                  </a:ext>
                </a:extLst>
              </a:tr>
              <a:tr h="664202">
                <a:tc>
                  <a:txBody>
                    <a:bodyPr/>
                    <a:lstStyle/>
                    <a:p>
                      <a:r>
                        <a:rPr lang="fr-FR" sz="2800" b="1" dirty="0"/>
                        <a:t>Part forfaitaire</a:t>
                      </a:r>
                    </a:p>
                  </a:txBody>
                  <a:tcPr/>
                </a:tc>
                <a:tc>
                  <a:txBody>
                    <a:bodyPr/>
                    <a:lstStyle/>
                    <a:p>
                      <a:r>
                        <a:rPr lang="fr-FR" sz="2800" dirty="0"/>
                        <a:t>Notification du DGARS</a:t>
                      </a:r>
                    </a:p>
                  </a:txBody>
                  <a:tcPr/>
                </a:tc>
                <a:tc>
                  <a:txBody>
                    <a:bodyPr/>
                    <a:lstStyle/>
                    <a:p>
                      <a:r>
                        <a:rPr lang="fr-FR" sz="2800" dirty="0"/>
                        <a:t>Notification du DGARS</a:t>
                      </a:r>
                    </a:p>
                    <a:p>
                      <a:endParaRPr lang="fr-FR" sz="2800" dirty="0"/>
                    </a:p>
                  </a:txBody>
                  <a:tcPr/>
                </a:tc>
                <a:extLst>
                  <a:ext uri="{0D108BD9-81ED-4DB2-BD59-A6C34878D82A}">
                    <a16:rowId xmlns:a16="http://schemas.microsoft.com/office/drawing/2014/main" val="3050658521"/>
                  </a:ext>
                </a:extLst>
              </a:tr>
              <a:tr h="1211192">
                <a:tc>
                  <a:txBody>
                    <a:bodyPr/>
                    <a:lstStyle/>
                    <a:p>
                      <a:r>
                        <a:rPr lang="fr-FR" sz="2800" b="1" dirty="0"/>
                        <a:t>Molécules onéreuses</a:t>
                      </a:r>
                    </a:p>
                  </a:txBody>
                  <a:tcPr/>
                </a:tc>
                <a:tc>
                  <a:txBody>
                    <a:bodyPr/>
                    <a:lstStyle/>
                    <a:p>
                      <a:r>
                        <a:rPr lang="fr-FR" sz="2800" dirty="0"/>
                        <a:t>Arrêté de versement mensuel</a:t>
                      </a:r>
                    </a:p>
                  </a:txBody>
                  <a:tcPr/>
                </a:tc>
                <a:tc>
                  <a:txBody>
                    <a:bodyPr/>
                    <a:lstStyle/>
                    <a:p>
                      <a:r>
                        <a:rPr lang="fr-FR" sz="2800" dirty="0"/>
                        <a:t>Facturation directe aux organismes d’AMO</a:t>
                      </a:r>
                    </a:p>
                  </a:txBody>
                  <a:tcPr/>
                </a:tc>
                <a:extLst>
                  <a:ext uri="{0D108BD9-81ED-4DB2-BD59-A6C34878D82A}">
                    <a16:rowId xmlns:a16="http://schemas.microsoft.com/office/drawing/2014/main" val="2124336895"/>
                  </a:ext>
                </a:extLst>
              </a:tr>
              <a:tr h="664202">
                <a:tc>
                  <a:txBody>
                    <a:bodyPr/>
                    <a:lstStyle/>
                    <a:p>
                      <a:r>
                        <a:rPr lang="fr-FR" sz="2800" b="1" dirty="0"/>
                        <a:t>MIGAC</a:t>
                      </a:r>
                    </a:p>
                  </a:txBody>
                  <a:tcPr/>
                </a:tc>
                <a:tc>
                  <a:txBody>
                    <a:bodyPr/>
                    <a:lstStyle/>
                    <a:p>
                      <a:r>
                        <a:rPr lang="fr-FR" sz="2800" dirty="0"/>
                        <a:t>Notification du DGARS</a:t>
                      </a:r>
                    </a:p>
                  </a:txBody>
                  <a:tcPr/>
                </a:tc>
                <a:tc>
                  <a:txBody>
                    <a:bodyPr/>
                    <a:lstStyle/>
                    <a:p>
                      <a:r>
                        <a:rPr lang="fr-FR" sz="2800" dirty="0"/>
                        <a:t>Notification du DGARS</a:t>
                      </a:r>
                    </a:p>
                    <a:p>
                      <a:endParaRPr lang="fr-FR" sz="2800" dirty="0"/>
                    </a:p>
                  </a:txBody>
                  <a:tcPr/>
                </a:tc>
                <a:extLst>
                  <a:ext uri="{0D108BD9-81ED-4DB2-BD59-A6C34878D82A}">
                    <a16:rowId xmlns:a16="http://schemas.microsoft.com/office/drawing/2014/main" val="4055978324"/>
                  </a:ext>
                </a:extLst>
              </a:tr>
              <a:tr h="664202">
                <a:tc>
                  <a:txBody>
                    <a:bodyPr/>
                    <a:lstStyle/>
                    <a:p>
                      <a:r>
                        <a:rPr lang="fr-FR" sz="2800" b="1" dirty="0"/>
                        <a:t>PTS</a:t>
                      </a:r>
                    </a:p>
                  </a:txBody>
                  <a:tcPr/>
                </a:tc>
                <a:tc>
                  <a:txBody>
                    <a:bodyPr/>
                    <a:lstStyle/>
                    <a:p>
                      <a:r>
                        <a:rPr lang="fr-FR" sz="2800" dirty="0"/>
                        <a:t>Notification du DGARS</a:t>
                      </a:r>
                    </a:p>
                  </a:txBody>
                  <a:tcPr/>
                </a:tc>
                <a:tc>
                  <a:txBody>
                    <a:bodyPr/>
                    <a:lstStyle/>
                    <a:p>
                      <a:r>
                        <a:rPr lang="fr-FR" sz="2800" dirty="0"/>
                        <a:t>Notification du DGARS</a:t>
                      </a:r>
                    </a:p>
                    <a:p>
                      <a:endParaRPr lang="fr-FR" sz="2800" dirty="0"/>
                    </a:p>
                  </a:txBody>
                  <a:tcPr/>
                </a:tc>
                <a:extLst>
                  <a:ext uri="{0D108BD9-81ED-4DB2-BD59-A6C34878D82A}">
                    <a16:rowId xmlns:a16="http://schemas.microsoft.com/office/drawing/2014/main" val="2635563076"/>
                  </a:ext>
                </a:extLst>
              </a:tr>
              <a:tr h="664202">
                <a:tc>
                  <a:txBody>
                    <a:bodyPr/>
                    <a:lstStyle/>
                    <a:p>
                      <a:r>
                        <a:rPr lang="fr-FR" sz="2800" b="1" dirty="0"/>
                        <a:t>IFAQ</a:t>
                      </a:r>
                    </a:p>
                  </a:txBody>
                  <a:tcPr/>
                </a:tc>
                <a:tc>
                  <a:txBody>
                    <a:bodyPr/>
                    <a:lstStyle/>
                    <a:p>
                      <a:r>
                        <a:rPr lang="fr-FR" sz="2800" dirty="0"/>
                        <a:t>Notification du DGARS</a:t>
                      </a:r>
                    </a:p>
                  </a:txBody>
                  <a:tcPr/>
                </a:tc>
                <a:tc>
                  <a:txBody>
                    <a:bodyPr/>
                    <a:lstStyle/>
                    <a:p>
                      <a:r>
                        <a:rPr lang="fr-FR" sz="2800" dirty="0"/>
                        <a:t>Notification du DGARS</a:t>
                      </a:r>
                    </a:p>
                    <a:p>
                      <a:endParaRPr lang="fr-FR" sz="2800" dirty="0"/>
                    </a:p>
                  </a:txBody>
                  <a:tcPr/>
                </a:tc>
                <a:extLst>
                  <a:ext uri="{0D108BD9-81ED-4DB2-BD59-A6C34878D82A}">
                    <a16:rowId xmlns:a16="http://schemas.microsoft.com/office/drawing/2014/main" val="2285441134"/>
                  </a:ext>
                </a:extLst>
              </a:tr>
              <a:tr h="664202">
                <a:tc>
                  <a:txBody>
                    <a:bodyPr/>
                    <a:lstStyle/>
                    <a:p>
                      <a:r>
                        <a:rPr lang="fr-FR" sz="2800" b="1" dirty="0"/>
                        <a:t>ACE (Hors Champ)</a:t>
                      </a:r>
                    </a:p>
                  </a:txBody>
                  <a:tcPr/>
                </a:tc>
                <a:tc>
                  <a:txBody>
                    <a:bodyPr/>
                    <a:lstStyle/>
                    <a:p>
                      <a:r>
                        <a:rPr lang="fr-FR" sz="2800" dirty="0"/>
                        <a:t>Arrêté de versement mensuel ou facturation directe (FIDES)</a:t>
                      </a:r>
                    </a:p>
                  </a:txBody>
                  <a:tcPr/>
                </a:tc>
                <a:tc>
                  <a:txBody>
                    <a:bodyPr/>
                    <a:lstStyle/>
                    <a:p>
                      <a:pPr marL="0" marR="0" lvl="0" indent="0" algn="ctr" defTabSz="821531" eaLnBrk="1" fontAlgn="auto" latinLnBrk="0" hangingPunct="1">
                        <a:lnSpc>
                          <a:spcPct val="100000"/>
                        </a:lnSpc>
                        <a:spcBef>
                          <a:spcPts val="0"/>
                        </a:spcBef>
                        <a:spcAft>
                          <a:spcPts val="0"/>
                        </a:spcAft>
                        <a:buClrTx/>
                        <a:buSzTx/>
                        <a:buFontTx/>
                        <a:buNone/>
                        <a:tabLst/>
                        <a:defRPr/>
                      </a:pPr>
                      <a:r>
                        <a:rPr lang="fr-FR" sz="2800" dirty="0"/>
                        <a:t>Facturation directe aux organismes d’AMO</a:t>
                      </a:r>
                    </a:p>
                    <a:p>
                      <a:endParaRPr lang="fr-FR" sz="2800" dirty="0"/>
                    </a:p>
                  </a:txBody>
                  <a:tcPr/>
                </a:tc>
                <a:extLst>
                  <a:ext uri="{0D108BD9-81ED-4DB2-BD59-A6C34878D82A}">
                    <a16:rowId xmlns:a16="http://schemas.microsoft.com/office/drawing/2014/main" val="3869549687"/>
                  </a:ext>
                </a:extLst>
              </a:tr>
            </a:tbl>
          </a:graphicData>
        </a:graphic>
      </p:graphicFrame>
    </p:spTree>
    <p:extLst>
      <p:ext uri="{BB962C8B-B14F-4D97-AF65-F5344CB8AC3E}">
        <p14:creationId xmlns:p14="http://schemas.microsoft.com/office/powerpoint/2010/main" val="1616469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1A4E3A-438A-D8C9-61E9-D5A173CA0E73}"/>
              </a:ext>
            </a:extLst>
          </p:cNvPr>
          <p:cNvSpPr>
            <a:spLocks noGrp="1"/>
          </p:cNvSpPr>
          <p:nvPr>
            <p:ph type="title"/>
          </p:nvPr>
        </p:nvSpPr>
        <p:spPr/>
        <p:txBody>
          <a:bodyPr/>
          <a:lstStyle/>
          <a:p>
            <a:r>
              <a:rPr lang="fr-FR" dirty="0"/>
              <a:t>Part activité - Ex DAF</a:t>
            </a:r>
          </a:p>
        </p:txBody>
      </p:sp>
      <p:sp>
        <p:nvSpPr>
          <p:cNvPr id="3" name="Espace réservé du contenu 2">
            <a:extLst>
              <a:ext uri="{FF2B5EF4-FFF2-40B4-BE49-F238E27FC236}">
                <a16:creationId xmlns:a16="http://schemas.microsoft.com/office/drawing/2014/main" id="{19F62865-79FB-4FDF-9E13-3A13084F2E0F}"/>
              </a:ext>
            </a:extLst>
          </p:cNvPr>
          <p:cNvSpPr>
            <a:spLocks noGrp="1"/>
          </p:cNvSpPr>
          <p:nvPr>
            <p:ph sz="quarter" idx="10"/>
          </p:nvPr>
        </p:nvSpPr>
        <p:spPr>
          <a:xfrm>
            <a:off x="1775884" y="1876872"/>
            <a:ext cx="20832232" cy="9217024"/>
          </a:xfrm>
        </p:spPr>
        <p:txBody>
          <a:bodyPr/>
          <a:lstStyle/>
          <a:p>
            <a:r>
              <a:rPr lang="fr-FR" dirty="0"/>
              <a:t>L’arrêté de versement mensuel se fera suite aux envois PMSI (Logique MCO).</a:t>
            </a:r>
          </a:p>
        </p:txBody>
      </p:sp>
      <p:graphicFrame>
        <p:nvGraphicFramePr>
          <p:cNvPr id="4" name="Diagramme 3">
            <a:extLst>
              <a:ext uri="{FF2B5EF4-FFF2-40B4-BE49-F238E27FC236}">
                <a16:creationId xmlns:a16="http://schemas.microsoft.com/office/drawing/2014/main" id="{67FD8C12-B4A8-46F2-E149-46952AFE4471}"/>
              </a:ext>
            </a:extLst>
          </p:cNvPr>
          <p:cNvGraphicFramePr/>
          <p:nvPr>
            <p:extLst>
              <p:ext uri="{D42A27DB-BD31-4B8C-83A1-F6EECF244321}">
                <p14:modId xmlns:p14="http://schemas.microsoft.com/office/powerpoint/2010/main" val="2829170883"/>
              </p:ext>
            </p:extLst>
          </p:nvPr>
        </p:nvGraphicFramePr>
        <p:xfrm>
          <a:off x="1600200" y="3486150"/>
          <a:ext cx="11468100" cy="7143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me 4">
            <a:extLst>
              <a:ext uri="{FF2B5EF4-FFF2-40B4-BE49-F238E27FC236}">
                <a16:creationId xmlns:a16="http://schemas.microsoft.com/office/drawing/2014/main" id="{4E1381F9-5D5F-2333-8655-C9387D45FC17}"/>
              </a:ext>
            </a:extLst>
          </p:cNvPr>
          <p:cNvGraphicFramePr/>
          <p:nvPr>
            <p:extLst>
              <p:ext uri="{D42A27DB-BD31-4B8C-83A1-F6EECF244321}">
                <p14:modId xmlns:p14="http://schemas.microsoft.com/office/powerpoint/2010/main" val="4267894991"/>
              </p:ext>
            </p:extLst>
          </p:nvPr>
        </p:nvGraphicFramePr>
        <p:xfrm>
          <a:off x="15017750" y="3486150"/>
          <a:ext cx="7766050" cy="783634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Flèche : droite 5">
            <a:extLst>
              <a:ext uri="{FF2B5EF4-FFF2-40B4-BE49-F238E27FC236}">
                <a16:creationId xmlns:a16="http://schemas.microsoft.com/office/drawing/2014/main" id="{7015FC8F-1C2F-BFEC-B9AE-D4E8541B4AC6}"/>
              </a:ext>
            </a:extLst>
          </p:cNvPr>
          <p:cNvSpPr/>
          <p:nvPr/>
        </p:nvSpPr>
        <p:spPr>
          <a:xfrm>
            <a:off x="13728700" y="5943600"/>
            <a:ext cx="2578100" cy="914400"/>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fr-FR" sz="3000" b="0" i="0" u="none" strike="noStrike" cap="none" spc="0" normalizeH="0" baseline="0">
              <a:ln>
                <a:noFill/>
              </a:ln>
              <a:solidFill>
                <a:srgbClr val="FFFFFF"/>
              </a:solidFill>
              <a:effectLst/>
              <a:uFillTx/>
              <a:latin typeface="+mn-lt"/>
              <a:ea typeface="+mn-ea"/>
              <a:cs typeface="+mn-cs"/>
              <a:sym typeface="Helvetica Neue Medium"/>
            </a:endParaRPr>
          </a:p>
        </p:txBody>
      </p:sp>
      <p:cxnSp>
        <p:nvCxnSpPr>
          <p:cNvPr id="7" name="Connecteur droit 6">
            <a:extLst>
              <a:ext uri="{FF2B5EF4-FFF2-40B4-BE49-F238E27FC236}">
                <a16:creationId xmlns:a16="http://schemas.microsoft.com/office/drawing/2014/main" id="{A716C068-1501-2AEF-FF42-0B9CBE303A6B}"/>
              </a:ext>
            </a:extLst>
          </p:cNvPr>
          <p:cNvCxnSpPr>
            <a:cxnSpLocks/>
          </p:cNvCxnSpPr>
          <p:nvPr/>
        </p:nvCxnSpPr>
        <p:spPr>
          <a:xfrm>
            <a:off x="9607550" y="4682480"/>
            <a:ext cx="3460750" cy="468694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8" name="Connecteur droit 7">
            <a:extLst>
              <a:ext uri="{FF2B5EF4-FFF2-40B4-BE49-F238E27FC236}">
                <a16:creationId xmlns:a16="http://schemas.microsoft.com/office/drawing/2014/main" id="{1AA8C47D-F374-46B8-3A8E-62037EE0D304}"/>
              </a:ext>
            </a:extLst>
          </p:cNvPr>
          <p:cNvCxnSpPr>
            <a:cxnSpLocks/>
          </p:cNvCxnSpPr>
          <p:nvPr/>
        </p:nvCxnSpPr>
        <p:spPr>
          <a:xfrm flipV="1">
            <a:off x="9528175" y="4682480"/>
            <a:ext cx="3556000" cy="4686941"/>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246966584"/>
      </p:ext>
    </p:extLst>
  </p:cSld>
  <p:clrMapOvr>
    <a:masterClrMapping/>
  </p:clrMapOvr>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10330</TotalTime>
  <Words>2278</Words>
  <Application>Microsoft Office PowerPoint</Application>
  <PresentationFormat>Personnalisé</PresentationFormat>
  <Paragraphs>274</Paragraphs>
  <Slides>24</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24</vt:i4>
      </vt:variant>
    </vt:vector>
  </HeadingPairs>
  <TitlesOfParts>
    <vt:vector size="31" baseType="lpstr">
      <vt:lpstr>Arial</vt:lpstr>
      <vt:lpstr>Cambria</vt:lpstr>
      <vt:lpstr>Courier New</vt:lpstr>
      <vt:lpstr>Helvetica Neue</vt:lpstr>
      <vt:lpstr>Helvetica Neue Medium</vt:lpstr>
      <vt:lpstr>Wingdings</vt:lpstr>
      <vt:lpstr>White</vt:lpstr>
      <vt:lpstr>Présentation PowerPoint</vt:lpstr>
      <vt:lpstr>Références</vt:lpstr>
      <vt:lpstr>Présentation PowerPoint</vt:lpstr>
      <vt:lpstr>Quadruple réforme</vt:lpstr>
      <vt:lpstr>Présentation PowerPoint</vt:lpstr>
      <vt:lpstr>Evolution des modalités de financement SMR</vt:lpstr>
      <vt:lpstr>Présentation PowerPoint</vt:lpstr>
      <vt:lpstr>Ce qui change au 1er janvier 2024</vt:lpstr>
      <vt:lpstr>Part activité - Ex DAF</vt:lpstr>
      <vt:lpstr>Part activité - Ex OQN</vt:lpstr>
      <vt:lpstr>Modalités de bascule en facturation directe</vt:lpstr>
      <vt:lpstr>Présentation PowerPoint</vt:lpstr>
      <vt:lpstr>Présentation PowerPoint</vt:lpstr>
      <vt:lpstr>Quand Facturer ?</vt:lpstr>
      <vt:lpstr>Que Facturer en plus du GMT ?</vt:lpstr>
      <vt:lpstr>Présentation PowerPoint</vt:lpstr>
      <vt:lpstr>Deux éléments de cadrage</vt:lpstr>
      <vt:lpstr>Valorisation des séjours</vt:lpstr>
      <vt:lpstr>Coefficients applicables au modèle de financement des établissements SSR</vt:lpstr>
      <vt:lpstr>Coefficients non pérennes</vt:lpstr>
      <vt:lpstr>Coefficients SSR</vt:lpstr>
      <vt:lpstr>Découpage du GMT</vt:lpstr>
      <vt:lpstr>Pourquoi faire simple quand on peut faire compliqué ?</vt:lpstr>
      <vt:lpstr>HTP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ETTA SANTE</dc:creator>
  <cp:lastModifiedBy>Amina ETTORCHI - ETTA SANTE</cp:lastModifiedBy>
  <cp:revision>460</cp:revision>
  <dcterms:modified xsi:type="dcterms:W3CDTF">2023-09-26T10:01:28Z</dcterms:modified>
</cp:coreProperties>
</file>