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3" r:id="rId1"/>
  </p:sldMasterIdLst>
  <p:notesMasterIdLst>
    <p:notesMasterId r:id="rId24"/>
  </p:notesMasterIdLst>
  <p:sldIdLst>
    <p:sldId id="326" r:id="rId2"/>
    <p:sldId id="328" r:id="rId3"/>
    <p:sldId id="330" r:id="rId4"/>
    <p:sldId id="337" r:id="rId5"/>
    <p:sldId id="338" r:id="rId6"/>
    <p:sldId id="341" r:id="rId7"/>
    <p:sldId id="340" r:id="rId8"/>
    <p:sldId id="331" r:id="rId9"/>
    <p:sldId id="339" r:id="rId10"/>
    <p:sldId id="350" r:id="rId11"/>
    <p:sldId id="342" r:id="rId12"/>
    <p:sldId id="351" r:id="rId13"/>
    <p:sldId id="343" r:id="rId14"/>
    <p:sldId id="344" r:id="rId15"/>
    <p:sldId id="345" r:id="rId16"/>
    <p:sldId id="359" r:id="rId17"/>
    <p:sldId id="360" r:id="rId18"/>
    <p:sldId id="361" r:id="rId19"/>
    <p:sldId id="366" r:id="rId20"/>
    <p:sldId id="367" r:id="rId21"/>
    <p:sldId id="352" r:id="rId22"/>
    <p:sldId id="333" r:id="rId23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  <p15:guide id="11" orient="horz" pos="305">
          <p15:clr>
            <a:srgbClr val="A4A3A4"/>
          </p15:clr>
        </p15:guide>
        <p15:guide id="12" orient="horz" pos="1030">
          <p15:clr>
            <a:srgbClr val="A4A3A4"/>
          </p15:clr>
        </p15:guide>
        <p15:guide id="13" orient="horz" pos="804">
          <p15:clr>
            <a:srgbClr val="A4A3A4"/>
          </p15:clr>
        </p15:guide>
        <p15:guide id="14" pos="22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17" autoAdjust="0"/>
    <p:restoredTop sz="94660"/>
  </p:normalViewPr>
  <p:slideViewPr>
    <p:cSldViewPr showGuides="1">
      <p:cViewPr varScale="1">
        <p:scale>
          <a:sx n="151" d="100"/>
          <a:sy n="151" d="100"/>
        </p:scale>
        <p:origin x="150" y="150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  <p:guide orient="horz" pos="305"/>
        <p:guide orient="horz" pos="1030"/>
        <p:guide orient="horz" pos="804"/>
        <p:guide pos="22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3688" y="208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12/12/2023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012D-3198-FB4F-A44B-0A897CABE756}" type="slidenum">
              <a:rPr lang="fr-FR" smtClean="0"/>
              <a:pPr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1359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, sous-titre, textes 3 et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3528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0597CDB5-73DC-8641-8CC1-FAD9379FD627}" type="datetime1">
              <a:rPr lang="fr-FR" cap="all" smtClean="0"/>
              <a:pPr/>
              <a:t>12/12/2023</a:t>
            </a:fld>
            <a:endParaRPr lang="fr-FR" cap="all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0" indent="95250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04A35F-FCE5-0248-9AD4-C4E7502EF16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31840" y="1707654"/>
            <a:ext cx="5616624" cy="2880320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185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, sous-titre, textes 3, et graphiqu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8775" y="1641867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</a:t>
            </a:r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8E1290DD-BE4D-794B-919C-D565D1B9C67D}" type="datetime1">
              <a:rPr lang="fr-FR" cap="all" smtClean="0"/>
              <a:pPr/>
              <a:t>12/12/2023</a:t>
            </a:fld>
            <a:endParaRPr lang="fr-FR" cap="all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0" indent="95250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66D3B633-BB7B-4941-BF9B-161C5342E3AA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2913073" y="1635125"/>
            <a:ext cx="5761038" cy="2879725"/>
          </a:xfrm>
        </p:spPr>
        <p:txBody>
          <a:bodyPr/>
          <a:lstStyle/>
          <a:p>
            <a:r>
              <a:rPr lang="fr-FR" dirty="0" smtClean="0"/>
              <a:t>Cliquez sur l'icône pour ajouter un graphique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4116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nnes d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5E6183FC-BA60-7C49-ABF3-B50982741576}" type="datetime1">
              <a:rPr lang="fr-FR" cap="all" smtClean="0"/>
              <a:pPr/>
              <a:t>12/12/2023</a:t>
            </a:fld>
            <a:endParaRPr lang="fr-FR" cap="all" dirty="0"/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D4959A1A-C7DE-6748-A32B-7732F0ACFC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0" indent="95250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2" name="Titre 18">
            <a:extLst>
              <a:ext uri="{FF2B5EF4-FFF2-40B4-BE49-F238E27FC236}">
                <a16:creationId xmlns:a16="http://schemas.microsoft.com/office/drawing/2014/main" id="{5919F96B-C5FF-5146-9075-19E07CEBB7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AC8956DD-B832-6147-8A66-A70995085B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323528" y="1707654"/>
            <a:ext cx="2556471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DF66E72C-274C-AC4E-B20B-393EBD9A71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75856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0D42E91-F78E-1D46-9374-4446D0F579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228184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691346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170000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6A4A60EE-9D13-3442-9796-E718C6343EC1}" type="datetime1">
              <a:rPr lang="fr-FR" cap="all" smtClean="0"/>
              <a:pPr/>
              <a:t>12/12/2023</a:t>
            </a:fld>
            <a:endParaRPr lang="fr-FR" cap="all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9525" indent="85725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3850" y="1707654"/>
            <a:ext cx="8424334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2724193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43958"/>
          </a:xfrm>
          <a:solidFill>
            <a:schemeClr val="tx2"/>
          </a:solidFill>
        </p:spPr>
        <p:txBody>
          <a:bodyPr tIns="1080000" anchor="ctr" anchorCtr="0"/>
          <a:lstStyle>
            <a:lvl1pPr algn="ctr"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Sélectionner l’icône pour insérer une image, </a:t>
            </a:r>
            <a:br>
              <a:rPr lang="fr-FR" dirty="0" smtClean="0"/>
            </a:br>
            <a:r>
              <a:rPr lang="fr-FR" dirty="0" smtClean="0"/>
              <a:t>pus disposer l’image en arrière plan </a:t>
            </a:r>
            <a:br>
              <a:rPr lang="fr-FR" dirty="0" smtClean="0"/>
            </a:br>
            <a:r>
              <a:rPr lang="fr-FR" dirty="0" smtClean="0"/>
              <a:t>(Sélectionner l’image avec le bouton droit de la souris / </a:t>
            </a:r>
            <a:br>
              <a:rPr lang="fr-FR" dirty="0" smtClean="0"/>
            </a:br>
            <a:r>
              <a:rPr lang="fr-FR" dirty="0" smtClean="0"/>
              <a:t>Mettre à l’arrière plan)</a:t>
            </a:r>
            <a:endParaRPr lang="fr-FR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02A90153-98CB-E943-A611-AD9242F1560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64285" y="4797631"/>
            <a:ext cx="1170000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bg1"/>
                </a:solidFill>
              </a:defRPr>
            </a:lvl1pPr>
          </a:lstStyle>
          <a:p>
            <a:fld id="{5F7325A3-5315-1B4B-A0D9-112471EB5837}" type="datetime1">
              <a:rPr lang="fr-FR" cap="all" smtClean="0"/>
              <a:pPr/>
              <a:t>12/12/2023</a:t>
            </a:fld>
            <a:endParaRPr lang="fr-FR" cap="all" dirty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bg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tabLst>
                <a:tab pos="2154238" algn="l"/>
              </a:tabLst>
              <a:defRPr sz="325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Titre de la partie</a:t>
            </a:r>
            <a:endParaRPr lang="fr-FR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BE3965BE-3A81-1248-821F-39E8294A1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bg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</p:spTree>
    <p:extLst>
      <p:ext uri="{BB962C8B-B14F-4D97-AF65-F5344CB8AC3E}">
        <p14:creationId xmlns:p14="http://schemas.microsoft.com/office/powerpoint/2010/main" val="1076546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528" y="1563638"/>
            <a:ext cx="2520000" cy="288032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563638"/>
            <a:ext cx="2520000" cy="2860762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563638"/>
            <a:ext cx="2520000" cy="2860762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251C71F6-E0A6-1740-B64F-38F332886BAF}" type="datetime1">
              <a:rPr lang="fr-FR" cap="all" smtClean="0"/>
              <a:pPr/>
              <a:t>12/12/2023</a:t>
            </a:fld>
            <a:endParaRPr lang="fr-FR" cap="all" dirty="0"/>
          </a:p>
        </p:txBody>
      </p:sp>
      <p:sp>
        <p:nvSpPr>
          <p:cNvPr id="25" name="Titre 18">
            <a:extLst>
              <a:ext uri="{FF2B5EF4-FFF2-40B4-BE49-F238E27FC236}">
                <a16:creationId xmlns:a16="http://schemas.microsoft.com/office/drawing/2014/main" id="{8909A550-9D66-7141-BF64-73CAD2096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>
            <a:lvl1pPr>
              <a:tabLst>
                <a:tab pos="4484688" algn="l"/>
              </a:tabLst>
              <a:defRPr/>
            </a:lvl1pPr>
          </a:lstStyle>
          <a:p>
            <a:r>
              <a:rPr lang="fr-FR" dirty="0"/>
              <a:t>Sommaire</a:t>
            </a: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</p:spTree>
    <p:extLst>
      <p:ext uri="{BB962C8B-B14F-4D97-AF65-F5344CB8AC3E}">
        <p14:creationId xmlns:p14="http://schemas.microsoft.com/office/powerpoint/2010/main" val="2888137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829DF172-12F0-D244-8F51-E16DC05073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52000" y="252000"/>
            <a:ext cx="1440000" cy="1440000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0" y="2139702"/>
            <a:ext cx="8424000" cy="2293224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92075" indent="0">
              <a:spcBef>
                <a:spcPts val="500"/>
              </a:spcBef>
              <a:spcAft>
                <a:spcPts val="0"/>
              </a:spcAft>
              <a:buNone/>
              <a:tabLst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>
            <a:cxnSpLocks/>
          </p:cNvCxnSpPr>
          <p:nvPr/>
        </p:nvCxnSpPr>
        <p:spPr bwMode="gray">
          <a:xfrm>
            <a:off x="323850" y="4784400"/>
            <a:ext cx="8424614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C192E6B1-2CEB-FB47-B10B-D25D43DF8D9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D7698221-35EF-134F-B87A-568DECC70F29}" type="datetime1">
              <a:rPr lang="fr-FR" cap="all" smtClean="0"/>
              <a:pPr/>
              <a:t>12/12/2023</a:t>
            </a:fld>
            <a:endParaRPr lang="fr-FR" cap="all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0593ECE3-ACEF-7441-BABB-08F519CCE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4D728EC0-9FC5-AB4E-B907-86A468EF1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67944" y="195486"/>
            <a:ext cx="4680769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0B5534E2-19C3-C848-AD92-C2BA62CED42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064806" y="349801"/>
            <a:ext cx="1995712" cy="115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81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4EA19884-7A29-DC4E-9311-A62E54788E52}" type="datetime1">
              <a:rPr lang="fr-FR" smtClean="0"/>
              <a:t>12/12/2023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358775" y="2355726"/>
            <a:ext cx="8316156" cy="1152128"/>
          </a:xfrm>
        </p:spPr>
        <p:txBody>
          <a:bodyPr anchor="ctr" anchorCtr="0"/>
          <a:lstStyle>
            <a:lvl1pPr algn="l">
              <a:defRPr sz="2800"/>
            </a:lvl1pPr>
          </a:lstStyle>
          <a:p>
            <a:r>
              <a:rPr lang="fr-FR" dirty="0" smtClean="0"/>
              <a:t>LOREM IPSUM DOLOR SIT AMET</a:t>
            </a:r>
          </a:p>
          <a:p>
            <a:r>
              <a:rPr lang="fr-FR" sz="3200" dirty="0" smtClean="0"/>
              <a:t>CONSECTETUR</a:t>
            </a:r>
            <a:endParaRPr lang="fr-FR" sz="32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29DF172-12F0-D244-8F51-E16DC05073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52000" y="252000"/>
            <a:ext cx="1440000" cy="144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B5534E2-19C3-C848-AD92-C2BA62CED42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064806" y="349801"/>
            <a:ext cx="1995712" cy="115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407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0" y="0"/>
            <a:ext cx="8686800" cy="842555"/>
          </a:xfrm>
          <a:prstGeom prst="rect">
            <a:avLst/>
          </a:prstGeom>
          <a:solidFill>
            <a:srgbClr val="00808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23" name="Titre 1"/>
          <p:cNvSpPr>
            <a:spLocks noGrp="1"/>
          </p:cNvSpPr>
          <p:nvPr>
            <p:ph type="title"/>
          </p:nvPr>
        </p:nvSpPr>
        <p:spPr>
          <a:xfrm>
            <a:off x="457200" y="127598"/>
            <a:ext cx="8229600" cy="85725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2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883400" y="4767263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8080"/>
                </a:solidFill>
              </a:defRPr>
            </a:lvl1pPr>
          </a:lstStyle>
          <a:p>
            <a:fld id="{BC9D45B4-1381-9741-B80A-E052F78FBF6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25" name="Picture 2" descr="I:\DIRECTION_GENERALE\COMMUNICATION\COM INTERNE\REFORME_TERRITORIALE\Outils_enligne_intranet\modele_diaporama\img_ars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496788"/>
            <a:ext cx="1489166" cy="646712"/>
          </a:xfrm>
          <a:prstGeom prst="rect">
            <a:avLst/>
          </a:prstGeom>
          <a:noFill/>
        </p:spPr>
      </p:pic>
      <p:sp>
        <p:nvSpPr>
          <p:cNvPr id="26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457201" y="984848"/>
            <a:ext cx="7815263" cy="283606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8080"/>
                </a:solidFill>
              </a:defRPr>
            </a:lvl1pPr>
            <a:lvl2pPr>
              <a:defRPr>
                <a:solidFill>
                  <a:srgbClr val="000066"/>
                </a:solidFill>
              </a:defRPr>
            </a:lvl2pPr>
            <a:lvl3pPr>
              <a:defRPr>
                <a:solidFill>
                  <a:srgbClr val="000066"/>
                </a:solidFill>
              </a:defRPr>
            </a:lvl3pPr>
            <a:lvl4pPr>
              <a:defRPr>
                <a:solidFill>
                  <a:srgbClr val="000066"/>
                </a:solidFill>
              </a:defRPr>
            </a:lvl4pPr>
            <a:lvl5pPr>
              <a:defRPr>
                <a:solidFill>
                  <a:srgbClr val="000066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719360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23850" y="1707654"/>
            <a:ext cx="8424863" cy="29523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>
            <a:cxnSpLocks/>
          </p:cNvCxnSpPr>
          <p:nvPr/>
        </p:nvCxnSpPr>
        <p:spPr bwMode="gray">
          <a:xfrm>
            <a:off x="323850" y="4784400"/>
            <a:ext cx="8424614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59FB2B3E-557E-DB42-9DB7-D6A72FD3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82801"/>
            <a:ext cx="8424863" cy="5399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Titre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170561-5F7A-B046-81BE-E60E60355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5703" y="478350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B858D49A-5A7A-574D-A0ED-52B5C1EFA876}" type="datetime1">
              <a:rPr lang="fr-FR" cap="all" smtClean="0"/>
              <a:pPr/>
              <a:t>12/12/2023</a:t>
            </a:fld>
            <a:endParaRPr lang="fr-FR" cap="all" dirty="0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071FEB6-0E77-DD46-9DA0-C52EF51FC7F3}"/>
              </a:ext>
            </a:extLst>
          </p:cNvPr>
          <p:cNvCxnSpPr/>
          <p:nvPr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>
            <a:extLst>
              <a:ext uri="{FF2B5EF4-FFF2-40B4-BE49-F238E27FC236}">
                <a16:creationId xmlns:a16="http://schemas.microsoft.com/office/drawing/2014/main" id="{5C7551C4-641A-D343-AA7E-79AE4711BFA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175118" y="186432"/>
            <a:ext cx="602370" cy="34712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921EE98-A0EA-AE49-A902-478042AA6CF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88000" y="108000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92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6" r:id="rId3"/>
    <p:sldLayoutId id="2147483814" r:id="rId4"/>
    <p:sldLayoutId id="2147483820" r:id="rId5"/>
    <p:sldLayoutId id="2147483815" r:id="rId6"/>
    <p:sldLayoutId id="2147483819" r:id="rId7"/>
    <p:sldLayoutId id="2147483821" r:id="rId8"/>
    <p:sldLayoutId id="2147483822" r:id="rId9"/>
  </p:sldLayoutIdLst>
  <p:timing>
    <p:tnLst>
      <p:par>
        <p:cTn id="1" dur="indefinite" restart="never" nodeType="tmRoot"/>
      </p:par>
    </p:tnLst>
  </p:timing>
  <p:hf hdr="0"/>
  <p:txStyles>
    <p:titleStyle>
      <a:lvl1pPr marL="14288" indent="0" algn="l" defTabSz="914400" rtl="0" eaLnBrk="1" latinLnBrk="0" hangingPunct="1">
        <a:lnSpc>
          <a:spcPct val="90000"/>
        </a:lnSpc>
        <a:spcBef>
          <a:spcPct val="0"/>
        </a:spcBef>
        <a:buNone/>
        <a:tabLst/>
        <a:defRPr sz="25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2075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tabLst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51450" indent="-17145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31450" indent="-17145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Wingdings" pitchFamily="2" charset="2"/>
        <a:buChar char="§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11450" indent="-17145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927450" indent="-17145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Wingdings" pitchFamily="2" charset="2"/>
        <a:buChar char="§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fena.fr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23D62-17A8-6547-AF6B-323A348324DB}" type="datetime1">
              <a:rPr lang="fr-FR" smtClean="0"/>
              <a:t>12/12/2023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Filières de prise en charge de l’endométriose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429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Labellisation de(s) centre(s) de recours chirurgicaux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Intitulé de la direction/service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7883A4E-11C3-A343-86BD-29780D88B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77825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dirty="0" smtClean="0"/>
              <a:t>Identifier </a:t>
            </a:r>
            <a:r>
              <a:rPr lang="fr-FR" dirty="0"/>
              <a:t>dans </a:t>
            </a:r>
            <a:r>
              <a:rPr lang="fr-FR" dirty="0" smtClean="0"/>
              <a:t>la région les centres </a:t>
            </a:r>
            <a:r>
              <a:rPr lang="fr-FR" dirty="0"/>
              <a:t>de recours qui </a:t>
            </a:r>
            <a:r>
              <a:rPr lang="fr-FR" dirty="0" smtClean="0"/>
              <a:t>auront </a:t>
            </a:r>
            <a:r>
              <a:rPr lang="fr-FR" dirty="0"/>
              <a:t>à développer une expertise sur la pratique </a:t>
            </a:r>
            <a:r>
              <a:rPr lang="fr-FR" dirty="0" smtClean="0"/>
              <a:t>de la chirurgie pour endométriose complexe</a:t>
            </a:r>
          </a:p>
          <a:p>
            <a:pPr>
              <a:lnSpc>
                <a:spcPct val="150000"/>
              </a:lnSpc>
            </a:pPr>
            <a:endParaRPr lang="fr-FR" dirty="0" smtClean="0"/>
          </a:p>
          <a:p>
            <a:pPr marL="377825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dirty="0" smtClean="0"/>
              <a:t>Ces centres n’auront </a:t>
            </a:r>
            <a:r>
              <a:rPr lang="fr-FR" dirty="0"/>
              <a:t>pas vocation à être les seuls à pratiquer ce type de chirurgie (≠ autorisation par exemple pour la chirurgie du </a:t>
            </a:r>
            <a:r>
              <a:rPr lang="fr-FR" dirty="0" smtClean="0"/>
              <a:t>cancer)</a:t>
            </a:r>
          </a:p>
          <a:p>
            <a:pPr>
              <a:lnSpc>
                <a:spcPct val="150000"/>
              </a:lnSpc>
            </a:pPr>
            <a:endParaRPr lang="fr-FR" dirty="0"/>
          </a:p>
          <a:p>
            <a:pPr marL="377825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fr-FR" dirty="0"/>
              <a:t> </a:t>
            </a:r>
            <a:r>
              <a:rPr lang="fr-FR" dirty="0" smtClean="0"/>
              <a:t>En </a:t>
            </a:r>
            <a:r>
              <a:rPr lang="fr-FR" dirty="0"/>
              <a:t>veillant particulièrement à l’accès financier et à la qualité des </a:t>
            </a:r>
            <a:r>
              <a:rPr lang="fr-FR" dirty="0" smtClean="0"/>
              <a:t>soins</a:t>
            </a:r>
            <a:endParaRPr lang="fr-FR" dirty="0"/>
          </a:p>
          <a:p>
            <a:pPr marL="377825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14422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cap="all" dirty="0"/>
              <a:t>06/04/2023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+mj-lt"/>
              <a:buAutoNum type="arabicPeriod" startAt="2"/>
            </a:pPr>
            <a:r>
              <a:rPr lang="fr-FR" sz="3200" dirty="0"/>
              <a:t>Centre de recours chirurgical de l’endométriose complexe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Intitulé de la direction/service</a:t>
            </a:r>
          </a:p>
        </p:txBody>
      </p:sp>
    </p:spTree>
    <p:extLst>
      <p:ext uri="{BB962C8B-B14F-4D97-AF65-F5344CB8AC3E}">
        <p14:creationId xmlns:p14="http://schemas.microsoft.com/office/powerpoint/2010/main" val="179785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Objectifs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Intitulé de la direction/service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7883A4E-11C3-A343-86BD-29780D88B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73675" lvl="1" indent="-285750">
              <a:lnSpc>
                <a:spcPct val="150000"/>
              </a:lnSpc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</a:pPr>
            <a:r>
              <a:rPr lang="fr-FR" sz="1400" dirty="0"/>
              <a:t>Définir une méthode permettant d’identifier les séjours pour chirurgie d’endométriose « simple » et « complexe » à partir des données du </a:t>
            </a:r>
            <a:r>
              <a:rPr lang="fr-FR" sz="1400" dirty="0" smtClean="0"/>
              <a:t>PMSI</a:t>
            </a:r>
          </a:p>
          <a:p>
            <a:pPr marL="87925" lvl="1" indent="0">
              <a:lnSpc>
                <a:spcPct val="150000"/>
              </a:lnSpc>
              <a:buClr>
                <a:schemeClr val="tx1">
                  <a:lumMod val="95000"/>
                </a:schemeClr>
              </a:buClr>
              <a:buNone/>
            </a:pPr>
            <a:endParaRPr lang="fr-FR" sz="1400" dirty="0" smtClean="0"/>
          </a:p>
          <a:p>
            <a:pPr marL="373675" lvl="1" indent="-285750">
              <a:lnSpc>
                <a:spcPct val="150000"/>
              </a:lnSpc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</a:pPr>
            <a:r>
              <a:rPr lang="fr-FR" sz="1400" dirty="0" smtClean="0"/>
              <a:t>Décrire et analyser l’activité pour chirurgie complexe par région en France métropolitaine </a:t>
            </a:r>
            <a:endParaRPr lang="fr-FR" sz="1400" dirty="0"/>
          </a:p>
          <a:p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0434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Définition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Intitulé de la direction/service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7883A4E-11C3-A343-86BD-29780D88B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algn="just">
              <a:lnSpc>
                <a:spcPct val="150000"/>
              </a:lnSpc>
            </a:pPr>
            <a:r>
              <a:rPr lang="fr-FR" dirty="0"/>
              <a:t>« L’endométriose complexe est définie comme nécessitant le recours à une spécialité chirurgicale en dehors de la gynécologie obstétrique (chirurgien viscéral et/ou urologue et/ou vasculaire). »</a:t>
            </a:r>
          </a:p>
          <a:p>
            <a:pPr marL="0" algn="just"/>
            <a:endParaRPr lang="fr-FR" dirty="0"/>
          </a:p>
          <a:p>
            <a:pPr marL="0" algn="just"/>
            <a:endParaRPr lang="fr-FR" dirty="0"/>
          </a:p>
          <a:p>
            <a:pPr marL="0" algn="ctr"/>
            <a:r>
              <a:rPr lang="fr-FR" i="1" dirty="0"/>
              <a:t>Source :  Définition des centres experts en endométriose. CNGOF/SCGP, 2018 </a:t>
            </a:r>
          </a:p>
          <a:p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847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2800" dirty="0"/>
              <a:t>Méthode : inclusion des séjours chirurgicaux pour endométriose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Intitulé de la direction/service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7883A4E-11C3-A343-86BD-29780D88B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3850" y="1707654"/>
            <a:ext cx="8424334" cy="3075846"/>
          </a:xfrm>
        </p:spPr>
        <p:txBody>
          <a:bodyPr/>
          <a:lstStyle/>
          <a:p>
            <a:pPr marL="377825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dirty="0" smtClean="0"/>
              <a:t>Acte </a:t>
            </a:r>
            <a:r>
              <a:rPr lang="fr-FR" dirty="0"/>
              <a:t>classant chirurgical (GHM en C</a:t>
            </a:r>
            <a:r>
              <a:rPr lang="fr-FR" dirty="0" smtClean="0"/>
              <a:t>)</a:t>
            </a:r>
          </a:p>
          <a:p>
            <a:pPr marL="377825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dirty="0" smtClean="0"/>
              <a:t>Age &lt; 60 ans</a:t>
            </a:r>
          </a:p>
          <a:p>
            <a:pPr marL="377825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dirty="0" smtClean="0"/>
              <a:t>Diagnostic </a:t>
            </a:r>
            <a:r>
              <a:rPr lang="fr-FR" dirty="0"/>
              <a:t>d’endométriose en DP ou en DAS (CIM-10 : N80.0 à N80.9</a:t>
            </a:r>
            <a:r>
              <a:rPr lang="fr-FR" dirty="0" smtClean="0"/>
              <a:t>)</a:t>
            </a:r>
          </a:p>
          <a:p>
            <a:pPr marL="377825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dirty="0" smtClean="0"/>
              <a:t>Catégorie </a:t>
            </a:r>
            <a:r>
              <a:rPr lang="fr-FR" dirty="0"/>
              <a:t>majeure de diagnostic (CMD) </a:t>
            </a:r>
            <a:r>
              <a:rPr lang="fr-FR" dirty="0" smtClean="0"/>
              <a:t>:</a:t>
            </a:r>
          </a:p>
          <a:p>
            <a:pPr marL="817200" lvl="2" indent="-285750" algn="just">
              <a:buFont typeface="Wingdings" panose="05000000000000000000" pitchFamily="2" charset="2"/>
              <a:buChar char="q"/>
            </a:pPr>
            <a:r>
              <a:rPr lang="fr-FR" sz="1400" dirty="0"/>
              <a:t>06 : Affections du tube digestif</a:t>
            </a:r>
          </a:p>
          <a:p>
            <a:pPr marL="817200" lvl="2" indent="-285750" algn="just">
              <a:buFont typeface="Wingdings" panose="05000000000000000000" pitchFamily="2" charset="2"/>
              <a:buChar char="q"/>
            </a:pPr>
            <a:r>
              <a:rPr lang="fr-FR" sz="1400" dirty="0"/>
              <a:t>11 : Affections du rein et des voies urinaires</a:t>
            </a:r>
          </a:p>
          <a:p>
            <a:pPr marL="817200" lvl="2" indent="-285750" algn="just">
              <a:buFont typeface="Wingdings" panose="05000000000000000000" pitchFamily="2" charset="2"/>
              <a:buChar char="q"/>
            </a:pPr>
            <a:r>
              <a:rPr lang="fr-FR" sz="1400" dirty="0"/>
              <a:t>13 : Affections de l’appareil génital féminin</a:t>
            </a:r>
          </a:p>
          <a:p>
            <a:pPr marL="377825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fr-FR" dirty="0" smtClean="0"/>
              <a:t>Critère </a:t>
            </a:r>
            <a:r>
              <a:rPr lang="fr-FR" dirty="0"/>
              <a:t>d’exclusion : DP à priori sans rapport avec l’endométriose </a:t>
            </a:r>
          </a:p>
          <a:p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466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Méthode : endométriose « complexe » 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Intitulé de la direction/service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7883A4E-11C3-A343-86BD-29780D88B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3850" y="1707654"/>
            <a:ext cx="8424334" cy="3075846"/>
          </a:xfrm>
        </p:spPr>
        <p:txBody>
          <a:bodyPr/>
          <a:lstStyle/>
          <a:p>
            <a:pPr marL="0" algn="just"/>
            <a:r>
              <a:rPr lang="fr-FR" dirty="0"/>
              <a:t>1. A partir des paragraphes CCAM : « </a:t>
            </a:r>
            <a:r>
              <a:rPr lang="fr-FR" b="1" u="sng" dirty="0"/>
              <a:t>Actes thérapeutiques sur… »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fr-FR" sz="1400" dirty="0"/>
              <a:t> le rein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fr-FR" sz="1400" dirty="0"/>
              <a:t> les voies urinaires supérieures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fr-FR" sz="1400" dirty="0"/>
              <a:t> la vessie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fr-FR" sz="1400" dirty="0"/>
              <a:t> l’intestin grêle 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fr-FR" sz="1400" dirty="0"/>
              <a:t> le côlon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fr-FR" sz="1400" dirty="0"/>
              <a:t> le rectum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fr-FR" sz="1400" dirty="0"/>
              <a:t> le </a:t>
            </a:r>
            <a:r>
              <a:rPr lang="fr-FR" sz="1400" dirty="0" smtClean="0"/>
              <a:t>diaphragme</a:t>
            </a:r>
          </a:p>
          <a:p>
            <a:pPr marL="360000" lvl="2" indent="0" algn="just">
              <a:buNone/>
            </a:pPr>
            <a:endParaRPr lang="fr-FR" sz="1400" dirty="0"/>
          </a:p>
          <a:p>
            <a:pPr marL="0" algn="just"/>
            <a:r>
              <a:rPr lang="fr-FR" dirty="0"/>
              <a:t>2. Sélection de sous-paragraphes CCAM en lien avec 5 experts de l’endométriose (chirurgiens gynécologues </a:t>
            </a:r>
            <a:r>
              <a:rPr lang="fr-FR" dirty="0" smtClean="0"/>
              <a:t>du privé et du public en </a:t>
            </a:r>
            <a:r>
              <a:rPr lang="fr-FR" dirty="0"/>
              <a:t>NAQ, IDF, ARA et HDF) </a:t>
            </a:r>
            <a:endParaRPr lang="fr-FR" dirty="0" smtClean="0"/>
          </a:p>
          <a:p>
            <a:pPr marL="267925" lvl="2" indent="0" algn="just">
              <a:buNone/>
            </a:pPr>
            <a:r>
              <a:rPr lang="fr-FR" sz="1400" dirty="0" smtClean="0">
                <a:sym typeface="Wingdings" panose="05000000000000000000" pitchFamily="2" charset="2"/>
              </a:rPr>
              <a:t> retenus si 2/5 (approche conservatrice)</a:t>
            </a:r>
            <a:endParaRPr lang="fr-FR" sz="1400" dirty="0"/>
          </a:p>
          <a:p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01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5900" y="55486"/>
            <a:ext cx="6172200" cy="857250"/>
          </a:xfrm>
        </p:spPr>
        <p:txBody>
          <a:bodyPr/>
          <a:lstStyle/>
          <a:p>
            <a:r>
              <a:rPr lang="fr-FR" sz="2100" dirty="0"/>
              <a:t>Répartition entre les ES de la chirurgie pour endométriose complexe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D45B4-1381-9741-B80A-E052F78FBF6C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179" y="863935"/>
            <a:ext cx="4243388" cy="144303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477490" y="2306973"/>
            <a:ext cx="462049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/>
              <a:t>Parmi les 240-270 ES qui ont fait au moins 1 séjour, 6-8% ont eu une activité ≥ 20 séjours</a:t>
            </a:r>
          </a:p>
        </p:txBody>
      </p:sp>
    </p:spTree>
    <p:extLst>
      <p:ext uri="{BB962C8B-B14F-4D97-AF65-F5344CB8AC3E}">
        <p14:creationId xmlns:p14="http://schemas.microsoft.com/office/powerpoint/2010/main" val="174946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5900" y="55486"/>
            <a:ext cx="6172200" cy="857250"/>
          </a:xfrm>
        </p:spPr>
        <p:txBody>
          <a:bodyPr/>
          <a:lstStyle/>
          <a:p>
            <a:r>
              <a:rPr lang="fr-FR" sz="2100" dirty="0"/>
              <a:t>Répartition entre les ES de la chirurgie pour endométriose complexe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D45B4-1381-9741-B80A-E052F78FBF6C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179" y="863935"/>
            <a:ext cx="4243388" cy="144303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477490" y="2306973"/>
            <a:ext cx="462049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/>
              <a:t>Parmi les 250-270 ES qui ont fait au moins 1 séjour, 6-8% ont eu une activité ≥ 20 séjours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179" y="2944740"/>
            <a:ext cx="5514975" cy="1443038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477490" y="4471744"/>
            <a:ext cx="462049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/>
              <a:t>Ces 6-8% d’ES ont réalisé 53-60% du total des séjours</a:t>
            </a:r>
          </a:p>
        </p:txBody>
      </p:sp>
    </p:spTree>
    <p:extLst>
      <p:ext uri="{BB962C8B-B14F-4D97-AF65-F5344CB8AC3E}">
        <p14:creationId xmlns:p14="http://schemas.microsoft.com/office/powerpoint/2010/main" val="375230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100" dirty="0"/>
              <a:t>Accès à la chirurgie de l’endométriose complexe en 2022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D45B4-1381-9741-B80A-E052F78FBF6C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347" y="858060"/>
            <a:ext cx="5643000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04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100" dirty="0"/>
              <a:t>Relations entre l’organisation de l’offre et l’accès à la chirurgie </a:t>
            </a:r>
            <a:r>
              <a:rPr lang="fr-FR" sz="2100" dirty="0" smtClean="0"/>
              <a:t>complexe (1/2)</a:t>
            </a:r>
            <a:endParaRPr lang="fr-FR" sz="21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D45B4-1381-9741-B80A-E052F78FBF6C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3" t="4073" r="10088" b="4564"/>
          <a:stretch/>
        </p:blipFill>
        <p:spPr>
          <a:xfrm>
            <a:off x="1143000" y="1518211"/>
            <a:ext cx="3061855" cy="3034145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095750" y="1371439"/>
            <a:ext cx="38100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just">
              <a:buFont typeface="Wingdings" panose="05000000000000000000" pitchFamily="2" charset="2"/>
              <a:buChar char="Ø"/>
            </a:pPr>
            <a:r>
              <a:rPr lang="fr-FR" sz="1200" dirty="0"/>
              <a:t>Les 3 indicateurs sont corrélés positivement à l’augmentation du taux de recours</a:t>
            </a:r>
          </a:p>
          <a:p>
            <a:pPr marL="214313" indent="-214313" algn="just">
              <a:buFont typeface="Wingdings" panose="05000000000000000000" pitchFamily="2" charset="2"/>
              <a:buChar char="Ø"/>
            </a:pPr>
            <a:endParaRPr lang="fr-FR" sz="1200" dirty="0"/>
          </a:p>
          <a:p>
            <a:pPr marL="214313" indent="-214313" algn="just">
              <a:buFont typeface="Wingdings" panose="05000000000000000000" pitchFamily="2" charset="2"/>
              <a:buChar char="Ø"/>
            </a:pPr>
            <a:r>
              <a:rPr lang="fr-FR" sz="1200" dirty="0"/>
              <a:t>Ces 3 corrélations sont statistiquement significatives</a:t>
            </a:r>
          </a:p>
          <a:p>
            <a:pPr marL="214313" indent="-214313" algn="just">
              <a:buFont typeface="Wingdings" panose="05000000000000000000" pitchFamily="2" charset="2"/>
              <a:buChar char="Ø"/>
            </a:pPr>
            <a:endParaRPr lang="fr-FR" sz="1200" dirty="0"/>
          </a:p>
          <a:p>
            <a:pPr marL="214313" indent="-214313" algn="just">
              <a:buFont typeface="Wingdings" panose="05000000000000000000" pitchFamily="2" charset="2"/>
              <a:buChar char="Ø"/>
            </a:pPr>
            <a:r>
              <a:rPr lang="fr-FR" sz="1200" dirty="0"/>
              <a:t>La corrélation </a:t>
            </a:r>
            <a:r>
              <a:rPr lang="fr-FR" sz="1200" b="1" u="sng" dirty="0"/>
              <a:t>la plus forte </a:t>
            </a:r>
            <a:r>
              <a:rPr lang="fr-FR" sz="1200" dirty="0"/>
              <a:t>est celle avec la part d’activité du plus gros centre (point le plus proche)</a:t>
            </a:r>
          </a:p>
          <a:p>
            <a:pPr marL="214313" indent="-214313" algn="just">
              <a:buFont typeface="Wingdings" panose="05000000000000000000" pitchFamily="2" charset="2"/>
              <a:buChar char="Ø"/>
            </a:pPr>
            <a:endParaRPr lang="fr-FR" sz="1200" dirty="0"/>
          </a:p>
          <a:p>
            <a:pPr marL="214313" indent="-214313" algn="just">
              <a:buFont typeface="Wingdings" panose="05000000000000000000" pitchFamily="2" charset="2"/>
              <a:buChar char="Ø"/>
            </a:pPr>
            <a:r>
              <a:rPr lang="fr-FR" sz="1200" dirty="0"/>
              <a:t>La corrélation </a:t>
            </a:r>
            <a:r>
              <a:rPr lang="fr-FR" sz="1200" b="1" u="sng" dirty="0"/>
              <a:t>la plus faible</a:t>
            </a:r>
            <a:r>
              <a:rPr lang="fr-FR" sz="1200" b="1" dirty="0"/>
              <a:t> </a:t>
            </a:r>
            <a:r>
              <a:rPr lang="fr-FR" sz="1200" dirty="0"/>
              <a:t>est celle avec la densité des centres qui font au moins un séjour (point le plus éloigné)</a:t>
            </a:r>
          </a:p>
          <a:p>
            <a:pPr marL="214313" indent="-214313" algn="just">
              <a:buFont typeface="Wingdings" panose="05000000000000000000" pitchFamily="2" charset="2"/>
              <a:buChar char="Ø"/>
            </a:pPr>
            <a:endParaRPr lang="fr-FR" sz="1200" dirty="0"/>
          </a:p>
          <a:p>
            <a:pPr marL="214313" indent="-214313" algn="just">
              <a:buFont typeface="Wingdings" panose="05000000000000000000" pitchFamily="2" charset="2"/>
              <a:buChar char="Ø"/>
            </a:pPr>
            <a:r>
              <a:rPr lang="fr-FR" sz="1200" dirty="0"/>
              <a:t>La part d’activité du plus gros centre et la densité de centres sont fortement corrélées négativement (quand l’une augmente l’autre diminue)</a:t>
            </a:r>
          </a:p>
          <a:p>
            <a:pPr algn="just"/>
            <a:endParaRPr lang="fr-FR" sz="1200" dirty="0"/>
          </a:p>
          <a:p>
            <a:pPr algn="just"/>
            <a:endParaRPr lang="fr-FR" sz="1200" dirty="0"/>
          </a:p>
          <a:p>
            <a:endParaRPr lang="fr-FR" sz="1200" dirty="0"/>
          </a:p>
        </p:txBody>
      </p:sp>
      <p:sp>
        <p:nvSpPr>
          <p:cNvPr id="7" name="ZoneTexte 6"/>
          <p:cNvSpPr txBox="1"/>
          <p:nvPr/>
        </p:nvSpPr>
        <p:spPr>
          <a:xfrm>
            <a:off x="1228545" y="886692"/>
            <a:ext cx="63152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b="1" u="sng" dirty="0"/>
              <a:t>Analyse en composantes principales focalisées sur le taux de recours, France métropolitaine 2017-2022*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292927" y="4782416"/>
            <a:ext cx="27847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*Exclusion de la région Corse</a:t>
            </a:r>
          </a:p>
        </p:txBody>
      </p:sp>
    </p:spTree>
    <p:extLst>
      <p:ext uri="{BB962C8B-B14F-4D97-AF65-F5344CB8AC3E}">
        <p14:creationId xmlns:p14="http://schemas.microsoft.com/office/powerpoint/2010/main" val="27829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Prise en charge de l’endométriose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Intitulé de la direction/service</a:t>
            </a:r>
          </a:p>
        </p:txBody>
      </p:sp>
    </p:spTree>
    <p:extLst>
      <p:ext uri="{BB962C8B-B14F-4D97-AF65-F5344CB8AC3E}">
        <p14:creationId xmlns:p14="http://schemas.microsoft.com/office/powerpoint/2010/main" val="110945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100" dirty="0"/>
              <a:t>Relations entre l’organisation de l’offre et l’accès à la chirurgie </a:t>
            </a:r>
            <a:r>
              <a:rPr lang="fr-FR" sz="2100" dirty="0" smtClean="0"/>
              <a:t>complexe (2/2)</a:t>
            </a:r>
            <a:endParaRPr lang="fr-FR" sz="21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D45B4-1381-9741-B80A-E052F78FBF6C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287524" y="1246296"/>
            <a:ext cx="8568952" cy="3197662"/>
          </a:xfrm>
        </p:spPr>
        <p:txBody>
          <a:bodyPr/>
          <a:lstStyle/>
          <a:p>
            <a:pPr marL="87925" lvl="1" indent="0" algn="just">
              <a:buNone/>
            </a:pPr>
            <a:r>
              <a:rPr lang="fr-FR" sz="1500" dirty="0">
                <a:solidFill>
                  <a:schemeClr val="tx1"/>
                </a:solidFill>
              </a:rPr>
              <a:t>L’augmentation de l’offre améliore le taux de recours à la chirurgie complexe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FR" sz="1500" dirty="0" smtClean="0">
                <a:solidFill>
                  <a:schemeClr val="tx1"/>
                </a:solidFill>
              </a:rPr>
              <a:t> Augmentation </a:t>
            </a:r>
            <a:r>
              <a:rPr lang="fr-FR" sz="1500" dirty="0">
                <a:solidFill>
                  <a:schemeClr val="tx1"/>
                </a:solidFill>
              </a:rPr>
              <a:t>du nombre de centre qui réalisent au moins un séjour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FR" sz="1500" dirty="0" smtClean="0">
                <a:solidFill>
                  <a:schemeClr val="tx1"/>
                </a:solidFill>
              </a:rPr>
              <a:t> Augmentation </a:t>
            </a:r>
            <a:r>
              <a:rPr lang="fr-FR" sz="1500" dirty="0">
                <a:solidFill>
                  <a:schemeClr val="tx1"/>
                </a:solidFill>
              </a:rPr>
              <a:t>du nombre de centres qui font plus de 20 séjours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FR" sz="1500" dirty="0" smtClean="0">
                <a:solidFill>
                  <a:schemeClr val="tx1"/>
                </a:solidFill>
              </a:rPr>
              <a:t> Augmentation </a:t>
            </a:r>
            <a:r>
              <a:rPr lang="fr-FR" sz="1500" dirty="0">
                <a:solidFill>
                  <a:schemeClr val="tx1"/>
                </a:solidFill>
              </a:rPr>
              <a:t>de la part d’activité du plus gros centre</a:t>
            </a:r>
          </a:p>
          <a:p>
            <a:pPr marL="0" algn="just"/>
            <a:endParaRPr lang="fr-FR" sz="1500" dirty="0">
              <a:solidFill>
                <a:schemeClr val="tx1"/>
              </a:solidFill>
            </a:endParaRPr>
          </a:p>
          <a:p>
            <a:pPr marL="0" algn="just"/>
            <a:r>
              <a:rPr lang="fr-FR" sz="1500" dirty="0">
                <a:solidFill>
                  <a:schemeClr val="tx1"/>
                </a:solidFill>
              </a:rPr>
              <a:t>Néanmoins, pour la corrélation de ces 3 variables et du taux de recours :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FR" sz="1500" dirty="0" smtClean="0">
                <a:solidFill>
                  <a:schemeClr val="tx1"/>
                </a:solidFill>
              </a:rPr>
              <a:t> l’augmentation </a:t>
            </a:r>
            <a:r>
              <a:rPr lang="fr-FR" sz="1500" dirty="0">
                <a:solidFill>
                  <a:schemeClr val="tx1"/>
                </a:solidFill>
              </a:rPr>
              <a:t>de la part d’activité du plus gros centre régional est la plus corrélée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FR" sz="1500" dirty="0" smtClean="0">
                <a:solidFill>
                  <a:schemeClr val="tx1"/>
                </a:solidFill>
              </a:rPr>
              <a:t> l’augmentation </a:t>
            </a:r>
            <a:r>
              <a:rPr lang="fr-FR" sz="1500" dirty="0">
                <a:solidFill>
                  <a:schemeClr val="tx1"/>
                </a:solidFill>
              </a:rPr>
              <a:t>du nombre de centres dans la région est la moins corrélée</a:t>
            </a:r>
          </a:p>
        </p:txBody>
      </p:sp>
    </p:spTree>
    <p:extLst>
      <p:ext uri="{BB962C8B-B14F-4D97-AF65-F5344CB8AC3E}">
        <p14:creationId xmlns:p14="http://schemas.microsoft.com/office/powerpoint/2010/main" val="8481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Discussion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Intitulé de la direction/service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7883A4E-11C3-A343-86BD-29780D88B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3850" y="1707654"/>
            <a:ext cx="8424334" cy="3075846"/>
          </a:xfrm>
        </p:spPr>
        <p:txBody>
          <a:bodyPr/>
          <a:lstStyle/>
          <a:p>
            <a:pPr marL="377825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dirty="0"/>
              <a:t>Parmi les pistes d’amélioration de l’accès à la chirurgie pour endométriose complexe</a:t>
            </a:r>
          </a:p>
          <a:p>
            <a:pPr marL="817200" lvl="2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1400" dirty="0"/>
              <a:t>Identifier des centres de recours chirurgical de l’endométriose complexe </a:t>
            </a:r>
          </a:p>
          <a:p>
            <a:pPr marL="817200" lvl="2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1400" dirty="0"/>
              <a:t>Que ces centres aient une grosse activité proportionnellement à la taille de leur région</a:t>
            </a:r>
          </a:p>
          <a:p>
            <a:endParaRPr lang="fr-FR" dirty="0"/>
          </a:p>
          <a:p>
            <a:endParaRPr lang="fr-FR" dirty="0"/>
          </a:p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 dirty="0"/>
              <a:t>Correspond à ce qui est observé dans les pays les plus avancées sur cette prise en charge </a:t>
            </a:r>
          </a:p>
          <a:p>
            <a:r>
              <a:rPr lang="fr-FR" dirty="0"/>
              <a:t>Par exemple au Danemark (2 centres experts pour une population d’environ 5,8 millions d’habitants)</a:t>
            </a:r>
            <a:r>
              <a:rPr lang="fr-FR" baseline="30000" dirty="0"/>
              <a:t>1</a:t>
            </a:r>
            <a:r>
              <a:rPr lang="fr-FR" dirty="0"/>
              <a:t>.</a:t>
            </a:r>
          </a:p>
          <a:p>
            <a:endParaRPr lang="fr-FR" dirty="0"/>
          </a:p>
          <a:p>
            <a:endParaRPr lang="fr-FR" dirty="0"/>
          </a:p>
          <a:p>
            <a:r>
              <a:rPr lang="fr-FR" sz="1000" baseline="30000" dirty="0"/>
              <a:t>1</a:t>
            </a:r>
            <a:r>
              <a:rPr lang="fr-FR" sz="1000" dirty="0"/>
              <a:t>D'Hooghe T, Forman A. </a:t>
            </a:r>
            <a:r>
              <a:rPr lang="fr-FR" sz="1000" dirty="0" err="1"/>
              <a:t>European</a:t>
            </a:r>
            <a:r>
              <a:rPr lang="fr-FR" sz="1000" dirty="0"/>
              <a:t> </a:t>
            </a:r>
            <a:r>
              <a:rPr lang="fr-FR" sz="1000" dirty="0" err="1"/>
              <a:t>accreditation</a:t>
            </a:r>
            <a:r>
              <a:rPr lang="fr-FR" sz="1000" dirty="0"/>
              <a:t> of </a:t>
            </a:r>
            <a:r>
              <a:rPr lang="fr-FR" sz="1000" dirty="0" err="1"/>
              <a:t>endometriosis</a:t>
            </a:r>
            <a:r>
              <a:rPr lang="fr-FR" sz="1000" dirty="0"/>
              <a:t> </a:t>
            </a:r>
            <a:r>
              <a:rPr lang="fr-FR" sz="1000" dirty="0" err="1"/>
              <a:t>centers</a:t>
            </a:r>
            <a:r>
              <a:rPr lang="fr-FR" sz="1000" dirty="0"/>
              <a:t> of expertise? </a:t>
            </a:r>
            <a:r>
              <a:rPr lang="fr-FR" sz="1000" dirty="0" err="1"/>
              <a:t>Gynecol</a:t>
            </a:r>
            <a:r>
              <a:rPr lang="fr-FR" sz="1000" dirty="0"/>
              <a:t> </a:t>
            </a:r>
            <a:r>
              <a:rPr lang="fr-FR" sz="1000" dirty="0" err="1"/>
              <a:t>Obstet</a:t>
            </a:r>
            <a:r>
              <a:rPr lang="fr-FR" sz="1000" dirty="0"/>
              <a:t> Invest. 2013;76(1):1-3.</a:t>
            </a:r>
          </a:p>
          <a:p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005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541DB9-CBE0-D942-AF40-638D19B4F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7FAA981-6A9A-DE4E-8025-BF76DD408C7A}" type="datetime1">
              <a:rPr lang="fr-FR" cap="all" smtClean="0"/>
              <a:t>12/12/2023</a:t>
            </a:fld>
            <a:endParaRPr lang="fr-FR" cap="all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56A6FF08-5240-EA4A-99F7-790E26E93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Merci de votre attention</a:t>
            </a:r>
            <a:endParaRPr lang="fr-FR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09C574B-C106-A742-A6F7-1B7EBDA49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989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Endométriose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Intitulé de la direction/service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7883A4E-11C3-A343-86BD-29780D88B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77825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dirty="0" smtClean="0"/>
              <a:t>Prévalence estimée en France à 10% (1,5 à 2,5 millions de femmes en âge de procréer)</a:t>
            </a:r>
          </a:p>
          <a:p>
            <a:pPr marL="377825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dirty="0" smtClean="0"/>
              <a:t>Maladie gynécologique chronique d’origine multifactorielle (facteurs génétiques et environnementaux)</a:t>
            </a:r>
          </a:p>
          <a:p>
            <a:pPr marL="377825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dirty="0" smtClean="0"/>
              <a:t>Présence anormale de glandes et/ou de stroma endométrial hors de la cavité utérine</a:t>
            </a:r>
          </a:p>
          <a:p>
            <a:pPr marL="377825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dirty="0" smtClean="0"/>
              <a:t>Symptomatologie variable</a:t>
            </a:r>
          </a:p>
          <a:p>
            <a:pPr marL="817200" lvl="2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1400" dirty="0" smtClean="0"/>
              <a:t>Douleurs invalidantes (dysménorrhées , dyspareunies, douleurs pelviennes,…)</a:t>
            </a:r>
          </a:p>
          <a:p>
            <a:pPr marL="817200" lvl="2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1400" dirty="0" smtClean="0"/>
              <a:t>Signes fonctionnels urinaires, digestifs,…</a:t>
            </a:r>
          </a:p>
          <a:p>
            <a:pPr marL="817200" lvl="2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1400" dirty="0" smtClean="0"/>
              <a:t>Infertilité</a:t>
            </a:r>
          </a:p>
          <a:p>
            <a:pPr marL="756000" lvl="4" indent="0">
              <a:lnSpc>
                <a:spcPct val="150000"/>
              </a:lnSpc>
              <a:buNone/>
            </a:pPr>
            <a:r>
              <a:rPr lang="fr-FR" sz="1400" dirty="0" smtClean="0">
                <a:sym typeface="Wingdings" panose="05000000000000000000" pitchFamily="2" charset="2"/>
              </a:rPr>
              <a:t> </a:t>
            </a:r>
            <a:r>
              <a:rPr lang="fr-FR" sz="1400" dirty="0" smtClean="0"/>
              <a:t>Retentissement fonctionnel important et altérant la qualité de vie</a:t>
            </a:r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52250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Absence de structuration d’une offre de soins graduée</a:t>
            </a:r>
            <a:endParaRPr lang="fr-FR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Endométriose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Intitulé de la direction/service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7883A4E-11C3-A343-86BD-29780D88B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77825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fr-FR" dirty="0"/>
              <a:t>Retard </a:t>
            </a:r>
            <a:r>
              <a:rPr lang="fr-FR" dirty="0" smtClean="0"/>
              <a:t>diagnostic </a:t>
            </a:r>
            <a:r>
              <a:rPr lang="fr-FR" dirty="0"/>
              <a:t>estimé à 7 ans en </a:t>
            </a:r>
            <a:r>
              <a:rPr lang="fr-FR" dirty="0" smtClean="0"/>
              <a:t>moyenne </a:t>
            </a:r>
            <a:r>
              <a:rPr lang="fr-FR" dirty="0" smtClean="0">
                <a:sym typeface="Wingdings" panose="05000000000000000000" pitchFamily="2" charset="2"/>
              </a:rPr>
              <a:t> perte de chance</a:t>
            </a:r>
          </a:p>
          <a:p>
            <a:pPr marL="377825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fr-FR" dirty="0" smtClean="0">
                <a:sym typeface="Wingdings" panose="05000000000000000000" pitchFamily="2" charset="2"/>
              </a:rPr>
              <a:t>Complexité diagnostique</a:t>
            </a:r>
          </a:p>
          <a:p>
            <a:pPr marL="377825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fr-FR" dirty="0" smtClean="0">
                <a:sym typeface="Wingdings" panose="05000000000000000000" pitchFamily="2" charset="2"/>
              </a:rPr>
              <a:t>Complexité de prise en charge notamment liée aux différentes dimensions de la maladie</a:t>
            </a:r>
            <a:endParaRPr lang="fr-FR" dirty="0" smtClean="0"/>
          </a:p>
          <a:p>
            <a:r>
              <a:rPr lang="fr-FR" dirty="0" smtClean="0"/>
              <a:t> </a:t>
            </a:r>
          </a:p>
          <a:p>
            <a:endParaRPr lang="fr-FR" dirty="0" smtClean="0"/>
          </a:p>
          <a:p>
            <a:r>
              <a:rPr lang="fr-FR" i="1" dirty="0" smtClean="0"/>
              <a:t>Prise </a:t>
            </a:r>
            <a:r>
              <a:rPr lang="fr-FR" i="1" dirty="0"/>
              <a:t>en charge de l’endométriose, Recommandations de bonnes pratiques, 2017, Haute Autorité de Santé et Collège national des gynécologues et obstétriciens français (CNGOF).</a:t>
            </a:r>
          </a:p>
        </p:txBody>
      </p:sp>
    </p:spTree>
    <p:extLst>
      <p:ext uri="{BB962C8B-B14F-4D97-AF65-F5344CB8AC3E}">
        <p14:creationId xmlns:p14="http://schemas.microsoft.com/office/powerpoint/2010/main" val="84537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Stratégie nationale de lutte contre l’endométriose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Intitulé de la direction/service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7883A4E-11C3-A343-86BD-29780D88B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INSTRUCTION </a:t>
            </a:r>
            <a:r>
              <a:rPr lang="fr-FR" dirty="0"/>
              <a:t>N° DGOS/R4/2022/183 du 12 juillet 2022 relative à l'organisation, sur les territoires, de filières dédiées à la prise en charge de </a:t>
            </a:r>
            <a:r>
              <a:rPr lang="fr-FR" dirty="0" smtClean="0"/>
              <a:t>l’endométriose</a:t>
            </a:r>
          </a:p>
          <a:p>
            <a:endParaRPr lang="fr-FR" dirty="0" smtClean="0"/>
          </a:p>
          <a:p>
            <a:r>
              <a:rPr lang="fr-FR" dirty="0" smtClean="0"/>
              <a:t>Rôle des ARS : </a:t>
            </a:r>
            <a:r>
              <a:rPr lang="fr-FR" sz="1400" dirty="0" smtClean="0"/>
              <a:t>Organisation du parcours de soins des patientes</a:t>
            </a:r>
          </a:p>
          <a:p>
            <a:pPr marL="637200" lvl="1" indent="-285750">
              <a:buFont typeface="Wingdings" panose="05000000000000000000" pitchFamily="2" charset="2"/>
              <a:buChar char="Ø"/>
            </a:pPr>
            <a:r>
              <a:rPr lang="fr-FR" sz="1400" dirty="0" smtClean="0"/>
              <a:t>Structuration d’une offre de soins graduée</a:t>
            </a:r>
          </a:p>
          <a:p>
            <a:pPr marL="637200" lvl="1" indent="-285750">
              <a:buFont typeface="Wingdings" panose="05000000000000000000" pitchFamily="2" charset="2"/>
              <a:buChar char="Ø"/>
            </a:pPr>
            <a:r>
              <a:rPr lang="fr-FR" sz="1400" dirty="0" smtClean="0"/>
              <a:t>Mise en place d’une filière dédiée</a:t>
            </a:r>
          </a:p>
          <a:p>
            <a:pPr marL="637200" lvl="1" indent="-285750">
              <a:buFont typeface="Wingdings" panose="05000000000000000000" pitchFamily="2" charset="2"/>
              <a:buChar char="Ø"/>
            </a:pPr>
            <a:r>
              <a:rPr lang="fr-FR" sz="1400" dirty="0" smtClean="0"/>
              <a:t>Assurer le suivi et l’évaluation</a:t>
            </a:r>
          </a:p>
          <a:p>
            <a:pPr marL="637200" lvl="1" indent="-285750">
              <a:buFont typeface="Wingdings" panose="05000000000000000000" pitchFamily="2" charset="2"/>
              <a:buChar char="Ø"/>
            </a:pPr>
            <a:r>
              <a:rPr lang="fr-FR" sz="1400" dirty="0" smtClean="0"/>
              <a:t>Possibilité de </a:t>
            </a:r>
            <a:r>
              <a:rPr lang="fr-FR" sz="1400" b="1" dirty="0" smtClean="0"/>
              <a:t>labelliser</a:t>
            </a:r>
            <a:r>
              <a:rPr lang="fr-FR" sz="1400" dirty="0" smtClean="0"/>
              <a:t> des centres multidisciplinaires de second recours et des centres chirurgicaux de troisième recours (labellisation ≠ autorisation)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88546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Association Filière Endométriose </a:t>
            </a:r>
            <a:r>
              <a:rPr lang="fr-FR" dirty="0" err="1" smtClean="0"/>
              <a:t>Nouvelle-Aquitaine</a:t>
            </a:r>
            <a:r>
              <a:rPr lang="fr-FR" dirty="0" smtClean="0"/>
              <a:t> (AFENA)</a:t>
            </a:r>
            <a:endParaRPr lang="fr-FR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Création des filières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Intitulé de la direction/service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7883A4E-11C3-A343-86BD-29780D88B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fr-FR" sz="1400" dirty="0" smtClean="0"/>
              <a:t>Association loi 1901 fondée en 2021</a:t>
            </a:r>
          </a:p>
          <a:p>
            <a:pPr marL="377825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fr-FR" sz="1400" dirty="0" smtClean="0"/>
              <a:t>Bureau (Président : Pr </a:t>
            </a:r>
            <a:r>
              <a:rPr lang="fr-FR" sz="1400" dirty="0" err="1" smtClean="0"/>
              <a:t>Hocke</a:t>
            </a:r>
            <a:r>
              <a:rPr lang="fr-FR" sz="1400" dirty="0" smtClean="0"/>
              <a:t> / CHU Bordeaux)</a:t>
            </a:r>
          </a:p>
          <a:p>
            <a:pPr marL="377825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fr-FR" sz="1400" dirty="0" smtClean="0"/>
              <a:t>Conseil scientifique (régional + 2 experts nationaux)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>
                <a:hlinkClick r:id="rId2"/>
              </a:rPr>
              <a:t>https://www.afena.fr/</a:t>
            </a:r>
            <a:endParaRPr lang="fr-FR" dirty="0"/>
          </a:p>
          <a:p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51436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Garantir l’accès à une prise en charge adaptée et de qualité sur l’ensemble du territoire</a:t>
            </a:r>
          </a:p>
          <a:p>
            <a:endParaRPr lang="fr-FR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Missions des filières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Intitulé de la direction/service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7883A4E-11C3-A343-86BD-29780D88B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77825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fr-FR" dirty="0" smtClean="0"/>
              <a:t>Participent à la constitution d’une offre de soins graduée et la coordonnent en lien avec l’existant</a:t>
            </a:r>
          </a:p>
          <a:p>
            <a:pPr marL="377825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fr-FR" dirty="0" smtClean="0"/>
              <a:t>Assurent la collaboration des acteurs notamment par la mise en place de RCP </a:t>
            </a:r>
          </a:p>
          <a:p>
            <a:pPr marL="377825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fr-FR" dirty="0" smtClean="0"/>
              <a:t>Contribuent à l’amélioration des pratiques professionnelles</a:t>
            </a:r>
          </a:p>
          <a:p>
            <a:pPr marL="377825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fr-FR" dirty="0" smtClean="0"/>
              <a:t>Informent le public notamment sur l’offre de soins</a:t>
            </a:r>
          </a:p>
          <a:p>
            <a:pPr marL="377825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fr-FR" dirty="0" smtClean="0"/>
              <a:t>Assurent une mission de suivi de ces activités et en rendent compte auprès de l’ARS</a:t>
            </a:r>
          </a:p>
        </p:txBody>
      </p:sp>
    </p:spTree>
    <p:extLst>
      <p:ext uri="{BB962C8B-B14F-4D97-AF65-F5344CB8AC3E}">
        <p14:creationId xmlns:p14="http://schemas.microsoft.com/office/powerpoint/2010/main" val="59962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Intitulé de la direction/service</a:t>
            </a:r>
          </a:p>
        </p:txBody>
      </p:sp>
      <p:sp>
        <p:nvSpPr>
          <p:cNvPr id="22" name="Espace réservé du texte 2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algn="ctr"/>
            <a:r>
              <a:rPr lang="fr-FR" dirty="0" smtClean="0"/>
              <a:t>Niveaux de recours</a:t>
            </a:r>
            <a:endParaRPr lang="fr-FR" dirty="0"/>
          </a:p>
        </p:txBody>
      </p:sp>
      <p:sp>
        <p:nvSpPr>
          <p:cNvPr id="20" name="Titr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Offre de soins graduée</a:t>
            </a:r>
            <a:endParaRPr lang="fr-FR" dirty="0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ln w="28575">
            <a:solidFill>
              <a:srgbClr val="00B050"/>
            </a:solidFill>
          </a:ln>
        </p:spPr>
        <p:txBody>
          <a:bodyPr/>
          <a:lstStyle/>
          <a:p>
            <a:pPr algn="ctr"/>
            <a:r>
              <a:rPr lang="fr-FR" b="1" dirty="0" smtClean="0"/>
              <a:t>1</a:t>
            </a:r>
            <a:r>
              <a:rPr lang="fr-FR" b="1" baseline="30000" dirty="0" smtClean="0"/>
              <a:t>er</a:t>
            </a:r>
            <a:r>
              <a:rPr lang="fr-FR" b="1" dirty="0" smtClean="0"/>
              <a:t> niveau </a:t>
            </a:r>
          </a:p>
          <a:p>
            <a:pPr algn="ctr"/>
            <a:r>
              <a:rPr lang="fr-FR" b="1" dirty="0" smtClean="0"/>
              <a:t>PS (ville ou ES)</a:t>
            </a:r>
            <a:r>
              <a:rPr lang="fr-FR" b="1" dirty="0"/>
              <a:t> </a:t>
            </a:r>
            <a:r>
              <a:rPr lang="fr-FR" b="1" dirty="0" smtClean="0"/>
              <a:t>disposant de compétences pour</a:t>
            </a:r>
          </a:p>
          <a:p>
            <a:pPr algn="ctr"/>
            <a:endParaRPr lang="fr-FR" b="1" dirty="0" smtClean="0"/>
          </a:p>
          <a:p>
            <a:pPr marL="377825" indent="-285750">
              <a:buFont typeface="Wingdings" panose="05000000000000000000" pitchFamily="2" charset="2"/>
              <a:buChar char="q"/>
            </a:pPr>
            <a:r>
              <a:rPr lang="fr-FR" dirty="0" smtClean="0"/>
              <a:t>Le diagnostic</a:t>
            </a:r>
          </a:p>
          <a:p>
            <a:pPr marL="377825" indent="-285750">
              <a:buFont typeface="Wingdings" panose="05000000000000000000" pitchFamily="2" charset="2"/>
              <a:buChar char="q"/>
            </a:pPr>
            <a:r>
              <a:rPr lang="fr-FR" dirty="0" smtClean="0"/>
              <a:t>La PEC de proximité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4"/>
          </p:nvPr>
        </p:nvSpPr>
        <p:spPr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/>
            <a:r>
              <a:rPr lang="fr-FR" b="1" dirty="0" smtClean="0"/>
              <a:t>2</a:t>
            </a:r>
            <a:r>
              <a:rPr lang="fr-FR" b="1" baseline="30000" dirty="0" smtClean="0"/>
              <a:t>e</a:t>
            </a:r>
            <a:r>
              <a:rPr lang="fr-FR" b="1" dirty="0" smtClean="0"/>
              <a:t> niveau	</a:t>
            </a:r>
          </a:p>
          <a:p>
            <a:pPr algn="ctr"/>
            <a:r>
              <a:rPr lang="fr-FR" b="1" dirty="0" smtClean="0"/>
              <a:t>PS (ville ou ES) participant à un ou plusieurs centres multidisciplinaires référents pour</a:t>
            </a:r>
          </a:p>
          <a:p>
            <a:endParaRPr lang="fr-FR" b="1" dirty="0" smtClean="0"/>
          </a:p>
          <a:p>
            <a:pPr marL="377825" indent="-285750">
              <a:buFont typeface="Wingdings" panose="05000000000000000000" pitchFamily="2" charset="2"/>
              <a:buChar char="q"/>
            </a:pPr>
            <a:r>
              <a:rPr lang="fr-FR" dirty="0" smtClean="0"/>
              <a:t>Le diagnostic</a:t>
            </a:r>
          </a:p>
          <a:p>
            <a:pPr marL="377825" indent="-285750">
              <a:buFont typeface="Wingdings" panose="05000000000000000000" pitchFamily="2" charset="2"/>
              <a:buChar char="q"/>
            </a:pPr>
            <a:r>
              <a:rPr lang="fr-FR" dirty="0" smtClean="0"/>
              <a:t>La prise en charge de seconde intention</a:t>
            </a:r>
            <a:endParaRPr lang="fr-FR" dirty="0"/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18"/>
          </p:nvPr>
        </p:nvSpPr>
        <p:spPr>
          <a:ln w="28575"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fr-FR" b="1" dirty="0" smtClean="0"/>
              <a:t>3</a:t>
            </a:r>
            <a:r>
              <a:rPr lang="fr-FR" b="1" baseline="30000" dirty="0" smtClean="0"/>
              <a:t>e</a:t>
            </a:r>
            <a:r>
              <a:rPr lang="fr-FR" b="1" dirty="0" smtClean="0"/>
              <a:t> niveau</a:t>
            </a:r>
          </a:p>
          <a:p>
            <a:pPr algn="ctr"/>
            <a:r>
              <a:rPr lang="fr-FR" b="1" dirty="0" smtClean="0"/>
              <a:t>PS experts</a:t>
            </a:r>
          </a:p>
          <a:p>
            <a:pPr marL="377825" indent="-285750">
              <a:buFont typeface="Wingdings" panose="05000000000000000000" pitchFamily="2" charset="2"/>
              <a:buChar char="q"/>
            </a:pPr>
            <a:r>
              <a:rPr lang="fr-FR" dirty="0" smtClean="0"/>
              <a:t>Chirurgiens participant à un ou plusieurs centre de recours chirurgical pour </a:t>
            </a:r>
            <a:r>
              <a:rPr lang="fr-FR" b="1" u="sng" dirty="0" smtClean="0"/>
              <a:t>endométriose complexe</a:t>
            </a:r>
          </a:p>
          <a:p>
            <a:pPr marL="377825" indent="-285750">
              <a:buFont typeface="Wingdings" panose="05000000000000000000" pitchFamily="2" charset="2"/>
              <a:buChar char="q"/>
            </a:pPr>
            <a:r>
              <a:rPr lang="fr-FR" dirty="0" smtClean="0"/>
              <a:t>Radiologues expert en imagerie de l’endométriose</a:t>
            </a:r>
          </a:p>
          <a:p>
            <a:pPr marL="377825" indent="-285750">
              <a:buFont typeface="Wingdings" panose="05000000000000000000" pitchFamily="2" charset="2"/>
              <a:buChar char="q"/>
            </a:pPr>
            <a:r>
              <a:rPr lang="fr-FR" dirty="0" smtClean="0"/>
              <a:t>Structures Douleurs Chroniques (+/-</a:t>
            </a:r>
            <a:r>
              <a:rPr lang="fr-FR" dirty="0"/>
              <a:t>convention)</a:t>
            </a:r>
          </a:p>
          <a:p>
            <a:pPr marL="377825" indent="-285750">
              <a:buFont typeface="Wingdings" panose="05000000000000000000" pitchFamily="2" charset="2"/>
              <a:buChar char="q"/>
            </a:pPr>
            <a:r>
              <a:rPr lang="fr-FR" dirty="0" smtClean="0"/>
              <a:t>Centres autorisés </a:t>
            </a:r>
            <a:r>
              <a:rPr lang="fr-FR" dirty="0"/>
              <a:t>pour l’AMP (+/-convention)</a:t>
            </a:r>
          </a:p>
          <a:p>
            <a:pPr marL="377825" indent="-285750">
              <a:buFont typeface="Wingdings" panose="05000000000000000000" pitchFamily="2" charset="2"/>
              <a:buChar char="q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Intitulé de la direction/service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ln w="28575">
            <a:solidFill>
              <a:srgbClr val="00B050"/>
            </a:solidFill>
          </a:ln>
        </p:spPr>
        <p:txBody>
          <a:bodyPr/>
          <a:lstStyle/>
          <a:p>
            <a:pPr algn="ctr"/>
            <a:r>
              <a:rPr lang="fr-FR" b="1" dirty="0" smtClean="0"/>
              <a:t>1</a:t>
            </a:r>
            <a:r>
              <a:rPr lang="fr-FR" b="1" baseline="30000" dirty="0" smtClean="0"/>
              <a:t>er</a:t>
            </a:r>
            <a:r>
              <a:rPr lang="fr-FR" b="1" dirty="0" smtClean="0"/>
              <a:t> niveau </a:t>
            </a:r>
          </a:p>
          <a:p>
            <a:pPr algn="ctr"/>
            <a:r>
              <a:rPr lang="fr-FR" b="1" dirty="0" smtClean="0"/>
              <a:t>PS (ville ou ES)</a:t>
            </a:r>
            <a:r>
              <a:rPr lang="fr-FR" b="1" dirty="0"/>
              <a:t> </a:t>
            </a:r>
            <a:r>
              <a:rPr lang="fr-FR" b="1" dirty="0" smtClean="0"/>
              <a:t>disposant de compétences pour</a:t>
            </a:r>
          </a:p>
          <a:p>
            <a:pPr algn="ctr"/>
            <a:endParaRPr lang="fr-FR" b="1" dirty="0" smtClean="0"/>
          </a:p>
          <a:p>
            <a:pPr marL="377825" indent="-285750">
              <a:buFont typeface="Wingdings" panose="05000000000000000000" pitchFamily="2" charset="2"/>
              <a:buChar char="q"/>
            </a:pPr>
            <a:r>
              <a:rPr lang="fr-FR" dirty="0" smtClean="0"/>
              <a:t>Le diagnostic</a:t>
            </a:r>
          </a:p>
          <a:p>
            <a:pPr marL="377825" indent="-285750">
              <a:buFont typeface="Wingdings" panose="05000000000000000000" pitchFamily="2" charset="2"/>
              <a:buChar char="q"/>
            </a:pPr>
            <a:r>
              <a:rPr lang="fr-FR" dirty="0" smtClean="0"/>
              <a:t>La PEC de proximité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4"/>
          </p:nvPr>
        </p:nvSpPr>
        <p:spPr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/>
            <a:r>
              <a:rPr lang="fr-FR" b="1" dirty="0" smtClean="0"/>
              <a:t>2</a:t>
            </a:r>
            <a:r>
              <a:rPr lang="fr-FR" b="1" baseline="30000" dirty="0" smtClean="0"/>
              <a:t>e</a:t>
            </a:r>
            <a:r>
              <a:rPr lang="fr-FR" b="1" dirty="0" smtClean="0"/>
              <a:t> niveau	</a:t>
            </a:r>
          </a:p>
          <a:p>
            <a:pPr algn="ctr"/>
            <a:r>
              <a:rPr lang="fr-FR" b="1" dirty="0" smtClean="0"/>
              <a:t>PS (ville ou ES) participant à un ou plusieurs centres multidisciplinaires référents pour</a:t>
            </a:r>
          </a:p>
          <a:p>
            <a:endParaRPr lang="fr-FR" b="1" dirty="0" smtClean="0"/>
          </a:p>
          <a:p>
            <a:pPr marL="377825" indent="-285750">
              <a:buFont typeface="Wingdings" panose="05000000000000000000" pitchFamily="2" charset="2"/>
              <a:buChar char="q"/>
            </a:pPr>
            <a:r>
              <a:rPr lang="fr-FR" dirty="0" smtClean="0"/>
              <a:t>Le diagnostic</a:t>
            </a:r>
          </a:p>
          <a:p>
            <a:pPr marL="377825" indent="-285750">
              <a:buFont typeface="Wingdings" panose="05000000000000000000" pitchFamily="2" charset="2"/>
              <a:buChar char="q"/>
            </a:pPr>
            <a:r>
              <a:rPr lang="fr-FR" dirty="0" smtClean="0"/>
              <a:t>La prise en charge de seconde intention</a:t>
            </a:r>
            <a:endParaRPr lang="fr-FR" dirty="0"/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18"/>
          </p:nvPr>
        </p:nvSpPr>
        <p:spPr>
          <a:ln w="28575"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fr-FR" b="1" dirty="0" smtClean="0"/>
              <a:t>3</a:t>
            </a:r>
            <a:r>
              <a:rPr lang="fr-FR" b="1" baseline="30000" dirty="0" smtClean="0"/>
              <a:t>e</a:t>
            </a:r>
            <a:r>
              <a:rPr lang="fr-FR" b="1" dirty="0" smtClean="0"/>
              <a:t> niveau</a:t>
            </a:r>
          </a:p>
          <a:p>
            <a:pPr algn="ctr"/>
            <a:r>
              <a:rPr lang="fr-FR" b="1" dirty="0" smtClean="0"/>
              <a:t>PS experts</a:t>
            </a:r>
          </a:p>
          <a:p>
            <a:pPr marL="377825" indent="-285750">
              <a:buFont typeface="Wingdings" panose="05000000000000000000" pitchFamily="2" charset="2"/>
              <a:buChar char="q"/>
            </a:pPr>
            <a:r>
              <a:rPr lang="fr-FR" dirty="0" smtClean="0"/>
              <a:t>Chirurgiens participant à un ou plusieurs centre de recours chirurgical pour </a:t>
            </a:r>
            <a:r>
              <a:rPr lang="fr-FR" b="1" u="sng" dirty="0" smtClean="0"/>
              <a:t>endométriose complexe</a:t>
            </a:r>
          </a:p>
          <a:p>
            <a:pPr marL="377825" indent="-285750">
              <a:buFont typeface="Wingdings" panose="05000000000000000000" pitchFamily="2" charset="2"/>
              <a:buChar char="q"/>
            </a:pPr>
            <a:r>
              <a:rPr lang="fr-FR" dirty="0" smtClean="0"/>
              <a:t>Radiologues expert en imagerie de l’endométriose</a:t>
            </a:r>
          </a:p>
          <a:p>
            <a:pPr marL="377825" indent="-285750">
              <a:buFont typeface="Wingdings" panose="05000000000000000000" pitchFamily="2" charset="2"/>
              <a:buChar char="q"/>
            </a:pPr>
            <a:r>
              <a:rPr lang="fr-FR" dirty="0" smtClean="0"/>
              <a:t>Structures Douleurs Chroniques (+/-convention)</a:t>
            </a:r>
          </a:p>
          <a:p>
            <a:pPr marL="377825" indent="-285750">
              <a:buFont typeface="Wingdings" panose="05000000000000000000" pitchFamily="2" charset="2"/>
              <a:buChar char="q"/>
            </a:pPr>
            <a:r>
              <a:rPr lang="fr-FR" dirty="0" smtClean="0"/>
              <a:t>Centres autorisés pour l’AMP (+/-convention)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3266140" y="555486"/>
            <a:ext cx="227796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C000"/>
                </a:solidFill>
              </a:rPr>
              <a:t>12 CMPE</a:t>
            </a:r>
          </a:p>
          <a:p>
            <a:pPr algn="ctr"/>
            <a:r>
              <a:rPr lang="fr-FR" sz="1400" dirty="0" smtClean="0"/>
              <a:t>Centres multidisciplinaires de prise en charge de l’endométriose</a:t>
            </a:r>
          </a:p>
          <a:p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6336056" y="583464"/>
            <a:ext cx="23042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2 CRRE</a:t>
            </a:r>
          </a:p>
          <a:p>
            <a:pPr algn="ctr"/>
            <a:r>
              <a:rPr lang="fr-FR" sz="1400" dirty="0" smtClean="0"/>
              <a:t>Centres de référence régionaux de l’endométriose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558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ARS_NA 16-9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5" id="{CCAA3B1F-37AD-D142-9B00-F2952BC71F32}" vid="{8780E14E-37A2-0148-9F40-6587BA01BE6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TEMPLATE_ARS_NA 16-9</Template>
  <TotalTime>617</TotalTime>
  <Words>1343</Words>
  <Application>Microsoft Office PowerPoint</Application>
  <PresentationFormat>Affichage à l'écran (16:9)</PresentationFormat>
  <Paragraphs>203</Paragraphs>
  <Slides>22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5" baseType="lpstr">
      <vt:lpstr>Arial</vt:lpstr>
      <vt:lpstr>Wingdings</vt:lpstr>
      <vt:lpstr>TEMPLATE_ARS_NA 16-9</vt:lpstr>
      <vt:lpstr>Présentation PowerPoint</vt:lpstr>
      <vt:lpstr>Prise en charge de l’endométriose</vt:lpstr>
      <vt:lpstr>Endométriose</vt:lpstr>
      <vt:lpstr>Endométriose</vt:lpstr>
      <vt:lpstr>Stratégie nationale de lutte contre l’endométriose</vt:lpstr>
      <vt:lpstr>Création des filières</vt:lpstr>
      <vt:lpstr>Missions des filières</vt:lpstr>
      <vt:lpstr>Offre de soins graduée</vt:lpstr>
      <vt:lpstr>Présentation PowerPoint</vt:lpstr>
      <vt:lpstr>Labellisation de(s) centre(s) de recours chirurgicaux</vt:lpstr>
      <vt:lpstr>Centre de recours chirurgical de l’endométriose complexe</vt:lpstr>
      <vt:lpstr>Objectifs</vt:lpstr>
      <vt:lpstr>Définition</vt:lpstr>
      <vt:lpstr>Méthode : inclusion des séjours chirurgicaux pour endométriose</vt:lpstr>
      <vt:lpstr>Méthode : endométriose « complexe » </vt:lpstr>
      <vt:lpstr>Répartition entre les ES de la chirurgie pour endométriose complexe</vt:lpstr>
      <vt:lpstr>Répartition entre les ES de la chirurgie pour endométriose complexe</vt:lpstr>
      <vt:lpstr>Accès à la chirurgie de l’endométriose complexe en 2022</vt:lpstr>
      <vt:lpstr>Relations entre l’organisation de l’offre et l’accès à la chirurgie complexe (1/2)</vt:lpstr>
      <vt:lpstr>Relations entre l’organisation de l’offre et l’accès à la chirurgie complexe (2/2)</vt:lpstr>
      <vt:lpstr>Discussion</vt:lpstr>
      <vt:lpstr>Présentation PowerPoint</vt:lpstr>
    </vt:vector>
  </TitlesOfParts>
  <Manager>Client</Manager>
  <Company>Ministères Chargés des Affaires Sociales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TRICOTTET, Clara</dc:creator>
  <cp:lastModifiedBy>EL FAROUKI, Kamal (ARS-NA/DOS)</cp:lastModifiedBy>
  <cp:revision>53</cp:revision>
  <dcterms:created xsi:type="dcterms:W3CDTF">2022-03-28T14:18:17Z</dcterms:created>
  <dcterms:modified xsi:type="dcterms:W3CDTF">2023-12-12T07:48:54Z</dcterms:modified>
</cp:coreProperties>
</file>