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8810AE-7607-4B52-8915-F00125DD6AF5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450CCFA-B6BE-4175-8677-72D55624994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371983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10"/>
          <p:cNvSpPr>
            <a:spLocks noGrp="1" noChangeArrowheads="1"/>
          </p:cNvSpPr>
          <p:nvPr>
            <p:ph type="sldNum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1pPr>
            <a:lvl2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2pPr>
            <a:lvl3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3pPr>
            <a:lvl4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4pPr>
            <a:lvl5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9F9627A6-4BBB-4CAB-8346-1D3E066BE1F2}" type="slidenum">
              <a:rPr lang="fr-FR" altLang="fr-FR" smtClean="0">
                <a:latin typeface="Calibri" pitchFamily="32" charset="0"/>
              </a:rPr>
              <a:pPr eaLnBrk="1" hangingPunct="1">
                <a:spcBef>
                  <a:spcPct val="0"/>
                </a:spcBef>
              </a:pPr>
              <a:t>1</a:t>
            </a:fld>
            <a:endParaRPr lang="fr-FR" altLang="fr-FR" smtClean="0">
              <a:latin typeface="Calibri" pitchFamily="32" charset="0"/>
            </a:endParaRPr>
          </a:p>
        </p:txBody>
      </p:sp>
      <p:sp>
        <p:nvSpPr>
          <p:cNvPr id="18435" name="Text Box 1"/>
          <p:cNvSpPr txBox="1">
            <a:spLocks noChangeArrowheads="1"/>
          </p:cNvSpPr>
          <p:nvPr/>
        </p:nvSpPr>
        <p:spPr bwMode="auto">
          <a:xfrm>
            <a:off x="3884613" y="8685214"/>
            <a:ext cx="2967037" cy="45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b"/>
          <a:lstStyle>
            <a:lvl1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1pPr>
            <a:lvl2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2pPr>
            <a:lvl3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3pPr>
            <a:lvl4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4pPr>
            <a:lvl5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FontTx/>
              <a:buNone/>
            </a:pPr>
            <a:fld id="{7194C706-CFCE-4584-AC64-27E566B6F78F}" type="slidenum">
              <a:rPr lang="fr-FR" altLang="fr-FR">
                <a:latin typeface="Calibri" pitchFamily="32" charset="0"/>
                <a:cs typeface="Segoe UI" charset="0"/>
              </a:rPr>
              <a:pPr algn="r" eaLnBrk="1" hangingPunct="1">
                <a:spcBef>
                  <a:spcPct val="0"/>
                </a:spcBef>
                <a:buClrTx/>
                <a:buFontTx/>
                <a:buNone/>
              </a:pPr>
              <a:t>1</a:t>
            </a:fld>
            <a:endParaRPr lang="fr-FR" altLang="fr-FR">
              <a:latin typeface="Calibri" pitchFamily="32" charset="0"/>
              <a:cs typeface="Segoe UI" charset="0"/>
            </a:endParaRPr>
          </a:p>
        </p:txBody>
      </p:sp>
      <p:sp>
        <p:nvSpPr>
          <p:cNvPr id="18436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solidFill>
            <a:srgbClr val="FFFFFF"/>
          </a:solidFill>
          <a:ln/>
        </p:spPr>
      </p:sp>
      <p:sp>
        <p:nvSpPr>
          <p:cNvPr id="18437" name="Text Box 3"/>
          <p:cNvSpPr txBox="1">
            <a:spLocks noChangeArrowheads="1"/>
          </p:cNvSpPr>
          <p:nvPr/>
        </p:nvSpPr>
        <p:spPr bwMode="auto">
          <a:xfrm>
            <a:off x="685801" y="4343400"/>
            <a:ext cx="5486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fr-FR" alt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707403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957217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768955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189670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07347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292307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863405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512496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222395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832516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75887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1F9116-E61B-41FD-9122-ADFF4F21B750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E76C40-56E7-43C6-B721-2E5361DB446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664485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AutoShape 1"/>
          <p:cNvSpPr>
            <a:spLocks noChangeArrowheads="1"/>
          </p:cNvSpPr>
          <p:nvPr/>
        </p:nvSpPr>
        <p:spPr bwMode="auto">
          <a:xfrm>
            <a:off x="0" y="115888"/>
            <a:ext cx="9144000" cy="72072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9360" cap="sq">
            <a:solidFill>
              <a:srgbClr val="000000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fr-FR" altLang="fr-FR"/>
          </a:p>
        </p:txBody>
      </p:sp>
      <p:sp>
        <p:nvSpPr>
          <p:cNvPr id="8195" name="Text Box 2"/>
          <p:cNvSpPr txBox="1">
            <a:spLocks noChangeArrowheads="1"/>
          </p:cNvSpPr>
          <p:nvPr/>
        </p:nvSpPr>
        <p:spPr bwMode="auto">
          <a:xfrm>
            <a:off x="468313" y="0"/>
            <a:ext cx="8229600" cy="765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latin typeface="Arial" charset="0"/>
              </a:rPr>
              <a:t>Définition de la politique achat (cadrage pluriannuel) et contrôle de gestion achat : quelles interférences ?</a:t>
            </a:r>
          </a:p>
        </p:txBody>
      </p:sp>
      <p:sp>
        <p:nvSpPr>
          <p:cNvPr id="8196" name="Rectangle 3"/>
          <p:cNvSpPr>
            <a:spLocks noChangeArrowheads="1"/>
          </p:cNvSpPr>
          <p:nvPr/>
        </p:nvSpPr>
        <p:spPr bwMode="auto">
          <a:xfrm>
            <a:off x="250825" y="981075"/>
            <a:ext cx="1512888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Cartographie des achats</a:t>
            </a:r>
          </a:p>
        </p:txBody>
      </p:sp>
      <p:sp>
        <p:nvSpPr>
          <p:cNvPr id="8197" name="Rectangle 4"/>
          <p:cNvSpPr>
            <a:spLocks noChangeArrowheads="1"/>
          </p:cNvSpPr>
          <p:nvPr/>
        </p:nvSpPr>
        <p:spPr bwMode="auto">
          <a:xfrm>
            <a:off x="4932363" y="981075"/>
            <a:ext cx="1368425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Définition de la stratégie achats</a:t>
            </a:r>
          </a:p>
        </p:txBody>
      </p:sp>
      <p:sp>
        <p:nvSpPr>
          <p:cNvPr id="8198" name="Rectangle 5"/>
          <p:cNvSpPr>
            <a:spLocks noChangeArrowheads="1"/>
          </p:cNvSpPr>
          <p:nvPr/>
        </p:nvSpPr>
        <p:spPr bwMode="auto">
          <a:xfrm>
            <a:off x="1835150" y="981075"/>
            <a:ext cx="1547813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Identification des segments à enjeu</a:t>
            </a:r>
          </a:p>
        </p:txBody>
      </p:sp>
      <p:sp>
        <p:nvSpPr>
          <p:cNvPr id="8199" name="AutoShape 6"/>
          <p:cNvSpPr>
            <a:spLocks noChangeArrowheads="1"/>
          </p:cNvSpPr>
          <p:nvPr/>
        </p:nvSpPr>
        <p:spPr bwMode="auto">
          <a:xfrm>
            <a:off x="250825" y="3213100"/>
            <a:ext cx="1512888" cy="2376488"/>
          </a:xfrm>
          <a:prstGeom prst="roundRect">
            <a:avLst>
              <a:gd name="adj" fmla="val 16667"/>
            </a:avLst>
          </a:prstGeom>
          <a:solidFill>
            <a:srgbClr val="60C99C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200"/>
              <a:t> Extraction et consolidation des données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endParaRPr lang="fr-FR" altLang="fr-FR" sz="1200"/>
          </a:p>
          <a:p>
            <a:pPr algn="ctr"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200"/>
              <a:t> Production de tableaux de synthèse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 i="1"/>
              <a:t>Ex: Top 20 fournisseurs, répartition de segments et évolution sur </a:t>
            </a:r>
            <a:r>
              <a:rPr lang="fr-FR" altLang="fr-FR" sz="1200"/>
              <a:t>x </a:t>
            </a:r>
            <a:r>
              <a:rPr lang="fr-FR" altLang="fr-FR" sz="1200" i="1"/>
              <a:t>années </a:t>
            </a:r>
          </a:p>
        </p:txBody>
      </p:sp>
      <p:sp>
        <p:nvSpPr>
          <p:cNvPr id="8200" name="AutoShape 7"/>
          <p:cNvSpPr>
            <a:spLocks noChangeArrowheads="1"/>
          </p:cNvSpPr>
          <p:nvPr/>
        </p:nvSpPr>
        <p:spPr bwMode="auto">
          <a:xfrm>
            <a:off x="1835150" y="3213100"/>
            <a:ext cx="1512888" cy="2376488"/>
          </a:xfrm>
          <a:prstGeom prst="roundRect">
            <a:avLst>
              <a:gd name="adj" fmla="val 16667"/>
            </a:avLst>
          </a:prstGeom>
          <a:solidFill>
            <a:srgbClr val="60C99C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Aide à la décision risque/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performance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endParaRPr lang="fr-FR" altLang="fr-FR" sz="1200"/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 i="1"/>
              <a:t>Ex: matrices d’aide à la décision (Kraljic)</a:t>
            </a:r>
          </a:p>
        </p:txBody>
      </p:sp>
      <p:sp>
        <p:nvSpPr>
          <p:cNvPr id="8201" name="AutoShape 8"/>
          <p:cNvSpPr>
            <a:spLocks noChangeArrowheads="1"/>
          </p:cNvSpPr>
          <p:nvPr/>
        </p:nvSpPr>
        <p:spPr bwMode="auto">
          <a:xfrm>
            <a:off x="215900" y="5876925"/>
            <a:ext cx="1547813" cy="98107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900" i="1"/>
              <a:t>En lien avec le responsable achat (définition des tableaux de bord et indicateurs)</a:t>
            </a:r>
          </a:p>
        </p:txBody>
      </p:sp>
      <p:sp>
        <p:nvSpPr>
          <p:cNvPr id="8202" name="AutoShape 9"/>
          <p:cNvSpPr>
            <a:spLocks noChangeArrowheads="1"/>
          </p:cNvSpPr>
          <p:nvPr/>
        </p:nvSpPr>
        <p:spPr bwMode="auto">
          <a:xfrm>
            <a:off x="1835150" y="5876925"/>
            <a:ext cx="1512888" cy="98107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900" i="1"/>
              <a:t>Acheteurs (connaissance et veille du marché fournisseurs)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900" i="1"/>
              <a:t>Prescripteurs (expression du besoin et veille technologique et scientifique)</a:t>
            </a:r>
          </a:p>
        </p:txBody>
      </p:sp>
      <p:sp>
        <p:nvSpPr>
          <p:cNvPr id="8203" name="Rectangle 10"/>
          <p:cNvSpPr>
            <a:spLocks noChangeArrowheads="1"/>
          </p:cNvSpPr>
          <p:nvPr/>
        </p:nvSpPr>
        <p:spPr bwMode="auto">
          <a:xfrm>
            <a:off x="6372225" y="981075"/>
            <a:ext cx="1368425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 Mise en œuvre</a:t>
            </a:r>
          </a:p>
        </p:txBody>
      </p:sp>
      <p:sp>
        <p:nvSpPr>
          <p:cNvPr id="8204" name="AutoShape 11"/>
          <p:cNvSpPr>
            <a:spLocks noChangeArrowheads="1"/>
          </p:cNvSpPr>
          <p:nvPr/>
        </p:nvSpPr>
        <p:spPr bwMode="auto">
          <a:xfrm>
            <a:off x="7848600" y="3141663"/>
            <a:ext cx="1295400" cy="2447925"/>
          </a:xfrm>
          <a:prstGeom prst="roundRect">
            <a:avLst>
              <a:gd name="adj" fmla="val 16667"/>
            </a:avLst>
          </a:prstGeom>
          <a:solidFill>
            <a:srgbClr val="60C99C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Suivi de la performance achat</a:t>
            </a:r>
          </a:p>
        </p:txBody>
      </p:sp>
      <p:sp>
        <p:nvSpPr>
          <p:cNvPr id="8205" name="Rectangle 12"/>
          <p:cNvSpPr>
            <a:spLocks noChangeArrowheads="1"/>
          </p:cNvSpPr>
          <p:nvPr/>
        </p:nvSpPr>
        <p:spPr bwMode="auto">
          <a:xfrm>
            <a:off x="7812088" y="981075"/>
            <a:ext cx="1331912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 Suivi et évaluation</a:t>
            </a:r>
          </a:p>
        </p:txBody>
      </p:sp>
      <p:sp>
        <p:nvSpPr>
          <p:cNvPr id="8206" name="AutoShape 13"/>
          <p:cNvSpPr>
            <a:spLocks noChangeArrowheads="1"/>
          </p:cNvSpPr>
          <p:nvPr/>
        </p:nvSpPr>
        <p:spPr bwMode="auto">
          <a:xfrm>
            <a:off x="7885113" y="5876925"/>
            <a:ext cx="1258887" cy="98107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900" i="1"/>
              <a:t>Acheteurs</a:t>
            </a:r>
          </a:p>
        </p:txBody>
      </p:sp>
      <p:sp>
        <p:nvSpPr>
          <p:cNvPr id="8207" name="AutoShape 14"/>
          <p:cNvSpPr>
            <a:spLocks noChangeArrowheads="1"/>
          </p:cNvSpPr>
          <p:nvPr/>
        </p:nvSpPr>
        <p:spPr bwMode="auto">
          <a:xfrm>
            <a:off x="6443663" y="3141663"/>
            <a:ext cx="1296987" cy="2447925"/>
          </a:xfrm>
          <a:prstGeom prst="roundRect">
            <a:avLst>
              <a:gd name="adj" fmla="val 16667"/>
            </a:avLst>
          </a:prstGeom>
          <a:solidFill>
            <a:srgbClr val="60C99C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cf. diapo suivante : « procédures achat et contrôle de gestion achat » </a:t>
            </a:r>
          </a:p>
        </p:txBody>
      </p:sp>
      <p:sp>
        <p:nvSpPr>
          <p:cNvPr id="8208" name="Rectangle 15"/>
          <p:cNvSpPr>
            <a:spLocks noChangeArrowheads="1"/>
          </p:cNvSpPr>
          <p:nvPr/>
        </p:nvSpPr>
        <p:spPr bwMode="auto">
          <a:xfrm>
            <a:off x="3419475" y="981075"/>
            <a:ext cx="1439863" cy="19431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solidFill>
                  <a:srgbClr val="FFFFFF"/>
                </a:solidFill>
              </a:rPr>
              <a:t>Identification des leviers</a:t>
            </a:r>
          </a:p>
        </p:txBody>
      </p:sp>
      <p:sp>
        <p:nvSpPr>
          <p:cNvPr id="8209" name="Text Box 16"/>
          <p:cNvSpPr txBox="1">
            <a:spLocks noChangeArrowheads="1"/>
          </p:cNvSpPr>
          <p:nvPr/>
        </p:nvSpPr>
        <p:spPr bwMode="auto">
          <a:xfrm>
            <a:off x="0" y="2924175"/>
            <a:ext cx="971550" cy="276225"/>
          </a:xfrm>
          <a:prstGeom prst="rect">
            <a:avLst/>
          </a:prstGeom>
          <a:solidFill>
            <a:srgbClr val="60C99C"/>
          </a:solidFill>
          <a:ln w="25560" cap="sq">
            <a:solidFill>
              <a:srgbClr val="000000"/>
            </a:solidFill>
            <a:miter lim="800000"/>
            <a:headEnd/>
            <a:tailEnd/>
          </a:ln>
        </p:spPr>
        <p:txBody>
          <a:bodyPr lIns="90000" tIns="46800" rIns="90000" bIns="46800">
            <a:spAutoFit/>
          </a:bodyPr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CDG Achat</a:t>
            </a:r>
          </a:p>
        </p:txBody>
      </p:sp>
      <p:sp>
        <p:nvSpPr>
          <p:cNvPr id="8210" name="Text Box 17"/>
          <p:cNvSpPr txBox="1">
            <a:spLocks noChangeArrowheads="1"/>
          </p:cNvSpPr>
          <p:nvPr/>
        </p:nvSpPr>
        <p:spPr bwMode="auto">
          <a:xfrm>
            <a:off x="0" y="5589588"/>
            <a:ext cx="1258888" cy="276225"/>
          </a:xfrm>
          <a:prstGeom prst="rect">
            <a:avLst/>
          </a:prstGeom>
          <a:solidFill>
            <a:srgbClr val="F08B70"/>
          </a:solidFill>
          <a:ln w="25560" cap="sq">
            <a:solidFill>
              <a:srgbClr val="000000"/>
            </a:solidFill>
            <a:miter lim="800000"/>
            <a:headEnd/>
            <a:tailEnd/>
          </a:ln>
        </p:spPr>
        <p:txBody>
          <a:bodyPr lIns="90000" tIns="46800" rIns="90000" bIns="46800">
            <a:spAutoFit/>
          </a:bodyPr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/>
              <a:t>Acteurs associés</a:t>
            </a:r>
          </a:p>
        </p:txBody>
      </p:sp>
      <p:sp>
        <p:nvSpPr>
          <p:cNvPr id="8211" name="Line 18"/>
          <p:cNvSpPr>
            <a:spLocks noChangeShapeType="1"/>
          </p:cNvSpPr>
          <p:nvPr/>
        </p:nvSpPr>
        <p:spPr bwMode="auto">
          <a:xfrm flipV="1">
            <a:off x="1223963" y="2806700"/>
            <a:ext cx="71437" cy="363538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8212" name="Line 19"/>
          <p:cNvSpPr>
            <a:spLocks noChangeShapeType="1"/>
          </p:cNvSpPr>
          <p:nvPr/>
        </p:nvSpPr>
        <p:spPr bwMode="auto">
          <a:xfrm flipV="1">
            <a:off x="2663825" y="2922588"/>
            <a:ext cx="144463" cy="292100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8213" name="Line 20"/>
          <p:cNvSpPr>
            <a:spLocks noChangeShapeType="1"/>
          </p:cNvSpPr>
          <p:nvPr/>
        </p:nvSpPr>
        <p:spPr bwMode="auto">
          <a:xfrm flipV="1">
            <a:off x="6983413" y="2922588"/>
            <a:ext cx="144462" cy="220662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8214" name="Line 21"/>
          <p:cNvSpPr>
            <a:spLocks noChangeShapeType="1"/>
          </p:cNvSpPr>
          <p:nvPr/>
        </p:nvSpPr>
        <p:spPr bwMode="auto">
          <a:xfrm flipV="1">
            <a:off x="8423275" y="2922588"/>
            <a:ext cx="144463" cy="220662"/>
          </a:xfrm>
          <a:prstGeom prst="line">
            <a:avLst/>
          </a:prstGeom>
          <a:noFill/>
          <a:ln w="9525">
            <a:solidFill>
              <a:srgbClr val="00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7427686"/>
      </p:ext>
    </p:extLst>
  </p:cSld>
  <p:clrMapOvr>
    <a:masterClrMapping/>
  </p:clrMapOvr>
  <p:transition spd="med"/>
  <p:timing>
    <p:tnLst>
      <p:par>
        <p:cTn id="1" dur="indefinite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132</Words>
  <Application>Microsoft Office PowerPoint</Application>
  <PresentationFormat>Affichage à l'écran (4:3)</PresentationFormat>
  <Paragraphs>25</Paragraphs>
  <Slides>1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>Ministères Chargés des Affaires Sociales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lorraine.francois</dc:creator>
  <cp:lastModifiedBy>lorraine.francois</cp:lastModifiedBy>
  <cp:revision>1</cp:revision>
  <dcterms:created xsi:type="dcterms:W3CDTF">2017-04-27T15:58:37Z</dcterms:created>
  <dcterms:modified xsi:type="dcterms:W3CDTF">2017-04-27T15:59:37Z</dcterms:modified>
</cp:coreProperties>
</file>

<file path=docProps/thumbnail.jpeg>
</file>