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378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1738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20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2247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018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0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0801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589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463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987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20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6166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CCF47-1514-4026-B47D-D6D02846D13C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1D381-B296-4BAB-8BCB-9BAEC393BE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208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2DEA5DDC-09EC-759C-F627-C6F5D7AF4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92" y="99667"/>
            <a:ext cx="9011908" cy="494416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CD5ED99-E337-56C1-107B-8950CB8A5644}"/>
              </a:ext>
            </a:extLst>
          </p:cNvPr>
          <p:cNvSpPr txBox="1"/>
          <p:nvPr/>
        </p:nvSpPr>
        <p:spPr>
          <a:xfrm>
            <a:off x="683568" y="987574"/>
            <a:ext cx="4824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91"/>
                </a:solidFill>
                <a:latin typeface="Marianne" pitchFamily="50" charset="0"/>
              </a:rPr>
              <a:t>[Votre établissement] a reçu </a:t>
            </a:r>
            <a:r>
              <a:rPr lang="fr-FR" b="1" dirty="0">
                <a:solidFill>
                  <a:srgbClr val="000091"/>
                </a:solidFill>
                <a:latin typeface="Marianne" pitchFamily="50" charset="0"/>
              </a:rPr>
              <a:t>XX€ pour répondre aux besoins des professionnels et des résidents.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0091"/>
              </a:solidFill>
              <a:latin typeface="Mariann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91"/>
                </a:solidFill>
                <a:latin typeface="Marianne" pitchFamily="50" charset="0"/>
              </a:rPr>
              <a:t>Un projet de [type projet] a été financé pour permettre de [détails]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0091"/>
              </a:solidFill>
              <a:latin typeface="Marianne ExtraBold" pitchFamily="50" charset="0"/>
            </a:endParaRPr>
          </a:p>
        </p:txBody>
      </p:sp>
      <p:pic>
        <p:nvPicPr>
          <p:cNvPr id="17" name="Picture 9" descr="LUNDI SANTÉ À Alès, deux nouveaux fauteuils de transfert pour le service  des urgences - Objectif Gard">
            <a:extLst>
              <a:ext uri="{FF2B5EF4-FFF2-40B4-BE49-F238E27FC236}">
                <a16:creationId xmlns:a16="http://schemas.microsoft.com/office/drawing/2014/main" id="{443096ED-E372-661C-CC64-A10A0113A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86722"/>
            <a:ext cx="2604663" cy="195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8321AFC-E030-ED41-3AB1-79001C8E7B28}"/>
              </a:ext>
            </a:extLst>
          </p:cNvPr>
          <p:cNvSpPr txBox="1"/>
          <p:nvPr/>
        </p:nvSpPr>
        <p:spPr>
          <a:xfrm>
            <a:off x="6084168" y="1851670"/>
            <a:ext cx="2232248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dirty="0"/>
              <a:t>Photo(s)</a:t>
            </a:r>
          </a:p>
        </p:txBody>
      </p:sp>
    </p:spTree>
    <p:extLst>
      <p:ext uri="{BB962C8B-B14F-4D97-AF65-F5344CB8AC3E}">
        <p14:creationId xmlns:p14="http://schemas.microsoft.com/office/powerpoint/2010/main" val="2826018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5800F-5769-34B0-ABE6-9150CCEA6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BA4168E2-1277-20E5-C020-0F79880DD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6" y="99667"/>
            <a:ext cx="9011908" cy="494416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38B0E11-2B92-ACD7-DB30-F0211347E96C}"/>
              </a:ext>
            </a:extLst>
          </p:cNvPr>
          <p:cNvSpPr txBox="1"/>
          <p:nvPr/>
        </p:nvSpPr>
        <p:spPr>
          <a:xfrm>
            <a:off x="683568" y="127560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000091"/>
                </a:solidFill>
                <a:latin typeface="Marianne" pitchFamily="50" charset="0"/>
              </a:rPr>
              <a:t>[Votre établissement] a reçu </a:t>
            </a:r>
            <a:r>
              <a:rPr lang="fr-FR" sz="1400" b="1" dirty="0">
                <a:solidFill>
                  <a:srgbClr val="000091"/>
                </a:solidFill>
                <a:latin typeface="Marianne" pitchFamily="50" charset="0"/>
              </a:rPr>
              <a:t>XX€ </a:t>
            </a:r>
            <a:r>
              <a:rPr lang="fr-FR" sz="1400" dirty="0">
                <a:solidFill>
                  <a:srgbClr val="000091"/>
                </a:solidFill>
                <a:latin typeface="Marianne" pitchFamily="50" charset="0"/>
              </a:rPr>
              <a:t>pour financer son projet immobilier de restructuration/ extension / construction neuve. Ces investissements permettent </a:t>
            </a:r>
            <a:r>
              <a:rPr lang="fr-FR" sz="1400" b="1" dirty="0">
                <a:solidFill>
                  <a:srgbClr val="000091"/>
                </a:solidFill>
                <a:latin typeface="Marianne" pitchFamily="50" charset="0"/>
              </a:rPr>
              <a:t>d’améliorer la prise en charge des personnes âgées en perte d’autonomie et visent prioritairement à transformer et moderniser l’offre d’accompagnement dans la région.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7DEE1-6230-FC14-4E05-89EF0686E47D}"/>
              </a:ext>
            </a:extLst>
          </p:cNvPr>
          <p:cNvSpPr/>
          <p:nvPr/>
        </p:nvSpPr>
        <p:spPr>
          <a:xfrm>
            <a:off x="3851920" y="2367593"/>
            <a:ext cx="216024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E9D7A2-BE08-59EC-9F22-69004D3BDEB0}"/>
              </a:ext>
            </a:extLst>
          </p:cNvPr>
          <p:cNvSpPr/>
          <p:nvPr/>
        </p:nvSpPr>
        <p:spPr>
          <a:xfrm>
            <a:off x="6300192" y="2367593"/>
            <a:ext cx="216024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EFA091-CF77-2803-81CF-02F4DA7D3470}"/>
              </a:ext>
            </a:extLst>
          </p:cNvPr>
          <p:cNvSpPr txBox="1"/>
          <p:nvPr/>
        </p:nvSpPr>
        <p:spPr>
          <a:xfrm>
            <a:off x="755576" y="2715766"/>
            <a:ext cx="27363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500" dirty="0">
                <a:solidFill>
                  <a:srgbClr val="000091"/>
                </a:solidFill>
                <a:latin typeface="Marianne" pitchFamily="50" charset="0"/>
              </a:rPr>
              <a:t>[Votre établissement] en </a:t>
            </a:r>
            <a:r>
              <a:rPr lang="fr-FR" sz="1500">
                <a:solidFill>
                  <a:srgbClr val="000091"/>
                </a:solidFill>
                <a:latin typeface="Marianne" pitchFamily="50" charset="0"/>
              </a:rPr>
              <a:t>quelques images : </a:t>
            </a:r>
            <a:endParaRPr lang="fr-FR" sz="1500" dirty="0">
              <a:solidFill>
                <a:srgbClr val="000091"/>
              </a:solidFill>
              <a:latin typeface="Marianne" pitchFamily="50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CB3469A-8980-3592-1262-B90285AFC4B7}"/>
              </a:ext>
            </a:extLst>
          </p:cNvPr>
          <p:cNvSpPr txBox="1"/>
          <p:nvPr/>
        </p:nvSpPr>
        <p:spPr>
          <a:xfrm>
            <a:off x="4427984" y="290043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3D5A9B7-6908-C63D-FF44-6FAD3FBAB611}"/>
              </a:ext>
            </a:extLst>
          </p:cNvPr>
          <p:cNvSpPr txBox="1"/>
          <p:nvPr/>
        </p:nvSpPr>
        <p:spPr>
          <a:xfrm>
            <a:off x="7020272" y="290043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213305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B3984-45CB-9F9B-67B3-1F24CC606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405E76F7-D712-C78F-A7D3-80685E771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6" y="99667"/>
            <a:ext cx="9011908" cy="494416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1696F7D-D94B-D9C3-5AC6-790D429F0103}"/>
              </a:ext>
            </a:extLst>
          </p:cNvPr>
          <p:cNvSpPr txBox="1"/>
          <p:nvPr/>
        </p:nvSpPr>
        <p:spPr>
          <a:xfrm>
            <a:off x="827584" y="170765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0091"/>
                </a:solidFill>
                <a:latin typeface="Marianne" pitchFamily="50" charset="0"/>
              </a:rPr>
              <a:t>Le projet architectural de [Votre établissement] vise à améliorer les conditions de travail des personnels et les conditions d’accueil des résidents ! </a:t>
            </a:r>
          </a:p>
        </p:txBody>
      </p:sp>
    </p:spTree>
    <p:extLst>
      <p:ext uri="{BB962C8B-B14F-4D97-AF65-F5344CB8AC3E}">
        <p14:creationId xmlns:p14="http://schemas.microsoft.com/office/powerpoint/2010/main" val="37953893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2060"/>
        </a:solidFill>
        <a:ln>
          <a:solidFill>
            <a:srgbClr val="00206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120</Words>
  <Application>Microsoft Office PowerPoint</Application>
  <PresentationFormat>Affichage à l'écran (16:9)</PresentationFormat>
  <Paragraphs>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Marianne</vt:lpstr>
      <vt:lpstr>Marianne ExtraBold</vt:lpstr>
      <vt:lpstr>Thème Office</vt:lpstr>
      <vt:lpstr>Présentation PowerPoint</vt:lpstr>
      <vt:lpstr>Présentation PowerPoint</vt:lpstr>
      <vt:lpstr>Présentation PowerPoint</vt:lpstr>
    </vt:vector>
  </TitlesOfParts>
  <Company>Ministères Chargés des Affaires Sociales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 COMTE, Suzy</dc:creator>
  <cp:lastModifiedBy>FOURNEREAU, Clémire (ARS-NA/DOS)</cp:lastModifiedBy>
  <cp:revision>21</cp:revision>
  <dcterms:created xsi:type="dcterms:W3CDTF">2022-02-16T15:34:47Z</dcterms:created>
  <dcterms:modified xsi:type="dcterms:W3CDTF">2026-02-23T14:29:02Z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094c1fb-3db8-4cce-b079-9b022302847f_Enabled">
    <vt:lpwstr>true</vt:lpwstr>
  </property>
  <property fmtid="{D5CDD505-2E9C-101B-9397-08002B2CF9AE}" pid="3" name="MSIP_Label_3094c1fb-3db8-4cce-b079-9b022302847f_SetDate">
    <vt:lpwstr>2026-02-23T14:29:02Z</vt:lpwstr>
  </property>
  <property fmtid="{D5CDD505-2E9C-101B-9397-08002B2CF9AE}" pid="4" name="MSIP_Label_3094c1fb-3db8-4cce-b079-9b022302847f_Method">
    <vt:lpwstr>Standard</vt:lpwstr>
  </property>
  <property fmtid="{D5CDD505-2E9C-101B-9397-08002B2CF9AE}" pid="5" name="MSIP_Label_3094c1fb-3db8-4cce-b079-9b022302847f_Name">
    <vt:lpwstr>[Prod v5] C1 - Standard</vt:lpwstr>
  </property>
  <property fmtid="{D5CDD505-2E9C-101B-9397-08002B2CF9AE}" pid="6" name="MSIP_Label_3094c1fb-3db8-4cce-b079-9b022302847f_SiteId">
    <vt:lpwstr>035e5292-5a25-4509-bb08-a555f7d31a8b</vt:lpwstr>
  </property>
  <property fmtid="{D5CDD505-2E9C-101B-9397-08002B2CF9AE}" pid="7" name="MSIP_Label_3094c1fb-3db8-4cce-b079-9b022302847f_ActionId">
    <vt:lpwstr>d4dfb379-cff1-485b-8b31-8e20ea39fc43</vt:lpwstr>
  </property>
  <property fmtid="{D5CDD505-2E9C-101B-9397-08002B2CF9AE}" pid="8" name="MSIP_Label_3094c1fb-3db8-4cce-b079-9b022302847f_ContentBits">
    <vt:lpwstr>0</vt:lpwstr>
  </property>
  <property fmtid="{D5CDD505-2E9C-101B-9397-08002B2CF9AE}" pid="9" name="MSIP_Label_3094c1fb-3db8-4cce-b079-9b022302847f_Tag">
    <vt:lpwstr>10, 3, 0, 1</vt:lpwstr>
  </property>
</Properties>
</file>