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notesMasterIdLst>
    <p:notesMasterId r:id="rId18"/>
  </p:notesMasterIdLst>
  <p:handoutMasterIdLst>
    <p:handoutMasterId r:id="rId19"/>
  </p:handoutMasterIdLst>
  <p:sldIdLst>
    <p:sldId id="256" r:id="rId2"/>
    <p:sldId id="258" r:id="rId3"/>
    <p:sldId id="274" r:id="rId4"/>
    <p:sldId id="257" r:id="rId5"/>
    <p:sldId id="260" r:id="rId6"/>
    <p:sldId id="278" r:id="rId7"/>
    <p:sldId id="275" r:id="rId8"/>
    <p:sldId id="261" r:id="rId9"/>
    <p:sldId id="272" r:id="rId10"/>
    <p:sldId id="264" r:id="rId11"/>
    <p:sldId id="265" r:id="rId12"/>
    <p:sldId id="266" r:id="rId13"/>
    <p:sldId id="277" r:id="rId14"/>
    <p:sldId id="267" r:id="rId15"/>
    <p:sldId id="279" r:id="rId16"/>
    <p:sldId id="271" r:id="rId17"/>
  </p:sldIdLst>
  <p:sldSz cx="7556500" cy="10693400"/>
  <p:notesSz cx="6799263" cy="9929813"/>
  <p:defaultTextStyle>
    <a:defPPr>
      <a:defRPr kern="0"/>
    </a:defPPr>
  </p:defaultTextStyle>
  <p:extLst>
    <p:ext uri="{EFAFB233-063F-42B5-8137-9DF3F51BA10A}">
      <p15:sldGuideLst xmlns:p15="http://schemas.microsoft.com/office/powerpoint/2012/main">
        <p15:guide id="1" orient="horz" pos="307" userDrawn="1">
          <p15:clr>
            <a:srgbClr val="A4A3A4"/>
          </p15:clr>
        </p15:guide>
        <p15:guide id="2" pos="339" userDrawn="1">
          <p15:clr>
            <a:srgbClr val="A4A3A4"/>
          </p15:clr>
        </p15:guide>
        <p15:guide id="3" pos="4421" userDrawn="1">
          <p15:clr>
            <a:srgbClr val="A4A3A4"/>
          </p15:clr>
        </p15:guide>
        <p15:guide id="4" orient="horz" pos="874" userDrawn="1">
          <p15:clr>
            <a:srgbClr val="A4A3A4"/>
          </p15:clr>
        </p15:guide>
        <p15:guide id="5" orient="horz" pos="3481" userDrawn="1">
          <p15:clr>
            <a:srgbClr val="A4A3A4"/>
          </p15:clr>
        </p15:guide>
        <p15:guide id="6" orient="horz" pos="189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19763F-736E-0566-4F2B-F289AA868495}" name="BONNISSENT, Isabelle (ARS-NA/DOS)" initials="IB" userId="S::isabelle.bonnissent@ars.sante.fr::577ca9c0-ac33-4353-a0b1-d44cc027a371" providerId="AD"/>
  <p188:author id="{D0874463-ADC5-B817-4AD3-6EE6AA00E76B}" name="Géraldine Goulinet Fité" initials="GG" userId="ec849bbca810075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FFC000"/>
    <a:srgbClr val="5B9BD5"/>
    <a:srgbClr val="FA8900"/>
    <a:srgbClr val="FFEAAC"/>
    <a:srgbClr val="FFE699"/>
    <a:srgbClr val="28ACCF"/>
    <a:srgbClr val="0099FF"/>
    <a:srgbClr val="66CCFF"/>
    <a:srgbClr val="34C1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8" autoAdjust="0"/>
    <p:restoredTop sz="96395" autoAdjust="0"/>
  </p:normalViewPr>
  <p:slideViewPr>
    <p:cSldViewPr>
      <p:cViewPr varScale="1">
        <p:scale>
          <a:sx n="66" d="100"/>
          <a:sy n="66" d="100"/>
        </p:scale>
        <p:origin x="2622" y="84"/>
      </p:cViewPr>
      <p:guideLst>
        <p:guide orient="horz" pos="307"/>
        <p:guide pos="339"/>
        <p:guide pos="4421"/>
        <p:guide orient="horz" pos="874"/>
        <p:guide orient="horz" pos="3481"/>
        <p:guide orient="horz" pos="1894"/>
      </p:guideLst>
    </p:cSldViewPr>
  </p:slideViewPr>
  <p:outlineViewPr>
    <p:cViewPr>
      <p:scale>
        <a:sx n="33" d="100"/>
        <a:sy n="33" d="100"/>
      </p:scale>
      <p:origin x="0" y="0"/>
    </p:cViewPr>
  </p:outlineViewPr>
  <p:notesTextViewPr>
    <p:cViewPr>
      <p:scale>
        <a:sx n="3" d="2"/>
        <a:sy n="3" d="2"/>
      </p:scale>
      <p:origin x="0" y="0"/>
    </p:cViewPr>
  </p:notesTextViewPr>
  <p:notesViewPr>
    <p:cSldViewPr showGuides="1">
      <p:cViewPr varScale="1">
        <p:scale>
          <a:sx n="78" d="100"/>
          <a:sy n="78" d="100"/>
        </p:scale>
        <p:origin x="2382" y="96"/>
      </p:cViewPr>
      <p:guideLst/>
    </p:cSldViewPr>
  </p:notesViewPr>
  <p:gridSpacing cx="59999" cy="59999"/>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pro203311flr007.polaris.social.gouv.fr\region$\DSTRAT\_Echanges\DMS_D&#233;mocratie%20en%20sant&#233;\01-INSTANCES\04-CDU\RAPPORT%20CDU\1_Enqu&#234;tes\Enqu&#234;te%20sur%20ann&#233;e%202023\4_Synthese%20des%20rapports%20CDU\visuels\GRAPHIQU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pro203311flr007.polaris.social.gouv.fr\region$\DSTRAT\_Echanges\DMS_D&#233;mocratie%20en%20sant&#233;\01-INSTANCES\04-CDU\RAPPORT%20CDU\1_Enqu&#234;tes\Enqu&#234;te%20sur%20ann&#233;e%202023\4_Synthese%20des%20rapports%20CDU\visuels\GRAPHIQU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pro203311flr007.polaris.social.gouv.fr\region$\DSTRAT\_Echanges\DMS_D&#233;mocratie%20en%20sant&#233;\01-INSTANCES\04-CDU\RAPPORT%20CDU\1_Enqu&#234;tes\Enqu&#234;te%20sur%20ann&#233;e%202023\4_Synthese%20des%20rapports%20CDU\visuels\GRAPHIQU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pro203311flr007.polaris.social.gouv.fr\region$\DSTRAT\_Echanges\DMS_D&#233;mocratie%20en%20sant&#233;\01-INSTANCES\04-CDU\RAPPORT%20CDU\1_Enqu&#234;tes\Enqu&#234;te%20sur%20ann&#233;e%202023\4_Synthese%20des%20rapports%20CDU\visuels\GRAPHIQU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pro203311flr007.polaris.social.gouv.fr\region$\DSTRAT\_Echanges\DMS_D&#233;mocratie%20en%20sant&#233;\01-INSTANCES\04-CDU\RAPPORT%20CDU\1_Enqu&#234;tes\Enqu&#234;te%20sur%20ann&#233;e%202023\4_Synthese%20des%20rapports%20CDU\visuels\GRAPHIQUE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pro203311flr007.polaris.social.gouv.fr\region$\DSTRAT\_Echanges\DMS_D&#233;mocratie%20en%20sant&#233;\01-INSTANCES\04-CDU\RAPPORT%20CDU\1_Enqu&#234;tes\Enqu&#234;te%20sur%20ann&#233;e%202023\4_Synthese%20des%20rapports%20CDU\visuels\GRAPHIQUES.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Feuil1!$D$29</c:f>
              <c:strCache>
                <c:ptCount val="1"/>
                <c:pt idx="0">
                  <c:v>Nombre de réponses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332-4609-A7CD-97619818804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332-4609-A7CD-97619818804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332-4609-A7CD-97619818804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332-4609-A7CD-97619818804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332-4609-A7CD-976198188045}"/>
              </c:ext>
            </c:extLst>
          </c:dPt>
          <c:dLbls>
            <c:dLbl>
              <c:idx val="0"/>
              <c:delete val="1"/>
              <c:extLst>
                <c:ext xmlns:c15="http://schemas.microsoft.com/office/drawing/2012/chart" uri="{CE6537A1-D6FC-4f65-9D91-7224C49458BB}"/>
                <c:ext xmlns:c16="http://schemas.microsoft.com/office/drawing/2014/chart" uri="{C3380CC4-5D6E-409C-BE32-E72D297353CC}">
                  <c16:uniqueId val="{00000001-2332-4609-A7CD-976198188045}"/>
                </c:ext>
              </c:extLst>
            </c:dLbl>
            <c:dLbl>
              <c:idx val="1"/>
              <c:layout>
                <c:manualLayout>
                  <c:x val="-3.8805694444444441E-2"/>
                  <c:y val="9.1900827509463365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4616694444444442"/>
                      <c:h val="0.24293939530381142"/>
                    </c:manualLayout>
                  </c15:layout>
                </c:ext>
                <c:ext xmlns:c16="http://schemas.microsoft.com/office/drawing/2014/chart" uri="{C3380CC4-5D6E-409C-BE32-E72D297353CC}">
                  <c16:uniqueId val="{00000003-2332-4609-A7CD-976198188045}"/>
                </c:ext>
              </c:extLst>
            </c:dLbl>
            <c:dLbl>
              <c:idx val="4"/>
              <c:layout>
                <c:manualLayout>
                  <c:x val="-4.4444444444444446E-2"/>
                  <c:y val="4.6329567383984558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2332-4609-A7CD-976198188045}"/>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Feuil1!$C$30:$C$34</c:f>
              <c:strCache>
                <c:ptCount val="5"/>
                <c:pt idx="0">
                  <c:v>Sans réponses</c:v>
                </c:pt>
                <c:pt idx="1">
                  <c:v>le représentant légal de l'établissement</c:v>
                </c:pt>
                <c:pt idx="2">
                  <c:v>un médiateur</c:v>
                </c:pt>
                <c:pt idx="3">
                  <c:v>un représentant des usagers</c:v>
                </c:pt>
                <c:pt idx="4">
                  <c:v>Autre</c:v>
                </c:pt>
              </c:strCache>
            </c:strRef>
          </c:cat>
          <c:val>
            <c:numRef>
              <c:f>Feuil1!$D$30:$D$34</c:f>
              <c:numCache>
                <c:formatCode>General</c:formatCode>
                <c:ptCount val="5"/>
                <c:pt idx="0">
                  <c:v>0</c:v>
                </c:pt>
                <c:pt idx="1">
                  <c:v>135</c:v>
                </c:pt>
                <c:pt idx="2">
                  <c:v>19</c:v>
                </c:pt>
                <c:pt idx="3">
                  <c:v>43</c:v>
                </c:pt>
                <c:pt idx="4">
                  <c:v>15</c:v>
                </c:pt>
              </c:numCache>
            </c:numRef>
          </c:val>
          <c:extLst>
            <c:ext xmlns:c16="http://schemas.microsoft.com/office/drawing/2014/chart" uri="{C3380CC4-5D6E-409C-BE32-E72D297353CC}">
              <c16:uniqueId val="{0000000A-2332-4609-A7CD-976198188045}"/>
            </c:ext>
          </c:extLst>
        </c:ser>
        <c:ser>
          <c:idx val="1"/>
          <c:order val="1"/>
          <c:tx>
            <c:strRef>
              <c:f>Feuil1!$E$29</c:f>
              <c:strCache>
                <c:ptCount val="1"/>
                <c:pt idx="0">
                  <c:v>Pourcentages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C-2332-4609-A7CD-97619818804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2332-4609-A7CD-97619818804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2332-4609-A7CD-97619818804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2332-4609-A7CD-97619818804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2332-4609-A7CD-976198188045}"/>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Feuil1!$C$30:$C$34</c:f>
              <c:strCache>
                <c:ptCount val="5"/>
                <c:pt idx="0">
                  <c:v>Sans réponses</c:v>
                </c:pt>
                <c:pt idx="1">
                  <c:v>le représentant légal de l'établissement</c:v>
                </c:pt>
                <c:pt idx="2">
                  <c:v>un médiateur</c:v>
                </c:pt>
                <c:pt idx="3">
                  <c:v>un représentant des usagers</c:v>
                </c:pt>
                <c:pt idx="4">
                  <c:v>Autre</c:v>
                </c:pt>
              </c:strCache>
            </c:strRef>
          </c:cat>
          <c:val>
            <c:numRef>
              <c:f>Feuil1!$E$30:$E$34</c:f>
              <c:numCache>
                <c:formatCode>0.00%</c:formatCode>
                <c:ptCount val="5"/>
                <c:pt idx="0" formatCode="0%">
                  <c:v>0</c:v>
                </c:pt>
                <c:pt idx="1">
                  <c:v>0.63700000000000001</c:v>
                </c:pt>
                <c:pt idx="2" formatCode="0%">
                  <c:v>0.09</c:v>
                </c:pt>
                <c:pt idx="3">
                  <c:v>0.20300000000000001</c:v>
                </c:pt>
                <c:pt idx="4">
                  <c:v>7.0999999999999994E-2</c:v>
                </c:pt>
              </c:numCache>
            </c:numRef>
          </c:val>
          <c:extLst>
            <c:ext xmlns:c16="http://schemas.microsoft.com/office/drawing/2014/chart" uri="{C3380CC4-5D6E-409C-BE32-E72D297353CC}">
              <c16:uniqueId val="{00000015-2332-4609-A7CD-976198188045}"/>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Feuil1!$D$42</c:f>
              <c:strCache>
                <c:ptCount val="1"/>
                <c:pt idx="0">
                  <c:v>Nombre de réponses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B81-46CF-A179-D7901427AE7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B81-46CF-A179-D7901427AE7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B81-46CF-A179-D7901427AE7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B81-46CF-A179-D7901427AE7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B81-46CF-A179-D7901427AE7C}"/>
              </c:ext>
            </c:extLst>
          </c:dPt>
          <c:dLbls>
            <c:dLbl>
              <c:idx val="1"/>
              <c:dLblPos val="outEnd"/>
              <c:showLegendKey val="0"/>
              <c:showVal val="0"/>
              <c:showCatName val="1"/>
              <c:showSerName val="0"/>
              <c:showPercent val="1"/>
              <c:showBubbleSize val="0"/>
              <c:extLst>
                <c:ext xmlns:c15="http://schemas.microsoft.com/office/drawing/2012/chart" uri="{CE6537A1-D6FC-4f65-9D91-7224C49458BB}">
                  <c15:layout>
                    <c:manualLayout>
                      <c:w val="0.24846611111111108"/>
                      <c:h val="0.2696431967163857"/>
                    </c:manualLayout>
                  </c15:layout>
                </c:ext>
                <c:ext xmlns:c16="http://schemas.microsoft.com/office/drawing/2014/chart" uri="{C3380CC4-5D6E-409C-BE32-E72D297353CC}">
                  <c16:uniqueId val="{00000003-7B81-46CF-A179-D7901427AE7C}"/>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Feuil1!$C$43:$C$47</c:f>
              <c:strCache>
                <c:ptCount val="5"/>
                <c:pt idx="0">
                  <c:v>Sans réponses</c:v>
                </c:pt>
                <c:pt idx="1">
                  <c:v>le représentant légal de l'établissement</c:v>
                </c:pt>
                <c:pt idx="2">
                  <c:v>un médiateur</c:v>
                </c:pt>
                <c:pt idx="3">
                  <c:v>un représentant des usagers</c:v>
                </c:pt>
                <c:pt idx="4">
                  <c:v>Autre</c:v>
                </c:pt>
              </c:strCache>
            </c:strRef>
          </c:cat>
          <c:val>
            <c:numRef>
              <c:f>Feuil1!$D$43:$D$47</c:f>
              <c:numCache>
                <c:formatCode>General</c:formatCode>
                <c:ptCount val="5"/>
                <c:pt idx="0">
                  <c:v>9</c:v>
                </c:pt>
                <c:pt idx="1">
                  <c:v>46</c:v>
                </c:pt>
                <c:pt idx="2">
                  <c:v>48</c:v>
                </c:pt>
                <c:pt idx="3">
                  <c:v>84</c:v>
                </c:pt>
                <c:pt idx="4">
                  <c:v>25</c:v>
                </c:pt>
              </c:numCache>
            </c:numRef>
          </c:val>
          <c:extLst>
            <c:ext xmlns:c16="http://schemas.microsoft.com/office/drawing/2014/chart" uri="{C3380CC4-5D6E-409C-BE32-E72D297353CC}">
              <c16:uniqueId val="{0000000A-7B81-46CF-A179-D7901427AE7C}"/>
            </c:ext>
          </c:extLst>
        </c:ser>
        <c:ser>
          <c:idx val="1"/>
          <c:order val="1"/>
          <c:tx>
            <c:strRef>
              <c:f>Feuil1!$E$42</c:f>
              <c:strCache>
                <c:ptCount val="1"/>
                <c:pt idx="0">
                  <c:v>Pourcentages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C-7B81-46CF-A179-D7901427AE7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7B81-46CF-A179-D7901427AE7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7B81-46CF-A179-D7901427AE7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7B81-46CF-A179-D7901427AE7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7B81-46CF-A179-D7901427AE7C}"/>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Feuil1!$C$43:$C$47</c:f>
              <c:strCache>
                <c:ptCount val="5"/>
                <c:pt idx="0">
                  <c:v>Sans réponses</c:v>
                </c:pt>
                <c:pt idx="1">
                  <c:v>le représentant légal de l'établissement</c:v>
                </c:pt>
                <c:pt idx="2">
                  <c:v>un médiateur</c:v>
                </c:pt>
                <c:pt idx="3">
                  <c:v>un représentant des usagers</c:v>
                </c:pt>
                <c:pt idx="4">
                  <c:v>Autre</c:v>
                </c:pt>
              </c:strCache>
            </c:strRef>
          </c:cat>
          <c:val>
            <c:numRef>
              <c:f>Feuil1!$E$43:$E$47</c:f>
              <c:numCache>
                <c:formatCode>0.00%</c:formatCode>
                <c:ptCount val="5"/>
                <c:pt idx="0">
                  <c:v>4.2000000000000003E-2</c:v>
                </c:pt>
                <c:pt idx="1">
                  <c:v>0.217</c:v>
                </c:pt>
                <c:pt idx="2">
                  <c:v>0.22600000000000001</c:v>
                </c:pt>
                <c:pt idx="3">
                  <c:v>0.39600000000000002</c:v>
                </c:pt>
                <c:pt idx="4">
                  <c:v>0.11799999999999999</c:v>
                </c:pt>
              </c:numCache>
            </c:numRef>
          </c:val>
          <c:extLst>
            <c:ext xmlns:c16="http://schemas.microsoft.com/office/drawing/2014/chart" uri="{C3380CC4-5D6E-409C-BE32-E72D297353CC}">
              <c16:uniqueId val="{00000015-7B81-46CF-A179-D7901427AE7C}"/>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F51-405C-9116-D316F88C187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F51-405C-9116-D316F88C187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F51-405C-9116-D316F88C187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F51-405C-9116-D316F88C187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F51-405C-9116-D316F88C1878}"/>
              </c:ext>
            </c:extLst>
          </c:dPt>
          <c:dLbls>
            <c:dLbl>
              <c:idx val="0"/>
              <c:layout>
                <c:manualLayout>
                  <c:x val="0.15698624999999994"/>
                  <c:y val="4.339761299057996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31301694444444439"/>
                      <c:h val="0.17004788813024027"/>
                    </c:manualLayout>
                  </c15:layout>
                </c:ext>
                <c:ext xmlns:c16="http://schemas.microsoft.com/office/drawing/2014/chart" uri="{C3380CC4-5D6E-409C-BE32-E72D297353CC}">
                  <c16:uniqueId val="{00000001-FF51-405C-9116-D316F88C1878}"/>
                </c:ext>
              </c:extLst>
            </c:dLbl>
            <c:dLbl>
              <c:idx val="1"/>
              <c:layout>
                <c:manualLayout>
                  <c:x val="1.3888888888888888E-7"/>
                  <c:y val="0"/>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4156722222222218"/>
                      <c:h val="0.25872776450232043"/>
                    </c:manualLayout>
                  </c15:layout>
                </c:ext>
                <c:ext xmlns:c16="http://schemas.microsoft.com/office/drawing/2014/chart" uri="{C3380CC4-5D6E-409C-BE32-E72D297353CC}">
                  <c16:uniqueId val="{00000003-FF51-405C-9116-D316F88C1878}"/>
                </c:ext>
              </c:extLst>
            </c:dLbl>
            <c:dLbl>
              <c:idx val="4"/>
              <c:layout>
                <c:manualLayout>
                  <c:x val="-5.6444444444444443E-2"/>
                  <c:y val="5.1056015283035255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F51-405C-9116-D316F88C1878}"/>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Feuil1!$M$33:$M$37</c:f>
              <c:strCache>
                <c:ptCount val="5"/>
                <c:pt idx="0">
                  <c:v>Sans réponses</c:v>
                </c:pt>
                <c:pt idx="1">
                  <c:v>le représentant légal de l'établissement</c:v>
                </c:pt>
                <c:pt idx="2">
                  <c:v>un médiateur</c:v>
                </c:pt>
                <c:pt idx="3">
                  <c:v>un représentant des usagers</c:v>
                </c:pt>
                <c:pt idx="4">
                  <c:v>Autre</c:v>
                </c:pt>
              </c:strCache>
            </c:strRef>
          </c:cat>
          <c:val>
            <c:numRef>
              <c:f>Feuil1!$N$33:$N$37</c:f>
              <c:numCache>
                <c:formatCode>General</c:formatCode>
                <c:ptCount val="5"/>
                <c:pt idx="0">
                  <c:v>2</c:v>
                </c:pt>
                <c:pt idx="1">
                  <c:v>135</c:v>
                </c:pt>
                <c:pt idx="2">
                  <c:v>18</c:v>
                </c:pt>
                <c:pt idx="3">
                  <c:v>36</c:v>
                </c:pt>
                <c:pt idx="4">
                  <c:v>13</c:v>
                </c:pt>
              </c:numCache>
            </c:numRef>
          </c:val>
          <c:extLst>
            <c:ext xmlns:c16="http://schemas.microsoft.com/office/drawing/2014/chart" uri="{C3380CC4-5D6E-409C-BE32-E72D297353CC}">
              <c16:uniqueId val="{0000000A-FF51-405C-9116-D316F88C1878}"/>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C-FF51-405C-9116-D316F88C187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FF51-405C-9116-D316F88C187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FF51-405C-9116-D316F88C187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FF51-405C-9116-D316F88C187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FF51-405C-9116-D316F88C1878}"/>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Feuil1!$M$33:$M$37</c:f>
              <c:strCache>
                <c:ptCount val="5"/>
                <c:pt idx="0">
                  <c:v>Sans réponses</c:v>
                </c:pt>
                <c:pt idx="1">
                  <c:v>le représentant légal de l'établissement</c:v>
                </c:pt>
                <c:pt idx="2">
                  <c:v>un médiateur</c:v>
                </c:pt>
                <c:pt idx="3">
                  <c:v>un représentant des usagers</c:v>
                </c:pt>
                <c:pt idx="4">
                  <c:v>Autre</c:v>
                </c:pt>
              </c:strCache>
            </c:strRef>
          </c:cat>
          <c:val>
            <c:numRef>
              <c:f>Feuil1!$O$33:$O$37</c:f>
              <c:numCache>
                <c:formatCode>0.00%</c:formatCode>
                <c:ptCount val="5"/>
                <c:pt idx="0">
                  <c:v>0</c:v>
                </c:pt>
                <c:pt idx="1">
                  <c:v>0.65</c:v>
                </c:pt>
                <c:pt idx="2">
                  <c:v>0.1</c:v>
                </c:pt>
                <c:pt idx="3">
                  <c:v>0.18</c:v>
                </c:pt>
                <c:pt idx="4">
                  <c:v>0.06</c:v>
                </c:pt>
              </c:numCache>
            </c:numRef>
          </c:val>
          <c:extLst>
            <c:ext xmlns:c16="http://schemas.microsoft.com/office/drawing/2014/chart" uri="{C3380CC4-5D6E-409C-BE32-E72D297353CC}">
              <c16:uniqueId val="{00000015-FF51-405C-9116-D316F88C1878}"/>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371-4493-BF08-A57321CD101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371-4493-BF08-A57321CD101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371-4493-BF08-A57321CD101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371-4493-BF08-A57321CD101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371-4493-BF08-A57321CD101F}"/>
              </c:ext>
            </c:extLst>
          </c:dPt>
          <c:dLbls>
            <c:dLbl>
              <c:idx val="1"/>
              <c:dLblPos val="outEnd"/>
              <c:showLegendKey val="0"/>
              <c:showVal val="0"/>
              <c:showCatName val="1"/>
              <c:showSerName val="0"/>
              <c:showPercent val="1"/>
              <c:showBubbleSize val="0"/>
              <c:extLst>
                <c:ext xmlns:c15="http://schemas.microsoft.com/office/drawing/2012/chart" uri="{CE6537A1-D6FC-4f65-9D91-7224C49458BB}">
                  <c15:layout>
                    <c:manualLayout>
                      <c:w val="0.25199388888888885"/>
                      <c:h val="0.27593727509537547"/>
                    </c:manualLayout>
                  </c15:layout>
                </c:ext>
                <c:ext xmlns:c16="http://schemas.microsoft.com/office/drawing/2014/chart" uri="{C3380CC4-5D6E-409C-BE32-E72D297353CC}">
                  <c16:uniqueId val="{00000003-8371-4493-BF08-A57321CD101F}"/>
                </c:ext>
              </c:extLst>
            </c:dLbl>
            <c:dLbl>
              <c:idx val="3"/>
              <c:layout>
                <c:manualLayout>
                  <c:x val="3.5277777777777738E-3"/>
                  <c:y val="4.5498603601021585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1270777777777777"/>
                      <c:h val="0.23961696951169023"/>
                    </c:manualLayout>
                  </c15:layout>
                </c:ext>
                <c:ext xmlns:c16="http://schemas.microsoft.com/office/drawing/2014/chart" uri="{C3380CC4-5D6E-409C-BE32-E72D297353CC}">
                  <c16:uniqueId val="{00000007-8371-4493-BF08-A57321CD101F}"/>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Feuil1!$M$42:$M$46</c:f>
              <c:strCache>
                <c:ptCount val="5"/>
                <c:pt idx="0">
                  <c:v>Sans réponses</c:v>
                </c:pt>
                <c:pt idx="1">
                  <c:v>le représentant légal de l'établissement</c:v>
                </c:pt>
                <c:pt idx="2">
                  <c:v>un médiateur</c:v>
                </c:pt>
                <c:pt idx="3">
                  <c:v>un représentant des usagers</c:v>
                </c:pt>
                <c:pt idx="4">
                  <c:v>Autre</c:v>
                </c:pt>
              </c:strCache>
            </c:strRef>
          </c:cat>
          <c:val>
            <c:numRef>
              <c:f>Feuil1!$N$42:$N$46</c:f>
              <c:numCache>
                <c:formatCode>General</c:formatCode>
                <c:ptCount val="5"/>
                <c:pt idx="0">
                  <c:v>11</c:v>
                </c:pt>
                <c:pt idx="1">
                  <c:v>45</c:v>
                </c:pt>
                <c:pt idx="2">
                  <c:v>49</c:v>
                </c:pt>
                <c:pt idx="3">
                  <c:v>76</c:v>
                </c:pt>
                <c:pt idx="4">
                  <c:v>23</c:v>
                </c:pt>
              </c:numCache>
            </c:numRef>
          </c:val>
          <c:extLst>
            <c:ext xmlns:c16="http://schemas.microsoft.com/office/drawing/2014/chart" uri="{C3380CC4-5D6E-409C-BE32-E72D297353CC}">
              <c16:uniqueId val="{0000000A-8371-4493-BF08-A57321CD101F}"/>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C-8371-4493-BF08-A57321CD101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8371-4493-BF08-A57321CD101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8371-4493-BF08-A57321CD101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8371-4493-BF08-A57321CD101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8371-4493-BF08-A57321CD101F}"/>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Feuil1!$M$42:$M$46</c:f>
              <c:strCache>
                <c:ptCount val="5"/>
                <c:pt idx="0">
                  <c:v>Sans réponses</c:v>
                </c:pt>
                <c:pt idx="1">
                  <c:v>le représentant légal de l'établissement</c:v>
                </c:pt>
                <c:pt idx="2">
                  <c:v>un médiateur</c:v>
                </c:pt>
                <c:pt idx="3">
                  <c:v>un représentant des usagers</c:v>
                </c:pt>
                <c:pt idx="4">
                  <c:v>Autre</c:v>
                </c:pt>
              </c:strCache>
            </c:strRef>
          </c:cat>
          <c:val>
            <c:numRef>
              <c:f>Feuil1!$O$42:$O$46</c:f>
              <c:numCache>
                <c:formatCode>0.00%</c:formatCode>
                <c:ptCount val="5"/>
                <c:pt idx="0">
                  <c:v>0.05</c:v>
                </c:pt>
                <c:pt idx="1">
                  <c:v>0.22</c:v>
                </c:pt>
                <c:pt idx="2">
                  <c:v>0.24</c:v>
                </c:pt>
                <c:pt idx="3">
                  <c:v>0.37</c:v>
                </c:pt>
                <c:pt idx="4">
                  <c:v>0.11</c:v>
                </c:pt>
              </c:numCache>
            </c:numRef>
          </c:val>
          <c:extLst>
            <c:ext xmlns:c16="http://schemas.microsoft.com/office/drawing/2014/chart" uri="{C3380CC4-5D6E-409C-BE32-E72D297353CC}">
              <c16:uniqueId val="{00000015-8371-4493-BF08-A57321CD101F}"/>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Postes vacants</a:t>
            </a:r>
            <a:r>
              <a:rPr lang="fr-FR" baseline="0"/>
              <a:t> RU</a:t>
            </a:r>
            <a:endParaRPr lang="fr-FR"/>
          </a:p>
        </c:rich>
      </c:tx>
      <c:layout>
        <c:manualLayout>
          <c:xMode val="edge"/>
          <c:yMode val="edge"/>
          <c:x val="0.34962489063867019"/>
          <c:y val="0.10185185185185185"/>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Feuil1!$D$31</c:f>
              <c:strCache>
                <c:ptCount val="1"/>
                <c:pt idx="0">
                  <c:v>Nombre de réponses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036-4FB1-8BDD-4049F7A5D5A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036-4FB1-8BDD-4049F7A5D5A0}"/>
              </c:ext>
            </c:extLst>
          </c:dPt>
          <c:dPt>
            <c:idx val="2"/>
            <c:bubble3D val="0"/>
            <c:spPr>
              <a:solidFill>
                <a:srgbClr val="5B9BD5"/>
              </a:solidFill>
              <a:ln w="19050">
                <a:solidFill>
                  <a:schemeClr val="lt1"/>
                </a:solidFill>
              </a:ln>
              <a:effectLst/>
            </c:spPr>
            <c:extLst>
              <c:ext xmlns:c16="http://schemas.microsoft.com/office/drawing/2014/chart" uri="{C3380CC4-5D6E-409C-BE32-E72D297353CC}">
                <c16:uniqueId val="{00000005-9036-4FB1-8BDD-4049F7A5D5A0}"/>
              </c:ext>
            </c:extLst>
          </c:dPt>
          <c:dLbls>
            <c:dLbl>
              <c:idx val="0"/>
              <c:delete val="1"/>
              <c:extLst>
                <c:ext xmlns:c15="http://schemas.microsoft.com/office/drawing/2012/chart" uri="{CE6537A1-D6FC-4f65-9D91-7224C49458BB}"/>
                <c:ext xmlns:c16="http://schemas.microsoft.com/office/drawing/2014/chart" uri="{C3380CC4-5D6E-409C-BE32-E72D297353CC}">
                  <c16:uniqueId val="{00000001-9036-4FB1-8BDD-4049F7A5D5A0}"/>
                </c:ext>
              </c:extLst>
            </c:dLbl>
            <c:dLbl>
              <c:idx val="2"/>
              <c:layout>
                <c:manualLayout>
                  <c:x val="8.3333333333333329E-2"/>
                  <c:y val="0.14814814814814814"/>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3432"/>
                        <a:gd name="adj2" fmla="val -94837"/>
                      </a:avLst>
                    </a:prstGeom>
                    <a:noFill/>
                    <a:ln>
                      <a:noFill/>
                    </a:ln>
                  </c15:spPr>
                </c:ext>
                <c:ext xmlns:c16="http://schemas.microsoft.com/office/drawing/2014/chart" uri="{C3380CC4-5D6E-409C-BE32-E72D297353CC}">
                  <c16:uniqueId val="{00000005-9036-4FB1-8BDD-4049F7A5D5A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Feuil1!$C$32:$C$34</c:f>
              <c:strCache>
                <c:ptCount val="3"/>
                <c:pt idx="0">
                  <c:v>Sans réponses</c:v>
                </c:pt>
                <c:pt idx="1">
                  <c:v>Oui</c:v>
                </c:pt>
                <c:pt idx="2">
                  <c:v>Non</c:v>
                </c:pt>
              </c:strCache>
            </c:strRef>
          </c:cat>
          <c:val>
            <c:numRef>
              <c:f>Feuil1!$D$32:$D$34</c:f>
              <c:numCache>
                <c:formatCode>General</c:formatCode>
                <c:ptCount val="3"/>
                <c:pt idx="0">
                  <c:v>0</c:v>
                </c:pt>
                <c:pt idx="1">
                  <c:v>70</c:v>
                </c:pt>
                <c:pt idx="2">
                  <c:v>142</c:v>
                </c:pt>
              </c:numCache>
            </c:numRef>
          </c:val>
          <c:extLst>
            <c:ext xmlns:c16="http://schemas.microsoft.com/office/drawing/2014/chart" uri="{C3380CC4-5D6E-409C-BE32-E72D297353CC}">
              <c16:uniqueId val="{00000006-9036-4FB1-8BDD-4049F7A5D5A0}"/>
            </c:ext>
          </c:extLst>
        </c:ser>
        <c:ser>
          <c:idx val="1"/>
          <c:order val="1"/>
          <c:tx>
            <c:strRef>
              <c:f>Feuil1!$E$31</c:f>
              <c:strCache>
                <c:ptCount val="1"/>
                <c:pt idx="0">
                  <c:v>Pourcentages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8-9036-4FB1-8BDD-4049F7A5D5A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9036-4FB1-8BDD-4049F7A5D5A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9036-4FB1-8BDD-4049F7A5D5A0}"/>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Feuil1!$C$32:$C$34</c:f>
              <c:strCache>
                <c:ptCount val="3"/>
                <c:pt idx="0">
                  <c:v>Sans réponses</c:v>
                </c:pt>
                <c:pt idx="1">
                  <c:v>Oui</c:v>
                </c:pt>
                <c:pt idx="2">
                  <c:v>Non</c:v>
                </c:pt>
              </c:strCache>
            </c:strRef>
          </c:cat>
          <c:val>
            <c:numRef>
              <c:f>Feuil1!$E$32:$E$34</c:f>
              <c:numCache>
                <c:formatCode>0%</c:formatCode>
                <c:ptCount val="3"/>
                <c:pt idx="0">
                  <c:v>0</c:v>
                </c:pt>
                <c:pt idx="1">
                  <c:v>0.33</c:v>
                </c:pt>
                <c:pt idx="2">
                  <c:v>0.67</c:v>
                </c:pt>
              </c:numCache>
            </c:numRef>
          </c:val>
          <c:extLst>
            <c:ext xmlns:c16="http://schemas.microsoft.com/office/drawing/2014/chart" uri="{C3380CC4-5D6E-409C-BE32-E72D297353CC}">
              <c16:uniqueId val="{0000000D-9036-4FB1-8BDD-4049F7A5D5A0}"/>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826-4051-9E83-F3B427C37FD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826-4051-9E83-F3B427C37FDD}"/>
              </c:ext>
            </c:extLst>
          </c:dPt>
          <c:dLbls>
            <c:dLbl>
              <c:idx val="0"/>
              <c:layout>
                <c:manualLayout>
                  <c:x val="0.1968498143631498"/>
                  <c:y val="-0.37962962962962971"/>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E0DBCFB4-DC5A-4928-AFD9-95CE40F467AF}" type="CATEGORYNAME">
                      <a:rPr lang="en-US"/>
                      <a:pPr>
                        <a:defRPr/>
                      </a:pPr>
                      <a:t>[NOM DE CATÉGORIE]</a:t>
                    </a:fld>
                    <a:r>
                      <a:rPr lang="en-US" baseline="0" dirty="0"/>
                      <a:t>
</a:t>
                    </a:r>
                    <a:fld id="{FB98AF4D-4A4A-47A5-817C-36EB8AEB17D5}" type="PERCENTAGE">
                      <a:rPr lang="en-US" baseline="0" smtClean="0"/>
                      <a:pPr>
                        <a:defRPr/>
                      </a:pPr>
                      <a:t>[POURCENTAGE]</a:t>
                    </a:fld>
                    <a:endParaRPr lang="en-US" baseline="0" dirty="0"/>
                  </a:p>
                </c:rich>
              </c:tx>
              <c:spPr>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22528"/>
                        <a:gd name="adj2" fmla="val 26358"/>
                      </a:avLst>
                    </a:prstGeom>
                    <a:noFill/>
                    <a:ln>
                      <a:noFill/>
                    </a:ln>
                  </c15:spPr>
                  <c15:layout>
                    <c:manualLayout>
                      <c:w val="5.4234448854855184E-2"/>
                      <c:h val="0.11673082531350248"/>
                    </c:manualLayout>
                  </c15:layout>
                  <c15:dlblFieldTable/>
                  <c15:showDataLabelsRange val="0"/>
                </c:ext>
                <c:ext xmlns:c16="http://schemas.microsoft.com/office/drawing/2014/chart" uri="{C3380CC4-5D6E-409C-BE32-E72D297353CC}">
                  <c16:uniqueId val="{00000001-1826-4051-9E83-F3B427C37FDD}"/>
                </c:ext>
              </c:extLst>
            </c:dLbl>
            <c:dLbl>
              <c:idx val="1"/>
              <c:layout>
                <c:manualLayout>
                  <c:x val="-0.10714610148880298"/>
                  <c:y val="6.0185185185185182E-2"/>
                </c:manualLayout>
              </c:layout>
              <c:spPr>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91074"/>
                        <a:gd name="adj2" fmla="val 24210"/>
                      </a:avLst>
                    </a:prstGeom>
                    <a:noFill/>
                    <a:ln>
                      <a:noFill/>
                    </a:ln>
                  </c15:spPr>
                </c:ext>
                <c:ext xmlns:c16="http://schemas.microsoft.com/office/drawing/2014/chart" uri="{C3380CC4-5D6E-409C-BE32-E72D297353CC}">
                  <c16:uniqueId val="{00000003-1826-4051-9E83-F3B427C37FDD}"/>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Feuil1!$C$113:$C$114</c:f>
              <c:strCache>
                <c:ptCount val="2"/>
                <c:pt idx="0">
                  <c:v>Oui</c:v>
                </c:pt>
                <c:pt idx="1">
                  <c:v>Non</c:v>
                </c:pt>
              </c:strCache>
            </c:strRef>
          </c:cat>
          <c:val>
            <c:numRef>
              <c:f>Feuil1!$D$113:$D$114</c:f>
              <c:numCache>
                <c:formatCode>General</c:formatCode>
                <c:ptCount val="2"/>
                <c:pt idx="0">
                  <c:v>196</c:v>
                </c:pt>
                <c:pt idx="1">
                  <c:v>16</c:v>
                </c:pt>
              </c:numCache>
            </c:numRef>
          </c:val>
          <c:extLst>
            <c:ext xmlns:c16="http://schemas.microsoft.com/office/drawing/2014/chart" uri="{C3380CC4-5D6E-409C-BE32-E72D297353CC}">
              <c16:uniqueId val="{00000004-1826-4051-9E83-F3B427C37FDD}"/>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6-1826-4051-9E83-F3B427C37FD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8-1826-4051-9E83-F3B427C37FDD}"/>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Feuil1!$C$113:$C$114</c:f>
              <c:strCache>
                <c:ptCount val="2"/>
                <c:pt idx="0">
                  <c:v>Oui</c:v>
                </c:pt>
                <c:pt idx="1">
                  <c:v>Non</c:v>
                </c:pt>
              </c:strCache>
            </c:strRef>
          </c:cat>
          <c:val>
            <c:numRef>
              <c:f>Feuil1!$E$113:$E$114</c:f>
              <c:numCache>
                <c:formatCode>0.00%</c:formatCode>
                <c:ptCount val="2"/>
                <c:pt idx="0">
                  <c:v>0.92500000000000004</c:v>
                </c:pt>
                <c:pt idx="1">
                  <c:v>7.4999999999999997E-2</c:v>
                </c:pt>
              </c:numCache>
            </c:numRef>
          </c:val>
          <c:extLst>
            <c:ext xmlns:c16="http://schemas.microsoft.com/office/drawing/2014/chart" uri="{C3380CC4-5D6E-409C-BE32-E72D297353CC}">
              <c16:uniqueId val="{00000009-1826-4051-9E83-F3B427C37FDD}"/>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Feuil1!$R$140</c:f>
              <c:strCache>
                <c:ptCount val="1"/>
                <c:pt idx="0">
                  <c:v>2023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Feuil1!$Q$141:$Q$143</c:f>
              <c:strCache>
                <c:ptCount val="3"/>
                <c:pt idx="0">
                  <c:v>1 à 2 fois</c:v>
                </c:pt>
                <c:pt idx="1">
                  <c:v>3 fois</c:v>
                </c:pt>
                <c:pt idx="2">
                  <c:v>4 fois ou +</c:v>
                </c:pt>
              </c:strCache>
            </c:strRef>
          </c:cat>
          <c:val>
            <c:numRef>
              <c:f>Feuil1!$R$141:$R$143</c:f>
              <c:numCache>
                <c:formatCode>0%</c:formatCode>
                <c:ptCount val="3"/>
                <c:pt idx="0">
                  <c:v>0.05</c:v>
                </c:pt>
                <c:pt idx="1">
                  <c:v>0.18</c:v>
                </c:pt>
                <c:pt idx="2">
                  <c:v>0.77</c:v>
                </c:pt>
              </c:numCache>
            </c:numRef>
          </c:val>
          <c:extLst>
            <c:ext xmlns:c16="http://schemas.microsoft.com/office/drawing/2014/chart" uri="{C3380CC4-5D6E-409C-BE32-E72D297353CC}">
              <c16:uniqueId val="{00000000-70BD-4DF9-80DF-D396DA9A97FE}"/>
            </c:ext>
          </c:extLst>
        </c:ser>
        <c:ser>
          <c:idx val="1"/>
          <c:order val="1"/>
          <c:tx>
            <c:strRef>
              <c:f>Feuil1!$S$140</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Feuil1!$Q$141:$Q$143</c:f>
              <c:strCache>
                <c:ptCount val="3"/>
                <c:pt idx="0">
                  <c:v>1 à 2 fois</c:v>
                </c:pt>
                <c:pt idx="1">
                  <c:v>3 fois</c:v>
                </c:pt>
                <c:pt idx="2">
                  <c:v>4 fois ou +</c:v>
                </c:pt>
              </c:strCache>
            </c:strRef>
          </c:cat>
          <c:val>
            <c:numRef>
              <c:f>Feuil1!$S$141:$S$143</c:f>
              <c:numCache>
                <c:formatCode>0%</c:formatCode>
                <c:ptCount val="3"/>
                <c:pt idx="0">
                  <c:v>0.13</c:v>
                </c:pt>
                <c:pt idx="1">
                  <c:v>0.19</c:v>
                </c:pt>
                <c:pt idx="2">
                  <c:v>0.68</c:v>
                </c:pt>
              </c:numCache>
            </c:numRef>
          </c:val>
          <c:extLst>
            <c:ext xmlns:c16="http://schemas.microsoft.com/office/drawing/2014/chart" uri="{C3380CC4-5D6E-409C-BE32-E72D297353CC}">
              <c16:uniqueId val="{00000001-70BD-4DF9-80DF-D396DA9A97FE}"/>
            </c:ext>
          </c:extLst>
        </c:ser>
        <c:dLbls>
          <c:dLblPos val="outEnd"/>
          <c:showLegendKey val="0"/>
          <c:showVal val="1"/>
          <c:showCatName val="0"/>
          <c:showSerName val="0"/>
          <c:showPercent val="0"/>
          <c:showBubbleSize val="0"/>
        </c:dLbls>
        <c:gapWidth val="219"/>
        <c:overlap val="-27"/>
        <c:axId val="885976480"/>
        <c:axId val="885974560"/>
      </c:barChart>
      <c:catAx>
        <c:axId val="885976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85974560"/>
        <c:crosses val="autoZero"/>
        <c:auto val="1"/>
        <c:lblAlgn val="ctr"/>
        <c:lblOffset val="100"/>
        <c:noMultiLvlLbl val="0"/>
      </c:catAx>
      <c:valAx>
        <c:axId val="8859745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85976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824" cy="498260"/>
          </a:xfrm>
          <a:prstGeom prst="rect">
            <a:avLst/>
          </a:prstGeom>
        </p:spPr>
        <p:txBody>
          <a:bodyPr vert="horz" lIns="83814" tIns="41907" rIns="83814" bIns="41907" rtlCol="0"/>
          <a:lstStyle>
            <a:lvl1pPr algn="l">
              <a:defRPr sz="1100"/>
            </a:lvl1pPr>
          </a:lstStyle>
          <a:p>
            <a:endParaRPr lang="fr-FR"/>
          </a:p>
        </p:txBody>
      </p:sp>
      <p:sp>
        <p:nvSpPr>
          <p:cNvPr id="3" name="Espace réservé de la date 2"/>
          <p:cNvSpPr>
            <a:spLocks noGrp="1"/>
          </p:cNvSpPr>
          <p:nvPr>
            <p:ph type="dt" sz="quarter" idx="1"/>
          </p:nvPr>
        </p:nvSpPr>
        <p:spPr>
          <a:xfrm>
            <a:off x="3851012" y="0"/>
            <a:ext cx="2946824" cy="498260"/>
          </a:xfrm>
          <a:prstGeom prst="rect">
            <a:avLst/>
          </a:prstGeom>
        </p:spPr>
        <p:txBody>
          <a:bodyPr vert="horz" lIns="83814" tIns="41907" rIns="83814" bIns="41907" rtlCol="0"/>
          <a:lstStyle>
            <a:lvl1pPr algn="r">
              <a:defRPr sz="1100"/>
            </a:lvl1pPr>
          </a:lstStyle>
          <a:p>
            <a:fld id="{A50DBD7C-90C7-4EFF-B2EE-BBD9B6967F33}" type="datetimeFigureOut">
              <a:rPr lang="fr-FR" smtClean="0"/>
              <a:t>06/06/2025</a:t>
            </a:fld>
            <a:endParaRPr lang="fr-FR"/>
          </a:p>
        </p:txBody>
      </p:sp>
      <p:sp>
        <p:nvSpPr>
          <p:cNvPr id="4" name="Espace réservé du pied de page 3"/>
          <p:cNvSpPr>
            <a:spLocks noGrp="1"/>
          </p:cNvSpPr>
          <p:nvPr>
            <p:ph type="ftr" sz="quarter" idx="2"/>
          </p:nvPr>
        </p:nvSpPr>
        <p:spPr>
          <a:xfrm>
            <a:off x="0" y="9431554"/>
            <a:ext cx="2946824" cy="498260"/>
          </a:xfrm>
          <a:prstGeom prst="rect">
            <a:avLst/>
          </a:prstGeom>
        </p:spPr>
        <p:txBody>
          <a:bodyPr vert="horz" lIns="83814" tIns="41907" rIns="83814" bIns="41907" rtlCol="0" anchor="b"/>
          <a:lstStyle>
            <a:lvl1pPr algn="l">
              <a:defRPr sz="1100"/>
            </a:lvl1pPr>
          </a:lstStyle>
          <a:p>
            <a:endParaRPr lang="fr-FR"/>
          </a:p>
        </p:txBody>
      </p:sp>
      <p:sp>
        <p:nvSpPr>
          <p:cNvPr id="5" name="Espace réservé du numéro de diapositive 4"/>
          <p:cNvSpPr>
            <a:spLocks noGrp="1"/>
          </p:cNvSpPr>
          <p:nvPr>
            <p:ph type="sldNum" sz="quarter" idx="3"/>
          </p:nvPr>
        </p:nvSpPr>
        <p:spPr>
          <a:xfrm>
            <a:off x="3851012" y="9431554"/>
            <a:ext cx="2946824" cy="498260"/>
          </a:xfrm>
          <a:prstGeom prst="rect">
            <a:avLst/>
          </a:prstGeom>
        </p:spPr>
        <p:txBody>
          <a:bodyPr vert="horz" lIns="83814" tIns="41907" rIns="83814" bIns="41907" rtlCol="0" anchor="b"/>
          <a:lstStyle>
            <a:lvl1pPr algn="r">
              <a:defRPr sz="1100"/>
            </a:lvl1pPr>
          </a:lstStyle>
          <a:p>
            <a:fld id="{B9C2D8B4-95E8-4A51-945D-E65ECBD21DDF}" type="slidenum">
              <a:rPr lang="fr-FR" smtClean="0"/>
              <a:t>‹N°›</a:t>
            </a:fld>
            <a:endParaRPr lang="fr-FR"/>
          </a:p>
        </p:txBody>
      </p:sp>
    </p:spTree>
    <p:extLst>
      <p:ext uri="{BB962C8B-B14F-4D97-AF65-F5344CB8AC3E}">
        <p14:creationId xmlns:p14="http://schemas.microsoft.com/office/powerpoint/2010/main" val="1928149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824" cy="498260"/>
          </a:xfrm>
          <a:prstGeom prst="rect">
            <a:avLst/>
          </a:prstGeom>
        </p:spPr>
        <p:txBody>
          <a:bodyPr vert="horz" lIns="83814" tIns="41907" rIns="83814" bIns="41907" rtlCol="0"/>
          <a:lstStyle>
            <a:lvl1pPr algn="l">
              <a:defRPr sz="1100"/>
            </a:lvl1pPr>
          </a:lstStyle>
          <a:p>
            <a:endParaRPr lang="fr-FR"/>
          </a:p>
        </p:txBody>
      </p:sp>
      <p:sp>
        <p:nvSpPr>
          <p:cNvPr id="3" name="Espace réservé de la date 2"/>
          <p:cNvSpPr>
            <a:spLocks noGrp="1"/>
          </p:cNvSpPr>
          <p:nvPr>
            <p:ph type="dt" idx="1"/>
          </p:nvPr>
        </p:nvSpPr>
        <p:spPr>
          <a:xfrm>
            <a:off x="3851012" y="0"/>
            <a:ext cx="2946824" cy="498260"/>
          </a:xfrm>
          <a:prstGeom prst="rect">
            <a:avLst/>
          </a:prstGeom>
        </p:spPr>
        <p:txBody>
          <a:bodyPr vert="horz" lIns="83814" tIns="41907" rIns="83814" bIns="41907" rtlCol="0"/>
          <a:lstStyle>
            <a:lvl1pPr algn="r">
              <a:defRPr sz="1100"/>
            </a:lvl1pPr>
          </a:lstStyle>
          <a:p>
            <a:fld id="{EA105B52-29C2-41A6-B819-3ACE19C43C01}" type="datetimeFigureOut">
              <a:rPr lang="fr-FR" smtClean="0"/>
              <a:t>06/06/2025</a:t>
            </a:fld>
            <a:endParaRPr lang="fr-FR"/>
          </a:p>
        </p:txBody>
      </p:sp>
      <p:sp>
        <p:nvSpPr>
          <p:cNvPr id="4" name="Espace réservé de l'image des diapositives 3"/>
          <p:cNvSpPr>
            <a:spLocks noGrp="1" noRot="1" noChangeAspect="1"/>
          </p:cNvSpPr>
          <p:nvPr>
            <p:ph type="sldImg" idx="2"/>
          </p:nvPr>
        </p:nvSpPr>
        <p:spPr>
          <a:xfrm>
            <a:off x="2216150" y="1241425"/>
            <a:ext cx="2366963" cy="3351213"/>
          </a:xfrm>
          <a:prstGeom prst="rect">
            <a:avLst/>
          </a:prstGeom>
          <a:noFill/>
          <a:ln w="12700">
            <a:solidFill>
              <a:prstClr val="black"/>
            </a:solidFill>
          </a:ln>
        </p:spPr>
        <p:txBody>
          <a:bodyPr vert="horz" lIns="83814" tIns="41907" rIns="83814" bIns="41907" rtlCol="0" anchor="ctr"/>
          <a:lstStyle/>
          <a:p>
            <a:endParaRPr lang="fr-FR"/>
          </a:p>
        </p:txBody>
      </p:sp>
      <p:sp>
        <p:nvSpPr>
          <p:cNvPr id="5" name="Espace réservé des notes 4"/>
          <p:cNvSpPr>
            <a:spLocks noGrp="1"/>
          </p:cNvSpPr>
          <p:nvPr>
            <p:ph type="body" sz="quarter" idx="3"/>
          </p:nvPr>
        </p:nvSpPr>
        <p:spPr>
          <a:xfrm>
            <a:off x="679927" y="4779165"/>
            <a:ext cx="5439410" cy="3909422"/>
          </a:xfrm>
          <a:prstGeom prst="rect">
            <a:avLst/>
          </a:prstGeom>
        </p:spPr>
        <p:txBody>
          <a:bodyPr vert="horz" lIns="83814" tIns="41907" rIns="83814" bIns="41907"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554"/>
            <a:ext cx="2946824" cy="498260"/>
          </a:xfrm>
          <a:prstGeom prst="rect">
            <a:avLst/>
          </a:prstGeom>
        </p:spPr>
        <p:txBody>
          <a:bodyPr vert="horz" lIns="83814" tIns="41907" rIns="83814" bIns="41907" rtlCol="0" anchor="b"/>
          <a:lstStyle>
            <a:lvl1pPr algn="l">
              <a:defRPr sz="1100"/>
            </a:lvl1pPr>
          </a:lstStyle>
          <a:p>
            <a:endParaRPr lang="fr-FR"/>
          </a:p>
        </p:txBody>
      </p:sp>
      <p:sp>
        <p:nvSpPr>
          <p:cNvPr id="7" name="Espace réservé du numéro de diapositive 6"/>
          <p:cNvSpPr>
            <a:spLocks noGrp="1"/>
          </p:cNvSpPr>
          <p:nvPr>
            <p:ph type="sldNum" sz="quarter" idx="5"/>
          </p:nvPr>
        </p:nvSpPr>
        <p:spPr>
          <a:xfrm>
            <a:off x="3851012" y="9431554"/>
            <a:ext cx="2946824" cy="498260"/>
          </a:xfrm>
          <a:prstGeom prst="rect">
            <a:avLst/>
          </a:prstGeom>
        </p:spPr>
        <p:txBody>
          <a:bodyPr vert="horz" lIns="83814" tIns="41907" rIns="83814" bIns="41907" rtlCol="0" anchor="b"/>
          <a:lstStyle>
            <a:lvl1pPr algn="r">
              <a:defRPr sz="1100"/>
            </a:lvl1pPr>
          </a:lstStyle>
          <a:p>
            <a:fld id="{F16E2AE2-A819-4326-86A7-88F4446D28F0}" type="slidenum">
              <a:rPr lang="fr-FR" smtClean="0"/>
              <a:t>‹N°›</a:t>
            </a:fld>
            <a:endParaRPr lang="fr-FR"/>
          </a:p>
        </p:txBody>
      </p:sp>
    </p:spTree>
    <p:extLst>
      <p:ext uri="{BB962C8B-B14F-4D97-AF65-F5344CB8AC3E}">
        <p14:creationId xmlns:p14="http://schemas.microsoft.com/office/powerpoint/2010/main" val="3314928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6E2AE2-A819-4326-86A7-88F4446D28F0}" type="slidenum">
              <a:rPr lang="fr-FR" smtClean="0"/>
              <a:t>4</a:t>
            </a:fld>
            <a:endParaRPr lang="fr-FR"/>
          </a:p>
        </p:txBody>
      </p:sp>
    </p:spTree>
    <p:extLst>
      <p:ext uri="{BB962C8B-B14F-4D97-AF65-F5344CB8AC3E}">
        <p14:creationId xmlns:p14="http://schemas.microsoft.com/office/powerpoint/2010/main" val="367697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Amélioration pour</a:t>
            </a:r>
            <a:r>
              <a:rPr lang="fr-FR" baseline="0"/>
              <a:t> visibilité (Livret d’accueil)</a:t>
            </a:r>
            <a:endParaRPr lang="fr-FR"/>
          </a:p>
          <a:p>
            <a:r>
              <a:rPr lang="fr-FR"/>
              <a:t>- Version audio/</a:t>
            </a:r>
            <a:r>
              <a:rPr lang="fr-FR" err="1"/>
              <a:t>video</a:t>
            </a:r>
            <a:r>
              <a:rPr lang="fr-FR" baseline="0"/>
              <a:t> pour personnes en situation de handicap</a:t>
            </a:r>
            <a:br>
              <a:rPr lang="fr-FR" baseline="0"/>
            </a:br>
            <a:r>
              <a:rPr lang="fr-FR" baseline="0"/>
              <a:t>- Versions en langues étrangères</a:t>
            </a:r>
            <a:endParaRPr lang="fr-FR"/>
          </a:p>
        </p:txBody>
      </p:sp>
      <p:sp>
        <p:nvSpPr>
          <p:cNvPr id="4" name="Espace réservé du numéro de diapositive 3"/>
          <p:cNvSpPr>
            <a:spLocks noGrp="1"/>
          </p:cNvSpPr>
          <p:nvPr>
            <p:ph type="sldNum" sz="quarter" idx="10"/>
          </p:nvPr>
        </p:nvSpPr>
        <p:spPr/>
        <p:txBody>
          <a:bodyPr/>
          <a:lstStyle/>
          <a:p>
            <a:fld id="{F16E2AE2-A819-4326-86A7-88F4446D28F0}" type="slidenum">
              <a:rPr lang="fr-FR" smtClean="0"/>
              <a:t>8</a:t>
            </a:fld>
            <a:endParaRPr lang="fr-FR"/>
          </a:p>
        </p:txBody>
      </p:sp>
    </p:spTree>
    <p:extLst>
      <p:ext uri="{BB962C8B-B14F-4D97-AF65-F5344CB8AC3E}">
        <p14:creationId xmlns:p14="http://schemas.microsoft.com/office/powerpoint/2010/main" val="2335443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6E2AE2-A819-4326-86A7-88F4446D28F0}" type="slidenum">
              <a:rPr lang="fr-FR" smtClean="0"/>
              <a:t>15</a:t>
            </a:fld>
            <a:endParaRPr lang="fr-FR"/>
          </a:p>
        </p:txBody>
      </p:sp>
    </p:spTree>
    <p:extLst>
      <p:ext uri="{BB962C8B-B14F-4D97-AF65-F5344CB8AC3E}">
        <p14:creationId xmlns:p14="http://schemas.microsoft.com/office/powerpoint/2010/main" val="3707467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44563" y="1749425"/>
            <a:ext cx="5667375" cy="3724275"/>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944563" y="5616575"/>
            <a:ext cx="5667375" cy="258127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3CFF8CFE-9834-4314-84DD-DDB5F60DB156}" type="datetimeFigureOut">
              <a:rPr lang="fr-FR" smtClean="0"/>
              <a:t>06/06/2025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8E17007-C798-489C-A12B-EFE43CB8314D}" type="slidenum">
              <a:rPr lang="fr-FR" smtClean="0"/>
              <a:t>‹N°›</a:t>
            </a:fld>
            <a:endParaRPr lang="fr-FR"/>
          </a:p>
        </p:txBody>
      </p:sp>
    </p:spTree>
    <p:extLst>
      <p:ext uri="{BB962C8B-B14F-4D97-AF65-F5344CB8AC3E}">
        <p14:creationId xmlns:p14="http://schemas.microsoft.com/office/powerpoint/2010/main" val="2439754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CFF8CFE-9834-4314-84DD-DDB5F60DB156}" type="datetimeFigureOut">
              <a:rPr lang="fr-FR" smtClean="0"/>
              <a:t>06/06/2025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8E17007-C798-489C-A12B-EFE43CB8314D}" type="slidenum">
              <a:rPr lang="fr-FR" smtClean="0"/>
              <a:t>‹N°›</a:t>
            </a:fld>
            <a:endParaRPr lang="fr-FR"/>
          </a:p>
        </p:txBody>
      </p:sp>
    </p:spTree>
    <p:extLst>
      <p:ext uri="{BB962C8B-B14F-4D97-AF65-F5344CB8AC3E}">
        <p14:creationId xmlns:p14="http://schemas.microsoft.com/office/powerpoint/2010/main" val="1697055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5408613" y="569913"/>
            <a:ext cx="1628775" cy="906145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519113" y="569913"/>
            <a:ext cx="4737100" cy="906145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CFF8CFE-9834-4314-84DD-DDB5F60DB156}" type="datetimeFigureOut">
              <a:rPr lang="fr-FR" smtClean="0"/>
              <a:t>06/06/2025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8E17007-C798-489C-A12B-EFE43CB8314D}" type="slidenum">
              <a:rPr lang="fr-FR" smtClean="0"/>
              <a:t>‹N°›</a:t>
            </a:fld>
            <a:endParaRPr lang="fr-FR"/>
          </a:p>
        </p:txBody>
      </p:sp>
    </p:spTree>
    <p:extLst>
      <p:ext uri="{BB962C8B-B14F-4D97-AF65-F5344CB8AC3E}">
        <p14:creationId xmlns:p14="http://schemas.microsoft.com/office/powerpoint/2010/main" val="975520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6/6/2025</a:t>
            </a:fld>
            <a:endParaRPr lang="en-US"/>
          </a:p>
        </p:txBody>
      </p:sp>
      <p:sp>
        <p:nvSpPr>
          <p:cNvPr id="4" name="Holder 4"/>
          <p:cNvSpPr>
            <a:spLocks noGrp="1"/>
          </p:cNvSpPr>
          <p:nvPr>
            <p:ph type="sldNum" sz="quarter" idx="7"/>
          </p:nvPr>
        </p:nvSpPr>
        <p:spPr/>
        <p:txBody>
          <a:bodyPr lIns="0" tIns="0" rIns="0" bIns="0"/>
          <a:lstStyle>
            <a:lvl1pPr>
              <a:defRPr sz="1000" b="0" i="0">
                <a:solidFill>
                  <a:srgbClr val="231F20"/>
                </a:solidFill>
                <a:latin typeface="Calibri" panose="020F0502020204030204" pitchFamily="34" charset="0"/>
                <a:cs typeface="Calibri" panose="020F0502020204030204" pitchFamily="34" charset="0"/>
              </a:defRPr>
            </a:lvl1pPr>
          </a:lstStyle>
          <a:p>
            <a:pPr marL="38100">
              <a:lnSpc>
                <a:spcPts val="1070"/>
              </a:lnSpc>
            </a:pPr>
            <a:fld id="{81D60167-4931-47E6-BA6A-407CBD079E47}" type="slidenum">
              <a:rPr lang="fr-FR" spc="-50" smtClean="0"/>
              <a:pPr marL="38100">
                <a:lnSpc>
                  <a:spcPts val="1070"/>
                </a:lnSpc>
              </a:pPr>
              <a:t>‹N°›</a:t>
            </a:fld>
            <a:endParaRPr lang="fr-FR" spc="-50"/>
          </a:p>
        </p:txBody>
      </p:sp>
    </p:spTree>
    <p:extLst>
      <p:ext uri="{BB962C8B-B14F-4D97-AF65-F5344CB8AC3E}">
        <p14:creationId xmlns:p14="http://schemas.microsoft.com/office/powerpoint/2010/main" val="811346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CFF8CFE-9834-4314-84DD-DDB5F60DB156}" type="datetimeFigureOut">
              <a:rPr lang="fr-FR" smtClean="0"/>
              <a:t>06/06/2025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8E17007-C798-489C-A12B-EFE43CB8314D}" type="slidenum">
              <a:rPr lang="fr-FR" smtClean="0"/>
              <a:t>‹N°›</a:t>
            </a:fld>
            <a:endParaRPr lang="fr-FR"/>
          </a:p>
        </p:txBody>
      </p:sp>
    </p:spTree>
    <p:extLst>
      <p:ext uri="{BB962C8B-B14F-4D97-AF65-F5344CB8AC3E}">
        <p14:creationId xmlns:p14="http://schemas.microsoft.com/office/powerpoint/2010/main" val="1939498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15938" y="2665413"/>
            <a:ext cx="6516687" cy="4448175"/>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515938" y="7156450"/>
            <a:ext cx="6516687" cy="23383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3CFF8CFE-9834-4314-84DD-DDB5F60DB156}" type="datetimeFigureOut">
              <a:rPr lang="fr-FR" smtClean="0"/>
              <a:t>06/06/2025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8E17007-C798-489C-A12B-EFE43CB8314D}" type="slidenum">
              <a:rPr lang="fr-FR" smtClean="0"/>
              <a:t>‹N°›</a:t>
            </a:fld>
            <a:endParaRPr lang="fr-FR"/>
          </a:p>
        </p:txBody>
      </p:sp>
    </p:spTree>
    <p:extLst>
      <p:ext uri="{BB962C8B-B14F-4D97-AF65-F5344CB8AC3E}">
        <p14:creationId xmlns:p14="http://schemas.microsoft.com/office/powerpoint/2010/main" val="577923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519113" y="2846388"/>
            <a:ext cx="3182937" cy="678497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854450" y="2846388"/>
            <a:ext cx="3182938" cy="678497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CFF8CFE-9834-4314-84DD-DDB5F60DB156}" type="datetimeFigureOut">
              <a:rPr lang="fr-FR" smtClean="0"/>
              <a:t>06/06/2025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8E17007-C798-489C-A12B-EFE43CB8314D}" type="slidenum">
              <a:rPr lang="fr-FR" smtClean="0"/>
              <a:t>‹N°›</a:t>
            </a:fld>
            <a:endParaRPr lang="fr-FR"/>
          </a:p>
        </p:txBody>
      </p:sp>
    </p:spTree>
    <p:extLst>
      <p:ext uri="{BB962C8B-B14F-4D97-AF65-F5344CB8AC3E}">
        <p14:creationId xmlns:p14="http://schemas.microsoft.com/office/powerpoint/2010/main" val="387494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20700" y="569913"/>
            <a:ext cx="6516688" cy="2066925"/>
          </a:xfrm>
        </p:spPr>
        <p:txBody>
          <a:bodyPr/>
          <a:lstStyle/>
          <a:p>
            <a:r>
              <a:rPr lang="fr-FR"/>
              <a:t>Modifiez le style du titre</a:t>
            </a:r>
          </a:p>
        </p:txBody>
      </p:sp>
      <p:sp>
        <p:nvSpPr>
          <p:cNvPr id="3" name="Espace réservé du texte 2"/>
          <p:cNvSpPr>
            <a:spLocks noGrp="1"/>
          </p:cNvSpPr>
          <p:nvPr>
            <p:ph type="body" idx="1"/>
          </p:nvPr>
        </p:nvSpPr>
        <p:spPr>
          <a:xfrm>
            <a:off x="520700" y="2620963"/>
            <a:ext cx="3197225" cy="1285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520700" y="3906838"/>
            <a:ext cx="3197225" cy="574516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825875" y="2620963"/>
            <a:ext cx="3211513" cy="1285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3825875" y="3906838"/>
            <a:ext cx="3211513" cy="574516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CFF8CFE-9834-4314-84DD-DDB5F60DB156}" type="datetimeFigureOut">
              <a:rPr lang="fr-FR" smtClean="0"/>
              <a:t>06/06/2025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8E17007-C798-489C-A12B-EFE43CB8314D}" type="slidenum">
              <a:rPr lang="fr-FR" smtClean="0"/>
              <a:t>‹N°›</a:t>
            </a:fld>
            <a:endParaRPr lang="fr-FR"/>
          </a:p>
        </p:txBody>
      </p:sp>
    </p:spTree>
    <p:extLst>
      <p:ext uri="{BB962C8B-B14F-4D97-AF65-F5344CB8AC3E}">
        <p14:creationId xmlns:p14="http://schemas.microsoft.com/office/powerpoint/2010/main" val="4089933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3CFF8CFE-9834-4314-84DD-DDB5F60DB156}" type="datetimeFigureOut">
              <a:rPr lang="fr-FR" smtClean="0"/>
              <a:t>06/06/2025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8E17007-C798-489C-A12B-EFE43CB8314D}" type="slidenum">
              <a:rPr lang="fr-FR" smtClean="0"/>
              <a:t>‹N°›</a:t>
            </a:fld>
            <a:endParaRPr lang="fr-FR"/>
          </a:p>
        </p:txBody>
      </p:sp>
    </p:spTree>
    <p:extLst>
      <p:ext uri="{BB962C8B-B14F-4D97-AF65-F5344CB8AC3E}">
        <p14:creationId xmlns:p14="http://schemas.microsoft.com/office/powerpoint/2010/main" val="613885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CFF8CFE-9834-4314-84DD-DDB5F60DB156}" type="datetimeFigureOut">
              <a:rPr lang="fr-FR" smtClean="0"/>
              <a:t>06/06/2025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8E17007-C798-489C-A12B-EFE43CB8314D}" type="slidenum">
              <a:rPr lang="fr-FR" smtClean="0"/>
              <a:t>‹N°›</a:t>
            </a:fld>
            <a:endParaRPr lang="fr-FR"/>
          </a:p>
        </p:txBody>
      </p:sp>
    </p:spTree>
    <p:extLst>
      <p:ext uri="{BB962C8B-B14F-4D97-AF65-F5344CB8AC3E}">
        <p14:creationId xmlns:p14="http://schemas.microsoft.com/office/powerpoint/2010/main" val="4187881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20700" y="712788"/>
            <a:ext cx="2436813" cy="249555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213100" y="1539875"/>
            <a:ext cx="3824288" cy="7599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520700" y="3208338"/>
            <a:ext cx="2436813" cy="5943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3CFF8CFE-9834-4314-84DD-DDB5F60DB156}" type="datetimeFigureOut">
              <a:rPr lang="fr-FR" smtClean="0"/>
              <a:t>06/06/2025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8E17007-C798-489C-A12B-EFE43CB8314D}" type="slidenum">
              <a:rPr lang="fr-FR" smtClean="0"/>
              <a:t>‹N°›</a:t>
            </a:fld>
            <a:endParaRPr lang="fr-FR"/>
          </a:p>
        </p:txBody>
      </p:sp>
    </p:spTree>
    <p:extLst>
      <p:ext uri="{BB962C8B-B14F-4D97-AF65-F5344CB8AC3E}">
        <p14:creationId xmlns:p14="http://schemas.microsoft.com/office/powerpoint/2010/main" val="4029398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20700" y="712788"/>
            <a:ext cx="2436813" cy="249555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213100" y="1539875"/>
            <a:ext cx="3824288" cy="75993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520700" y="3208338"/>
            <a:ext cx="2436813" cy="5943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3CFF8CFE-9834-4314-84DD-DDB5F60DB156}" type="datetimeFigureOut">
              <a:rPr lang="fr-FR" smtClean="0"/>
              <a:t>06/06/2025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8E17007-C798-489C-A12B-EFE43CB8314D}" type="slidenum">
              <a:rPr lang="fr-FR" smtClean="0"/>
              <a:t>‹N°›</a:t>
            </a:fld>
            <a:endParaRPr lang="fr-FR"/>
          </a:p>
        </p:txBody>
      </p:sp>
    </p:spTree>
    <p:extLst>
      <p:ext uri="{BB962C8B-B14F-4D97-AF65-F5344CB8AC3E}">
        <p14:creationId xmlns:p14="http://schemas.microsoft.com/office/powerpoint/2010/main" val="1797991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19113" y="569913"/>
            <a:ext cx="6518275" cy="206692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519113" y="2846388"/>
            <a:ext cx="6518275" cy="6784975"/>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519113" y="9910763"/>
            <a:ext cx="1700212" cy="569912"/>
          </a:xfrm>
          <a:prstGeom prst="rect">
            <a:avLst/>
          </a:prstGeom>
        </p:spPr>
        <p:txBody>
          <a:bodyPr vert="horz" lIns="91440" tIns="45720" rIns="91440" bIns="45720" rtlCol="0" anchor="ctr"/>
          <a:lstStyle>
            <a:lvl1pPr algn="l">
              <a:defRPr sz="1200">
                <a:solidFill>
                  <a:schemeClr val="tx1">
                    <a:tint val="75000"/>
                  </a:schemeClr>
                </a:solidFill>
              </a:defRPr>
            </a:lvl1pPr>
          </a:lstStyle>
          <a:p>
            <a:fld id="{3CFF8CFE-9834-4314-84DD-DDB5F60DB156}" type="datetimeFigureOut">
              <a:rPr lang="fr-FR" smtClean="0"/>
              <a:t>06/06/2025</a:t>
            </a:fld>
            <a:endParaRPr lang="fr-FR"/>
          </a:p>
        </p:txBody>
      </p:sp>
      <p:sp>
        <p:nvSpPr>
          <p:cNvPr id="5" name="Espace réservé du pied de page 4"/>
          <p:cNvSpPr>
            <a:spLocks noGrp="1"/>
          </p:cNvSpPr>
          <p:nvPr>
            <p:ph type="ftr" sz="quarter" idx="3"/>
          </p:nvPr>
        </p:nvSpPr>
        <p:spPr>
          <a:xfrm>
            <a:off x="2503488" y="9910763"/>
            <a:ext cx="2549525" cy="5699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5337175" y="9910763"/>
            <a:ext cx="1700213" cy="569912"/>
          </a:xfrm>
          <a:prstGeom prst="rect">
            <a:avLst/>
          </a:prstGeom>
        </p:spPr>
        <p:txBody>
          <a:bodyPr vert="horz" lIns="91440" tIns="45720" rIns="91440" bIns="45720" rtlCol="0" anchor="ctr"/>
          <a:lstStyle>
            <a:lvl1pPr algn="r">
              <a:defRPr sz="1200">
                <a:solidFill>
                  <a:schemeClr val="tx1">
                    <a:tint val="75000"/>
                  </a:schemeClr>
                </a:solidFill>
              </a:defRPr>
            </a:lvl1pPr>
          </a:lstStyle>
          <a:p>
            <a:fld id="{78E17007-C798-489C-A12B-EFE43CB8314D}" type="slidenum">
              <a:rPr lang="fr-FR" smtClean="0"/>
              <a:t>‹N°›</a:t>
            </a:fld>
            <a:endParaRPr lang="fr-FR"/>
          </a:p>
        </p:txBody>
      </p:sp>
    </p:spTree>
    <p:extLst>
      <p:ext uri="{BB962C8B-B14F-4D97-AF65-F5344CB8AC3E}">
        <p14:creationId xmlns:p14="http://schemas.microsoft.com/office/powerpoint/2010/main" val="49503680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18" Type="http://schemas.openxmlformats.org/officeDocument/2006/relationships/image" Target="../media/image42.png"/><Relationship Id="rId3" Type="http://schemas.openxmlformats.org/officeDocument/2006/relationships/image" Target="../media/image27.svg"/><Relationship Id="rId21" Type="http://schemas.openxmlformats.org/officeDocument/2006/relationships/image" Target="../media/image45.svg"/><Relationship Id="rId7" Type="http://schemas.openxmlformats.org/officeDocument/2006/relationships/image" Target="../media/image31.svg"/><Relationship Id="rId12" Type="http://schemas.openxmlformats.org/officeDocument/2006/relationships/image" Target="../media/image36.png"/><Relationship Id="rId17" Type="http://schemas.openxmlformats.org/officeDocument/2006/relationships/image" Target="../media/image41.svg"/><Relationship Id="rId25" Type="http://schemas.openxmlformats.org/officeDocument/2006/relationships/image" Target="../media/image49.svg"/><Relationship Id="rId2" Type="http://schemas.openxmlformats.org/officeDocument/2006/relationships/image" Target="../media/image26.png"/><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svg"/><Relationship Id="rId24" Type="http://schemas.openxmlformats.org/officeDocument/2006/relationships/image" Target="../media/image48.png"/><Relationship Id="rId5" Type="http://schemas.openxmlformats.org/officeDocument/2006/relationships/image" Target="../media/image29.svg"/><Relationship Id="rId15" Type="http://schemas.openxmlformats.org/officeDocument/2006/relationships/image" Target="../media/image39.svg"/><Relationship Id="rId23" Type="http://schemas.openxmlformats.org/officeDocument/2006/relationships/image" Target="../media/image47.svg"/><Relationship Id="rId10" Type="http://schemas.openxmlformats.org/officeDocument/2006/relationships/image" Target="../media/image34.png"/><Relationship Id="rId19" Type="http://schemas.openxmlformats.org/officeDocument/2006/relationships/image" Target="../media/image43.sv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8.png"/><Relationship Id="rId22"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svg"/><Relationship Id="rId4" Type="http://schemas.openxmlformats.org/officeDocument/2006/relationships/image" Target="../media/image52.png"/></Relationships>
</file>

<file path=ppt/slides/_rels/slide13.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svg"/><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1.svg"/><Relationship Id="rId4" Type="http://schemas.openxmlformats.org/officeDocument/2006/relationships/image" Target="../media/image60.png"/></Relationships>
</file>

<file path=ppt/slides/_rels/slide1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3.svg"/></Relationships>
</file>

<file path=ppt/slides/_rels/slide1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67.jpeg"/><Relationship Id="rId4" Type="http://schemas.openxmlformats.org/officeDocument/2006/relationships/image" Target="../media/image66.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2.svg"/><Relationship Id="rId7" Type="http://schemas.openxmlformats.org/officeDocument/2006/relationships/chart" Target="../charts/chart4.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4.svg"/></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Image 6" descr="Une image contenant personne, intérieur, soins de santé, Équipement médical">
            <a:extLst>
              <a:ext uri="{FF2B5EF4-FFF2-40B4-BE49-F238E27FC236}">
                <a16:creationId xmlns:a16="http://schemas.microsoft.com/office/drawing/2014/main" id="{502A7D2F-A778-5C85-F1ED-B05085C74DA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088" r="37808"/>
          <a:stretch/>
        </p:blipFill>
        <p:spPr>
          <a:xfrm>
            <a:off x="576000" y="1746760"/>
            <a:ext cx="6980500" cy="8054735"/>
          </a:xfrm>
          <a:prstGeom prst="rect">
            <a:avLst/>
          </a:prstGeom>
        </p:spPr>
      </p:pic>
      <p:grpSp>
        <p:nvGrpSpPr>
          <p:cNvPr id="25" name="Groupe 24">
            <a:extLst>
              <a:ext uri="{FF2B5EF4-FFF2-40B4-BE49-F238E27FC236}">
                <a16:creationId xmlns:a16="http://schemas.microsoft.com/office/drawing/2014/main" id="{FB4FCD09-4843-2B7E-086A-4154B1616233}"/>
              </a:ext>
            </a:extLst>
          </p:cNvPr>
          <p:cNvGrpSpPr/>
          <p:nvPr/>
        </p:nvGrpSpPr>
        <p:grpSpPr>
          <a:xfrm>
            <a:off x="1198293" y="2406749"/>
            <a:ext cx="3094990" cy="3049063"/>
            <a:chOff x="1258292" y="2057822"/>
            <a:chExt cx="3094990" cy="3049063"/>
          </a:xfrm>
        </p:grpSpPr>
        <p:sp>
          <p:nvSpPr>
            <p:cNvPr id="16" name="object 8">
              <a:extLst>
                <a:ext uri="{FF2B5EF4-FFF2-40B4-BE49-F238E27FC236}">
                  <a16:creationId xmlns:a16="http://schemas.microsoft.com/office/drawing/2014/main" id="{13B7AEFA-A805-A417-4E10-30A8873B7A14}"/>
                </a:ext>
              </a:extLst>
            </p:cNvPr>
            <p:cNvSpPr/>
            <p:nvPr/>
          </p:nvSpPr>
          <p:spPr>
            <a:xfrm>
              <a:off x="1258292" y="2057822"/>
              <a:ext cx="3094990" cy="3048882"/>
            </a:xfrm>
            <a:custGeom>
              <a:avLst/>
              <a:gdLst/>
              <a:ahLst/>
              <a:cxnLst/>
              <a:rect l="l" t="t" r="r" b="b"/>
              <a:pathLst>
                <a:path w="3094990" h="3240404">
                  <a:moveTo>
                    <a:pt x="3094786" y="0"/>
                  </a:moveTo>
                  <a:lnTo>
                    <a:pt x="0" y="0"/>
                  </a:lnTo>
                  <a:lnTo>
                    <a:pt x="0" y="3240151"/>
                  </a:lnTo>
                  <a:lnTo>
                    <a:pt x="3094786" y="3240151"/>
                  </a:lnTo>
                  <a:lnTo>
                    <a:pt x="3094786" y="0"/>
                  </a:lnTo>
                  <a:close/>
                </a:path>
              </a:pathLst>
            </a:custGeom>
          </p:spPr>
          <p:style>
            <a:lnRef idx="3">
              <a:schemeClr val="lt1"/>
            </a:lnRef>
            <a:fillRef idx="1">
              <a:schemeClr val="accent4"/>
            </a:fillRef>
            <a:effectRef idx="1">
              <a:schemeClr val="accent4"/>
            </a:effectRef>
            <a:fontRef idx="minor">
              <a:schemeClr val="lt1"/>
            </a:fontRef>
          </p:style>
          <p:txBody>
            <a:bodyPr wrap="square" lIns="0" tIns="0" rIns="0" bIns="0" rtlCol="0"/>
            <a:lstStyle/>
            <a:p>
              <a:endParaRPr/>
            </a:p>
          </p:txBody>
        </p:sp>
        <p:sp>
          <p:nvSpPr>
            <p:cNvPr id="17" name="object 12">
              <a:extLst>
                <a:ext uri="{FF2B5EF4-FFF2-40B4-BE49-F238E27FC236}">
                  <a16:creationId xmlns:a16="http://schemas.microsoft.com/office/drawing/2014/main" id="{EC079200-0C97-04FA-6F2E-FB4550AB6576}"/>
                </a:ext>
              </a:extLst>
            </p:cNvPr>
            <p:cNvSpPr txBox="1"/>
            <p:nvPr/>
          </p:nvSpPr>
          <p:spPr>
            <a:xfrm>
              <a:off x="1662481" y="2125941"/>
              <a:ext cx="2296542" cy="2980944"/>
            </a:xfrm>
            <a:prstGeom prst="rect">
              <a:avLst/>
            </a:prstGeom>
          </p:spPr>
          <p:txBody>
            <a:bodyPr vert="horz" wrap="square" lIns="0" tIns="13335" rIns="0" bIns="0" rtlCol="0" anchor="ctr">
              <a:spAutoFit/>
            </a:bodyPr>
            <a:lstStyle/>
            <a:p>
              <a:pPr marR="5080" algn="dist">
                <a:lnSpc>
                  <a:spcPct val="100000"/>
                </a:lnSpc>
              </a:pPr>
              <a:r>
                <a:rPr lang="fr-FR" sz="1600" dirty="0">
                  <a:solidFill>
                    <a:srgbClr val="FFFFFF"/>
                  </a:solidFill>
                  <a:latin typeface="Calibri" panose="020F0502020204030204" pitchFamily="34" charset="0"/>
                  <a:ea typeface="Verdana" panose="020B0604030504040204" pitchFamily="34" charset="0"/>
                  <a:cs typeface="Scheherazade" panose="01000600020000020003" pitchFamily="2" charset="-78"/>
                </a:rPr>
                <a:t>Synthèse régionale </a:t>
              </a:r>
            </a:p>
            <a:p>
              <a:pPr marR="5080" algn="dist">
                <a:lnSpc>
                  <a:spcPts val="2900"/>
                </a:lnSpc>
              </a:pPr>
              <a:r>
                <a:rPr lang="fr-FR" sz="2800" dirty="0">
                  <a:solidFill>
                    <a:srgbClr val="FFFFFF"/>
                  </a:solidFill>
                  <a:latin typeface="Calibri" panose="020F0502020204030204" pitchFamily="34" charset="0"/>
                  <a:ea typeface="Verdana" panose="020B0604030504040204" pitchFamily="34" charset="0"/>
                  <a:cs typeface="Scheherazade" panose="01000600020000020003" pitchFamily="2" charset="-78"/>
                </a:rPr>
                <a:t>des rapports d’activité</a:t>
              </a:r>
            </a:p>
            <a:p>
              <a:pPr marR="5080" algn="dist">
                <a:lnSpc>
                  <a:spcPct val="100000"/>
                </a:lnSpc>
              </a:pPr>
              <a:endParaRPr lang="fr-FR" sz="1200" dirty="0">
                <a:solidFill>
                  <a:srgbClr val="FFFFFF"/>
                </a:solidFill>
                <a:latin typeface="Calibri" panose="020F0502020204030204" pitchFamily="34" charset="0"/>
                <a:ea typeface="Verdana" panose="020B0604030504040204" pitchFamily="34" charset="0"/>
                <a:cs typeface="Scheherazade" panose="01000600020000020003" pitchFamily="2" charset="-78"/>
              </a:endParaRPr>
            </a:p>
            <a:p>
              <a:pPr marR="5080" algn="dist">
                <a:lnSpc>
                  <a:spcPct val="100000"/>
                </a:lnSpc>
              </a:pPr>
              <a:endParaRPr lang="fr-FR" sz="1600" dirty="0">
                <a:solidFill>
                  <a:srgbClr val="FFFFFF"/>
                </a:solidFill>
                <a:latin typeface="Calibri" panose="020F0502020204030204" pitchFamily="34" charset="0"/>
                <a:ea typeface="Verdana" panose="020B0604030504040204" pitchFamily="34" charset="0"/>
                <a:cs typeface="Scheherazade" panose="01000600020000020003" pitchFamily="2" charset="-78"/>
              </a:endParaRPr>
            </a:p>
            <a:p>
              <a:pPr marR="5080" algn="dist">
                <a:lnSpc>
                  <a:spcPct val="100000"/>
                </a:lnSpc>
              </a:pPr>
              <a:endParaRPr lang="fr-FR" sz="2800" dirty="0">
                <a:solidFill>
                  <a:srgbClr val="FFFFFF"/>
                </a:solidFill>
                <a:latin typeface="Calibri" panose="020F0502020204030204" pitchFamily="34" charset="0"/>
                <a:ea typeface="Verdana" panose="020B0604030504040204" pitchFamily="34" charset="0"/>
                <a:cs typeface="Scheherazade" panose="01000600020000020003" pitchFamily="2" charset="-78"/>
              </a:endParaRPr>
            </a:p>
            <a:p>
              <a:pPr marR="5080" algn="dist">
                <a:lnSpc>
                  <a:spcPts val="4200"/>
                </a:lnSpc>
              </a:pPr>
              <a:r>
                <a:rPr lang="fr-FR" sz="4000" b="1" dirty="0">
                  <a:solidFill>
                    <a:srgbClr val="FFFFFF"/>
                  </a:solidFill>
                  <a:latin typeface="Calibri" panose="020F0502020204030204" pitchFamily="34" charset="0"/>
                  <a:ea typeface="Verdana" panose="020B0604030504040204" pitchFamily="34" charset="0"/>
                  <a:cs typeface="Scheherazade" panose="01000600020000020003" pitchFamily="2" charset="-78"/>
                </a:rPr>
                <a:t>2022</a:t>
              </a:r>
            </a:p>
            <a:p>
              <a:pPr marR="5080" algn="dist">
                <a:lnSpc>
                  <a:spcPts val="4500"/>
                </a:lnSpc>
              </a:pPr>
              <a:r>
                <a:rPr lang="fr-FR" sz="4000" b="1" dirty="0">
                  <a:solidFill>
                    <a:srgbClr val="FFFFFF"/>
                  </a:solidFill>
                  <a:latin typeface="Calibri" panose="020F0502020204030204" pitchFamily="34" charset="0"/>
                  <a:ea typeface="Verdana" panose="020B0604030504040204" pitchFamily="34" charset="0"/>
                  <a:cs typeface="Scheherazade" panose="01000600020000020003" pitchFamily="2" charset="-78"/>
                </a:rPr>
                <a:t>2023</a:t>
              </a:r>
            </a:p>
          </p:txBody>
        </p:sp>
        <p:sp>
          <p:nvSpPr>
            <p:cNvPr id="20" name="object 10">
              <a:extLst>
                <a:ext uri="{FF2B5EF4-FFF2-40B4-BE49-F238E27FC236}">
                  <a16:creationId xmlns:a16="http://schemas.microsoft.com/office/drawing/2014/main" id="{8DE08311-8DD6-9BCA-13F7-C8F0774A6400}"/>
                </a:ext>
              </a:extLst>
            </p:cNvPr>
            <p:cNvSpPr/>
            <p:nvPr/>
          </p:nvSpPr>
          <p:spPr>
            <a:xfrm flipV="1">
              <a:off x="1660996" y="3186736"/>
              <a:ext cx="2298027" cy="50831"/>
            </a:xfrm>
            <a:custGeom>
              <a:avLst/>
              <a:gdLst/>
              <a:ahLst/>
              <a:cxnLst/>
              <a:rect l="l" t="t" r="r" b="b"/>
              <a:pathLst>
                <a:path w="2239645">
                  <a:moveTo>
                    <a:pt x="0" y="0"/>
                  </a:moveTo>
                  <a:lnTo>
                    <a:pt x="2239187" y="0"/>
                  </a:lnTo>
                </a:path>
              </a:pathLst>
            </a:custGeom>
            <a:ln w="13042">
              <a:solidFill>
                <a:srgbClr val="FFFFFF"/>
              </a:solidFill>
            </a:ln>
          </p:spPr>
          <p:txBody>
            <a:bodyPr wrap="square" lIns="0" tIns="0" rIns="0" bIns="0" rtlCol="0"/>
            <a:lstStyle/>
            <a:p>
              <a:endParaRPr/>
            </a:p>
          </p:txBody>
        </p:sp>
        <p:sp>
          <p:nvSpPr>
            <p:cNvPr id="21" name="object 11">
              <a:extLst>
                <a:ext uri="{FF2B5EF4-FFF2-40B4-BE49-F238E27FC236}">
                  <a16:creationId xmlns:a16="http://schemas.microsoft.com/office/drawing/2014/main" id="{A8BB1BFF-AB18-F7E9-B283-A5D65D808176}"/>
                </a:ext>
              </a:extLst>
            </p:cNvPr>
            <p:cNvSpPr/>
            <p:nvPr/>
          </p:nvSpPr>
          <p:spPr>
            <a:xfrm flipV="1">
              <a:off x="1660996" y="3870655"/>
              <a:ext cx="2298027" cy="45594"/>
            </a:xfrm>
            <a:custGeom>
              <a:avLst/>
              <a:gdLst/>
              <a:ahLst/>
              <a:cxnLst/>
              <a:rect l="l" t="t" r="r" b="b"/>
              <a:pathLst>
                <a:path w="2239645">
                  <a:moveTo>
                    <a:pt x="0" y="0"/>
                  </a:moveTo>
                  <a:lnTo>
                    <a:pt x="2239187" y="0"/>
                  </a:lnTo>
                </a:path>
              </a:pathLst>
            </a:custGeom>
            <a:ln w="13042">
              <a:solidFill>
                <a:srgbClr val="FFFFFF"/>
              </a:solidFill>
            </a:ln>
          </p:spPr>
          <p:txBody>
            <a:bodyPr wrap="square" lIns="0" tIns="0" rIns="0" bIns="0" rtlCol="0"/>
            <a:lstStyle/>
            <a:p>
              <a:endParaRPr/>
            </a:p>
          </p:txBody>
        </p:sp>
        <p:grpSp>
          <p:nvGrpSpPr>
            <p:cNvPr id="15" name="Groupe 14">
              <a:extLst>
                <a:ext uri="{FF2B5EF4-FFF2-40B4-BE49-F238E27FC236}">
                  <a16:creationId xmlns:a16="http://schemas.microsoft.com/office/drawing/2014/main" id="{FCDFD124-A258-F86B-0196-01023FBE7912}"/>
                </a:ext>
              </a:extLst>
            </p:cNvPr>
            <p:cNvGrpSpPr/>
            <p:nvPr/>
          </p:nvGrpSpPr>
          <p:grpSpPr>
            <a:xfrm>
              <a:off x="1653326" y="3316869"/>
              <a:ext cx="2305697" cy="528919"/>
              <a:chOff x="1653326" y="3370238"/>
              <a:chExt cx="2305697" cy="437123"/>
            </a:xfrm>
          </p:grpSpPr>
          <p:sp>
            <p:nvSpPr>
              <p:cNvPr id="19" name="object 9">
                <a:extLst>
                  <a:ext uri="{FF2B5EF4-FFF2-40B4-BE49-F238E27FC236}">
                    <a16:creationId xmlns:a16="http://schemas.microsoft.com/office/drawing/2014/main" id="{0B6D0A04-78E9-1C64-99D1-C24522C060D5}"/>
                  </a:ext>
                </a:extLst>
              </p:cNvPr>
              <p:cNvSpPr/>
              <p:nvPr/>
            </p:nvSpPr>
            <p:spPr>
              <a:xfrm>
                <a:off x="3012543" y="3409296"/>
                <a:ext cx="45719" cy="359007"/>
              </a:xfrm>
              <a:custGeom>
                <a:avLst/>
                <a:gdLst/>
                <a:ahLst/>
                <a:cxnLst/>
                <a:rect l="l" t="t" r="r" b="b"/>
                <a:pathLst>
                  <a:path h="318770">
                    <a:moveTo>
                      <a:pt x="0" y="0"/>
                    </a:moveTo>
                    <a:lnTo>
                      <a:pt x="0" y="318439"/>
                    </a:lnTo>
                  </a:path>
                </a:pathLst>
              </a:custGeom>
              <a:ln w="13042">
                <a:solidFill>
                  <a:srgbClr val="FFFFFF"/>
                </a:solidFill>
              </a:ln>
            </p:spPr>
            <p:txBody>
              <a:bodyPr wrap="square" lIns="0" tIns="0" rIns="0" bIns="0" rtlCol="0"/>
              <a:lstStyle/>
              <a:p>
                <a:endParaRPr b="1"/>
              </a:p>
            </p:txBody>
          </p:sp>
          <p:sp>
            <p:nvSpPr>
              <p:cNvPr id="22" name="object 13">
                <a:extLst>
                  <a:ext uri="{FF2B5EF4-FFF2-40B4-BE49-F238E27FC236}">
                    <a16:creationId xmlns:a16="http://schemas.microsoft.com/office/drawing/2014/main" id="{704CA1EB-6DDF-5A22-F1CF-4767AAE862BA}"/>
                  </a:ext>
                </a:extLst>
              </p:cNvPr>
              <p:cNvSpPr txBox="1"/>
              <p:nvPr/>
            </p:nvSpPr>
            <p:spPr>
              <a:xfrm>
                <a:off x="1653326" y="3370238"/>
                <a:ext cx="1210945" cy="437123"/>
              </a:xfrm>
              <a:prstGeom prst="rect">
                <a:avLst/>
              </a:prstGeom>
            </p:spPr>
            <p:txBody>
              <a:bodyPr vert="horz" wrap="square" lIns="0" tIns="12065" rIns="0" bIns="0" rtlCol="0" anchor="ctr">
                <a:spAutoFit/>
              </a:bodyPr>
              <a:lstStyle/>
              <a:p>
                <a:pPr marL="12700" marR="5080" algn="dist">
                  <a:lnSpc>
                    <a:spcPct val="100899"/>
                  </a:lnSpc>
                  <a:spcBef>
                    <a:spcPts val="95"/>
                  </a:spcBef>
                </a:pPr>
                <a:r>
                  <a:rPr sz="1400" b="1" dirty="0">
                    <a:solidFill>
                      <a:srgbClr val="FFFFFF"/>
                    </a:solidFill>
                    <a:latin typeface="Calibri" panose="020F0502020204030204" pitchFamily="34" charset="0"/>
                    <a:cs typeface="Calibri" panose="020F0502020204030204" pitchFamily="34" charset="0"/>
                  </a:rPr>
                  <a:t>Commissions Des </a:t>
                </a:r>
                <a:r>
                  <a:rPr sz="1400" b="1" dirty="0" err="1">
                    <a:solidFill>
                      <a:srgbClr val="FFFFFF"/>
                    </a:solidFill>
                    <a:latin typeface="Calibri" panose="020F0502020204030204" pitchFamily="34" charset="0"/>
                    <a:cs typeface="Calibri" panose="020F0502020204030204" pitchFamily="34" charset="0"/>
                  </a:rPr>
                  <a:t>Usagers</a:t>
                </a:r>
                <a:endParaRPr sz="1400" b="1" dirty="0">
                  <a:latin typeface="Calibri" panose="020F0502020204030204" pitchFamily="34" charset="0"/>
                  <a:cs typeface="Calibri" panose="020F0502020204030204" pitchFamily="34" charset="0"/>
                </a:endParaRPr>
              </a:p>
            </p:txBody>
          </p:sp>
          <p:sp>
            <p:nvSpPr>
              <p:cNvPr id="23" name="object 14">
                <a:extLst>
                  <a:ext uri="{FF2B5EF4-FFF2-40B4-BE49-F238E27FC236}">
                    <a16:creationId xmlns:a16="http://schemas.microsoft.com/office/drawing/2014/main" id="{E0969141-3A10-03DE-A2CB-B4C347731B3A}"/>
                  </a:ext>
                </a:extLst>
              </p:cNvPr>
              <p:cNvSpPr txBox="1"/>
              <p:nvPr/>
            </p:nvSpPr>
            <p:spPr>
              <a:xfrm>
                <a:off x="3043988" y="3388490"/>
                <a:ext cx="915035" cy="400618"/>
              </a:xfrm>
              <a:prstGeom prst="rect">
                <a:avLst/>
              </a:prstGeom>
            </p:spPr>
            <p:txBody>
              <a:bodyPr vert="horz" wrap="square" lIns="0" tIns="15240" rIns="0" bIns="0" rtlCol="0" anchor="ctr">
                <a:spAutoFit/>
              </a:bodyPr>
              <a:lstStyle/>
              <a:p>
                <a:pPr marL="12700" algn="ctr">
                  <a:lnSpc>
                    <a:spcPct val="100000"/>
                  </a:lnSpc>
                  <a:spcBef>
                    <a:spcPts val="120"/>
                  </a:spcBef>
                </a:pPr>
                <a:r>
                  <a:rPr sz="3050" b="1" spc="60" dirty="0">
                    <a:solidFill>
                      <a:srgbClr val="FFFFFF"/>
                    </a:solidFill>
                    <a:latin typeface="Calibri" panose="020F0502020204030204" pitchFamily="34" charset="0"/>
                    <a:cs typeface="Calibri" panose="020F0502020204030204" pitchFamily="34" charset="0"/>
                  </a:rPr>
                  <a:t>CDU</a:t>
                </a:r>
                <a:endParaRPr sz="3050" b="1" dirty="0">
                  <a:latin typeface="Calibri" panose="020F0502020204030204" pitchFamily="34" charset="0"/>
                  <a:cs typeface="Calibri" panose="020F0502020204030204" pitchFamily="34" charset="0"/>
                </a:endParaRPr>
              </a:p>
            </p:txBody>
          </p:sp>
        </p:grpSp>
      </p:grpSp>
      <p:pic>
        <p:nvPicPr>
          <p:cNvPr id="2" name="object 2"/>
          <p:cNvPicPr/>
          <p:nvPr/>
        </p:nvPicPr>
        <p:blipFill>
          <a:blip r:embed="rId3" cstate="print"/>
          <a:stretch>
            <a:fillRect/>
          </a:stretch>
        </p:blipFill>
        <p:spPr>
          <a:xfrm>
            <a:off x="5169610" y="346442"/>
            <a:ext cx="1804112" cy="1040323"/>
          </a:xfrm>
          <a:prstGeom prst="rect">
            <a:avLst/>
          </a:prstGeom>
        </p:spPr>
      </p:pic>
      <p:pic>
        <p:nvPicPr>
          <p:cNvPr id="3" name="object 3"/>
          <p:cNvPicPr/>
          <p:nvPr/>
        </p:nvPicPr>
        <p:blipFill>
          <a:blip r:embed="rId4" cstate="print"/>
          <a:stretch>
            <a:fillRect/>
          </a:stretch>
        </p:blipFill>
        <p:spPr>
          <a:xfrm>
            <a:off x="576000" y="346456"/>
            <a:ext cx="933278" cy="81959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bject 10"/>
          <p:cNvSpPr txBox="1"/>
          <p:nvPr/>
        </p:nvSpPr>
        <p:spPr>
          <a:xfrm>
            <a:off x="504000" y="4036720"/>
            <a:ext cx="6655565" cy="1218219"/>
          </a:xfrm>
          <a:prstGeom prst="rect">
            <a:avLst/>
          </a:prstGeom>
        </p:spPr>
        <p:txBody>
          <a:bodyPr vert="horz" wrap="square" lIns="0" tIns="12700" rIns="0" bIns="0" rtlCol="0">
            <a:spAutoFit/>
          </a:bodyPr>
          <a:lstStyle/>
          <a:p>
            <a:pPr marL="241300" indent="-228600">
              <a:lnSpc>
                <a:spcPct val="100000"/>
              </a:lnSpc>
              <a:spcAft>
                <a:spcPts val="600"/>
              </a:spcAft>
              <a:buFont typeface="+mj-lt"/>
              <a:buAutoNum type="alphaUcPeriod"/>
            </a:pPr>
            <a:r>
              <a:rPr sz="1600" b="1" kern="1200" spc="20">
                <a:solidFill>
                  <a:srgbClr val="231F20"/>
                </a:solidFill>
                <a:latin typeface="+mn-lt"/>
                <a:cs typeface="Calibri" panose="020F0502020204030204" pitchFamily="34" charset="0"/>
              </a:rPr>
              <a:t>Les r</a:t>
            </a:r>
            <a:r>
              <a:rPr lang="fr-FR" sz="1600" b="1" kern="1200" spc="20">
                <a:solidFill>
                  <a:srgbClr val="231F20"/>
                </a:solidFill>
                <a:latin typeface="+mn-lt"/>
                <a:cs typeface="Calibri" panose="020F0502020204030204" pitchFamily="34" charset="0"/>
              </a:rPr>
              <a:t>é</a:t>
            </a:r>
            <a:r>
              <a:rPr sz="1600" b="1" kern="1200" spc="20">
                <a:solidFill>
                  <a:srgbClr val="231F20"/>
                </a:solidFill>
                <a:latin typeface="+mn-lt"/>
                <a:cs typeface="Calibri" panose="020F0502020204030204" pitchFamily="34" charset="0"/>
              </a:rPr>
              <a:t>unions ordinaires</a:t>
            </a:r>
            <a:endParaRPr sz="1600" b="1" kern="1200" spc="20">
              <a:latin typeface="+mn-lt"/>
              <a:cs typeface="Calibri" panose="020F0502020204030204" pitchFamily="34" charset="0"/>
            </a:endParaRPr>
          </a:p>
          <a:p>
            <a:pPr marL="12700" marR="5080">
              <a:lnSpc>
                <a:spcPct val="100000"/>
              </a:lnSpc>
              <a:spcAft>
                <a:spcPts val="300"/>
              </a:spcAft>
            </a:pPr>
            <a:r>
              <a:rPr lang="fr-FR" sz="1200" kern="1200" spc="20">
                <a:solidFill>
                  <a:srgbClr val="231F20"/>
                </a:solidFill>
                <a:latin typeface="+mn-lt"/>
                <a:cs typeface="Calibri" panose="020F0502020204030204" pitchFamily="34" charset="0"/>
              </a:rPr>
              <a:t>Les commissions des usagers sont dans l’obligation de se réunir au minima quatre fois par an en composition minimale avec les membres obligatoires. D’autres réunions, en composition élargie, peuvent être organisées sur la base du règlement intérieur de la commission.</a:t>
            </a:r>
          </a:p>
          <a:p>
            <a:pPr marL="12700" marR="5080">
              <a:lnSpc>
                <a:spcPct val="150000"/>
              </a:lnSpc>
            </a:pPr>
            <a:r>
              <a:rPr lang="fr-FR" sz="1400" b="1" kern="1200" spc="20">
                <a:solidFill>
                  <a:srgbClr val="231F20"/>
                </a:solidFill>
                <a:latin typeface="+mn-lt"/>
                <a:cs typeface="Calibri" panose="020F0502020204030204" pitchFamily="34" charset="0"/>
              </a:rPr>
              <a:t>98,5 % des CDU se sont réunies en 2023 et en 2022</a:t>
            </a:r>
          </a:p>
        </p:txBody>
      </p:sp>
      <p:sp>
        <p:nvSpPr>
          <p:cNvPr id="18" name="object 18"/>
          <p:cNvSpPr txBox="1"/>
          <p:nvPr/>
        </p:nvSpPr>
        <p:spPr>
          <a:xfrm>
            <a:off x="1582933" y="9626858"/>
            <a:ext cx="207621" cy="495934"/>
          </a:xfrm>
          <a:prstGeom prst="rect">
            <a:avLst/>
          </a:prstGeom>
        </p:spPr>
        <p:txBody>
          <a:bodyPr vert="vert270" wrap="square" lIns="0" tIns="3175" rIns="0" bIns="0" rtlCol="0">
            <a:spAutoFit/>
          </a:bodyPr>
          <a:lstStyle/>
          <a:p>
            <a:pPr marL="12700" marR="5080">
              <a:lnSpc>
                <a:spcPct val="105700"/>
              </a:lnSpc>
              <a:spcBef>
                <a:spcPts val="25"/>
              </a:spcBef>
            </a:pPr>
            <a:r>
              <a:rPr sz="650">
                <a:solidFill>
                  <a:srgbClr val="FFFFFF"/>
                </a:solidFill>
                <a:latin typeface="Calibri" panose="020F0502020204030204" pitchFamily="34" charset="0"/>
                <a:cs typeface="Calibri" panose="020F0502020204030204" pitchFamily="34" charset="0"/>
              </a:rPr>
              <a:t>Qualité</a:t>
            </a:r>
            <a:r>
              <a:rPr sz="650" spc="90">
                <a:solidFill>
                  <a:srgbClr val="FFFFFF"/>
                </a:solidFill>
                <a:latin typeface="Calibri" panose="020F0502020204030204" pitchFamily="34" charset="0"/>
                <a:cs typeface="Calibri" panose="020F0502020204030204" pitchFamily="34" charset="0"/>
              </a:rPr>
              <a:t> </a:t>
            </a:r>
            <a:r>
              <a:rPr sz="650" spc="-25">
                <a:solidFill>
                  <a:srgbClr val="FFFFFF"/>
                </a:solidFill>
                <a:latin typeface="Calibri" panose="020F0502020204030204" pitchFamily="34" charset="0"/>
                <a:cs typeface="Calibri" panose="020F0502020204030204" pitchFamily="34" charset="0"/>
              </a:rPr>
              <a:t>de</a:t>
            </a:r>
            <a:r>
              <a:rPr sz="650" spc="500">
                <a:solidFill>
                  <a:srgbClr val="FFFFFF"/>
                </a:solidFill>
                <a:latin typeface="Calibri" panose="020F0502020204030204" pitchFamily="34" charset="0"/>
                <a:cs typeface="Calibri" panose="020F0502020204030204" pitchFamily="34" charset="0"/>
              </a:rPr>
              <a:t> </a:t>
            </a:r>
            <a:r>
              <a:rPr sz="650" spc="-10">
                <a:solidFill>
                  <a:srgbClr val="FFFFFF"/>
                </a:solidFill>
                <a:latin typeface="Calibri" panose="020F0502020204030204" pitchFamily="34" charset="0"/>
                <a:cs typeface="Calibri" panose="020F0502020204030204" pitchFamily="34" charset="0"/>
              </a:rPr>
              <a:t>l’information</a:t>
            </a:r>
            <a:endParaRPr sz="650">
              <a:latin typeface="Calibri" panose="020F0502020204030204" pitchFamily="34" charset="0"/>
              <a:cs typeface="Calibri" panose="020F0502020204030204" pitchFamily="34" charset="0"/>
            </a:endParaRPr>
          </a:p>
        </p:txBody>
      </p:sp>
      <p:sp>
        <p:nvSpPr>
          <p:cNvPr id="20" name="object 20"/>
          <p:cNvSpPr txBox="1"/>
          <p:nvPr/>
        </p:nvSpPr>
        <p:spPr>
          <a:xfrm>
            <a:off x="2879950" y="9393670"/>
            <a:ext cx="100027" cy="728980"/>
          </a:xfrm>
          <a:prstGeom prst="rect">
            <a:avLst/>
          </a:prstGeom>
        </p:spPr>
        <p:txBody>
          <a:bodyPr vert="vert270" wrap="square" lIns="0" tIns="8890" rIns="0" bIns="0" rtlCol="0">
            <a:spAutoFit/>
          </a:bodyPr>
          <a:lstStyle/>
          <a:p>
            <a:pPr marL="12700">
              <a:lnSpc>
                <a:spcPct val="100000"/>
              </a:lnSpc>
              <a:spcBef>
                <a:spcPts val="70"/>
              </a:spcBef>
            </a:pPr>
            <a:r>
              <a:rPr sz="650" spc="-10">
                <a:solidFill>
                  <a:srgbClr val="FFFFFF"/>
                </a:solidFill>
                <a:latin typeface="Calibri" panose="020F0502020204030204" pitchFamily="34" charset="0"/>
                <a:cs typeface="Calibri" panose="020F0502020204030204" pitchFamily="34" charset="0"/>
              </a:rPr>
              <a:t>Accompagnement</a:t>
            </a:r>
            <a:endParaRPr sz="650">
              <a:latin typeface="Calibri" panose="020F0502020204030204" pitchFamily="34" charset="0"/>
              <a:cs typeface="Calibri" panose="020F0502020204030204" pitchFamily="34" charset="0"/>
            </a:endParaRPr>
          </a:p>
        </p:txBody>
      </p:sp>
      <p:sp>
        <p:nvSpPr>
          <p:cNvPr id="21" name="object 21"/>
          <p:cNvSpPr txBox="1"/>
          <p:nvPr/>
        </p:nvSpPr>
        <p:spPr>
          <a:xfrm>
            <a:off x="3444140" y="9713707"/>
            <a:ext cx="207621" cy="408940"/>
          </a:xfrm>
          <a:prstGeom prst="rect">
            <a:avLst/>
          </a:prstGeom>
        </p:spPr>
        <p:txBody>
          <a:bodyPr vert="vert270" wrap="square" lIns="0" tIns="3175" rIns="0" bIns="0" rtlCol="0">
            <a:spAutoFit/>
          </a:bodyPr>
          <a:lstStyle/>
          <a:p>
            <a:pPr marL="12700" marR="5080">
              <a:lnSpc>
                <a:spcPct val="105700"/>
              </a:lnSpc>
              <a:spcBef>
                <a:spcPts val="25"/>
              </a:spcBef>
            </a:pPr>
            <a:r>
              <a:rPr sz="650" spc="-10">
                <a:solidFill>
                  <a:srgbClr val="FFFFFF"/>
                </a:solidFill>
                <a:latin typeface="Calibri" panose="020F0502020204030204" pitchFamily="34" charset="0"/>
                <a:cs typeface="Calibri" panose="020F0502020204030204" pitchFamily="34" charset="0"/>
              </a:rPr>
              <a:t>Sécurité</a:t>
            </a:r>
            <a:r>
              <a:rPr sz="650" spc="500">
                <a:solidFill>
                  <a:srgbClr val="FFFFFF"/>
                </a:solidFill>
                <a:latin typeface="Calibri" panose="020F0502020204030204" pitchFamily="34" charset="0"/>
                <a:cs typeface="Calibri" panose="020F0502020204030204" pitchFamily="34" charset="0"/>
              </a:rPr>
              <a:t> </a:t>
            </a:r>
            <a:r>
              <a:rPr sz="650">
                <a:solidFill>
                  <a:srgbClr val="FFFFFF"/>
                </a:solidFill>
                <a:latin typeface="Calibri" panose="020F0502020204030204" pitchFamily="34" charset="0"/>
                <a:cs typeface="Calibri" panose="020F0502020204030204" pitchFamily="34" charset="0"/>
              </a:rPr>
              <a:t>du</a:t>
            </a:r>
            <a:r>
              <a:rPr sz="650" spc="40">
                <a:solidFill>
                  <a:srgbClr val="FFFFFF"/>
                </a:solidFill>
                <a:latin typeface="Calibri" panose="020F0502020204030204" pitchFamily="34" charset="0"/>
                <a:cs typeface="Calibri" panose="020F0502020204030204" pitchFamily="34" charset="0"/>
              </a:rPr>
              <a:t> </a:t>
            </a:r>
            <a:r>
              <a:rPr sz="650" spc="-10">
                <a:solidFill>
                  <a:srgbClr val="FFFFFF"/>
                </a:solidFill>
                <a:latin typeface="Calibri" panose="020F0502020204030204" pitchFamily="34" charset="0"/>
                <a:cs typeface="Calibri" panose="020F0502020204030204" pitchFamily="34" charset="0"/>
              </a:rPr>
              <a:t>patient</a:t>
            </a:r>
            <a:endParaRPr sz="650">
              <a:latin typeface="Calibri" panose="020F0502020204030204" pitchFamily="34" charset="0"/>
              <a:cs typeface="Calibri" panose="020F0502020204030204" pitchFamily="34" charset="0"/>
            </a:endParaRPr>
          </a:p>
        </p:txBody>
      </p:sp>
      <p:sp>
        <p:nvSpPr>
          <p:cNvPr id="22" name="object 22"/>
          <p:cNvSpPr txBox="1"/>
          <p:nvPr/>
        </p:nvSpPr>
        <p:spPr>
          <a:xfrm>
            <a:off x="4142071" y="9820655"/>
            <a:ext cx="100027" cy="302260"/>
          </a:xfrm>
          <a:prstGeom prst="rect">
            <a:avLst/>
          </a:prstGeom>
        </p:spPr>
        <p:txBody>
          <a:bodyPr vert="vert270" wrap="square" lIns="0" tIns="8890" rIns="0" bIns="0" rtlCol="0">
            <a:spAutoFit/>
          </a:bodyPr>
          <a:lstStyle/>
          <a:p>
            <a:pPr marL="12700">
              <a:lnSpc>
                <a:spcPct val="100000"/>
              </a:lnSpc>
              <a:spcBef>
                <a:spcPts val="70"/>
              </a:spcBef>
            </a:pPr>
            <a:r>
              <a:rPr sz="650" spc="-10">
                <a:solidFill>
                  <a:srgbClr val="FFFFFF"/>
                </a:solidFill>
                <a:latin typeface="Calibri" panose="020F0502020204030204" pitchFamily="34" charset="0"/>
                <a:cs typeface="Calibri" panose="020F0502020204030204" pitchFamily="34" charset="0"/>
              </a:rPr>
              <a:t>Qualité</a:t>
            </a:r>
            <a:endParaRPr sz="650">
              <a:latin typeface="Calibri" panose="020F0502020204030204" pitchFamily="34" charset="0"/>
              <a:cs typeface="Calibri" panose="020F0502020204030204" pitchFamily="34" charset="0"/>
            </a:endParaRPr>
          </a:p>
        </p:txBody>
      </p:sp>
      <p:sp>
        <p:nvSpPr>
          <p:cNvPr id="24" name="object 24"/>
          <p:cNvSpPr txBox="1"/>
          <p:nvPr/>
        </p:nvSpPr>
        <p:spPr>
          <a:xfrm>
            <a:off x="5354639" y="9680065"/>
            <a:ext cx="100027" cy="442595"/>
          </a:xfrm>
          <a:prstGeom prst="rect">
            <a:avLst/>
          </a:prstGeom>
        </p:spPr>
        <p:txBody>
          <a:bodyPr vert="vert270" wrap="square" lIns="0" tIns="8890" rIns="0" bIns="0" rtlCol="0">
            <a:spAutoFit/>
          </a:bodyPr>
          <a:lstStyle/>
          <a:p>
            <a:pPr marL="12700">
              <a:lnSpc>
                <a:spcPct val="100000"/>
              </a:lnSpc>
              <a:spcBef>
                <a:spcPts val="70"/>
              </a:spcBef>
            </a:pPr>
            <a:r>
              <a:rPr sz="650" spc="-10">
                <a:solidFill>
                  <a:srgbClr val="FFFFFF"/>
                </a:solidFill>
                <a:latin typeface="Calibri" panose="020F0502020204030204" pitchFamily="34" charset="0"/>
                <a:cs typeface="Calibri" panose="020F0502020204030204" pitchFamily="34" charset="0"/>
              </a:rPr>
              <a:t>Prévention</a:t>
            </a:r>
            <a:endParaRPr sz="650">
              <a:latin typeface="Calibri" panose="020F0502020204030204" pitchFamily="34" charset="0"/>
              <a:cs typeface="Calibri" panose="020F0502020204030204" pitchFamily="34" charset="0"/>
            </a:endParaRPr>
          </a:p>
        </p:txBody>
      </p:sp>
      <p:sp>
        <p:nvSpPr>
          <p:cNvPr id="25" name="object 25"/>
          <p:cNvSpPr txBox="1"/>
          <p:nvPr/>
        </p:nvSpPr>
        <p:spPr>
          <a:xfrm>
            <a:off x="5918829" y="9665496"/>
            <a:ext cx="269304" cy="457200"/>
          </a:xfrm>
          <a:prstGeom prst="rect">
            <a:avLst/>
          </a:prstGeom>
        </p:spPr>
        <p:txBody>
          <a:bodyPr vert="vert270" wrap="square" lIns="0" tIns="21590" rIns="0" bIns="0" rtlCol="0">
            <a:spAutoFit/>
          </a:bodyPr>
          <a:lstStyle/>
          <a:p>
            <a:pPr marL="12700" marR="5080">
              <a:lnSpc>
                <a:spcPts val="690"/>
              </a:lnSpc>
              <a:spcBef>
                <a:spcPts val="170"/>
              </a:spcBef>
            </a:pPr>
            <a:r>
              <a:rPr sz="650" spc="-10">
                <a:solidFill>
                  <a:srgbClr val="FFFFFF"/>
                </a:solidFill>
                <a:latin typeface="Calibri" panose="020F0502020204030204" pitchFamily="34" charset="0"/>
                <a:cs typeface="Calibri" panose="020F0502020204030204" pitchFamily="34" charset="0"/>
              </a:rPr>
              <a:t>L’ouverture</a:t>
            </a:r>
            <a:r>
              <a:rPr sz="650" spc="500">
                <a:solidFill>
                  <a:srgbClr val="FFFFFF"/>
                </a:solidFill>
                <a:latin typeface="Calibri" panose="020F0502020204030204" pitchFamily="34" charset="0"/>
                <a:cs typeface="Calibri" panose="020F0502020204030204" pitchFamily="34" charset="0"/>
              </a:rPr>
              <a:t> </a:t>
            </a:r>
            <a:r>
              <a:rPr sz="650">
                <a:solidFill>
                  <a:srgbClr val="FFFFFF"/>
                </a:solidFill>
                <a:latin typeface="Calibri" panose="020F0502020204030204" pitchFamily="34" charset="0"/>
                <a:cs typeface="Calibri" panose="020F0502020204030204" pitchFamily="34" charset="0"/>
              </a:rPr>
              <a:t>sur</a:t>
            </a:r>
            <a:r>
              <a:rPr sz="650" spc="60">
                <a:solidFill>
                  <a:srgbClr val="FFFFFF"/>
                </a:solidFill>
                <a:latin typeface="Calibri" panose="020F0502020204030204" pitchFamily="34" charset="0"/>
                <a:cs typeface="Calibri" panose="020F0502020204030204" pitchFamily="34" charset="0"/>
              </a:rPr>
              <a:t> </a:t>
            </a:r>
            <a:r>
              <a:rPr sz="650" spc="-25">
                <a:solidFill>
                  <a:srgbClr val="FFFFFF"/>
                </a:solidFill>
                <a:latin typeface="Calibri" panose="020F0502020204030204" pitchFamily="34" charset="0"/>
                <a:cs typeface="Calibri" panose="020F0502020204030204" pitchFamily="34" charset="0"/>
              </a:rPr>
              <a:t>les</a:t>
            </a:r>
            <a:r>
              <a:rPr sz="650" spc="500">
                <a:solidFill>
                  <a:srgbClr val="FFFFFF"/>
                </a:solidFill>
                <a:latin typeface="Calibri" panose="020F0502020204030204" pitchFamily="34" charset="0"/>
                <a:cs typeface="Calibri" panose="020F0502020204030204" pitchFamily="34" charset="0"/>
              </a:rPr>
              <a:t> </a:t>
            </a:r>
            <a:r>
              <a:rPr sz="650" spc="-10">
                <a:solidFill>
                  <a:srgbClr val="FFFFFF"/>
                </a:solidFill>
                <a:latin typeface="Calibri" panose="020F0502020204030204" pitchFamily="34" charset="0"/>
                <a:cs typeface="Calibri" panose="020F0502020204030204" pitchFamily="34" charset="0"/>
              </a:rPr>
              <a:t>territoires</a:t>
            </a:r>
            <a:endParaRPr sz="650">
              <a:latin typeface="Calibri" panose="020F0502020204030204" pitchFamily="34" charset="0"/>
              <a:cs typeface="Calibri" panose="020F0502020204030204" pitchFamily="34" charset="0"/>
            </a:endParaRPr>
          </a:p>
        </p:txBody>
      </p:sp>
      <p:sp>
        <p:nvSpPr>
          <p:cNvPr id="26" name="object 26"/>
          <p:cNvSpPr txBox="1"/>
          <p:nvPr/>
        </p:nvSpPr>
        <p:spPr>
          <a:xfrm>
            <a:off x="6628364" y="9844897"/>
            <a:ext cx="100027" cy="278130"/>
          </a:xfrm>
          <a:prstGeom prst="rect">
            <a:avLst/>
          </a:prstGeom>
        </p:spPr>
        <p:txBody>
          <a:bodyPr vert="vert270" wrap="square" lIns="0" tIns="8890" rIns="0" bIns="0" rtlCol="0">
            <a:spAutoFit/>
          </a:bodyPr>
          <a:lstStyle/>
          <a:p>
            <a:pPr marL="12700">
              <a:lnSpc>
                <a:spcPct val="100000"/>
              </a:lnSpc>
              <a:spcBef>
                <a:spcPts val="70"/>
              </a:spcBef>
            </a:pPr>
            <a:r>
              <a:rPr sz="650" spc="-10">
                <a:solidFill>
                  <a:srgbClr val="FFFFFF"/>
                </a:solidFill>
                <a:latin typeface="Calibri" panose="020F0502020204030204" pitchFamily="34" charset="0"/>
                <a:cs typeface="Calibri" panose="020F0502020204030204" pitchFamily="34" charset="0"/>
              </a:rPr>
              <a:t>Autres</a:t>
            </a:r>
            <a:endParaRPr sz="650">
              <a:latin typeface="Calibri" panose="020F0502020204030204" pitchFamily="34" charset="0"/>
              <a:cs typeface="Calibri" panose="020F0502020204030204" pitchFamily="34" charset="0"/>
            </a:endParaRPr>
          </a:p>
        </p:txBody>
      </p:sp>
      <p:sp>
        <p:nvSpPr>
          <p:cNvPr id="46" name="object 22"/>
          <p:cNvSpPr txBox="1">
            <a:spLocks/>
          </p:cNvSpPr>
          <p:nvPr/>
        </p:nvSpPr>
        <p:spPr>
          <a:xfrm>
            <a:off x="7233473" y="10418481"/>
            <a:ext cx="230504" cy="132024"/>
          </a:xfrm>
          <a:prstGeom prst="rect">
            <a:avLst/>
          </a:prstGeom>
        </p:spPr>
        <p:txBody>
          <a:bodyPr vert="horz" wrap="square" lIns="0" tIns="0" rIns="0" bIns="0" rtlCol="0">
            <a:spAutoFit/>
          </a:bodyPr>
          <a:lstStyle>
            <a:defPPr>
              <a:defRPr kern="0"/>
            </a:defPPr>
            <a:lvl1pPr>
              <a:defRPr sz="1000" b="0" i="0">
                <a:solidFill>
                  <a:srgbClr val="231F20"/>
                </a:solidFill>
                <a:latin typeface="Arial"/>
                <a:cs typeface="Arial"/>
              </a:defRPr>
            </a:lvl1pPr>
          </a:lstStyle>
          <a:p>
            <a:pPr marL="38100" algn="ctr">
              <a:lnSpc>
                <a:spcPts val="1070"/>
              </a:lnSpc>
            </a:pPr>
            <a:fld id="{81D60167-4931-47E6-BA6A-407CBD079E47}" type="slidenum">
              <a:rPr lang="fr-FR" sz="800" spc="-25" smtClean="0">
                <a:latin typeface="Calibri" panose="020F0502020204030204" pitchFamily="34" charset="0"/>
                <a:cs typeface="Calibri" panose="020F0502020204030204" pitchFamily="34" charset="0"/>
              </a:rPr>
              <a:pPr marL="38100" algn="ctr">
                <a:lnSpc>
                  <a:spcPts val="1070"/>
                </a:lnSpc>
              </a:pPr>
              <a:t>10</a:t>
            </a:fld>
            <a:endParaRPr lang="fr-FR" spc="-25">
              <a:latin typeface="Calibri" panose="020F0502020204030204" pitchFamily="34" charset="0"/>
              <a:cs typeface="Calibri" panose="020F0502020204030204" pitchFamily="34" charset="0"/>
            </a:endParaRPr>
          </a:p>
        </p:txBody>
      </p:sp>
      <p:graphicFrame>
        <p:nvGraphicFramePr>
          <p:cNvPr id="8" name="Tableau 7"/>
          <p:cNvGraphicFramePr>
            <a:graphicFrameLocks noGrp="1"/>
          </p:cNvGraphicFramePr>
          <p:nvPr>
            <p:extLst>
              <p:ext uri="{D42A27DB-BD31-4B8C-83A1-F6EECF244321}">
                <p14:modId xmlns:p14="http://schemas.microsoft.com/office/powerpoint/2010/main" val="1314612381"/>
              </p:ext>
            </p:extLst>
          </p:nvPr>
        </p:nvGraphicFramePr>
        <p:xfrm>
          <a:off x="449500" y="7313404"/>
          <a:ext cx="4504952" cy="2827902"/>
        </p:xfrm>
        <a:graphic>
          <a:graphicData uri="http://schemas.openxmlformats.org/drawingml/2006/table">
            <a:tbl>
              <a:tblPr>
                <a:tableStyleId>{5C22544A-7EE6-4342-B048-85BDC9FD1C3A}</a:tableStyleId>
              </a:tblPr>
              <a:tblGrid>
                <a:gridCol w="2750745">
                  <a:extLst>
                    <a:ext uri="{9D8B030D-6E8A-4147-A177-3AD203B41FA5}">
                      <a16:colId xmlns:a16="http://schemas.microsoft.com/office/drawing/2014/main" val="787698923"/>
                    </a:ext>
                  </a:extLst>
                </a:gridCol>
                <a:gridCol w="939248">
                  <a:extLst>
                    <a:ext uri="{9D8B030D-6E8A-4147-A177-3AD203B41FA5}">
                      <a16:colId xmlns:a16="http://schemas.microsoft.com/office/drawing/2014/main" val="471379198"/>
                    </a:ext>
                  </a:extLst>
                </a:gridCol>
                <a:gridCol w="814959">
                  <a:extLst>
                    <a:ext uri="{9D8B030D-6E8A-4147-A177-3AD203B41FA5}">
                      <a16:colId xmlns:a16="http://schemas.microsoft.com/office/drawing/2014/main" val="3257179637"/>
                    </a:ext>
                  </a:extLst>
                </a:gridCol>
              </a:tblGrid>
              <a:tr h="364117">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fr-FR" sz="1200" b="1" kern="1200" spc="20">
                          <a:solidFill>
                            <a:srgbClr val="231F20"/>
                          </a:solidFill>
                          <a:latin typeface="+mn-lt"/>
                          <a:cs typeface="Calibri" panose="020F0502020204030204" pitchFamily="34" charset="0"/>
                        </a:rPr>
                        <a:t>Ces réunions portaient sur les sujets suivants :</a:t>
                      </a:r>
                      <a:endParaRPr lang="fr-FR" sz="1200" b="1" kern="1200" spc="20">
                        <a:latin typeface="+mn-lt"/>
                        <a:cs typeface="Calibri" panose="020F0502020204030204" pitchFamily="34"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fr-FR" sz="1200" b="1" dirty="0">
                          <a:effectLst/>
                          <a:latin typeface="Calibri" panose="020F0502020204030204" pitchFamily="34" charset="0"/>
                          <a:ea typeface="PMingLiU"/>
                          <a:cs typeface="Times New Roman" panose="02020603050405020304" pitchFamily="18" charset="0"/>
                        </a:rPr>
                        <a:t>2022</a:t>
                      </a: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fr-FR" sz="1200" b="1" dirty="0">
                          <a:effectLst/>
                          <a:latin typeface="Calibri" panose="020F0502020204030204" pitchFamily="34" charset="0"/>
                          <a:ea typeface="PMingLiU"/>
                          <a:cs typeface="Times New Roman" panose="02020603050405020304" pitchFamily="18" charset="0"/>
                        </a:rPr>
                        <a:t>2023</a:t>
                      </a: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18305"/>
                  </a:ext>
                </a:extLst>
              </a:tr>
              <a:tr h="222284">
                <a:tc>
                  <a:txBody>
                    <a:bodyPr/>
                    <a:lstStyle/>
                    <a:p>
                      <a:pPr>
                        <a:lnSpc>
                          <a:spcPct val="107000"/>
                        </a:lnSpc>
                        <a:spcAft>
                          <a:spcPts val="800"/>
                        </a:spcAft>
                      </a:pPr>
                      <a:r>
                        <a:rPr lang="fr-FR" sz="1100" dirty="0">
                          <a:effectLst/>
                        </a:rPr>
                        <a:t>le consentement médical</a:t>
                      </a:r>
                      <a:endParaRPr lang="fr-FR" sz="110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7000"/>
                        </a:lnSpc>
                        <a:spcAft>
                          <a:spcPts val="800"/>
                        </a:spcAft>
                      </a:pPr>
                      <a:r>
                        <a:rPr lang="fr-FR" sz="1100">
                          <a:effectLst/>
                        </a:rPr>
                        <a:t>12 %</a:t>
                      </a:r>
                      <a:endParaRPr lang="fr-FR" sz="110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7000"/>
                        </a:lnSpc>
                        <a:spcAft>
                          <a:spcPts val="800"/>
                        </a:spcAft>
                      </a:pPr>
                      <a:r>
                        <a:rPr lang="fr-FR" sz="1100" dirty="0">
                          <a:effectLst/>
                        </a:rPr>
                        <a:t>10 %</a:t>
                      </a:r>
                      <a:endParaRPr lang="fr-FR" sz="110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61500695"/>
                  </a:ext>
                </a:extLst>
              </a:tr>
              <a:tr h="222284">
                <a:tc>
                  <a:txBody>
                    <a:bodyPr/>
                    <a:lstStyle/>
                    <a:p>
                      <a:pPr>
                        <a:lnSpc>
                          <a:spcPct val="107000"/>
                        </a:lnSpc>
                        <a:spcAft>
                          <a:spcPts val="800"/>
                        </a:spcAft>
                      </a:pPr>
                      <a:r>
                        <a:rPr lang="fr-FR" sz="1100">
                          <a:effectLst/>
                        </a:rPr>
                        <a:t>les frais de prise en charge</a:t>
                      </a:r>
                      <a:endParaRPr lang="fr-FR" sz="110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7000"/>
                        </a:lnSpc>
                        <a:spcAft>
                          <a:spcPts val="800"/>
                        </a:spcAft>
                      </a:pPr>
                      <a:r>
                        <a:rPr lang="fr-FR" sz="1100">
                          <a:effectLst/>
                        </a:rPr>
                        <a:t>17 %</a:t>
                      </a:r>
                      <a:endParaRPr lang="fr-FR" sz="110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7000"/>
                        </a:lnSpc>
                        <a:spcAft>
                          <a:spcPts val="800"/>
                        </a:spcAft>
                      </a:pPr>
                      <a:r>
                        <a:rPr lang="fr-FR" sz="1100">
                          <a:effectLst/>
                        </a:rPr>
                        <a:t>20 %</a:t>
                      </a:r>
                      <a:endParaRPr lang="fr-FR" sz="110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57732373"/>
                  </a:ext>
                </a:extLst>
              </a:tr>
              <a:tr h="222284">
                <a:tc>
                  <a:txBody>
                    <a:bodyPr/>
                    <a:lstStyle/>
                    <a:p>
                      <a:pPr>
                        <a:lnSpc>
                          <a:spcPct val="107000"/>
                        </a:lnSpc>
                        <a:spcAft>
                          <a:spcPts val="800"/>
                        </a:spcAft>
                      </a:pPr>
                      <a:r>
                        <a:rPr lang="fr-FR" sz="1100">
                          <a:effectLst/>
                        </a:rPr>
                        <a:t>le respect d'accès au dossier médical</a:t>
                      </a:r>
                      <a:endParaRPr lang="fr-FR" sz="110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7000"/>
                        </a:lnSpc>
                        <a:spcAft>
                          <a:spcPts val="800"/>
                        </a:spcAft>
                      </a:pPr>
                      <a:r>
                        <a:rPr lang="fr-FR" sz="1100" dirty="0">
                          <a:effectLst/>
                        </a:rPr>
                        <a:t>22,5 %</a:t>
                      </a:r>
                      <a:endParaRPr lang="fr-FR" sz="110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7000"/>
                        </a:lnSpc>
                        <a:spcAft>
                          <a:spcPts val="800"/>
                        </a:spcAft>
                      </a:pPr>
                      <a:r>
                        <a:rPr lang="fr-FR" sz="1100">
                          <a:effectLst/>
                        </a:rPr>
                        <a:t>21 %</a:t>
                      </a:r>
                      <a:endParaRPr lang="fr-FR" sz="110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660660887"/>
                  </a:ext>
                </a:extLst>
              </a:tr>
              <a:tr h="222284">
                <a:tc>
                  <a:txBody>
                    <a:bodyPr/>
                    <a:lstStyle/>
                    <a:p>
                      <a:pPr>
                        <a:lnSpc>
                          <a:spcPct val="107000"/>
                        </a:lnSpc>
                        <a:spcAft>
                          <a:spcPts val="800"/>
                        </a:spcAft>
                      </a:pPr>
                      <a:r>
                        <a:rPr lang="fr-FR" sz="1100">
                          <a:effectLst/>
                        </a:rPr>
                        <a:t>la personne de confiance</a:t>
                      </a:r>
                      <a:endParaRPr lang="fr-FR" sz="110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7000"/>
                        </a:lnSpc>
                        <a:spcAft>
                          <a:spcPts val="800"/>
                        </a:spcAft>
                      </a:pPr>
                      <a:r>
                        <a:rPr lang="fr-FR" sz="1100">
                          <a:effectLst/>
                        </a:rPr>
                        <a:t>15 %</a:t>
                      </a:r>
                      <a:endParaRPr lang="fr-FR" sz="110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7000"/>
                        </a:lnSpc>
                        <a:spcAft>
                          <a:spcPts val="800"/>
                        </a:spcAft>
                      </a:pPr>
                      <a:r>
                        <a:rPr lang="fr-FR" sz="1100" dirty="0">
                          <a:effectLst/>
                        </a:rPr>
                        <a:t>14 %</a:t>
                      </a:r>
                      <a:endParaRPr lang="fr-FR" sz="110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540633376"/>
                  </a:ext>
                </a:extLst>
              </a:tr>
              <a:tr h="222284">
                <a:tc>
                  <a:txBody>
                    <a:bodyPr/>
                    <a:lstStyle/>
                    <a:p>
                      <a:pPr>
                        <a:lnSpc>
                          <a:spcPct val="107000"/>
                        </a:lnSpc>
                        <a:spcAft>
                          <a:spcPts val="800"/>
                        </a:spcAft>
                      </a:pPr>
                      <a:r>
                        <a:rPr lang="fr-FR" sz="1100">
                          <a:effectLst/>
                        </a:rPr>
                        <a:t>les directives anticipées</a:t>
                      </a:r>
                      <a:endParaRPr lang="fr-FR" sz="110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7000"/>
                        </a:lnSpc>
                        <a:spcAft>
                          <a:spcPts val="800"/>
                        </a:spcAft>
                      </a:pPr>
                      <a:r>
                        <a:rPr lang="fr-FR" sz="1100" dirty="0">
                          <a:effectLst/>
                        </a:rPr>
                        <a:t>15 %</a:t>
                      </a:r>
                      <a:endParaRPr lang="fr-FR" sz="110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7000"/>
                        </a:lnSpc>
                        <a:spcAft>
                          <a:spcPts val="800"/>
                        </a:spcAft>
                      </a:pPr>
                      <a:r>
                        <a:rPr lang="fr-FR" sz="1100">
                          <a:effectLst/>
                        </a:rPr>
                        <a:t>14 %</a:t>
                      </a:r>
                      <a:endParaRPr lang="fr-FR" sz="110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11600807"/>
                  </a:ext>
                </a:extLst>
              </a:tr>
              <a:tr h="222284">
                <a:tc>
                  <a:txBody>
                    <a:bodyPr/>
                    <a:lstStyle/>
                    <a:p>
                      <a:pPr>
                        <a:lnSpc>
                          <a:spcPct val="107000"/>
                        </a:lnSpc>
                        <a:spcAft>
                          <a:spcPts val="800"/>
                        </a:spcAft>
                      </a:pPr>
                      <a:r>
                        <a:rPr lang="fr-FR" sz="1100">
                          <a:effectLst/>
                        </a:rPr>
                        <a:t>la prise en charge de la douleur</a:t>
                      </a:r>
                      <a:endParaRPr lang="fr-FR" sz="110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7000"/>
                        </a:lnSpc>
                        <a:spcAft>
                          <a:spcPts val="800"/>
                        </a:spcAft>
                      </a:pPr>
                      <a:r>
                        <a:rPr lang="fr-FR" sz="1100">
                          <a:effectLst/>
                        </a:rPr>
                        <a:t>23 %</a:t>
                      </a:r>
                      <a:endParaRPr lang="fr-FR" sz="110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7000"/>
                        </a:lnSpc>
                        <a:spcAft>
                          <a:spcPts val="800"/>
                        </a:spcAft>
                      </a:pPr>
                      <a:r>
                        <a:rPr lang="fr-FR" sz="1100">
                          <a:effectLst/>
                        </a:rPr>
                        <a:t>25,5 %</a:t>
                      </a:r>
                      <a:endParaRPr lang="fr-FR" sz="110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530866583"/>
                  </a:ext>
                </a:extLst>
              </a:tr>
              <a:tr h="222284">
                <a:tc>
                  <a:txBody>
                    <a:bodyPr/>
                    <a:lstStyle/>
                    <a:p>
                      <a:pPr>
                        <a:lnSpc>
                          <a:spcPct val="107000"/>
                        </a:lnSpc>
                        <a:spcAft>
                          <a:spcPts val="800"/>
                        </a:spcAft>
                      </a:pPr>
                      <a:r>
                        <a:rPr lang="fr-FR" sz="1100">
                          <a:effectLst/>
                        </a:rPr>
                        <a:t>la prise en charge des décès</a:t>
                      </a:r>
                      <a:endParaRPr lang="fr-FR" sz="110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7000"/>
                        </a:lnSpc>
                        <a:spcAft>
                          <a:spcPts val="800"/>
                        </a:spcAft>
                      </a:pPr>
                      <a:r>
                        <a:rPr lang="fr-FR" sz="1100" dirty="0">
                          <a:effectLst/>
                        </a:rPr>
                        <a:t>14 %</a:t>
                      </a:r>
                      <a:endParaRPr lang="fr-FR" sz="110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7000"/>
                        </a:lnSpc>
                        <a:spcAft>
                          <a:spcPts val="800"/>
                        </a:spcAft>
                      </a:pPr>
                      <a:r>
                        <a:rPr lang="fr-FR" sz="1100" dirty="0">
                          <a:effectLst/>
                        </a:rPr>
                        <a:t>10 %</a:t>
                      </a:r>
                      <a:endParaRPr lang="fr-FR" sz="110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987777280"/>
                  </a:ext>
                </a:extLst>
              </a:tr>
              <a:tr h="222284">
                <a:tc>
                  <a:txBody>
                    <a:bodyPr/>
                    <a:lstStyle/>
                    <a:p>
                      <a:pPr>
                        <a:lnSpc>
                          <a:spcPct val="107000"/>
                        </a:lnSpc>
                        <a:spcAft>
                          <a:spcPts val="800"/>
                        </a:spcAft>
                      </a:pPr>
                      <a:r>
                        <a:rPr lang="fr-FR" sz="1100">
                          <a:effectLst/>
                        </a:rPr>
                        <a:t>la bientraitance</a:t>
                      </a:r>
                      <a:endParaRPr lang="fr-FR" sz="110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7000"/>
                        </a:lnSpc>
                        <a:spcAft>
                          <a:spcPts val="800"/>
                        </a:spcAft>
                      </a:pPr>
                      <a:r>
                        <a:rPr lang="fr-FR" sz="1100" dirty="0">
                          <a:effectLst/>
                        </a:rPr>
                        <a:t>30 %</a:t>
                      </a:r>
                      <a:endParaRPr lang="fr-FR" sz="110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7000"/>
                        </a:lnSpc>
                        <a:spcAft>
                          <a:spcPts val="800"/>
                        </a:spcAft>
                      </a:pPr>
                      <a:r>
                        <a:rPr lang="fr-FR" sz="1100">
                          <a:effectLst/>
                        </a:rPr>
                        <a:t>31 %</a:t>
                      </a:r>
                      <a:endParaRPr lang="fr-FR" sz="110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679930096"/>
                  </a:ext>
                </a:extLst>
              </a:tr>
              <a:tr h="222284">
                <a:tc>
                  <a:txBody>
                    <a:bodyPr/>
                    <a:lstStyle/>
                    <a:p>
                      <a:pPr>
                        <a:lnSpc>
                          <a:spcPct val="107000"/>
                        </a:lnSpc>
                        <a:spcAft>
                          <a:spcPts val="800"/>
                        </a:spcAft>
                      </a:pPr>
                      <a:r>
                        <a:rPr lang="fr-FR" sz="1100">
                          <a:effectLst/>
                        </a:rPr>
                        <a:t>la privation de liberté</a:t>
                      </a:r>
                      <a:endParaRPr lang="fr-FR" sz="110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7000"/>
                        </a:lnSpc>
                        <a:spcAft>
                          <a:spcPts val="800"/>
                        </a:spcAft>
                      </a:pPr>
                      <a:r>
                        <a:rPr lang="fr-FR" sz="1100" dirty="0">
                          <a:effectLst/>
                        </a:rPr>
                        <a:t>8,%</a:t>
                      </a:r>
                      <a:endParaRPr lang="fr-FR" sz="110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7000"/>
                        </a:lnSpc>
                        <a:spcAft>
                          <a:spcPts val="800"/>
                        </a:spcAft>
                      </a:pPr>
                      <a:r>
                        <a:rPr lang="fr-FR" sz="1100" dirty="0">
                          <a:effectLst/>
                        </a:rPr>
                        <a:t>9 %</a:t>
                      </a:r>
                      <a:endParaRPr lang="fr-FR" sz="110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72391327"/>
                  </a:ext>
                </a:extLst>
              </a:tr>
              <a:tr h="222284">
                <a:tc>
                  <a:txBody>
                    <a:bodyPr/>
                    <a:lstStyle/>
                    <a:p>
                      <a:pPr>
                        <a:lnSpc>
                          <a:spcPct val="107000"/>
                        </a:lnSpc>
                        <a:spcAft>
                          <a:spcPts val="800"/>
                        </a:spcAft>
                      </a:pPr>
                      <a:r>
                        <a:rPr lang="fr-FR" sz="1100">
                          <a:effectLst/>
                        </a:rPr>
                        <a:t>Autre(s)</a:t>
                      </a:r>
                      <a:endParaRPr lang="fr-FR" sz="110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7000"/>
                        </a:lnSpc>
                        <a:spcAft>
                          <a:spcPts val="800"/>
                        </a:spcAft>
                      </a:pPr>
                      <a:r>
                        <a:rPr lang="fr-FR" sz="1100" dirty="0">
                          <a:effectLst/>
                        </a:rPr>
                        <a:t>37 %</a:t>
                      </a:r>
                      <a:endParaRPr lang="fr-FR" sz="110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7000"/>
                        </a:lnSpc>
                        <a:spcAft>
                          <a:spcPts val="800"/>
                        </a:spcAft>
                      </a:pPr>
                      <a:r>
                        <a:rPr lang="fr-FR" sz="1100" dirty="0">
                          <a:effectLst/>
                        </a:rPr>
                        <a:t>37 %</a:t>
                      </a:r>
                      <a:endParaRPr lang="fr-FR" sz="110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50114166"/>
                  </a:ext>
                </a:extLst>
              </a:tr>
              <a:tr h="222284">
                <a:tc>
                  <a:txBody>
                    <a:bodyPr/>
                    <a:lstStyle/>
                    <a:p>
                      <a:pPr>
                        <a:lnSpc>
                          <a:spcPct val="107000"/>
                        </a:lnSpc>
                        <a:spcAft>
                          <a:spcPts val="800"/>
                        </a:spcAft>
                      </a:pPr>
                      <a:r>
                        <a:rPr lang="fr-FR" sz="1100" dirty="0">
                          <a:effectLst/>
                        </a:rPr>
                        <a:t>la gestion de la crise</a:t>
                      </a:r>
                      <a:endParaRPr lang="fr-FR" sz="110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7000"/>
                        </a:lnSpc>
                        <a:spcAft>
                          <a:spcPts val="800"/>
                        </a:spcAft>
                      </a:pPr>
                      <a:r>
                        <a:rPr lang="fr-FR" sz="1100" dirty="0">
                          <a:effectLst/>
                        </a:rPr>
                        <a:t>21 %</a:t>
                      </a:r>
                      <a:endParaRPr lang="fr-FR" sz="110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7000"/>
                        </a:lnSpc>
                        <a:spcAft>
                          <a:spcPts val="800"/>
                        </a:spcAft>
                      </a:pPr>
                      <a:r>
                        <a:rPr lang="fr-FR" sz="1100" dirty="0">
                          <a:effectLst/>
                        </a:rPr>
                        <a:t>10 %</a:t>
                      </a:r>
                      <a:endParaRPr lang="fr-FR" sz="110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754123681"/>
                  </a:ext>
                </a:extLst>
              </a:tr>
            </a:tbl>
          </a:graphicData>
        </a:graphic>
      </p:graphicFrame>
      <p:sp>
        <p:nvSpPr>
          <p:cNvPr id="58" name="Rectangle avec coins arrondis en diagonale 57"/>
          <p:cNvSpPr/>
          <p:nvPr/>
        </p:nvSpPr>
        <p:spPr>
          <a:xfrm>
            <a:off x="5218227" y="7488927"/>
            <a:ext cx="1851550" cy="2349093"/>
          </a:xfrm>
          <a:prstGeom prst="roundRect">
            <a:avLst/>
          </a:prstGeom>
          <a:solidFill>
            <a:schemeClr val="accent6">
              <a:lumMod val="20000"/>
              <a:lumOff val="80000"/>
            </a:schemeClr>
          </a:solidFill>
          <a:ln>
            <a:solidFill>
              <a:schemeClr val="accent6"/>
            </a:solidFill>
          </a:ln>
        </p:spPr>
        <p:style>
          <a:lnRef idx="3">
            <a:schemeClr val="lt1"/>
          </a:lnRef>
          <a:fillRef idx="1">
            <a:schemeClr val="accent3"/>
          </a:fillRef>
          <a:effectRef idx="1">
            <a:schemeClr val="accent3"/>
          </a:effectRef>
          <a:fontRef idx="minor">
            <a:schemeClr val="lt1"/>
          </a:fontRef>
        </p:style>
        <p:txBody>
          <a:bodyPr rtlCol="0" anchor="ctr"/>
          <a:lstStyle/>
          <a:p>
            <a:pPr algn="l">
              <a:spcAft>
                <a:spcPts val="600"/>
              </a:spcAft>
            </a:pPr>
            <a:r>
              <a:rPr lang="fr-FR" sz="1600" b="1" kern="1200" dirty="0">
                <a:solidFill>
                  <a:schemeClr val="tx1"/>
                </a:solidFill>
              </a:rPr>
              <a:t>Objectif 2025</a:t>
            </a:r>
          </a:p>
          <a:p>
            <a:pPr algn="l"/>
            <a:r>
              <a:rPr lang="fr-FR" sz="1200" kern="1200" dirty="0">
                <a:solidFill>
                  <a:schemeClr val="tx1"/>
                </a:solidFill>
              </a:rPr>
              <a:t>Améliorer la programmation annuelle pour que </a:t>
            </a:r>
            <a:br>
              <a:rPr lang="fr-FR" sz="1200" kern="1200" dirty="0">
                <a:solidFill>
                  <a:schemeClr val="tx1"/>
                </a:solidFill>
              </a:rPr>
            </a:br>
            <a:r>
              <a:rPr lang="fr-FR" sz="1200" kern="1200" dirty="0">
                <a:solidFill>
                  <a:schemeClr val="tx1"/>
                </a:solidFill>
              </a:rPr>
              <a:t>80 % des établissement puissent atteindre le minima de 4 réunions par an.</a:t>
            </a:r>
          </a:p>
        </p:txBody>
      </p:sp>
      <p:sp>
        <p:nvSpPr>
          <p:cNvPr id="15" name="object 10">
            <a:extLst>
              <a:ext uri="{FF2B5EF4-FFF2-40B4-BE49-F238E27FC236}">
                <a16:creationId xmlns:a16="http://schemas.microsoft.com/office/drawing/2014/main" id="{700D21FD-F6F7-FE58-F0D6-EEA25080905D}"/>
              </a:ext>
            </a:extLst>
          </p:cNvPr>
          <p:cNvSpPr txBox="1"/>
          <p:nvPr/>
        </p:nvSpPr>
        <p:spPr>
          <a:xfrm>
            <a:off x="0" y="5449205"/>
            <a:ext cx="7556500" cy="197490"/>
          </a:xfrm>
          <a:prstGeom prst="rect">
            <a:avLst/>
          </a:prstGeom>
        </p:spPr>
        <p:txBody>
          <a:bodyPr vert="horz" wrap="square" lIns="0" tIns="12700" rIns="0" bIns="0" rtlCol="0">
            <a:spAutoFit/>
          </a:bodyPr>
          <a:lstStyle/>
          <a:p>
            <a:pPr marL="12700" algn="ctr">
              <a:lnSpc>
                <a:spcPct val="100000"/>
              </a:lnSpc>
              <a:spcAft>
                <a:spcPts val="300"/>
              </a:spcAft>
            </a:pPr>
            <a:r>
              <a:rPr lang="fr-FR" sz="1200" b="1" kern="1200" spc="20">
                <a:solidFill>
                  <a:srgbClr val="231F20"/>
                </a:solidFill>
                <a:latin typeface="+mn-lt"/>
                <a:cs typeface="Calibri" panose="020F0502020204030204" pitchFamily="34" charset="0"/>
              </a:rPr>
              <a:t>Nombre de réunions annuelles </a:t>
            </a:r>
            <a:endParaRPr lang="fr-FR" sz="1200" b="1" kern="1200" spc="20">
              <a:latin typeface="+mn-lt"/>
              <a:cs typeface="Calibri" panose="020F0502020204030204" pitchFamily="34" charset="0"/>
            </a:endParaRPr>
          </a:p>
        </p:txBody>
      </p:sp>
      <p:sp>
        <p:nvSpPr>
          <p:cNvPr id="31" name="object 9"/>
          <p:cNvSpPr txBox="1"/>
          <p:nvPr/>
        </p:nvSpPr>
        <p:spPr>
          <a:xfrm>
            <a:off x="554513" y="787787"/>
            <a:ext cx="6729473" cy="718145"/>
          </a:xfrm>
          <a:prstGeom prst="rect">
            <a:avLst/>
          </a:prstGeom>
        </p:spPr>
        <p:txBody>
          <a:bodyPr vert="horz" wrap="square" lIns="0" tIns="25400" rIns="0" bIns="0" rtlCol="0">
            <a:spAutoFit/>
          </a:bodyPr>
          <a:lstStyle/>
          <a:p>
            <a:pPr marL="342900" indent="-342900" algn="l">
              <a:lnSpc>
                <a:spcPct val="100000"/>
              </a:lnSpc>
              <a:spcAft>
                <a:spcPts val="600"/>
              </a:spcAft>
              <a:buFont typeface="+mj-lt"/>
              <a:buAutoNum type="alphaUcPeriod" startAt="2"/>
              <a:tabLst>
                <a:tab pos="167005" algn="l"/>
              </a:tabLst>
            </a:pPr>
            <a:r>
              <a:rPr sz="1600" b="1" kern="1200" spc="20">
                <a:solidFill>
                  <a:srgbClr val="231F20"/>
                </a:solidFill>
                <a:latin typeface="+mn-lt"/>
                <a:cs typeface="Calibri" panose="020F0502020204030204" pitchFamily="34" charset="0"/>
              </a:rPr>
              <a:t>La formation des </a:t>
            </a:r>
            <a:r>
              <a:rPr sz="1600" b="1" kern="1200" spc="20" err="1">
                <a:solidFill>
                  <a:srgbClr val="231F20"/>
                </a:solidFill>
                <a:latin typeface="+mn-lt"/>
                <a:cs typeface="Calibri" panose="020F0502020204030204" pitchFamily="34" charset="0"/>
              </a:rPr>
              <a:t>autres</a:t>
            </a:r>
            <a:r>
              <a:rPr sz="1600" b="1" kern="1200" spc="20">
                <a:solidFill>
                  <a:srgbClr val="231F20"/>
                </a:solidFill>
                <a:latin typeface="+mn-lt"/>
                <a:cs typeface="Calibri" panose="020F0502020204030204" pitchFamily="34" charset="0"/>
              </a:rPr>
              <a:t> </a:t>
            </a:r>
            <a:r>
              <a:rPr sz="1600" b="1" kern="1200" spc="20" err="1">
                <a:solidFill>
                  <a:srgbClr val="231F20"/>
                </a:solidFill>
                <a:latin typeface="+mn-lt"/>
                <a:cs typeface="Calibri" panose="020F0502020204030204" pitchFamily="34" charset="0"/>
              </a:rPr>
              <a:t>membres</a:t>
            </a:r>
            <a:r>
              <a:rPr sz="1600" b="1" kern="1200" spc="20">
                <a:solidFill>
                  <a:srgbClr val="231F20"/>
                </a:solidFill>
                <a:latin typeface="+mn-lt"/>
                <a:cs typeface="Calibri" panose="020F0502020204030204" pitchFamily="34" charset="0"/>
              </a:rPr>
              <a:t> de la CDU</a:t>
            </a:r>
            <a:endParaRPr sz="1600" b="1" kern="1200" spc="20">
              <a:latin typeface="+mn-lt"/>
              <a:cs typeface="Calibri" panose="020F0502020204030204" pitchFamily="34" charset="0"/>
            </a:endParaRPr>
          </a:p>
          <a:p>
            <a:r>
              <a:rPr lang="fr-FR" sz="1200">
                <a:latin typeface="+mn-lt"/>
              </a:rPr>
              <a:t>Dans 60% (58 % en 2022) des établissements de santé, la majorité des autres membres de la CDU ont également été formés.</a:t>
            </a:r>
            <a:endParaRPr sz="1200" kern="1200" spc="20">
              <a:solidFill>
                <a:schemeClr val="tx1"/>
              </a:solidFill>
              <a:latin typeface="+mn-lt"/>
              <a:cs typeface="Calibri" panose="020F0502020204030204" pitchFamily="34" charset="0"/>
            </a:endParaRPr>
          </a:p>
        </p:txBody>
      </p:sp>
      <p:sp>
        <p:nvSpPr>
          <p:cNvPr id="34" name="Rectangle avec coins arrondis en diagonale 15"/>
          <p:cNvSpPr/>
          <p:nvPr/>
        </p:nvSpPr>
        <p:spPr>
          <a:xfrm>
            <a:off x="550789" y="1675027"/>
            <a:ext cx="6533536" cy="1271713"/>
          </a:xfrm>
          <a:prstGeom prst="flowChartAlternateProcess">
            <a:avLst/>
          </a:prstGeom>
          <a:solidFill>
            <a:schemeClr val="accent6">
              <a:lumMod val="20000"/>
              <a:lumOff val="80000"/>
            </a:schemeClr>
          </a:solidFill>
          <a:ln>
            <a:solidFill>
              <a:schemeClr val="accent6"/>
            </a:solidFill>
          </a:ln>
        </p:spPr>
        <p:style>
          <a:lnRef idx="3">
            <a:schemeClr val="lt1"/>
          </a:lnRef>
          <a:fillRef idx="1">
            <a:schemeClr val="accent3"/>
          </a:fillRef>
          <a:effectRef idx="1">
            <a:schemeClr val="accent3"/>
          </a:effectRef>
          <a:fontRef idx="minor">
            <a:schemeClr val="lt1"/>
          </a:fontRef>
        </p:style>
        <p:txBody>
          <a:bodyPr rtlCol="0" anchor="ctr"/>
          <a:lstStyle/>
          <a:p>
            <a:pPr algn="l">
              <a:spcAft>
                <a:spcPts val="600"/>
              </a:spcAft>
            </a:pPr>
            <a:r>
              <a:rPr lang="fr-FR" sz="1600" b="1" kern="1200" dirty="0">
                <a:solidFill>
                  <a:schemeClr val="tx1"/>
                </a:solidFill>
              </a:rPr>
              <a:t>Objectif 2025</a:t>
            </a:r>
            <a:endParaRPr lang="fr-FR" sz="1100" kern="1200" dirty="0">
              <a:solidFill>
                <a:schemeClr val="tx1"/>
              </a:solidFill>
            </a:endParaRPr>
          </a:p>
          <a:p>
            <a:pPr algn="l"/>
            <a:r>
              <a:rPr lang="fr-FR" sz="1200" kern="1200" dirty="0">
                <a:solidFill>
                  <a:schemeClr val="tx1"/>
                </a:solidFill>
              </a:rPr>
              <a:t>Réfléchir et créer une offre de formations pour les membres de la CDU à la fois sur les compétences propres de la CDU (réclamation, médiation, sécurité des soins) et sur les sujets de réflexions où elle peut être saisie (bientraitance, éthique, fin de vie, projets des usagers, patient partenaire, expérience patient….).</a:t>
            </a:r>
          </a:p>
        </p:txBody>
      </p:sp>
      <p:sp>
        <p:nvSpPr>
          <p:cNvPr id="40" name="ZoneTexte 39">
            <a:extLst>
              <a:ext uri="{FF2B5EF4-FFF2-40B4-BE49-F238E27FC236}">
                <a16:creationId xmlns:a16="http://schemas.microsoft.com/office/drawing/2014/main" id="{C1F2C15B-0D18-6403-9B00-C3BB79DF2B8E}"/>
              </a:ext>
            </a:extLst>
          </p:cNvPr>
          <p:cNvSpPr txBox="1"/>
          <p:nvPr/>
        </p:nvSpPr>
        <p:spPr>
          <a:xfrm>
            <a:off x="360000" y="288000"/>
            <a:ext cx="6840000" cy="261610"/>
          </a:xfrm>
          <a:prstGeom prst="rect">
            <a:avLst/>
          </a:prstGeom>
          <a:solidFill>
            <a:srgbClr val="FFC000"/>
          </a:solidFill>
        </p:spPr>
        <p:txBody>
          <a:bodyPr wrap="square" rtlCol="0">
            <a:spAutoFit/>
          </a:bodyPr>
          <a:lstStyle/>
          <a:p>
            <a:pPr algn="r"/>
            <a:r>
              <a:rPr lang="fr-FR" sz="1100" b="1" u="sng" kern="1200" spc="20" dirty="0">
                <a:solidFill>
                  <a:schemeClr val="bg1"/>
                </a:solidFill>
                <a:latin typeface="+mn-lt"/>
                <a:ea typeface="Verdana" panose="020B0604030504040204" pitchFamily="34" charset="0"/>
                <a:cs typeface="Calibri" panose="020F0502020204030204" pitchFamily="34" charset="0"/>
              </a:rPr>
              <a:t>BILAN DU FONCTIONNEMENT DES CDU SUR LES ANNEES 2022-2023</a:t>
            </a:r>
          </a:p>
        </p:txBody>
      </p:sp>
      <p:pic>
        <p:nvPicPr>
          <p:cNvPr id="43" name="Graphique 42" descr="Utilisateurs avec un remplissage uni">
            <a:extLst>
              <a:ext uri="{FF2B5EF4-FFF2-40B4-BE49-F238E27FC236}">
                <a16:creationId xmlns:a16="http://schemas.microsoft.com/office/drawing/2014/main" id="{D63F2281-5C75-7CDD-566D-473B1DEE7EE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8306" y="3112322"/>
            <a:ext cx="914400" cy="914400"/>
          </a:xfrm>
          <a:prstGeom prst="rect">
            <a:avLst/>
          </a:prstGeom>
        </p:spPr>
      </p:pic>
      <p:sp>
        <p:nvSpPr>
          <p:cNvPr id="47" name="object 9">
            <a:extLst>
              <a:ext uri="{FF2B5EF4-FFF2-40B4-BE49-F238E27FC236}">
                <a16:creationId xmlns:a16="http://schemas.microsoft.com/office/drawing/2014/main" id="{517F8B82-ABCA-392E-290E-CC12AF0E5480}"/>
              </a:ext>
            </a:extLst>
          </p:cNvPr>
          <p:cNvSpPr/>
          <p:nvPr/>
        </p:nvSpPr>
        <p:spPr>
          <a:xfrm>
            <a:off x="1419224" y="3210910"/>
            <a:ext cx="3079014" cy="767769"/>
          </a:xfrm>
          <a:custGeom>
            <a:avLst/>
            <a:gdLst/>
            <a:ahLst/>
            <a:cxnLst/>
            <a:rect l="l" t="t" r="r" b="b"/>
            <a:pathLst>
              <a:path w="4361815" h="459740">
                <a:moveTo>
                  <a:pt x="4361815" y="0"/>
                </a:moveTo>
                <a:lnTo>
                  <a:pt x="0" y="0"/>
                </a:lnTo>
                <a:lnTo>
                  <a:pt x="0" y="459270"/>
                </a:lnTo>
                <a:lnTo>
                  <a:pt x="4361815" y="459270"/>
                </a:lnTo>
                <a:lnTo>
                  <a:pt x="4361815" y="0"/>
                </a:lnTo>
                <a:close/>
              </a:path>
            </a:pathLst>
          </a:custGeom>
          <a:noFill/>
        </p:spPr>
        <p:txBody>
          <a:bodyPr wrap="square" lIns="0" tIns="0" rIns="0" bIns="0" rtlCol="0" anchor="ctr"/>
          <a:lstStyle/>
          <a:p>
            <a:pPr>
              <a:lnSpc>
                <a:spcPts val="2600"/>
              </a:lnSpc>
            </a:pPr>
            <a:r>
              <a:rPr lang="fr-FR" sz="2400" b="1">
                <a:solidFill>
                  <a:srgbClr val="FFC000"/>
                </a:solidFill>
                <a:latin typeface="+mj-lt"/>
                <a:ea typeface="Verdana" panose="020B0604030504040204" pitchFamily="34" charset="0"/>
              </a:rPr>
              <a:t>Réunions</a:t>
            </a:r>
          </a:p>
        </p:txBody>
      </p:sp>
      <p:sp>
        <p:nvSpPr>
          <p:cNvPr id="48" name="object 16">
            <a:extLst>
              <a:ext uri="{FF2B5EF4-FFF2-40B4-BE49-F238E27FC236}">
                <a16:creationId xmlns:a16="http://schemas.microsoft.com/office/drawing/2014/main" id="{E46FBF40-510D-8321-DB4F-BC9AFC1918BC}"/>
              </a:ext>
            </a:extLst>
          </p:cNvPr>
          <p:cNvSpPr txBox="1"/>
          <p:nvPr/>
        </p:nvSpPr>
        <p:spPr>
          <a:xfrm>
            <a:off x="7314705" y="7386666"/>
            <a:ext cx="92333" cy="2973543"/>
          </a:xfrm>
          <a:prstGeom prst="rect">
            <a:avLst/>
          </a:prstGeom>
        </p:spPr>
        <p:txBody>
          <a:bodyPr vert="vert270" wrap="square" lIns="0" tIns="16510" rIns="0" bIns="0" rtlCol="0">
            <a:spAutoFit/>
          </a:bodyPr>
          <a:lstStyle/>
          <a:p>
            <a:pPr marL="12700">
              <a:lnSpc>
                <a:spcPct val="100000"/>
              </a:lnSpc>
              <a:spcBef>
                <a:spcPts val="130"/>
              </a:spcBef>
            </a:pPr>
            <a:r>
              <a:rPr lang="fr-FR" sz="600" b="0">
                <a:solidFill>
                  <a:srgbClr val="231F20"/>
                </a:solidFill>
                <a:latin typeface="Calibri" panose="020F0502020204030204" pitchFamily="34" charset="0"/>
                <a:cs typeface="Calibri" panose="020F0502020204030204" pitchFamily="34" charset="0"/>
              </a:rPr>
              <a:t>Rapport </a:t>
            </a:r>
            <a:r>
              <a:rPr lang="fr-FR" sz="600" b="0" spc="-10">
                <a:solidFill>
                  <a:srgbClr val="231F20"/>
                </a:solidFill>
                <a:latin typeface="Calibri" panose="020F0502020204030204" pitchFamily="34" charset="0"/>
                <a:cs typeface="Calibri" panose="020F0502020204030204" pitchFamily="34" charset="0"/>
              </a:rPr>
              <a:t>d’activité</a:t>
            </a:r>
            <a:r>
              <a:rPr lang="fr-FR" sz="600" b="0" spc="5">
                <a:solidFill>
                  <a:srgbClr val="231F20"/>
                </a:solidFill>
                <a:latin typeface="Calibri" panose="020F0502020204030204" pitchFamily="34" charset="0"/>
                <a:cs typeface="Calibri" panose="020F0502020204030204" pitchFamily="34" charset="0"/>
              </a:rPr>
              <a:t> </a:t>
            </a:r>
            <a:r>
              <a:rPr lang="fr-FR" sz="600" b="0">
                <a:solidFill>
                  <a:srgbClr val="231F20"/>
                </a:solidFill>
                <a:latin typeface="Calibri" panose="020F0502020204030204" pitchFamily="34" charset="0"/>
                <a:cs typeface="Calibri" panose="020F0502020204030204" pitchFamily="34" charset="0"/>
              </a:rPr>
              <a:t>des </a:t>
            </a:r>
            <a:r>
              <a:rPr lang="fr-FR" sz="600" b="0" spc="-10">
                <a:solidFill>
                  <a:srgbClr val="231F20"/>
                </a:solidFill>
                <a:latin typeface="Calibri" panose="020F0502020204030204" pitchFamily="34" charset="0"/>
                <a:cs typeface="Calibri" panose="020F0502020204030204" pitchFamily="34" charset="0"/>
              </a:rPr>
              <a:t>commissions</a:t>
            </a:r>
            <a:r>
              <a:rPr lang="fr-FR" sz="600" b="0" spc="5">
                <a:solidFill>
                  <a:srgbClr val="231F20"/>
                </a:solidFill>
                <a:latin typeface="Calibri" panose="020F0502020204030204" pitchFamily="34" charset="0"/>
                <a:cs typeface="Calibri" panose="020F0502020204030204" pitchFamily="34" charset="0"/>
              </a:rPr>
              <a:t> </a:t>
            </a:r>
            <a:r>
              <a:rPr lang="fr-FR" sz="600" b="0">
                <a:solidFill>
                  <a:srgbClr val="231F20"/>
                </a:solidFill>
                <a:latin typeface="Calibri" panose="020F0502020204030204" pitchFamily="34" charset="0"/>
                <a:cs typeface="Calibri" panose="020F0502020204030204" pitchFamily="34" charset="0"/>
              </a:rPr>
              <a:t>des usagers 2024 sur les années 2022 et 2023</a:t>
            </a:r>
            <a:endParaRPr lang="fr-FR" sz="600">
              <a:latin typeface="Calibri" panose="020F0502020204030204" pitchFamily="34" charset="0"/>
              <a:cs typeface="Calibri" panose="020F0502020204030204" pitchFamily="34" charset="0"/>
            </a:endParaRPr>
          </a:p>
        </p:txBody>
      </p:sp>
      <p:graphicFrame>
        <p:nvGraphicFramePr>
          <p:cNvPr id="2" name="Graphique 1">
            <a:extLst>
              <a:ext uri="{FF2B5EF4-FFF2-40B4-BE49-F238E27FC236}">
                <a16:creationId xmlns:a16="http://schemas.microsoft.com/office/drawing/2014/main" id="{CB0996CD-D39E-33B8-8B9D-3B55551934C8}"/>
              </a:ext>
            </a:extLst>
          </p:cNvPr>
          <p:cNvGraphicFramePr>
            <a:graphicFrameLocks/>
          </p:cNvGraphicFramePr>
          <p:nvPr>
            <p:extLst>
              <p:ext uri="{D42A27DB-BD31-4B8C-83A1-F6EECF244321}">
                <p14:modId xmlns:p14="http://schemas.microsoft.com/office/powerpoint/2010/main" val="2172507067"/>
              </p:ext>
            </p:extLst>
          </p:nvPr>
        </p:nvGraphicFramePr>
        <p:xfrm>
          <a:off x="1078295" y="5647838"/>
          <a:ext cx="5368040" cy="1498832"/>
        </p:xfrm>
        <a:graphic>
          <a:graphicData uri="http://schemas.openxmlformats.org/drawingml/2006/chart">
            <c:chart xmlns:c="http://schemas.openxmlformats.org/drawingml/2006/chart" xmlns:r="http://schemas.openxmlformats.org/officeDocument/2006/relationships" r:id="rId4"/>
          </a:graphicData>
        </a:graphic>
      </p:graphicFrame>
      <p:grpSp>
        <p:nvGrpSpPr>
          <p:cNvPr id="14" name="Groupe 13">
            <a:extLst>
              <a:ext uri="{FF2B5EF4-FFF2-40B4-BE49-F238E27FC236}">
                <a16:creationId xmlns:a16="http://schemas.microsoft.com/office/drawing/2014/main" id="{602D6ADF-8479-77FA-70A4-423FEDD7D715}"/>
              </a:ext>
            </a:extLst>
          </p:cNvPr>
          <p:cNvGrpSpPr/>
          <p:nvPr/>
        </p:nvGrpSpPr>
        <p:grpSpPr>
          <a:xfrm>
            <a:off x="360000" y="6250760"/>
            <a:ext cx="696691" cy="374461"/>
            <a:chOff x="360000" y="5949622"/>
            <a:chExt cx="696691" cy="374461"/>
          </a:xfrm>
        </p:grpSpPr>
        <p:sp>
          <p:nvSpPr>
            <p:cNvPr id="6" name="object 10">
              <a:extLst>
                <a:ext uri="{FF2B5EF4-FFF2-40B4-BE49-F238E27FC236}">
                  <a16:creationId xmlns:a16="http://schemas.microsoft.com/office/drawing/2014/main" id="{FFCCB16A-06FE-EF7D-01D2-F62437D99510}"/>
                </a:ext>
              </a:extLst>
            </p:cNvPr>
            <p:cNvSpPr txBox="1"/>
            <p:nvPr/>
          </p:nvSpPr>
          <p:spPr>
            <a:xfrm>
              <a:off x="550789" y="5949622"/>
              <a:ext cx="505902" cy="374461"/>
            </a:xfrm>
            <a:prstGeom prst="rect">
              <a:avLst/>
            </a:prstGeom>
          </p:spPr>
          <p:txBody>
            <a:bodyPr vert="horz" wrap="square" lIns="0" tIns="12700" rIns="0" bIns="0" rtlCol="0">
              <a:spAutoFit/>
            </a:bodyPr>
            <a:lstStyle/>
            <a:p>
              <a:pPr marL="12700" algn="l">
                <a:lnSpc>
                  <a:spcPct val="100000"/>
                </a:lnSpc>
                <a:spcAft>
                  <a:spcPts val="300"/>
                </a:spcAft>
              </a:pPr>
              <a:r>
                <a:rPr lang="fr-FR" sz="1050" kern="1200" spc="20">
                  <a:solidFill>
                    <a:srgbClr val="231F20"/>
                  </a:solidFill>
                  <a:latin typeface="+mn-lt"/>
                  <a:cs typeface="Calibri" panose="020F0502020204030204" pitchFamily="34" charset="0"/>
                </a:rPr>
                <a:t>2023</a:t>
              </a:r>
            </a:p>
            <a:p>
              <a:pPr marL="12700" algn="l">
                <a:lnSpc>
                  <a:spcPct val="100000"/>
                </a:lnSpc>
                <a:spcAft>
                  <a:spcPts val="300"/>
                </a:spcAft>
              </a:pPr>
              <a:r>
                <a:rPr lang="fr-FR" sz="1050" kern="1200" spc="20">
                  <a:solidFill>
                    <a:srgbClr val="231F20"/>
                  </a:solidFill>
                  <a:latin typeface="+mn-lt"/>
                  <a:cs typeface="Calibri" panose="020F0502020204030204" pitchFamily="34" charset="0"/>
                </a:rPr>
                <a:t>2022</a:t>
              </a:r>
              <a:endParaRPr lang="fr-FR" sz="1050" kern="1200" spc="20">
                <a:latin typeface="+mn-lt"/>
                <a:cs typeface="Calibri" panose="020F0502020204030204" pitchFamily="34" charset="0"/>
              </a:endParaRPr>
            </a:p>
          </p:txBody>
        </p:sp>
        <p:sp>
          <p:nvSpPr>
            <p:cNvPr id="11" name="Rectangle 10">
              <a:extLst>
                <a:ext uri="{FF2B5EF4-FFF2-40B4-BE49-F238E27FC236}">
                  <a16:creationId xmlns:a16="http://schemas.microsoft.com/office/drawing/2014/main" id="{0675D036-8BC2-5421-B476-9CF560FDF197}"/>
                </a:ext>
              </a:extLst>
            </p:cNvPr>
            <p:cNvSpPr/>
            <p:nvPr/>
          </p:nvSpPr>
          <p:spPr>
            <a:xfrm>
              <a:off x="360000" y="5966452"/>
              <a:ext cx="144000" cy="160235"/>
            </a:xfrm>
            <a:prstGeom prst="rect">
              <a:avLst/>
            </a:prstGeom>
            <a:solidFill>
              <a:srgbClr val="5B9B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26EA237F-5A8C-D850-A60B-913EFA7AAF3F}"/>
                </a:ext>
              </a:extLst>
            </p:cNvPr>
            <p:cNvSpPr/>
            <p:nvPr/>
          </p:nvSpPr>
          <p:spPr>
            <a:xfrm>
              <a:off x="360000" y="6154655"/>
              <a:ext cx="144000" cy="160235"/>
            </a:xfrm>
            <a:prstGeom prst="rect">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403743" y="6847509"/>
            <a:ext cx="4737147" cy="659155"/>
          </a:xfrm>
          <a:prstGeom prst="rect">
            <a:avLst/>
          </a:prstGeom>
        </p:spPr>
        <p:txBody>
          <a:bodyPr vert="horz" wrap="square" lIns="0" tIns="12700" rIns="0" bIns="0" rtlCol="0">
            <a:spAutoFit/>
          </a:bodyPr>
          <a:lstStyle/>
          <a:p>
            <a:pPr marL="12700" marR="5080" algn="l">
              <a:lnSpc>
                <a:spcPct val="100000"/>
              </a:lnSpc>
              <a:spcBef>
                <a:spcPts val="100"/>
              </a:spcBef>
            </a:pPr>
            <a:r>
              <a:rPr lang="fr-FR" sz="1400" b="1" kern="1200" spc="20" dirty="0">
                <a:solidFill>
                  <a:schemeClr val="tx1"/>
                </a:solidFill>
                <a:latin typeface="+mn-lt"/>
                <a:cs typeface="Calibri" panose="020F0502020204030204" pitchFamily="34" charset="0"/>
              </a:rPr>
              <a:t>Les </a:t>
            </a:r>
            <a:r>
              <a:rPr sz="1400" b="1" kern="1200" spc="20" dirty="0">
                <a:solidFill>
                  <a:schemeClr val="tx1"/>
                </a:solidFill>
                <a:latin typeface="+mn-lt"/>
                <a:cs typeface="Calibri" panose="020F0502020204030204" pitchFamily="34" charset="0"/>
              </a:rPr>
              <a:t>CDU </a:t>
            </a:r>
            <a:r>
              <a:rPr sz="1400" b="1" kern="1200" spc="20" dirty="0" err="1">
                <a:solidFill>
                  <a:schemeClr val="tx1"/>
                </a:solidFill>
                <a:latin typeface="+mn-lt"/>
                <a:cs typeface="Calibri" panose="020F0502020204030204" pitchFamily="34" charset="0"/>
              </a:rPr>
              <a:t>ont</a:t>
            </a:r>
            <a:r>
              <a:rPr sz="1400" b="1" kern="1200" spc="20" dirty="0">
                <a:solidFill>
                  <a:schemeClr val="tx1"/>
                </a:solidFill>
                <a:latin typeface="+mn-lt"/>
                <a:cs typeface="Calibri" panose="020F0502020204030204" pitchFamily="34" charset="0"/>
              </a:rPr>
              <a:t> </a:t>
            </a:r>
            <a:r>
              <a:rPr sz="1400" b="1" kern="1200" spc="20" dirty="0" err="1">
                <a:solidFill>
                  <a:schemeClr val="tx1"/>
                </a:solidFill>
                <a:latin typeface="+mn-lt"/>
                <a:cs typeface="Calibri" panose="020F0502020204030204" pitchFamily="34" charset="0"/>
              </a:rPr>
              <a:t>estimé</a:t>
            </a:r>
            <a:r>
              <a:rPr sz="1400" b="1" kern="1200" spc="20" dirty="0">
                <a:solidFill>
                  <a:schemeClr val="tx1"/>
                </a:solidFill>
                <a:latin typeface="+mn-lt"/>
                <a:cs typeface="Calibri" panose="020F0502020204030204" pitchFamily="34" charset="0"/>
              </a:rPr>
              <a:t> que les </a:t>
            </a:r>
            <a:r>
              <a:rPr sz="1400" b="1" kern="1200" spc="20" dirty="0" err="1">
                <a:solidFill>
                  <a:schemeClr val="tx1"/>
                </a:solidFill>
                <a:latin typeface="+mn-lt"/>
                <a:cs typeface="Calibri" panose="020F0502020204030204" pitchFamily="34" charset="0"/>
              </a:rPr>
              <a:t>informations</a:t>
            </a:r>
            <a:r>
              <a:rPr sz="1400" b="1" kern="1200" spc="20" dirty="0">
                <a:solidFill>
                  <a:schemeClr val="tx1"/>
                </a:solidFill>
                <a:latin typeface="+mn-lt"/>
                <a:cs typeface="Calibri" panose="020F0502020204030204" pitchFamily="34" charset="0"/>
              </a:rPr>
              <a:t> </a:t>
            </a:r>
            <a:r>
              <a:rPr sz="1400" b="1" kern="1200" spc="20" dirty="0" err="1">
                <a:solidFill>
                  <a:schemeClr val="tx1"/>
                </a:solidFill>
                <a:latin typeface="+mn-lt"/>
                <a:cs typeface="Calibri" panose="020F0502020204030204" pitchFamily="34" charset="0"/>
              </a:rPr>
              <a:t>transmises</a:t>
            </a:r>
            <a:r>
              <a:rPr sz="1400" b="1" kern="1200" spc="20" dirty="0">
                <a:solidFill>
                  <a:schemeClr val="tx1"/>
                </a:solidFill>
                <a:latin typeface="+mn-lt"/>
                <a:cs typeface="Calibri" panose="020F0502020204030204" pitchFamily="34" charset="0"/>
              </a:rPr>
              <a:t> </a:t>
            </a:r>
            <a:br>
              <a:rPr lang="fr-FR" sz="1400" b="1" kern="1200" spc="20" dirty="0">
                <a:solidFill>
                  <a:schemeClr val="tx1"/>
                </a:solidFill>
                <a:latin typeface="+mn-lt"/>
                <a:cs typeface="Calibri" panose="020F0502020204030204" pitchFamily="34" charset="0"/>
              </a:rPr>
            </a:br>
            <a:r>
              <a:rPr sz="1400" b="1" kern="1200" spc="20" dirty="0" err="1">
                <a:solidFill>
                  <a:schemeClr val="tx1"/>
                </a:solidFill>
                <a:latin typeface="+mn-lt"/>
                <a:cs typeface="Calibri" panose="020F0502020204030204" pitchFamily="34" charset="0"/>
              </a:rPr>
              <a:t>étaient</a:t>
            </a:r>
            <a:r>
              <a:rPr sz="1400" b="1" kern="1200" spc="20" dirty="0">
                <a:solidFill>
                  <a:schemeClr val="tx1"/>
                </a:solidFill>
                <a:latin typeface="+mn-lt"/>
                <a:cs typeface="Calibri" panose="020F0502020204030204" pitchFamily="34" charset="0"/>
              </a:rPr>
              <a:t> </a:t>
            </a:r>
            <a:r>
              <a:rPr sz="1400" b="1" kern="1200" spc="20" dirty="0" err="1">
                <a:solidFill>
                  <a:schemeClr val="tx1"/>
                </a:solidFill>
                <a:latin typeface="+mn-lt"/>
                <a:cs typeface="Calibri" panose="020F0502020204030204" pitchFamily="34" charset="0"/>
              </a:rPr>
              <a:t>claires</a:t>
            </a:r>
            <a:r>
              <a:rPr sz="1400" b="1" kern="1200" spc="20" dirty="0">
                <a:solidFill>
                  <a:schemeClr val="tx1"/>
                </a:solidFill>
                <a:latin typeface="+mn-lt"/>
                <a:cs typeface="Calibri" panose="020F0502020204030204" pitchFamily="34" charset="0"/>
              </a:rPr>
              <a:t> et </a:t>
            </a:r>
            <a:r>
              <a:rPr sz="1400" b="1" kern="1200" spc="20" dirty="0" err="1">
                <a:solidFill>
                  <a:schemeClr val="tx1"/>
                </a:solidFill>
                <a:latin typeface="+mn-lt"/>
                <a:cs typeface="Calibri" panose="020F0502020204030204" pitchFamily="34" charset="0"/>
              </a:rPr>
              <a:t>compréhensibles</a:t>
            </a:r>
            <a:r>
              <a:rPr sz="1400" b="1" kern="1200" spc="20" dirty="0">
                <a:solidFill>
                  <a:schemeClr val="tx1"/>
                </a:solidFill>
                <a:latin typeface="+mn-lt"/>
                <a:cs typeface="Calibri" panose="020F0502020204030204" pitchFamily="34" charset="0"/>
              </a:rPr>
              <a:t> pour les </a:t>
            </a:r>
            <a:r>
              <a:rPr sz="1400" b="1" kern="1200" spc="20" dirty="0" err="1">
                <a:solidFill>
                  <a:schemeClr val="tx1"/>
                </a:solidFill>
                <a:latin typeface="+mn-lt"/>
                <a:cs typeface="Calibri" panose="020F0502020204030204" pitchFamily="34" charset="0"/>
              </a:rPr>
              <a:t>représentants</a:t>
            </a:r>
            <a:r>
              <a:rPr sz="1400" b="1" kern="1200" spc="20" dirty="0">
                <a:solidFill>
                  <a:schemeClr val="tx1"/>
                </a:solidFill>
                <a:latin typeface="+mn-lt"/>
                <a:cs typeface="Calibri" panose="020F0502020204030204" pitchFamily="34" charset="0"/>
              </a:rPr>
              <a:t> </a:t>
            </a:r>
            <a:br>
              <a:rPr lang="fr-FR" sz="1400" b="1" kern="1200" spc="20" dirty="0">
                <a:solidFill>
                  <a:schemeClr val="tx1"/>
                </a:solidFill>
                <a:latin typeface="+mn-lt"/>
                <a:cs typeface="Calibri" panose="020F0502020204030204" pitchFamily="34" charset="0"/>
              </a:rPr>
            </a:br>
            <a:r>
              <a:rPr sz="1400" b="1" kern="1200" spc="20" dirty="0">
                <a:solidFill>
                  <a:schemeClr val="tx1"/>
                </a:solidFill>
                <a:latin typeface="+mn-lt"/>
                <a:cs typeface="Calibri" panose="020F0502020204030204" pitchFamily="34" charset="0"/>
              </a:rPr>
              <a:t>des </a:t>
            </a:r>
            <a:r>
              <a:rPr sz="1400" b="1" kern="1200" spc="20" dirty="0" err="1">
                <a:solidFill>
                  <a:schemeClr val="tx1"/>
                </a:solidFill>
                <a:latin typeface="+mn-lt"/>
                <a:cs typeface="Calibri" panose="020F0502020204030204" pitchFamily="34" charset="0"/>
              </a:rPr>
              <a:t>usagers</a:t>
            </a:r>
            <a:r>
              <a:rPr sz="1400" b="1" kern="1200" spc="20" dirty="0">
                <a:solidFill>
                  <a:schemeClr val="tx1"/>
                </a:solidFill>
                <a:latin typeface="+mn-lt"/>
                <a:cs typeface="Calibri" panose="020F0502020204030204" pitchFamily="34" charset="0"/>
              </a:rPr>
              <a:t>. </a:t>
            </a:r>
            <a:endParaRPr lang="fr-FR" sz="1200" kern="1200" spc="20" dirty="0">
              <a:solidFill>
                <a:schemeClr val="tx1"/>
              </a:solidFill>
              <a:latin typeface="+mn-lt"/>
              <a:cs typeface="Calibri" panose="020F0502020204030204" pitchFamily="34" charset="0"/>
            </a:endParaRPr>
          </a:p>
        </p:txBody>
      </p:sp>
      <p:sp>
        <p:nvSpPr>
          <p:cNvPr id="16" name="object 16"/>
          <p:cNvSpPr txBox="1"/>
          <p:nvPr/>
        </p:nvSpPr>
        <p:spPr>
          <a:xfrm>
            <a:off x="3414041" y="4020182"/>
            <a:ext cx="127000" cy="450850"/>
          </a:xfrm>
          <a:prstGeom prst="rect">
            <a:avLst/>
          </a:prstGeom>
        </p:spPr>
        <p:txBody>
          <a:bodyPr vert="vert270" wrap="square" lIns="0" tIns="10160" rIns="0" bIns="0" rtlCol="0">
            <a:spAutoFit/>
          </a:bodyPr>
          <a:lstStyle/>
          <a:p>
            <a:pPr marL="12700">
              <a:lnSpc>
                <a:spcPct val="100000"/>
              </a:lnSpc>
              <a:spcBef>
                <a:spcPts val="80"/>
              </a:spcBef>
            </a:pPr>
            <a:r>
              <a:rPr sz="650" spc="-10">
                <a:solidFill>
                  <a:srgbClr val="FFFFFF"/>
                </a:solidFill>
                <a:latin typeface="Trebuchet MS"/>
                <a:cs typeface="Trebuchet MS"/>
              </a:rPr>
              <a:t>des</a:t>
            </a:r>
            <a:r>
              <a:rPr sz="650" spc="-40">
                <a:solidFill>
                  <a:srgbClr val="FFFFFF"/>
                </a:solidFill>
                <a:latin typeface="Trebuchet MS"/>
                <a:cs typeface="Trebuchet MS"/>
              </a:rPr>
              <a:t> </a:t>
            </a:r>
            <a:r>
              <a:rPr sz="650" spc="-10">
                <a:solidFill>
                  <a:srgbClr val="FFFFFF"/>
                </a:solidFill>
                <a:latin typeface="Trebuchet MS"/>
                <a:cs typeface="Trebuchet MS"/>
              </a:rPr>
              <a:t>diverses</a:t>
            </a:r>
            <a:endParaRPr sz="650">
              <a:latin typeface="Trebuchet MS"/>
              <a:cs typeface="Trebuchet MS"/>
            </a:endParaRPr>
          </a:p>
        </p:txBody>
      </p:sp>
      <p:sp>
        <p:nvSpPr>
          <p:cNvPr id="17" name="object 17"/>
          <p:cNvSpPr txBox="1"/>
          <p:nvPr/>
        </p:nvSpPr>
        <p:spPr>
          <a:xfrm>
            <a:off x="3484020" y="3641152"/>
            <a:ext cx="127000" cy="829944"/>
          </a:xfrm>
          <a:prstGeom prst="rect">
            <a:avLst/>
          </a:prstGeom>
        </p:spPr>
        <p:txBody>
          <a:bodyPr vert="vert270" wrap="square" lIns="0" tIns="10160" rIns="0" bIns="0" rtlCol="0">
            <a:spAutoFit/>
          </a:bodyPr>
          <a:lstStyle/>
          <a:p>
            <a:pPr marL="12700">
              <a:lnSpc>
                <a:spcPct val="100000"/>
              </a:lnSpc>
              <a:spcBef>
                <a:spcPts val="80"/>
              </a:spcBef>
            </a:pPr>
            <a:r>
              <a:rPr sz="650" spc="-20">
                <a:solidFill>
                  <a:srgbClr val="FFFFFF"/>
                </a:solidFill>
                <a:latin typeface="Trebuchet MS"/>
                <a:cs typeface="Trebuchet MS"/>
              </a:rPr>
              <a:t>instances</a:t>
            </a:r>
            <a:r>
              <a:rPr sz="650" spc="-15">
                <a:solidFill>
                  <a:srgbClr val="FFFFFF"/>
                </a:solidFill>
                <a:latin typeface="Trebuchet MS"/>
                <a:cs typeface="Trebuchet MS"/>
              </a:rPr>
              <a:t> </a:t>
            </a:r>
            <a:r>
              <a:rPr sz="650" spc="-10">
                <a:solidFill>
                  <a:srgbClr val="FFFFFF"/>
                </a:solidFill>
                <a:latin typeface="Trebuchet MS"/>
                <a:cs typeface="Trebuchet MS"/>
              </a:rPr>
              <a:t>consultatives</a:t>
            </a:r>
            <a:endParaRPr sz="650">
              <a:latin typeface="Trebuchet MS"/>
              <a:cs typeface="Trebuchet MS"/>
            </a:endParaRPr>
          </a:p>
        </p:txBody>
      </p:sp>
      <p:sp>
        <p:nvSpPr>
          <p:cNvPr id="18" name="object 18"/>
          <p:cNvSpPr txBox="1"/>
          <p:nvPr/>
        </p:nvSpPr>
        <p:spPr>
          <a:xfrm>
            <a:off x="3553999" y="3814466"/>
            <a:ext cx="127000" cy="656590"/>
          </a:xfrm>
          <a:prstGeom prst="rect">
            <a:avLst/>
          </a:prstGeom>
        </p:spPr>
        <p:txBody>
          <a:bodyPr vert="vert270" wrap="square" lIns="0" tIns="10160" rIns="0" bIns="0" rtlCol="0">
            <a:spAutoFit/>
          </a:bodyPr>
          <a:lstStyle/>
          <a:p>
            <a:pPr marL="12700">
              <a:lnSpc>
                <a:spcPct val="100000"/>
              </a:lnSpc>
              <a:spcBef>
                <a:spcPts val="80"/>
              </a:spcBef>
            </a:pPr>
            <a:r>
              <a:rPr sz="650" spc="-10">
                <a:solidFill>
                  <a:srgbClr val="FFFFFF"/>
                </a:solidFill>
                <a:latin typeface="Trebuchet MS"/>
                <a:cs typeface="Trebuchet MS"/>
              </a:rPr>
              <a:t>de</a:t>
            </a:r>
            <a:r>
              <a:rPr sz="650" spc="-55">
                <a:solidFill>
                  <a:srgbClr val="FFFFFF"/>
                </a:solidFill>
                <a:latin typeface="Trebuchet MS"/>
                <a:cs typeface="Trebuchet MS"/>
              </a:rPr>
              <a:t> </a:t>
            </a:r>
            <a:r>
              <a:rPr sz="650" spc="-30">
                <a:solidFill>
                  <a:srgbClr val="FFFFFF"/>
                </a:solidFill>
                <a:latin typeface="Trebuchet MS"/>
                <a:cs typeface="Trebuchet MS"/>
              </a:rPr>
              <a:t>l’établissement</a:t>
            </a:r>
            <a:endParaRPr sz="650">
              <a:latin typeface="Trebuchet MS"/>
              <a:cs typeface="Trebuchet MS"/>
            </a:endParaRPr>
          </a:p>
        </p:txBody>
      </p:sp>
      <p:sp>
        <p:nvSpPr>
          <p:cNvPr id="19" name="object 19"/>
          <p:cNvSpPr txBox="1"/>
          <p:nvPr/>
        </p:nvSpPr>
        <p:spPr>
          <a:xfrm>
            <a:off x="4380049" y="4329831"/>
            <a:ext cx="127000" cy="141605"/>
          </a:xfrm>
          <a:prstGeom prst="rect">
            <a:avLst/>
          </a:prstGeom>
        </p:spPr>
        <p:txBody>
          <a:bodyPr vert="vert270" wrap="square" lIns="0" tIns="10160" rIns="0" bIns="0" rtlCol="0">
            <a:spAutoFit/>
          </a:bodyPr>
          <a:lstStyle/>
          <a:p>
            <a:pPr marL="12700">
              <a:lnSpc>
                <a:spcPct val="100000"/>
              </a:lnSpc>
              <a:spcBef>
                <a:spcPts val="80"/>
              </a:spcBef>
            </a:pPr>
            <a:r>
              <a:rPr sz="650" spc="-25">
                <a:solidFill>
                  <a:srgbClr val="FFFFFF"/>
                </a:solidFill>
                <a:latin typeface="Trebuchet MS"/>
                <a:cs typeface="Trebuchet MS"/>
              </a:rPr>
              <a:t>EIG</a:t>
            </a:r>
            <a:endParaRPr sz="650">
              <a:latin typeface="Trebuchet MS"/>
              <a:cs typeface="Trebuchet MS"/>
            </a:endParaRPr>
          </a:p>
        </p:txBody>
      </p:sp>
      <p:sp>
        <p:nvSpPr>
          <p:cNvPr id="29" name="object 22"/>
          <p:cNvSpPr txBox="1">
            <a:spLocks/>
          </p:cNvSpPr>
          <p:nvPr/>
        </p:nvSpPr>
        <p:spPr>
          <a:xfrm>
            <a:off x="7233473" y="10418481"/>
            <a:ext cx="230504" cy="132024"/>
          </a:xfrm>
          <a:prstGeom prst="rect">
            <a:avLst/>
          </a:prstGeom>
        </p:spPr>
        <p:txBody>
          <a:bodyPr vert="horz" wrap="square" lIns="0" tIns="0" rIns="0" bIns="0" rtlCol="0">
            <a:spAutoFit/>
          </a:bodyPr>
          <a:lstStyle>
            <a:defPPr>
              <a:defRPr kern="0"/>
            </a:defPPr>
            <a:lvl1pPr>
              <a:defRPr sz="1000" b="0" i="0">
                <a:solidFill>
                  <a:srgbClr val="231F20"/>
                </a:solidFill>
                <a:latin typeface="Arial"/>
                <a:cs typeface="Arial"/>
              </a:defRPr>
            </a:lvl1pPr>
          </a:lstStyle>
          <a:p>
            <a:pPr marL="38100" algn="ctr">
              <a:lnSpc>
                <a:spcPts val="1070"/>
              </a:lnSpc>
            </a:pPr>
            <a:fld id="{81D60167-4931-47E6-BA6A-407CBD079E47}" type="slidenum">
              <a:rPr lang="fr-FR" sz="800" spc="-25" smtClean="0">
                <a:latin typeface="Calibri" panose="020F0502020204030204" pitchFamily="34" charset="0"/>
                <a:cs typeface="Calibri" panose="020F0502020204030204" pitchFamily="34" charset="0"/>
              </a:rPr>
              <a:pPr marL="38100" algn="ctr">
                <a:lnSpc>
                  <a:spcPts val="1070"/>
                </a:lnSpc>
              </a:pPr>
              <a:t>11</a:t>
            </a:fld>
            <a:endParaRPr lang="fr-FR" spc="-25">
              <a:latin typeface="Calibri" panose="020F0502020204030204" pitchFamily="34" charset="0"/>
              <a:cs typeface="Calibri" panose="020F0502020204030204" pitchFamily="34" charset="0"/>
            </a:endParaRPr>
          </a:p>
        </p:txBody>
      </p:sp>
      <p:sp>
        <p:nvSpPr>
          <p:cNvPr id="23" name="Rectangle avec coins arrondis en diagonale 22"/>
          <p:cNvSpPr/>
          <p:nvPr/>
        </p:nvSpPr>
        <p:spPr>
          <a:xfrm>
            <a:off x="4443549" y="8043343"/>
            <a:ext cx="2449738" cy="1793193"/>
          </a:xfrm>
          <a:prstGeom prst="roundRect">
            <a:avLst/>
          </a:prstGeom>
          <a:solidFill>
            <a:schemeClr val="accent6">
              <a:lumMod val="20000"/>
              <a:lumOff val="80000"/>
            </a:schemeClr>
          </a:solidFill>
          <a:ln>
            <a:solidFill>
              <a:schemeClr val="accent6"/>
            </a:solidFill>
          </a:ln>
        </p:spPr>
        <p:style>
          <a:lnRef idx="0">
            <a:scrgbClr r="0" g="0" b="0"/>
          </a:lnRef>
          <a:fillRef idx="0">
            <a:scrgbClr r="0" g="0" b="0"/>
          </a:fillRef>
          <a:effectRef idx="0">
            <a:scrgbClr r="0" g="0" b="0"/>
          </a:effectRef>
          <a:fontRef idx="minor">
            <a:schemeClr val="lt1"/>
          </a:fontRef>
        </p:style>
        <p:txBody>
          <a:bodyPr rtlCol="0" anchor="ctr"/>
          <a:lstStyle/>
          <a:p>
            <a:pPr algn="l">
              <a:spcAft>
                <a:spcPts val="600"/>
              </a:spcAft>
            </a:pPr>
            <a:r>
              <a:rPr lang="fr-FR" b="1" kern="1200">
                <a:solidFill>
                  <a:schemeClr val="tx1"/>
                </a:solidFill>
              </a:rPr>
              <a:t>Objectif 2025</a:t>
            </a:r>
          </a:p>
          <a:p>
            <a:pPr algn="l"/>
            <a:r>
              <a:rPr lang="fr-FR" sz="1200" kern="1200">
                <a:solidFill>
                  <a:schemeClr val="tx1"/>
                </a:solidFill>
              </a:rPr>
              <a:t>Confronter ces résultats à l’analyse des perceptions des RU pour mieux mesurer leur niveau de </a:t>
            </a:r>
            <a:r>
              <a:rPr lang="fr-FR" sz="1200" kern="1200" err="1">
                <a:solidFill>
                  <a:schemeClr val="tx1"/>
                </a:solidFill>
              </a:rPr>
              <a:t>littératie</a:t>
            </a:r>
            <a:r>
              <a:rPr lang="fr-FR" sz="1200" kern="1200">
                <a:solidFill>
                  <a:schemeClr val="tx1"/>
                </a:solidFill>
              </a:rPr>
              <a:t>.</a:t>
            </a:r>
          </a:p>
        </p:txBody>
      </p:sp>
      <p:sp>
        <p:nvSpPr>
          <p:cNvPr id="2" name="ZoneTexte 1">
            <a:extLst>
              <a:ext uri="{FF2B5EF4-FFF2-40B4-BE49-F238E27FC236}">
                <a16:creationId xmlns:a16="http://schemas.microsoft.com/office/drawing/2014/main" id="{327A32C3-516D-06FC-07FD-7C417748225D}"/>
              </a:ext>
            </a:extLst>
          </p:cNvPr>
          <p:cNvSpPr txBox="1"/>
          <p:nvPr/>
        </p:nvSpPr>
        <p:spPr>
          <a:xfrm>
            <a:off x="360000" y="5466698"/>
            <a:ext cx="6840000" cy="261610"/>
          </a:xfrm>
          <a:prstGeom prst="rect">
            <a:avLst/>
          </a:prstGeom>
          <a:solidFill>
            <a:srgbClr val="FA8900"/>
          </a:solidFill>
        </p:spPr>
        <p:txBody>
          <a:bodyPr wrap="square" rtlCol="0">
            <a:spAutoFit/>
          </a:bodyPr>
          <a:lstStyle/>
          <a:p>
            <a:pPr algn="r"/>
            <a:r>
              <a:rPr lang="fr-FR" sz="1100" b="1" u="sng" kern="1200" spc="20" dirty="0">
                <a:solidFill>
                  <a:schemeClr val="bg1"/>
                </a:solidFill>
                <a:latin typeface="+mn-lt"/>
                <a:ea typeface="Verdana" panose="020B0604030504040204" pitchFamily="34" charset="0"/>
                <a:cs typeface="Calibri" panose="020F0502020204030204" pitchFamily="34" charset="0"/>
              </a:rPr>
              <a:t>BILAN DE L’ACTIVITE DES CDU SUR LES ANNEES 2022-2023</a:t>
            </a:r>
          </a:p>
        </p:txBody>
      </p:sp>
      <p:sp>
        <p:nvSpPr>
          <p:cNvPr id="12" name="object 11"/>
          <p:cNvSpPr txBox="1"/>
          <p:nvPr/>
        </p:nvSpPr>
        <p:spPr>
          <a:xfrm>
            <a:off x="442562" y="948020"/>
            <a:ext cx="4655666" cy="659155"/>
          </a:xfrm>
          <a:prstGeom prst="rect">
            <a:avLst/>
          </a:prstGeom>
        </p:spPr>
        <p:txBody>
          <a:bodyPr vert="horz" wrap="square" lIns="0" tIns="12700" rIns="0" bIns="0" rtlCol="0">
            <a:spAutoFit/>
          </a:bodyPr>
          <a:lstStyle/>
          <a:p>
            <a:pPr marL="241300" indent="-228600">
              <a:lnSpc>
                <a:spcPct val="100000"/>
              </a:lnSpc>
              <a:spcBef>
                <a:spcPts val="1200"/>
              </a:spcBef>
              <a:buFont typeface="+mj-lt"/>
              <a:buAutoNum type="alphaUcPeriod" startAt="2"/>
            </a:pPr>
            <a:r>
              <a:rPr b="1" kern="1200" spc="20" dirty="0">
                <a:solidFill>
                  <a:schemeClr val="tx1"/>
                </a:solidFill>
                <a:uFill>
                  <a:solidFill>
                    <a:schemeClr val="accent5">
                      <a:lumMod val="40000"/>
                      <a:lumOff val="60000"/>
                    </a:schemeClr>
                  </a:solidFill>
                </a:uFill>
                <a:latin typeface="+mn-lt"/>
                <a:cs typeface="Calibri" panose="020F0502020204030204" pitchFamily="34" charset="0"/>
              </a:rPr>
              <a:t>Les auto</a:t>
            </a:r>
            <a:r>
              <a:rPr lang="fr-FR" b="1" kern="1200" spc="20" dirty="0">
                <a:solidFill>
                  <a:schemeClr val="tx1"/>
                </a:solidFill>
                <a:uFill>
                  <a:solidFill>
                    <a:schemeClr val="accent5">
                      <a:lumMod val="40000"/>
                      <a:lumOff val="60000"/>
                    </a:schemeClr>
                  </a:solidFill>
                </a:uFill>
                <a:latin typeface="+mn-lt"/>
                <a:cs typeface="Calibri" panose="020F0502020204030204" pitchFamily="34" charset="0"/>
              </a:rPr>
              <a:t>-</a:t>
            </a:r>
            <a:r>
              <a:rPr b="1" kern="1200" spc="20" dirty="0" err="1">
                <a:solidFill>
                  <a:schemeClr val="tx1"/>
                </a:solidFill>
                <a:uFill>
                  <a:solidFill>
                    <a:schemeClr val="accent5">
                      <a:lumMod val="40000"/>
                      <a:lumOff val="60000"/>
                    </a:schemeClr>
                  </a:solidFill>
                </a:uFill>
                <a:latin typeface="+mn-lt"/>
                <a:cs typeface="Calibri" panose="020F0502020204030204" pitchFamily="34" charset="0"/>
              </a:rPr>
              <a:t>saisi</a:t>
            </a:r>
            <a:r>
              <a:rPr lang="fr-FR" b="1" kern="1200" spc="20" dirty="0">
                <a:solidFill>
                  <a:schemeClr val="tx1"/>
                </a:solidFill>
                <a:uFill>
                  <a:solidFill>
                    <a:schemeClr val="accent5">
                      <a:lumMod val="40000"/>
                      <a:lumOff val="60000"/>
                    </a:schemeClr>
                  </a:solidFill>
                </a:uFill>
                <a:latin typeface="+mn-lt"/>
                <a:cs typeface="Calibri" panose="020F0502020204030204" pitchFamily="34" charset="0"/>
              </a:rPr>
              <a:t>n</a:t>
            </a:r>
            <a:r>
              <a:rPr b="1" kern="1200" spc="20" dirty="0">
                <a:solidFill>
                  <a:schemeClr val="tx1"/>
                </a:solidFill>
                <a:uFill>
                  <a:solidFill>
                    <a:schemeClr val="accent5">
                      <a:lumMod val="40000"/>
                      <a:lumOff val="60000"/>
                    </a:schemeClr>
                  </a:solidFill>
                </a:uFill>
                <a:latin typeface="+mn-lt"/>
                <a:cs typeface="Calibri" panose="020F0502020204030204" pitchFamily="34" charset="0"/>
              </a:rPr>
              <a:t>es</a:t>
            </a:r>
          </a:p>
          <a:p>
            <a:pPr marL="12700" marR="5080">
              <a:lnSpc>
                <a:spcPct val="100000"/>
              </a:lnSpc>
              <a:spcBef>
                <a:spcPts val="1200"/>
              </a:spcBef>
            </a:pPr>
            <a:r>
              <a:rPr lang="fr-FR" sz="1400" kern="1200" spc="20" dirty="0">
                <a:solidFill>
                  <a:srgbClr val="231F20"/>
                </a:solidFill>
                <a:latin typeface="+mn-lt"/>
                <a:cs typeface="Calibri" panose="020F0502020204030204" pitchFamily="34" charset="0"/>
              </a:rPr>
              <a:t>6 % des CDU se sont auto-saisie</a:t>
            </a:r>
            <a:r>
              <a:rPr lang="fr-FR" sz="1400" b="1" kern="1200" spc="20" dirty="0">
                <a:solidFill>
                  <a:srgbClr val="231F20"/>
                </a:solidFill>
                <a:latin typeface="+mn-lt"/>
                <a:cs typeface="Calibri" panose="020F0502020204030204" pitchFamily="34" charset="0"/>
              </a:rPr>
              <a:t> </a:t>
            </a:r>
            <a:r>
              <a:rPr sz="1400" kern="1200" spc="20" dirty="0" err="1">
                <a:solidFill>
                  <a:srgbClr val="231F20"/>
                </a:solidFill>
                <a:latin typeface="+mn-lt"/>
                <a:cs typeface="Calibri" panose="020F0502020204030204" pitchFamily="34" charset="0"/>
              </a:rPr>
              <a:t>en</a:t>
            </a:r>
            <a:r>
              <a:rPr sz="1400" kern="1200" spc="20" dirty="0">
                <a:solidFill>
                  <a:srgbClr val="231F20"/>
                </a:solidFill>
                <a:latin typeface="+mn-lt"/>
                <a:cs typeface="Calibri" panose="020F0502020204030204" pitchFamily="34" charset="0"/>
              </a:rPr>
              <a:t> </a:t>
            </a:r>
            <a:r>
              <a:rPr lang="fr-FR" sz="1400" kern="1200" spc="20" dirty="0">
                <a:solidFill>
                  <a:srgbClr val="231F20"/>
                </a:solidFill>
                <a:latin typeface="+mn-lt"/>
                <a:cs typeface="Calibri" panose="020F0502020204030204" pitchFamily="34" charset="0"/>
              </a:rPr>
              <a:t>2022 et en </a:t>
            </a:r>
            <a:r>
              <a:rPr sz="1400" kern="1200" spc="20" dirty="0">
                <a:solidFill>
                  <a:srgbClr val="231F20"/>
                </a:solidFill>
                <a:latin typeface="+mn-lt"/>
                <a:cs typeface="Calibri" panose="020F0502020204030204" pitchFamily="34" charset="0"/>
              </a:rPr>
              <a:t>20</a:t>
            </a:r>
            <a:r>
              <a:rPr lang="fr-FR" sz="1400" kern="1200" spc="20" dirty="0">
                <a:solidFill>
                  <a:srgbClr val="231F20"/>
                </a:solidFill>
                <a:latin typeface="+mn-lt"/>
                <a:cs typeface="Calibri" panose="020F0502020204030204" pitchFamily="34" charset="0"/>
              </a:rPr>
              <a:t>23</a:t>
            </a:r>
            <a:r>
              <a:rPr lang="fr-FR" sz="1400" kern="1200" spc="20" dirty="0">
                <a:solidFill>
                  <a:srgbClr val="231F20"/>
                </a:solidFill>
                <a:latin typeface="+mj-lt"/>
                <a:cs typeface="Calibri" panose="020F0502020204030204" pitchFamily="34" charset="0"/>
              </a:rPr>
              <a:t>.</a:t>
            </a:r>
            <a:endParaRPr lang="fr-FR" sz="1400" kern="1200" spc="20" dirty="0">
              <a:solidFill>
                <a:srgbClr val="231F20"/>
              </a:solidFill>
              <a:latin typeface="+mn-lt"/>
              <a:cs typeface="Calibri" panose="020F0502020204030204" pitchFamily="34" charset="0"/>
            </a:endParaRPr>
          </a:p>
        </p:txBody>
      </p:sp>
      <p:sp>
        <p:nvSpPr>
          <p:cNvPr id="32" name="Rectangle avec coins arrondis en diagonale 31"/>
          <p:cNvSpPr/>
          <p:nvPr/>
        </p:nvSpPr>
        <p:spPr>
          <a:xfrm>
            <a:off x="4735226" y="2112937"/>
            <a:ext cx="2248949" cy="2940008"/>
          </a:xfrm>
          <a:prstGeom prst="roundRect">
            <a:avLst/>
          </a:prstGeom>
          <a:solidFill>
            <a:schemeClr val="accent6">
              <a:lumMod val="20000"/>
              <a:lumOff val="80000"/>
            </a:schemeClr>
          </a:solidFill>
          <a:ln>
            <a:solidFill>
              <a:schemeClr val="accent6"/>
            </a:solidFill>
          </a:ln>
        </p:spPr>
        <p:style>
          <a:lnRef idx="3">
            <a:schemeClr val="lt1"/>
          </a:lnRef>
          <a:fillRef idx="1">
            <a:schemeClr val="accent3"/>
          </a:fillRef>
          <a:effectRef idx="1">
            <a:schemeClr val="accent3"/>
          </a:effectRef>
          <a:fontRef idx="minor">
            <a:schemeClr val="lt1"/>
          </a:fontRef>
        </p:style>
        <p:txBody>
          <a:bodyPr rtlCol="0" anchor="ctr"/>
          <a:lstStyle/>
          <a:p>
            <a:pPr algn="l">
              <a:spcAft>
                <a:spcPts val="600"/>
              </a:spcAft>
            </a:pPr>
            <a:r>
              <a:rPr lang="fr-FR" b="1" kern="1200" dirty="0">
                <a:solidFill>
                  <a:schemeClr val="tx1"/>
                </a:solidFill>
              </a:rPr>
              <a:t>Objectif 2025</a:t>
            </a:r>
          </a:p>
          <a:p>
            <a:pPr algn="l"/>
            <a:r>
              <a:rPr lang="fr-FR" sz="1200" b="1" dirty="0">
                <a:solidFill>
                  <a:schemeClr val="tx1"/>
                </a:solidFill>
              </a:rPr>
              <a:t>Développer les prises d’initiative d’auto-saisines de la CDU.</a:t>
            </a:r>
          </a:p>
          <a:p>
            <a:pPr algn="l"/>
            <a:r>
              <a:rPr lang="fr-FR" sz="1200" kern="1200" dirty="0">
                <a:solidFill>
                  <a:schemeClr val="tx1"/>
                </a:solidFill>
              </a:rPr>
              <a:t>L’ouverture de la CDU aux autres commissions internes à l’établissement comme aux associations et patients partenaires est une opportunité pour susciter les auto-saisines.</a:t>
            </a:r>
            <a:endParaRPr lang="fr-FR" sz="1200" b="1" kern="1200" dirty="0">
              <a:solidFill>
                <a:schemeClr val="tx1"/>
              </a:solidFill>
            </a:endParaRPr>
          </a:p>
        </p:txBody>
      </p:sp>
      <p:graphicFrame>
        <p:nvGraphicFramePr>
          <p:cNvPr id="60" name="Tableau 59"/>
          <p:cNvGraphicFramePr>
            <a:graphicFrameLocks noGrp="1"/>
          </p:cNvGraphicFramePr>
          <p:nvPr>
            <p:extLst>
              <p:ext uri="{D42A27DB-BD31-4B8C-83A1-F6EECF244321}">
                <p14:modId xmlns:p14="http://schemas.microsoft.com/office/powerpoint/2010/main" val="2449817938"/>
              </p:ext>
            </p:extLst>
          </p:nvPr>
        </p:nvGraphicFramePr>
        <p:xfrm>
          <a:off x="366346" y="3541076"/>
          <a:ext cx="3899536" cy="1665949"/>
        </p:xfrm>
        <a:graphic>
          <a:graphicData uri="http://schemas.openxmlformats.org/drawingml/2006/table">
            <a:tbl>
              <a:tblPr>
                <a:tableStyleId>{5C22544A-7EE6-4342-B048-85BDC9FD1C3A}</a:tableStyleId>
              </a:tblPr>
              <a:tblGrid>
                <a:gridCol w="2559980">
                  <a:extLst>
                    <a:ext uri="{9D8B030D-6E8A-4147-A177-3AD203B41FA5}">
                      <a16:colId xmlns:a16="http://schemas.microsoft.com/office/drawing/2014/main" val="787698923"/>
                    </a:ext>
                  </a:extLst>
                </a:gridCol>
                <a:gridCol w="669778">
                  <a:extLst>
                    <a:ext uri="{9D8B030D-6E8A-4147-A177-3AD203B41FA5}">
                      <a16:colId xmlns:a16="http://schemas.microsoft.com/office/drawing/2014/main" val="471379198"/>
                    </a:ext>
                  </a:extLst>
                </a:gridCol>
                <a:gridCol w="669778">
                  <a:extLst>
                    <a:ext uri="{9D8B030D-6E8A-4147-A177-3AD203B41FA5}">
                      <a16:colId xmlns:a16="http://schemas.microsoft.com/office/drawing/2014/main" val="1558830076"/>
                    </a:ext>
                  </a:extLst>
                </a:gridCol>
              </a:tblGrid>
              <a:tr h="308532">
                <a:tc>
                  <a:txBody>
                    <a:bodyPr/>
                    <a:lstStyle/>
                    <a:p>
                      <a:pPr>
                        <a:lnSpc>
                          <a:spcPct val="100000"/>
                        </a:lnSpc>
                        <a:spcAft>
                          <a:spcPts val="800"/>
                        </a:spcAft>
                      </a:pPr>
                      <a:endParaRPr lang="fr-FR" sz="1200">
                        <a:effectLst/>
                        <a:latin typeface="+mn-lt"/>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a:lnSpc>
                          <a:spcPct val="100000"/>
                        </a:lnSpc>
                        <a:spcAft>
                          <a:spcPts val="800"/>
                        </a:spcAft>
                      </a:pPr>
                      <a:r>
                        <a:rPr lang="fr-FR" sz="1200" b="1" dirty="0">
                          <a:effectLst/>
                          <a:latin typeface="+mn-lt"/>
                          <a:ea typeface="PMingLiU"/>
                          <a:cs typeface="Times New Roman" panose="02020603050405020304" pitchFamily="18" charset="0"/>
                        </a:rPr>
                        <a:t>2022</a:t>
                      </a: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a:lnSpc>
                          <a:spcPct val="100000"/>
                        </a:lnSpc>
                        <a:spcAft>
                          <a:spcPts val="800"/>
                        </a:spcAft>
                      </a:pPr>
                      <a:r>
                        <a:rPr lang="fr-FR" sz="1200" b="1" dirty="0">
                          <a:effectLst/>
                          <a:latin typeface="+mn-lt"/>
                          <a:ea typeface="PMingLiU"/>
                          <a:cs typeface="Times New Roman" panose="02020603050405020304" pitchFamily="18" charset="0"/>
                        </a:rPr>
                        <a:t>2023</a:t>
                      </a: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90946262"/>
                  </a:ext>
                </a:extLst>
              </a:tr>
              <a:tr h="308532">
                <a:tc>
                  <a:txBody>
                    <a:bodyPr/>
                    <a:lstStyle/>
                    <a:p>
                      <a:pPr>
                        <a:lnSpc>
                          <a:spcPct val="100000"/>
                        </a:lnSpc>
                        <a:spcAft>
                          <a:spcPts val="800"/>
                        </a:spcAft>
                      </a:pPr>
                      <a:r>
                        <a:rPr lang="fr-FR" sz="1200" kern="1200" spc="20">
                          <a:solidFill>
                            <a:srgbClr val="231F20"/>
                          </a:solidFill>
                          <a:latin typeface="+mn-lt"/>
                          <a:ea typeface="+mn-ea"/>
                          <a:cs typeface="Calibri" panose="020F0502020204030204" pitchFamily="34" charset="0"/>
                        </a:rPr>
                        <a:t>L’amélioration de la qualité </a:t>
                      </a:r>
                      <a:endParaRPr lang="fr-FR" sz="1200">
                        <a:effectLst/>
                        <a:latin typeface="+mn-lt"/>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0000"/>
                        </a:lnSpc>
                        <a:spcAft>
                          <a:spcPts val="800"/>
                        </a:spcAft>
                      </a:pPr>
                      <a:r>
                        <a:rPr lang="fr-FR" sz="1200" dirty="0">
                          <a:effectLst/>
                          <a:latin typeface="+mn-lt"/>
                        </a:rPr>
                        <a:t>58 %</a:t>
                      </a:r>
                      <a:endParaRPr lang="fr-FR" sz="1200" dirty="0">
                        <a:effectLst/>
                        <a:latin typeface="+mn-lt"/>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0000"/>
                        </a:lnSpc>
                        <a:spcAft>
                          <a:spcPts val="800"/>
                        </a:spcAft>
                      </a:pPr>
                      <a:r>
                        <a:rPr lang="fr-FR" sz="1200" dirty="0">
                          <a:effectLst/>
                          <a:latin typeface="+mn-lt"/>
                        </a:rPr>
                        <a:t>61,5 %</a:t>
                      </a:r>
                      <a:endParaRPr lang="fr-FR" sz="1200" dirty="0">
                        <a:effectLst/>
                        <a:latin typeface="+mn-lt"/>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61500695"/>
                  </a:ext>
                </a:extLst>
              </a:tr>
              <a:tr h="308532">
                <a:tc>
                  <a:txBody>
                    <a:bodyPr/>
                    <a:lstStyle/>
                    <a:p>
                      <a:pPr>
                        <a:lnSpc>
                          <a:spcPct val="100000"/>
                        </a:lnSpc>
                        <a:spcAft>
                          <a:spcPts val="800"/>
                        </a:spcAft>
                      </a:pPr>
                      <a:r>
                        <a:rPr lang="fr-FR" sz="1200" kern="1200" spc="20">
                          <a:solidFill>
                            <a:srgbClr val="231F20"/>
                          </a:solidFill>
                          <a:latin typeface="+mn-lt"/>
                          <a:ea typeface="+mn-ea"/>
                          <a:cs typeface="Calibri" panose="020F0502020204030204" pitchFamily="34" charset="0"/>
                        </a:rPr>
                        <a:t>La qualité de l’information </a:t>
                      </a:r>
                      <a:endParaRPr lang="fr-FR" sz="1200">
                        <a:effectLst/>
                        <a:latin typeface="+mn-lt"/>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0000"/>
                        </a:lnSpc>
                        <a:spcAft>
                          <a:spcPts val="800"/>
                        </a:spcAft>
                      </a:pPr>
                      <a:r>
                        <a:rPr lang="fr-FR" sz="1200" dirty="0">
                          <a:effectLst/>
                          <a:latin typeface="+mn-lt"/>
                        </a:rPr>
                        <a:t>42 %</a:t>
                      </a:r>
                      <a:endParaRPr lang="fr-FR" sz="1200" dirty="0">
                        <a:effectLst/>
                        <a:latin typeface="+mn-lt"/>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0000"/>
                        </a:lnSpc>
                        <a:spcAft>
                          <a:spcPts val="800"/>
                        </a:spcAft>
                      </a:pPr>
                      <a:r>
                        <a:rPr lang="fr-FR" sz="1200" dirty="0">
                          <a:effectLst/>
                          <a:latin typeface="+mn-lt"/>
                        </a:rPr>
                        <a:t>61,5 %</a:t>
                      </a:r>
                      <a:endParaRPr lang="fr-FR" sz="1200" dirty="0">
                        <a:effectLst/>
                        <a:latin typeface="+mn-lt"/>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57732373"/>
                  </a:ext>
                </a:extLst>
              </a:tr>
              <a:tr h="431821">
                <a:tc>
                  <a:txBody>
                    <a:bodyPr/>
                    <a:lstStyle/>
                    <a:p>
                      <a:pPr>
                        <a:lnSpc>
                          <a:spcPct val="100000"/>
                        </a:lnSpc>
                        <a:spcAft>
                          <a:spcPts val="800"/>
                        </a:spcAft>
                      </a:pPr>
                      <a:r>
                        <a:rPr lang="fr-FR" sz="1200" kern="1200" spc="20">
                          <a:solidFill>
                            <a:srgbClr val="231F20"/>
                          </a:solidFill>
                          <a:latin typeface="+mn-lt"/>
                          <a:ea typeface="+mn-ea"/>
                          <a:cs typeface="Calibri" panose="020F0502020204030204" pitchFamily="34" charset="0"/>
                        </a:rPr>
                        <a:t>L’amélioration / promotion de la sécurité du patient </a:t>
                      </a:r>
                      <a:endParaRPr lang="fr-FR" sz="1200">
                        <a:effectLst/>
                        <a:latin typeface="+mn-lt"/>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0000"/>
                        </a:lnSpc>
                        <a:spcAft>
                          <a:spcPts val="800"/>
                        </a:spcAft>
                      </a:pPr>
                      <a:r>
                        <a:rPr lang="fr-FR" sz="1200" dirty="0">
                          <a:effectLst/>
                          <a:latin typeface="+mn-lt"/>
                        </a:rPr>
                        <a:t>33 %</a:t>
                      </a:r>
                      <a:endParaRPr lang="fr-FR" sz="1200" dirty="0">
                        <a:effectLst/>
                        <a:latin typeface="+mn-lt"/>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0000"/>
                        </a:lnSpc>
                        <a:spcAft>
                          <a:spcPts val="800"/>
                        </a:spcAft>
                      </a:pPr>
                      <a:r>
                        <a:rPr lang="fr-FR" sz="1200" dirty="0">
                          <a:effectLst/>
                          <a:latin typeface="+mn-lt"/>
                        </a:rPr>
                        <a:t>61,5 %</a:t>
                      </a:r>
                      <a:endParaRPr lang="fr-FR" sz="1200" dirty="0">
                        <a:effectLst/>
                        <a:latin typeface="+mn-lt"/>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660660887"/>
                  </a:ext>
                </a:extLst>
              </a:tr>
              <a:tr h="308532">
                <a:tc>
                  <a:txBody>
                    <a:bodyPr/>
                    <a:lstStyle/>
                    <a:p>
                      <a:pPr>
                        <a:lnSpc>
                          <a:spcPct val="100000"/>
                        </a:lnSpc>
                        <a:spcAft>
                          <a:spcPts val="800"/>
                        </a:spcAft>
                      </a:pPr>
                      <a:r>
                        <a:rPr lang="fr-FR" sz="1200" kern="1200" spc="20">
                          <a:solidFill>
                            <a:srgbClr val="231F20"/>
                          </a:solidFill>
                          <a:latin typeface="+mn-lt"/>
                          <a:ea typeface="+mn-ea"/>
                          <a:cs typeface="Calibri" panose="020F0502020204030204" pitchFamily="34" charset="0"/>
                        </a:rPr>
                        <a:t>Le développement de la prévention </a:t>
                      </a:r>
                      <a:endParaRPr lang="fr-FR" sz="1200">
                        <a:effectLst/>
                        <a:latin typeface="+mn-lt"/>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0000"/>
                        </a:lnSpc>
                        <a:spcAft>
                          <a:spcPts val="800"/>
                        </a:spcAft>
                      </a:pPr>
                      <a:r>
                        <a:rPr lang="fr-FR" sz="1200" dirty="0">
                          <a:effectLst/>
                          <a:latin typeface="+mn-lt"/>
                        </a:rPr>
                        <a:t>33 %</a:t>
                      </a:r>
                      <a:endParaRPr lang="fr-FR" sz="1200" dirty="0">
                        <a:effectLst/>
                        <a:latin typeface="+mn-lt"/>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0000"/>
                        </a:lnSpc>
                        <a:spcAft>
                          <a:spcPts val="800"/>
                        </a:spcAft>
                      </a:pPr>
                      <a:r>
                        <a:rPr lang="fr-FR" sz="1200" dirty="0">
                          <a:effectLst/>
                          <a:latin typeface="+mn-lt"/>
                        </a:rPr>
                        <a:t>31 %</a:t>
                      </a:r>
                      <a:endParaRPr lang="fr-FR" sz="1200" dirty="0">
                        <a:effectLst/>
                        <a:latin typeface="+mn-lt"/>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540633376"/>
                  </a:ext>
                </a:extLst>
              </a:tr>
            </a:tbl>
          </a:graphicData>
        </a:graphic>
      </p:graphicFrame>
      <p:sp>
        <p:nvSpPr>
          <p:cNvPr id="13" name="ZoneTexte 12">
            <a:extLst>
              <a:ext uri="{FF2B5EF4-FFF2-40B4-BE49-F238E27FC236}">
                <a16:creationId xmlns:a16="http://schemas.microsoft.com/office/drawing/2014/main" id="{613737FC-6CC5-CE10-CEFF-76B24F0E0BC1}"/>
              </a:ext>
            </a:extLst>
          </p:cNvPr>
          <p:cNvSpPr txBox="1"/>
          <p:nvPr/>
        </p:nvSpPr>
        <p:spPr>
          <a:xfrm>
            <a:off x="360000" y="288000"/>
            <a:ext cx="6840000" cy="261610"/>
          </a:xfrm>
          <a:prstGeom prst="rect">
            <a:avLst/>
          </a:prstGeom>
          <a:solidFill>
            <a:srgbClr val="FFC000"/>
          </a:solidFill>
        </p:spPr>
        <p:txBody>
          <a:bodyPr wrap="square" rtlCol="0">
            <a:spAutoFit/>
          </a:bodyPr>
          <a:lstStyle/>
          <a:p>
            <a:pPr algn="r"/>
            <a:r>
              <a:rPr lang="fr-FR" sz="1100" b="1" u="sng" kern="1200" spc="20" dirty="0">
                <a:solidFill>
                  <a:schemeClr val="bg1"/>
                </a:solidFill>
                <a:latin typeface="+mn-lt"/>
                <a:ea typeface="Verdana" panose="020B0604030504040204" pitchFamily="34" charset="0"/>
                <a:cs typeface="Calibri" panose="020F0502020204030204" pitchFamily="34" charset="0"/>
              </a:rPr>
              <a:t>BILAN DU FONCTIONNEMENT DES CDU SUR LES ANNEES 2022-2023</a:t>
            </a:r>
          </a:p>
        </p:txBody>
      </p:sp>
      <p:sp>
        <p:nvSpPr>
          <p:cNvPr id="7" name="object 11">
            <a:extLst>
              <a:ext uri="{FF2B5EF4-FFF2-40B4-BE49-F238E27FC236}">
                <a16:creationId xmlns:a16="http://schemas.microsoft.com/office/drawing/2014/main" id="{5B7A957D-D9AE-0F96-C529-23170B0AC5AD}"/>
              </a:ext>
            </a:extLst>
          </p:cNvPr>
          <p:cNvSpPr txBox="1"/>
          <p:nvPr/>
        </p:nvSpPr>
        <p:spPr>
          <a:xfrm>
            <a:off x="360000" y="3066738"/>
            <a:ext cx="4258236" cy="382156"/>
          </a:xfrm>
          <a:prstGeom prst="rect">
            <a:avLst/>
          </a:prstGeom>
        </p:spPr>
        <p:txBody>
          <a:bodyPr vert="horz" wrap="square" lIns="0" tIns="12700" rIns="0" bIns="0" rtlCol="0">
            <a:spAutoFit/>
          </a:bodyPr>
          <a:lstStyle/>
          <a:p>
            <a:pPr marL="12700" marR="5080">
              <a:spcBef>
                <a:spcPts val="1200"/>
              </a:spcBef>
            </a:pPr>
            <a:r>
              <a:rPr lang="fr-FR" sz="1200" kern="1200" spc="20" dirty="0">
                <a:solidFill>
                  <a:srgbClr val="231F20"/>
                </a:solidFill>
                <a:latin typeface="+mn-lt"/>
                <a:cs typeface="Calibri" panose="020F0502020204030204" pitchFamily="34" charset="0"/>
              </a:rPr>
              <a:t>Elles ont lieu principalement en présentiel </a:t>
            </a:r>
            <a:br>
              <a:rPr lang="fr-FR" sz="1200" kern="1200" spc="20" dirty="0">
                <a:solidFill>
                  <a:srgbClr val="231F20"/>
                </a:solidFill>
                <a:latin typeface="+mn-lt"/>
                <a:cs typeface="Calibri" panose="020F0502020204030204" pitchFamily="34" charset="0"/>
              </a:rPr>
            </a:br>
            <a:r>
              <a:rPr lang="fr-FR" sz="1200" kern="1200" spc="20" dirty="0">
                <a:solidFill>
                  <a:srgbClr val="231F20"/>
                </a:solidFill>
                <a:latin typeface="+mn-lt"/>
                <a:cs typeface="Calibri" panose="020F0502020204030204" pitchFamily="34" charset="0"/>
              </a:rPr>
              <a:t>sur les sujets suivants :</a:t>
            </a:r>
          </a:p>
        </p:txBody>
      </p:sp>
      <p:graphicFrame>
        <p:nvGraphicFramePr>
          <p:cNvPr id="9" name="Tableau 8">
            <a:extLst>
              <a:ext uri="{FF2B5EF4-FFF2-40B4-BE49-F238E27FC236}">
                <a16:creationId xmlns:a16="http://schemas.microsoft.com/office/drawing/2014/main" id="{7C99B05D-81FC-0D5D-4209-CDE00B416761}"/>
              </a:ext>
            </a:extLst>
          </p:cNvPr>
          <p:cNvGraphicFramePr>
            <a:graphicFrameLocks noGrp="1"/>
          </p:cNvGraphicFramePr>
          <p:nvPr>
            <p:extLst>
              <p:ext uri="{D42A27DB-BD31-4B8C-83A1-F6EECF244321}">
                <p14:modId xmlns:p14="http://schemas.microsoft.com/office/powerpoint/2010/main" val="2098957109"/>
              </p:ext>
            </p:extLst>
          </p:nvPr>
        </p:nvGraphicFramePr>
        <p:xfrm>
          <a:off x="364472" y="1823543"/>
          <a:ext cx="3899535" cy="947719"/>
        </p:xfrm>
        <a:graphic>
          <a:graphicData uri="http://schemas.openxmlformats.org/drawingml/2006/table">
            <a:tbl>
              <a:tblPr firstRow="1" bandRow="1">
                <a:tableStyleId>{5C22544A-7EE6-4342-B048-85BDC9FD1C3A}</a:tableStyleId>
              </a:tblPr>
              <a:tblGrid>
                <a:gridCol w="1613808">
                  <a:extLst>
                    <a:ext uri="{9D8B030D-6E8A-4147-A177-3AD203B41FA5}">
                      <a16:colId xmlns:a16="http://schemas.microsoft.com/office/drawing/2014/main" val="3704409778"/>
                    </a:ext>
                  </a:extLst>
                </a:gridCol>
                <a:gridCol w="985882">
                  <a:extLst>
                    <a:ext uri="{9D8B030D-6E8A-4147-A177-3AD203B41FA5}">
                      <a16:colId xmlns:a16="http://schemas.microsoft.com/office/drawing/2014/main" val="2467080008"/>
                    </a:ext>
                  </a:extLst>
                </a:gridCol>
                <a:gridCol w="1299845">
                  <a:extLst>
                    <a:ext uri="{9D8B030D-6E8A-4147-A177-3AD203B41FA5}">
                      <a16:colId xmlns:a16="http://schemas.microsoft.com/office/drawing/2014/main" val="712098105"/>
                    </a:ext>
                  </a:extLst>
                </a:gridCol>
              </a:tblGrid>
              <a:tr h="334489">
                <a:tc>
                  <a:txBody>
                    <a:bodyPr/>
                    <a:lstStyle/>
                    <a:p>
                      <a:r>
                        <a:rPr lang="fr-FR" sz="1200" dirty="0">
                          <a:solidFill>
                            <a:schemeClr val="tx1"/>
                          </a:solidFill>
                        </a:rPr>
                        <a:t>Nbre de réunions/an</a:t>
                      </a: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a:r>
                        <a:rPr lang="fr-FR" sz="1200" dirty="0">
                          <a:solidFill>
                            <a:schemeClr val="tx1"/>
                          </a:solidFill>
                        </a:rPr>
                        <a:t>2022</a:t>
                      </a: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a:r>
                        <a:rPr lang="fr-FR" sz="1200" dirty="0">
                          <a:solidFill>
                            <a:schemeClr val="tx1"/>
                          </a:solidFill>
                        </a:rPr>
                        <a:t>2023</a:t>
                      </a: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64573011"/>
                  </a:ext>
                </a:extLst>
              </a:tr>
              <a:tr h="3066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spc="20">
                          <a:solidFill>
                            <a:schemeClr val="tx1"/>
                          </a:solidFill>
                          <a:latin typeface="+mn-lt"/>
                          <a:cs typeface="Calibri" panose="020F0502020204030204" pitchFamily="34" charset="0"/>
                        </a:rPr>
                        <a:t>1 à 2 fois</a:t>
                      </a:r>
                      <a:endParaRPr lang="fr-FR" sz="1200">
                        <a:solidFill>
                          <a:schemeClr val="tx1"/>
                        </a:solidFill>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r>
                        <a:rPr lang="fr-FR" sz="1200" dirty="0">
                          <a:solidFill>
                            <a:schemeClr val="tx1"/>
                          </a:solidFill>
                        </a:rPr>
                        <a:t>67 %</a:t>
                      </a: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r>
                        <a:rPr lang="fr-FR" sz="1200" dirty="0">
                          <a:solidFill>
                            <a:schemeClr val="tx1"/>
                          </a:solidFill>
                        </a:rPr>
                        <a:t>54 %</a:t>
                      </a: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517986230"/>
                  </a:ext>
                </a:extLst>
              </a:tr>
              <a:tr h="306615">
                <a:tc>
                  <a:txBody>
                    <a:bodyPr/>
                    <a:lstStyle/>
                    <a:p>
                      <a:r>
                        <a:rPr lang="fr-FR" sz="1200" b="1" kern="1200" spc="20">
                          <a:solidFill>
                            <a:schemeClr val="tx1"/>
                          </a:solidFill>
                          <a:latin typeface="+mn-lt"/>
                          <a:cs typeface="Calibri" panose="020F0502020204030204" pitchFamily="34" charset="0"/>
                        </a:rPr>
                        <a:t>4 fois ou +</a:t>
                      </a:r>
                      <a:endParaRPr lang="fr-FR" sz="1200">
                        <a:solidFill>
                          <a:schemeClr val="tx1"/>
                        </a:solidFill>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r>
                        <a:rPr lang="fr-FR" sz="1200" dirty="0">
                          <a:solidFill>
                            <a:schemeClr val="tx1"/>
                          </a:solidFill>
                        </a:rPr>
                        <a:t>33 %</a:t>
                      </a: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r>
                        <a:rPr lang="fr-FR" sz="1200" dirty="0">
                          <a:solidFill>
                            <a:schemeClr val="tx1"/>
                          </a:solidFill>
                        </a:rPr>
                        <a:t>46 %</a:t>
                      </a: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013362561"/>
                  </a:ext>
                </a:extLst>
              </a:tr>
            </a:tbl>
          </a:graphicData>
        </a:graphic>
      </p:graphicFrame>
      <p:graphicFrame>
        <p:nvGraphicFramePr>
          <p:cNvPr id="11" name="Tableau 10">
            <a:extLst>
              <a:ext uri="{FF2B5EF4-FFF2-40B4-BE49-F238E27FC236}">
                <a16:creationId xmlns:a16="http://schemas.microsoft.com/office/drawing/2014/main" id="{EEB07FD6-8B47-DEC2-57E6-91217AC9DFDC}"/>
              </a:ext>
            </a:extLst>
          </p:cNvPr>
          <p:cNvGraphicFramePr>
            <a:graphicFrameLocks noGrp="1"/>
          </p:cNvGraphicFramePr>
          <p:nvPr>
            <p:extLst>
              <p:ext uri="{D42A27DB-BD31-4B8C-83A1-F6EECF244321}">
                <p14:modId xmlns:p14="http://schemas.microsoft.com/office/powerpoint/2010/main" val="4034302313"/>
              </p:ext>
            </p:extLst>
          </p:nvPr>
        </p:nvGraphicFramePr>
        <p:xfrm>
          <a:off x="5038229" y="6545565"/>
          <a:ext cx="2000239" cy="860876"/>
        </p:xfrm>
        <a:graphic>
          <a:graphicData uri="http://schemas.openxmlformats.org/drawingml/2006/table">
            <a:tbl>
              <a:tblPr firstRow="1" bandRow="1">
                <a:tableStyleId>{5C22544A-7EE6-4342-B048-85BDC9FD1C3A}</a:tableStyleId>
              </a:tblPr>
              <a:tblGrid>
                <a:gridCol w="1001780">
                  <a:extLst>
                    <a:ext uri="{9D8B030D-6E8A-4147-A177-3AD203B41FA5}">
                      <a16:colId xmlns:a16="http://schemas.microsoft.com/office/drawing/2014/main" val="2467080008"/>
                    </a:ext>
                  </a:extLst>
                </a:gridCol>
                <a:gridCol w="998459">
                  <a:extLst>
                    <a:ext uri="{9D8B030D-6E8A-4147-A177-3AD203B41FA5}">
                      <a16:colId xmlns:a16="http://schemas.microsoft.com/office/drawing/2014/main" val="712098105"/>
                    </a:ext>
                  </a:extLst>
                </a:gridCol>
              </a:tblGrid>
              <a:tr h="305552">
                <a:tc>
                  <a:txBody>
                    <a:bodyPr/>
                    <a:lstStyle/>
                    <a:p>
                      <a:pPr algn="ctr"/>
                      <a:r>
                        <a:rPr lang="fr-FR" sz="1400" dirty="0">
                          <a:solidFill>
                            <a:schemeClr val="tx1"/>
                          </a:solidFill>
                        </a:rPr>
                        <a:t>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FR" sz="1400" dirty="0">
                          <a:solidFill>
                            <a:schemeClr val="tx1"/>
                          </a:solidFill>
                        </a:rPr>
                        <a:t>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64573011"/>
                  </a:ext>
                </a:extLst>
              </a:tr>
              <a:tr h="555324">
                <a:tc>
                  <a:txBody>
                    <a:bodyPr/>
                    <a:lstStyle/>
                    <a:p>
                      <a:pPr algn="ctr"/>
                      <a:r>
                        <a:rPr lang="fr-FR" sz="1400" dirty="0">
                          <a:solidFill>
                            <a:schemeClr val="tx1"/>
                          </a:solidFill>
                        </a:rPr>
                        <a:t>98,5%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solidFill>
                            <a:schemeClr val="tx1"/>
                          </a:solidFill>
                        </a:rPr>
                        <a:t>99,5%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7986230"/>
                  </a:ext>
                </a:extLst>
              </a:tr>
            </a:tbl>
          </a:graphicData>
        </a:graphic>
      </p:graphicFrame>
      <p:sp>
        <p:nvSpPr>
          <p:cNvPr id="14" name="object 5">
            <a:extLst>
              <a:ext uri="{FF2B5EF4-FFF2-40B4-BE49-F238E27FC236}">
                <a16:creationId xmlns:a16="http://schemas.microsoft.com/office/drawing/2014/main" id="{0B80AD9E-D658-50D0-A856-827386BA6E6E}"/>
              </a:ext>
            </a:extLst>
          </p:cNvPr>
          <p:cNvSpPr txBox="1"/>
          <p:nvPr/>
        </p:nvSpPr>
        <p:spPr>
          <a:xfrm>
            <a:off x="403743" y="7698805"/>
            <a:ext cx="3860264" cy="2327817"/>
          </a:xfrm>
          <a:prstGeom prst="rect">
            <a:avLst/>
          </a:prstGeom>
        </p:spPr>
        <p:txBody>
          <a:bodyPr vert="horz" wrap="square" lIns="0" tIns="12700" rIns="0" bIns="0" rtlCol="0">
            <a:spAutoFit/>
          </a:bodyPr>
          <a:lstStyle/>
          <a:p>
            <a:pPr marL="12700" marR="5080" algn="l">
              <a:lnSpc>
                <a:spcPct val="150000"/>
              </a:lnSpc>
              <a:spcBef>
                <a:spcPts val="100"/>
              </a:spcBef>
              <a:spcAft>
                <a:spcPts val="600"/>
              </a:spcAft>
            </a:pPr>
            <a:r>
              <a:rPr lang="fr-FR" sz="1200" kern="1200" spc="20">
                <a:solidFill>
                  <a:srgbClr val="231F20"/>
                </a:solidFill>
                <a:latin typeface="+mn-lt"/>
                <a:cs typeface="Calibri" panose="020F0502020204030204" pitchFamily="34" charset="0"/>
              </a:rPr>
              <a:t>Les CDU ont été informées par l’établissement sur :</a:t>
            </a:r>
          </a:p>
          <a:p>
            <a:pPr marL="285750" indent="-285750" rtl="0" eaLnBrk="1" fontAlgn="t" latinLnBrk="0" hangingPunct="1">
              <a:lnSpc>
                <a:spcPts val="1700"/>
              </a:lnSpc>
              <a:buFont typeface="Arial" panose="020B0604020202020204" pitchFamily="34" charset="0"/>
              <a:buChar char="•"/>
            </a:pPr>
            <a:r>
              <a:rPr lang="fr-FR" sz="1200">
                <a:latin typeface="+mn-lt"/>
              </a:rPr>
              <a:t>Les mesures relatives à la politique d'amélioration continue de la qualité.</a:t>
            </a:r>
          </a:p>
          <a:p>
            <a:pPr marL="285750" indent="-285750" rtl="0" eaLnBrk="1" fontAlgn="t" latinLnBrk="0" hangingPunct="1">
              <a:lnSpc>
                <a:spcPts val="1700"/>
              </a:lnSpc>
              <a:buFont typeface="Arial" panose="020B0604020202020204" pitchFamily="34" charset="0"/>
              <a:buChar char="•"/>
            </a:pPr>
            <a:r>
              <a:rPr lang="fr-FR" sz="1200">
                <a:latin typeface="+mn-lt"/>
              </a:rPr>
              <a:t>Les avis, vœux ou recommandations formulés par les diverses instances consultatives de l'établissement</a:t>
            </a:r>
          </a:p>
          <a:p>
            <a:pPr marL="285750" indent="-285750" rtl="0" eaLnBrk="1" fontAlgn="t" latinLnBrk="0" hangingPunct="1">
              <a:lnSpc>
                <a:spcPts val="1700"/>
              </a:lnSpc>
              <a:buFont typeface="Arial" panose="020B0604020202020204" pitchFamily="34" charset="0"/>
              <a:buChar char="•"/>
            </a:pPr>
            <a:r>
              <a:rPr lang="fr-FR" sz="1200">
                <a:latin typeface="+mn-lt"/>
              </a:rPr>
              <a:t>Les évènements indésirables graves associés à des soins. </a:t>
            </a:r>
          </a:p>
          <a:p>
            <a:pPr marL="285750" indent="-285750" rtl="0" eaLnBrk="1" fontAlgn="t" latinLnBrk="0" hangingPunct="1">
              <a:lnSpc>
                <a:spcPts val="1700"/>
              </a:lnSpc>
              <a:buFont typeface="Arial" panose="020B0604020202020204" pitchFamily="34" charset="0"/>
              <a:buChar char="•"/>
            </a:pPr>
            <a:r>
              <a:rPr lang="fr-FR" sz="1200">
                <a:latin typeface="+mn-lt"/>
              </a:rPr>
              <a:t>Les demandes d'accès aux dossiers médicaux et les délais de réponse.</a:t>
            </a:r>
          </a:p>
          <a:p>
            <a:pPr marL="285750" indent="-285750" rtl="0" eaLnBrk="1" fontAlgn="t" latinLnBrk="0" hangingPunct="1">
              <a:lnSpc>
                <a:spcPts val="1700"/>
              </a:lnSpc>
              <a:buFont typeface="Arial" panose="020B0604020202020204" pitchFamily="34" charset="0"/>
              <a:buChar char="•"/>
            </a:pPr>
            <a:r>
              <a:rPr lang="fr-FR" sz="1200">
                <a:latin typeface="+mn-lt"/>
              </a:rPr>
              <a:t>Les résultats des enquêtes de satisfaction des usagers.</a:t>
            </a:r>
            <a:endParaRPr lang="fr-FR" sz="1200" kern="1200" spc="20">
              <a:solidFill>
                <a:srgbClr val="231F20"/>
              </a:solidFill>
              <a:latin typeface="+mn-lt"/>
              <a:cs typeface="Calibri" panose="020F0502020204030204" pitchFamily="34" charset="0"/>
            </a:endParaRPr>
          </a:p>
          <a:p>
            <a:pPr marL="12700" marR="5080" algn="l">
              <a:lnSpc>
                <a:spcPts val="1700"/>
              </a:lnSpc>
              <a:spcBef>
                <a:spcPts val="100"/>
              </a:spcBef>
            </a:pPr>
            <a:endParaRPr lang="fr-FR" sz="1200" kern="1200" spc="20">
              <a:solidFill>
                <a:srgbClr val="231F20"/>
              </a:solidFill>
              <a:latin typeface="+mn-lt"/>
              <a:cs typeface="Calibri" panose="020F0502020204030204" pitchFamily="34" charset="0"/>
            </a:endParaRPr>
          </a:p>
        </p:txBody>
      </p:sp>
      <p:pic>
        <p:nvPicPr>
          <p:cNvPr id="22" name="Graphique 21" descr="Mégaphone1 avec un remplissage uni">
            <a:extLst>
              <a:ext uri="{FF2B5EF4-FFF2-40B4-BE49-F238E27FC236}">
                <a16:creationId xmlns:a16="http://schemas.microsoft.com/office/drawing/2014/main" id="{002D47E5-0F38-7FFE-DF77-A5E4BA6400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5748" y="5775338"/>
            <a:ext cx="914400" cy="914400"/>
          </a:xfrm>
          <a:prstGeom prst="rect">
            <a:avLst/>
          </a:prstGeom>
        </p:spPr>
      </p:pic>
      <p:pic>
        <p:nvPicPr>
          <p:cNvPr id="24" name="Graphique 23" descr="Clé avec un remplissage uni">
            <a:extLst>
              <a:ext uri="{FF2B5EF4-FFF2-40B4-BE49-F238E27FC236}">
                <a16:creationId xmlns:a16="http://schemas.microsoft.com/office/drawing/2014/main" id="{E4E441F7-E673-5F34-304A-D0E0BBBE33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48067" y="-243380"/>
            <a:ext cx="914400" cy="914400"/>
          </a:xfrm>
          <a:prstGeom prst="rect">
            <a:avLst/>
          </a:prstGeom>
        </p:spPr>
      </p:pic>
      <p:pic>
        <p:nvPicPr>
          <p:cNvPr id="30" name="Graphique 29" descr="Engrenages avec un remplissage uni">
            <a:extLst>
              <a:ext uri="{FF2B5EF4-FFF2-40B4-BE49-F238E27FC236}">
                <a16:creationId xmlns:a16="http://schemas.microsoft.com/office/drawing/2014/main" id="{33B834D1-7B64-88B5-04F5-96F2758C997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48067" y="9317864"/>
            <a:ext cx="914400" cy="914400"/>
          </a:xfrm>
          <a:prstGeom prst="rect">
            <a:avLst/>
          </a:prstGeom>
        </p:spPr>
      </p:pic>
      <p:pic>
        <p:nvPicPr>
          <p:cNvPr id="25" name="Graphique 24" descr="Case cochée avec un remplissage uni">
            <a:extLst>
              <a:ext uri="{FF2B5EF4-FFF2-40B4-BE49-F238E27FC236}">
                <a16:creationId xmlns:a16="http://schemas.microsoft.com/office/drawing/2014/main" id="{DF013D46-0212-500A-E723-FC8BC119732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48067" y="727753"/>
            <a:ext cx="914400" cy="914400"/>
          </a:xfrm>
          <a:prstGeom prst="rect">
            <a:avLst/>
          </a:prstGeom>
        </p:spPr>
      </p:pic>
      <p:pic>
        <p:nvPicPr>
          <p:cNvPr id="27" name="Graphique 26" descr="Geste de maintien avec un remplissage uni">
            <a:extLst>
              <a:ext uri="{FF2B5EF4-FFF2-40B4-BE49-F238E27FC236}">
                <a16:creationId xmlns:a16="http://schemas.microsoft.com/office/drawing/2014/main" id="{4F3A9B0E-EDB2-D591-965D-8171E3F3EFA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48067" y="2670019"/>
            <a:ext cx="914400" cy="914400"/>
          </a:xfrm>
          <a:prstGeom prst="rect">
            <a:avLst/>
          </a:prstGeom>
        </p:spPr>
      </p:pic>
      <p:pic>
        <p:nvPicPr>
          <p:cNvPr id="31" name="Graphique 30" descr="Presse-papiers badge avec un remplissage uni">
            <a:extLst>
              <a:ext uri="{FF2B5EF4-FFF2-40B4-BE49-F238E27FC236}">
                <a16:creationId xmlns:a16="http://schemas.microsoft.com/office/drawing/2014/main" id="{F90AD3A0-A907-0398-25FC-897AE85E0E7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848067" y="4612285"/>
            <a:ext cx="914400" cy="914400"/>
          </a:xfrm>
          <a:prstGeom prst="rect">
            <a:avLst/>
          </a:prstGeom>
        </p:spPr>
      </p:pic>
      <p:pic>
        <p:nvPicPr>
          <p:cNvPr id="33" name="Graphique 32" descr="Présentation avec camembert avec un remplissage uni">
            <a:extLst>
              <a:ext uri="{FF2B5EF4-FFF2-40B4-BE49-F238E27FC236}">
                <a16:creationId xmlns:a16="http://schemas.microsoft.com/office/drawing/2014/main" id="{A704447C-44BA-0E3D-141B-7FF4F7EAF90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848067" y="3641152"/>
            <a:ext cx="914400" cy="914400"/>
          </a:xfrm>
          <a:prstGeom prst="rect">
            <a:avLst/>
          </a:prstGeom>
        </p:spPr>
      </p:pic>
      <p:pic>
        <p:nvPicPr>
          <p:cNvPr id="37" name="Graphique 36" descr="Pièces de puzzle avec un remplissage uni">
            <a:extLst>
              <a:ext uri="{FF2B5EF4-FFF2-40B4-BE49-F238E27FC236}">
                <a16:creationId xmlns:a16="http://schemas.microsoft.com/office/drawing/2014/main" id="{8F337FEF-AF1B-7723-AFA3-38EE41339B8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848067" y="7375596"/>
            <a:ext cx="914400" cy="914400"/>
          </a:xfrm>
          <a:prstGeom prst="rect">
            <a:avLst/>
          </a:prstGeom>
        </p:spPr>
      </p:pic>
      <p:pic>
        <p:nvPicPr>
          <p:cNvPr id="38" name="Graphique 37" descr="Sous-titres avec un remplissage uni">
            <a:extLst>
              <a:ext uri="{FF2B5EF4-FFF2-40B4-BE49-F238E27FC236}">
                <a16:creationId xmlns:a16="http://schemas.microsoft.com/office/drawing/2014/main" id="{9C6B0471-F931-D5A7-2B17-3669CFB64BA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848067" y="6404463"/>
            <a:ext cx="914400" cy="914400"/>
          </a:xfrm>
          <a:prstGeom prst="rect">
            <a:avLst/>
          </a:prstGeom>
        </p:spPr>
      </p:pic>
      <p:sp>
        <p:nvSpPr>
          <p:cNvPr id="39" name="object 9">
            <a:extLst>
              <a:ext uri="{FF2B5EF4-FFF2-40B4-BE49-F238E27FC236}">
                <a16:creationId xmlns:a16="http://schemas.microsoft.com/office/drawing/2014/main" id="{E7CE01A3-7664-44BF-3433-BB79DDBF31CA}"/>
              </a:ext>
            </a:extLst>
          </p:cNvPr>
          <p:cNvSpPr/>
          <p:nvPr/>
        </p:nvSpPr>
        <p:spPr>
          <a:xfrm>
            <a:off x="1299226" y="5818817"/>
            <a:ext cx="3079014" cy="767769"/>
          </a:xfrm>
          <a:custGeom>
            <a:avLst/>
            <a:gdLst/>
            <a:ahLst/>
            <a:cxnLst/>
            <a:rect l="l" t="t" r="r" b="b"/>
            <a:pathLst>
              <a:path w="4361815" h="459740">
                <a:moveTo>
                  <a:pt x="4361815" y="0"/>
                </a:moveTo>
                <a:lnTo>
                  <a:pt x="0" y="0"/>
                </a:lnTo>
                <a:lnTo>
                  <a:pt x="0" y="459270"/>
                </a:lnTo>
                <a:lnTo>
                  <a:pt x="4361815" y="459270"/>
                </a:lnTo>
                <a:lnTo>
                  <a:pt x="4361815" y="0"/>
                </a:lnTo>
                <a:close/>
              </a:path>
            </a:pathLst>
          </a:custGeom>
          <a:noFill/>
        </p:spPr>
        <p:txBody>
          <a:bodyPr wrap="square" lIns="0" tIns="0" rIns="0" bIns="0" rtlCol="0" anchor="ctr"/>
          <a:lstStyle/>
          <a:p>
            <a:pPr>
              <a:lnSpc>
                <a:spcPts val="2600"/>
              </a:lnSpc>
            </a:pPr>
            <a:r>
              <a:rPr lang="fr-FR" sz="2400" b="1">
                <a:solidFill>
                  <a:schemeClr val="accent2"/>
                </a:solidFill>
                <a:latin typeface="+mj-lt"/>
                <a:ea typeface="Verdana" panose="020B0604030504040204" pitchFamily="34" charset="0"/>
              </a:rPr>
              <a:t>Information de la CDU</a:t>
            </a:r>
          </a:p>
        </p:txBody>
      </p:sp>
      <p:sp>
        <p:nvSpPr>
          <p:cNvPr id="40" name="object 16">
            <a:extLst>
              <a:ext uri="{FF2B5EF4-FFF2-40B4-BE49-F238E27FC236}">
                <a16:creationId xmlns:a16="http://schemas.microsoft.com/office/drawing/2014/main" id="{324F5CEC-7AFF-3A7D-2B15-B8618B2B18F1}"/>
              </a:ext>
            </a:extLst>
          </p:cNvPr>
          <p:cNvSpPr txBox="1"/>
          <p:nvPr/>
        </p:nvSpPr>
        <p:spPr>
          <a:xfrm>
            <a:off x="7314705" y="7386666"/>
            <a:ext cx="92333" cy="2973543"/>
          </a:xfrm>
          <a:prstGeom prst="rect">
            <a:avLst/>
          </a:prstGeom>
        </p:spPr>
        <p:txBody>
          <a:bodyPr vert="vert270" wrap="square" lIns="0" tIns="16510" rIns="0" bIns="0" rtlCol="0">
            <a:spAutoFit/>
          </a:bodyPr>
          <a:lstStyle/>
          <a:p>
            <a:pPr marL="12700">
              <a:lnSpc>
                <a:spcPct val="100000"/>
              </a:lnSpc>
              <a:spcBef>
                <a:spcPts val="130"/>
              </a:spcBef>
            </a:pPr>
            <a:r>
              <a:rPr lang="fr-FR" sz="600" b="0">
                <a:solidFill>
                  <a:srgbClr val="231F20"/>
                </a:solidFill>
                <a:latin typeface="Calibri" panose="020F0502020204030204" pitchFamily="34" charset="0"/>
                <a:cs typeface="Calibri" panose="020F0502020204030204" pitchFamily="34" charset="0"/>
              </a:rPr>
              <a:t>Rapport </a:t>
            </a:r>
            <a:r>
              <a:rPr lang="fr-FR" sz="600" b="0" spc="-10">
                <a:solidFill>
                  <a:srgbClr val="231F20"/>
                </a:solidFill>
                <a:latin typeface="Calibri" panose="020F0502020204030204" pitchFamily="34" charset="0"/>
                <a:cs typeface="Calibri" panose="020F0502020204030204" pitchFamily="34" charset="0"/>
              </a:rPr>
              <a:t>d’activité</a:t>
            </a:r>
            <a:r>
              <a:rPr lang="fr-FR" sz="600" b="0" spc="5">
                <a:solidFill>
                  <a:srgbClr val="231F20"/>
                </a:solidFill>
                <a:latin typeface="Calibri" panose="020F0502020204030204" pitchFamily="34" charset="0"/>
                <a:cs typeface="Calibri" panose="020F0502020204030204" pitchFamily="34" charset="0"/>
              </a:rPr>
              <a:t> </a:t>
            </a:r>
            <a:r>
              <a:rPr lang="fr-FR" sz="600" b="0">
                <a:solidFill>
                  <a:srgbClr val="231F20"/>
                </a:solidFill>
                <a:latin typeface="Calibri" panose="020F0502020204030204" pitchFamily="34" charset="0"/>
                <a:cs typeface="Calibri" panose="020F0502020204030204" pitchFamily="34" charset="0"/>
              </a:rPr>
              <a:t>des </a:t>
            </a:r>
            <a:r>
              <a:rPr lang="fr-FR" sz="600" b="0" spc="-10">
                <a:solidFill>
                  <a:srgbClr val="231F20"/>
                </a:solidFill>
                <a:latin typeface="Calibri" panose="020F0502020204030204" pitchFamily="34" charset="0"/>
                <a:cs typeface="Calibri" panose="020F0502020204030204" pitchFamily="34" charset="0"/>
              </a:rPr>
              <a:t>commissions</a:t>
            </a:r>
            <a:r>
              <a:rPr lang="fr-FR" sz="600" b="0" spc="5">
                <a:solidFill>
                  <a:srgbClr val="231F20"/>
                </a:solidFill>
                <a:latin typeface="Calibri" panose="020F0502020204030204" pitchFamily="34" charset="0"/>
                <a:cs typeface="Calibri" panose="020F0502020204030204" pitchFamily="34" charset="0"/>
              </a:rPr>
              <a:t> </a:t>
            </a:r>
            <a:r>
              <a:rPr lang="fr-FR" sz="600" b="0">
                <a:solidFill>
                  <a:srgbClr val="231F20"/>
                </a:solidFill>
                <a:latin typeface="Calibri" panose="020F0502020204030204" pitchFamily="34" charset="0"/>
                <a:cs typeface="Calibri" panose="020F0502020204030204" pitchFamily="34" charset="0"/>
              </a:rPr>
              <a:t>des usagers 2024 sur les années 2022 et 2023</a:t>
            </a:r>
            <a:endParaRPr lang="fr-FR" sz="600">
              <a:latin typeface="Calibri" panose="020F0502020204030204" pitchFamily="34" charset="0"/>
              <a:cs typeface="Calibri" panose="020F0502020204030204" pitchFamily="34" charset="0"/>
            </a:endParaRPr>
          </a:p>
        </p:txBody>
      </p:sp>
      <p:pic>
        <p:nvPicPr>
          <p:cNvPr id="3" name="Graphique 2" descr="Croissance de l'activité avec un remplissage uni">
            <a:extLst>
              <a:ext uri="{FF2B5EF4-FFF2-40B4-BE49-F238E27FC236}">
                <a16:creationId xmlns:a16="http://schemas.microsoft.com/office/drawing/2014/main" id="{18128042-F4C9-0A6A-E6AD-5B8F5558F2DF}"/>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848067" y="8346729"/>
            <a:ext cx="914400" cy="914400"/>
          </a:xfrm>
          <a:prstGeom prst="rect">
            <a:avLst/>
          </a:prstGeom>
        </p:spPr>
      </p:pic>
      <p:pic>
        <p:nvPicPr>
          <p:cNvPr id="4" name="Graphique 3" descr="Transférer avec un remplissage uni">
            <a:extLst>
              <a:ext uri="{FF2B5EF4-FFF2-40B4-BE49-F238E27FC236}">
                <a16:creationId xmlns:a16="http://schemas.microsoft.com/office/drawing/2014/main" id="{D43FC55D-5C24-E860-FDBB-819ABF841ED5}"/>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773023" y="5583418"/>
            <a:ext cx="764312" cy="764312"/>
          </a:xfrm>
          <a:prstGeom prst="rect">
            <a:avLst/>
          </a:prstGeom>
        </p:spPr>
      </p:pic>
      <p:pic>
        <p:nvPicPr>
          <p:cNvPr id="6" name="Graphique 5" descr="Diagramme de Venn avec un remplissage uni">
            <a:extLst>
              <a:ext uri="{FF2B5EF4-FFF2-40B4-BE49-F238E27FC236}">
                <a16:creationId xmlns:a16="http://schemas.microsoft.com/office/drawing/2014/main" id="{790BC105-0183-51E5-1A3A-B30174818751}"/>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848067" y="1698886"/>
            <a:ext cx="914400" cy="914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object 10">
            <a:extLst>
              <a:ext uri="{FF2B5EF4-FFF2-40B4-BE49-F238E27FC236}">
                <a16:creationId xmlns:a16="http://schemas.microsoft.com/office/drawing/2014/main" id="{EDCD9C22-1C2F-B546-814E-B556327135EC}"/>
              </a:ext>
            </a:extLst>
          </p:cNvPr>
          <p:cNvSpPr txBox="1"/>
          <p:nvPr/>
        </p:nvSpPr>
        <p:spPr>
          <a:xfrm>
            <a:off x="506896" y="3306734"/>
            <a:ext cx="6511441" cy="3562514"/>
          </a:xfrm>
          <a:prstGeom prst="rect">
            <a:avLst/>
          </a:prstGeom>
        </p:spPr>
        <p:txBody>
          <a:bodyPr vert="horz" wrap="square" lIns="0" tIns="25400" rIns="0" bIns="0" rtlCol="0">
            <a:spAutoFit/>
          </a:bodyPr>
          <a:lstStyle/>
          <a:p>
            <a:pPr marR="17780" algn="l">
              <a:spcAft>
                <a:spcPts val="600"/>
              </a:spcAft>
            </a:pPr>
            <a:r>
              <a:rPr lang="fr-FR" sz="1400" kern="1200" spc="20" dirty="0">
                <a:solidFill>
                  <a:srgbClr val="231F20"/>
                </a:solidFill>
                <a:cs typeface="Calibri" panose="020F0502020204030204" pitchFamily="34" charset="0"/>
              </a:rPr>
              <a:t>Les réclamations ont porté essentiellement sur </a:t>
            </a:r>
            <a:r>
              <a:rPr lang="fr-FR" sz="1400" b="1" kern="1200" spc="20" dirty="0">
                <a:solidFill>
                  <a:srgbClr val="231F20"/>
                </a:solidFill>
                <a:cs typeface="Calibri" panose="020F0502020204030204" pitchFamily="34" charset="0"/>
              </a:rPr>
              <a:t>la prise en charge, </a:t>
            </a:r>
            <a:br>
              <a:rPr lang="fr-FR" sz="1400" b="1" kern="1200" spc="20" dirty="0">
                <a:solidFill>
                  <a:srgbClr val="231F20"/>
                </a:solidFill>
                <a:cs typeface="Calibri" panose="020F0502020204030204" pitchFamily="34" charset="0"/>
              </a:rPr>
            </a:br>
            <a:r>
              <a:rPr lang="fr-FR" sz="1400" b="1" kern="1200" spc="20" dirty="0">
                <a:solidFill>
                  <a:srgbClr val="231F20"/>
                </a:solidFill>
                <a:cs typeface="Calibri" panose="020F0502020204030204" pitchFamily="34" charset="0"/>
              </a:rPr>
              <a:t>le suivi médical ainsi que les pertes, vols et dégradations. </a:t>
            </a:r>
            <a:endParaRPr lang="fr-FR" sz="1400" kern="1200" spc="20" dirty="0">
              <a:cs typeface="Calibri" panose="020F0502020204030204" pitchFamily="34" charset="0"/>
            </a:endParaRPr>
          </a:p>
          <a:p>
            <a:pPr marL="171450" marR="17780" indent="-171450" algn="l">
              <a:spcBef>
                <a:spcPts val="300"/>
              </a:spcBef>
              <a:spcAft>
                <a:spcPts val="500"/>
              </a:spcAft>
              <a:buFont typeface="Arial" panose="020B0604020202020204" pitchFamily="34" charset="0"/>
              <a:buChar char="•"/>
            </a:pPr>
            <a:r>
              <a:rPr lang="fr-FR" sz="1200" b="1" kern="1200" spc="20" dirty="0">
                <a:solidFill>
                  <a:srgbClr val="231F20"/>
                </a:solidFill>
                <a:latin typeface="+mn-lt"/>
                <a:cs typeface="Calibri" panose="020F0502020204030204" pitchFamily="34" charset="0"/>
              </a:rPr>
              <a:t>96 % </a:t>
            </a:r>
            <a:r>
              <a:rPr lang="fr-FR" sz="1200" kern="1200" spc="20" dirty="0">
                <a:solidFill>
                  <a:srgbClr val="231F20"/>
                </a:solidFill>
                <a:latin typeface="+mn-lt"/>
                <a:cs typeface="Calibri" panose="020F0502020204030204" pitchFamily="34" charset="0"/>
              </a:rPr>
              <a:t>des établissements ont mis en place une </a:t>
            </a:r>
            <a:r>
              <a:rPr sz="1200" kern="1200" spc="20" dirty="0" err="1">
                <a:solidFill>
                  <a:srgbClr val="231F20"/>
                </a:solidFill>
                <a:latin typeface="+mn-lt"/>
                <a:cs typeface="Calibri" panose="020F0502020204030204" pitchFamily="34" charset="0"/>
              </a:rPr>
              <a:t>procédure</a:t>
            </a:r>
            <a:r>
              <a:rPr sz="1200" kern="1200" spc="20" dirty="0">
                <a:solidFill>
                  <a:srgbClr val="231F20"/>
                </a:solidFill>
                <a:latin typeface="+mn-lt"/>
                <a:cs typeface="Calibri" panose="020F0502020204030204" pitchFamily="34" charset="0"/>
              </a:rPr>
              <a:t> </a:t>
            </a:r>
            <a:r>
              <a:rPr sz="1200" kern="1200" spc="20" dirty="0" err="1">
                <a:solidFill>
                  <a:srgbClr val="231F20"/>
                </a:solidFill>
                <a:latin typeface="+mn-lt"/>
                <a:cs typeface="Calibri" panose="020F0502020204030204" pitchFamily="34" charset="0"/>
              </a:rPr>
              <a:t>formalisée</a:t>
            </a:r>
            <a:r>
              <a:rPr sz="1200" kern="1200" spc="20" dirty="0">
                <a:solidFill>
                  <a:srgbClr val="231F20"/>
                </a:solidFill>
                <a:latin typeface="+mn-lt"/>
                <a:cs typeface="Calibri" panose="020F0502020204030204" pitchFamily="34" charset="0"/>
              </a:rPr>
              <a:t> </a:t>
            </a:r>
            <a:r>
              <a:rPr lang="fr-FR" sz="1200" kern="1200" spc="20" dirty="0">
                <a:solidFill>
                  <a:srgbClr val="231F20"/>
                </a:solidFill>
                <a:latin typeface="+mn-lt"/>
                <a:cs typeface="Calibri" panose="020F0502020204030204" pitchFamily="34" charset="0"/>
              </a:rPr>
              <a:t>de</a:t>
            </a:r>
            <a:r>
              <a:rPr sz="1200" kern="1200" spc="20" dirty="0">
                <a:solidFill>
                  <a:srgbClr val="231F20"/>
                </a:solidFill>
                <a:latin typeface="+mn-lt"/>
                <a:cs typeface="Calibri" panose="020F0502020204030204" pitchFamily="34" charset="0"/>
              </a:rPr>
              <a:t> </a:t>
            </a:r>
            <a:r>
              <a:rPr sz="1200" kern="1200" spc="20" dirty="0" err="1">
                <a:solidFill>
                  <a:srgbClr val="231F20"/>
                </a:solidFill>
                <a:latin typeface="+mn-lt"/>
                <a:cs typeface="Calibri" panose="020F0502020204030204" pitchFamily="34" charset="0"/>
              </a:rPr>
              <a:t>traitement</a:t>
            </a:r>
            <a:r>
              <a:rPr sz="1200" kern="1200" spc="20" dirty="0">
                <a:solidFill>
                  <a:srgbClr val="231F20"/>
                </a:solidFill>
                <a:latin typeface="+mn-lt"/>
                <a:cs typeface="Calibri" panose="020F0502020204030204" pitchFamily="34" charset="0"/>
              </a:rPr>
              <a:t> </a:t>
            </a:r>
            <a:r>
              <a:rPr lang="fr-FR" sz="1200" kern="1200" spc="20" dirty="0">
                <a:solidFill>
                  <a:srgbClr val="231F20"/>
                </a:solidFill>
                <a:latin typeface="+mn-lt"/>
                <a:cs typeface="Calibri" panose="020F0502020204030204" pitchFamily="34" charset="0"/>
              </a:rPr>
              <a:t>des réclamations (2023-2022).</a:t>
            </a:r>
            <a:endParaRPr sz="1200" kern="1200" spc="20" dirty="0">
              <a:latin typeface="+mn-lt"/>
              <a:cs typeface="Calibri" panose="020F0502020204030204" pitchFamily="34" charset="0"/>
            </a:endParaRPr>
          </a:p>
          <a:p>
            <a:pPr marL="171450" marR="19050" indent="-171450" algn="l">
              <a:spcBef>
                <a:spcPts val="300"/>
              </a:spcBef>
              <a:spcAft>
                <a:spcPts val="500"/>
              </a:spcAft>
              <a:buFont typeface="Arial" panose="020B0604020202020204" pitchFamily="34" charset="0"/>
              <a:buChar char="•"/>
            </a:pPr>
            <a:r>
              <a:rPr sz="1200" kern="1200" spc="20" dirty="0">
                <a:solidFill>
                  <a:srgbClr val="231F20"/>
                </a:solidFill>
                <a:latin typeface="+mn-lt"/>
                <a:cs typeface="Calibri" panose="020F0502020204030204" pitchFamily="34" charset="0"/>
              </a:rPr>
              <a:t>Le </a:t>
            </a:r>
            <a:r>
              <a:rPr sz="1200" kern="1200" spc="20" dirty="0" err="1">
                <a:solidFill>
                  <a:srgbClr val="231F20"/>
                </a:solidFill>
                <a:latin typeface="+mn-lt"/>
                <a:cs typeface="Calibri" panose="020F0502020204030204" pitchFamily="34" charset="0"/>
              </a:rPr>
              <a:t>délai</a:t>
            </a:r>
            <a:r>
              <a:rPr sz="1200" kern="1200" spc="20" dirty="0">
                <a:solidFill>
                  <a:srgbClr val="231F20"/>
                </a:solidFill>
                <a:latin typeface="+mn-lt"/>
                <a:cs typeface="Calibri" panose="020F0502020204030204" pitchFamily="34" charset="0"/>
              </a:rPr>
              <a:t> </a:t>
            </a:r>
            <a:r>
              <a:rPr sz="1200" kern="1200" spc="20" dirty="0" err="1">
                <a:solidFill>
                  <a:srgbClr val="231F20"/>
                </a:solidFill>
                <a:latin typeface="+mn-lt"/>
                <a:cs typeface="Calibri" panose="020F0502020204030204" pitchFamily="34" charset="0"/>
              </a:rPr>
              <a:t>moyen</a:t>
            </a:r>
            <a:r>
              <a:rPr sz="1200" kern="1200" spc="20" dirty="0">
                <a:solidFill>
                  <a:srgbClr val="231F20"/>
                </a:solidFill>
                <a:latin typeface="+mn-lt"/>
                <a:cs typeface="Calibri" panose="020F0502020204030204" pitchFamily="34" charset="0"/>
              </a:rPr>
              <a:t> de </a:t>
            </a:r>
            <a:r>
              <a:rPr sz="1200" kern="1200" spc="20" dirty="0" err="1">
                <a:solidFill>
                  <a:srgbClr val="231F20"/>
                </a:solidFill>
                <a:latin typeface="+mn-lt"/>
                <a:cs typeface="Calibri" panose="020F0502020204030204" pitchFamily="34" charset="0"/>
              </a:rPr>
              <a:t>prise</a:t>
            </a:r>
            <a:r>
              <a:rPr sz="1200" kern="1200" spc="20" dirty="0">
                <a:solidFill>
                  <a:srgbClr val="231F20"/>
                </a:solidFill>
                <a:latin typeface="+mn-lt"/>
                <a:cs typeface="Calibri" panose="020F0502020204030204" pitchFamily="34" charset="0"/>
              </a:rPr>
              <a:t> </a:t>
            </a:r>
            <a:r>
              <a:rPr sz="1200" kern="1200" spc="20" dirty="0" err="1">
                <a:solidFill>
                  <a:srgbClr val="231F20"/>
                </a:solidFill>
                <a:latin typeface="+mn-lt"/>
                <a:cs typeface="Calibri" panose="020F0502020204030204" pitchFamily="34" charset="0"/>
              </a:rPr>
              <a:t>en</a:t>
            </a:r>
            <a:r>
              <a:rPr sz="1200" kern="1200" spc="20" dirty="0">
                <a:solidFill>
                  <a:srgbClr val="231F20"/>
                </a:solidFill>
                <a:latin typeface="+mn-lt"/>
                <a:cs typeface="Calibri" panose="020F0502020204030204" pitchFamily="34" charset="0"/>
              </a:rPr>
              <a:t> charge des </a:t>
            </a:r>
            <a:r>
              <a:rPr sz="1200" kern="1200" spc="20" dirty="0" err="1">
                <a:solidFill>
                  <a:srgbClr val="231F20"/>
                </a:solidFill>
                <a:latin typeface="+mn-lt"/>
                <a:cs typeface="Calibri" panose="020F0502020204030204" pitchFamily="34" charset="0"/>
              </a:rPr>
              <a:t>réclamations</a:t>
            </a:r>
            <a:r>
              <a:rPr sz="1200" kern="1200" spc="20" dirty="0">
                <a:solidFill>
                  <a:srgbClr val="231F20"/>
                </a:solidFill>
                <a:latin typeface="+mn-lt"/>
                <a:cs typeface="Calibri" panose="020F0502020204030204" pitchFamily="34" charset="0"/>
              </a:rPr>
              <a:t> </a:t>
            </a:r>
            <a:r>
              <a:rPr lang="fr-FR" sz="1200" kern="1200" spc="20" dirty="0">
                <a:solidFill>
                  <a:srgbClr val="231F20"/>
                </a:solidFill>
                <a:latin typeface="+mn-lt"/>
                <a:cs typeface="Calibri" panose="020F0502020204030204" pitchFamily="34" charset="0"/>
              </a:rPr>
              <a:t>est</a:t>
            </a:r>
            <a:r>
              <a:rPr sz="1200" kern="1200" spc="20" dirty="0">
                <a:solidFill>
                  <a:srgbClr val="231F20"/>
                </a:solidFill>
                <a:latin typeface="+mn-lt"/>
                <a:cs typeface="Calibri" panose="020F0502020204030204" pitchFamily="34" charset="0"/>
              </a:rPr>
              <a:t> de </a:t>
            </a:r>
            <a:r>
              <a:rPr sz="1200" b="1" kern="1200" spc="20" dirty="0">
                <a:solidFill>
                  <a:srgbClr val="231F20"/>
                </a:solidFill>
                <a:latin typeface="+mn-lt"/>
                <a:cs typeface="Calibri" panose="020F0502020204030204" pitchFamily="34" charset="0"/>
              </a:rPr>
              <a:t>1</a:t>
            </a:r>
            <a:r>
              <a:rPr lang="fr-FR" sz="1200" b="1" kern="1200" spc="20" dirty="0">
                <a:solidFill>
                  <a:srgbClr val="231F20"/>
                </a:solidFill>
                <a:latin typeface="+mn-lt"/>
                <a:cs typeface="Calibri" panose="020F0502020204030204" pitchFamily="34" charset="0"/>
              </a:rPr>
              <a:t>8</a:t>
            </a:r>
            <a:r>
              <a:rPr sz="1200" b="1" kern="1200" spc="20" dirty="0">
                <a:solidFill>
                  <a:srgbClr val="231F20"/>
                </a:solidFill>
                <a:latin typeface="+mn-lt"/>
                <a:cs typeface="Calibri" panose="020F0502020204030204" pitchFamily="34" charset="0"/>
              </a:rPr>
              <a:t> </a:t>
            </a:r>
            <a:r>
              <a:rPr sz="1200" b="1" kern="1200" spc="20" dirty="0" err="1">
                <a:solidFill>
                  <a:srgbClr val="231F20"/>
                </a:solidFill>
                <a:latin typeface="+mn-lt"/>
                <a:cs typeface="Calibri" panose="020F0502020204030204" pitchFamily="34" charset="0"/>
              </a:rPr>
              <a:t>jrs</a:t>
            </a:r>
            <a:r>
              <a:rPr sz="1200" b="1" kern="1200" spc="20" dirty="0">
                <a:solidFill>
                  <a:srgbClr val="231F20"/>
                </a:solidFill>
                <a:latin typeface="+mn-lt"/>
                <a:cs typeface="Calibri" panose="020F0502020204030204" pitchFamily="34" charset="0"/>
              </a:rPr>
              <a:t> </a:t>
            </a:r>
            <a:r>
              <a:rPr sz="1200" kern="1200" spc="20" dirty="0">
                <a:solidFill>
                  <a:srgbClr val="231F20"/>
                </a:solidFill>
                <a:latin typeface="+mn-lt"/>
                <a:cs typeface="Calibri" panose="020F0502020204030204" pitchFamily="34" charset="0"/>
              </a:rPr>
              <a:t>avec </a:t>
            </a:r>
            <a:r>
              <a:rPr lang="fr-FR" sz="1200" b="1" kern="1200" spc="20" dirty="0">
                <a:solidFill>
                  <a:srgbClr val="231F20"/>
                </a:solidFill>
                <a:latin typeface="+mn-lt"/>
                <a:cs typeface="Calibri" panose="020F0502020204030204" pitchFamily="34" charset="0"/>
              </a:rPr>
              <a:t>95 % </a:t>
            </a:r>
            <a:r>
              <a:rPr lang="fr-FR" sz="1200" kern="1200" spc="20" dirty="0">
                <a:solidFill>
                  <a:srgbClr val="231F20"/>
                </a:solidFill>
                <a:latin typeface="+mn-lt"/>
                <a:cs typeface="Calibri" panose="020F0502020204030204" pitchFamily="34" charset="0"/>
              </a:rPr>
              <a:t>de</a:t>
            </a:r>
            <a:r>
              <a:rPr sz="1200" kern="1200" spc="20" dirty="0">
                <a:solidFill>
                  <a:srgbClr val="231F20"/>
                </a:solidFill>
                <a:latin typeface="+mn-lt"/>
                <a:cs typeface="Calibri" panose="020F0502020204030204" pitchFamily="34" charset="0"/>
              </a:rPr>
              <a:t> </a:t>
            </a:r>
            <a:r>
              <a:rPr sz="1200" kern="1200" spc="20" dirty="0" err="1">
                <a:solidFill>
                  <a:srgbClr val="231F20"/>
                </a:solidFill>
                <a:latin typeface="+mn-lt"/>
                <a:cs typeface="Calibri" panose="020F0502020204030204" pitchFamily="34" charset="0"/>
              </a:rPr>
              <a:t>réponses</a:t>
            </a:r>
            <a:r>
              <a:rPr sz="1200" kern="1200" spc="20" dirty="0">
                <a:solidFill>
                  <a:srgbClr val="231F20"/>
                </a:solidFill>
                <a:latin typeface="+mn-lt"/>
                <a:cs typeface="Calibri" panose="020F0502020204030204" pitchFamily="34" charset="0"/>
              </a:rPr>
              <a:t> </a:t>
            </a:r>
            <a:r>
              <a:rPr sz="1200" kern="1200" spc="20" dirty="0" err="1">
                <a:solidFill>
                  <a:srgbClr val="231F20"/>
                </a:solidFill>
                <a:latin typeface="+mn-lt"/>
                <a:cs typeface="Calibri" panose="020F0502020204030204" pitchFamily="34" charset="0"/>
              </a:rPr>
              <a:t>écrites</a:t>
            </a:r>
            <a:r>
              <a:rPr lang="fr-FR" sz="1200" kern="1200" spc="20" dirty="0">
                <a:solidFill>
                  <a:srgbClr val="231F20"/>
                </a:solidFill>
                <a:latin typeface="+mn-lt"/>
                <a:cs typeface="Calibri" panose="020F0502020204030204" pitchFamily="34" charset="0"/>
              </a:rPr>
              <a:t>  (2023-2022)</a:t>
            </a:r>
            <a:r>
              <a:rPr sz="1200" kern="1200" spc="20" dirty="0">
                <a:solidFill>
                  <a:srgbClr val="231F20"/>
                </a:solidFill>
                <a:latin typeface="+mn-lt"/>
                <a:cs typeface="Calibri" panose="020F0502020204030204" pitchFamily="34" charset="0"/>
              </a:rPr>
              <a:t>.</a:t>
            </a:r>
            <a:r>
              <a:rPr lang="fr-FR" sz="1200" kern="1200" spc="20" dirty="0">
                <a:solidFill>
                  <a:srgbClr val="231F20"/>
                </a:solidFill>
                <a:latin typeface="+mn-lt"/>
                <a:cs typeface="Calibri" panose="020F0502020204030204" pitchFamily="34" charset="0"/>
              </a:rPr>
              <a:t> </a:t>
            </a:r>
          </a:p>
          <a:p>
            <a:pPr marL="171450" marR="19050" indent="-171450" algn="l">
              <a:spcBef>
                <a:spcPts val="300"/>
              </a:spcBef>
              <a:spcAft>
                <a:spcPts val="500"/>
              </a:spcAft>
              <a:buFont typeface="Arial" panose="020B0604020202020204" pitchFamily="34" charset="0"/>
              <a:buChar char="•"/>
            </a:pPr>
            <a:r>
              <a:rPr lang="fr-FR" sz="1200" b="1" kern="1200" spc="20" dirty="0">
                <a:solidFill>
                  <a:srgbClr val="231F20"/>
                </a:solidFill>
                <a:latin typeface="+mn-lt"/>
                <a:cs typeface="Calibri" panose="020F0502020204030204" pitchFamily="34" charset="0"/>
              </a:rPr>
              <a:t>94 % </a:t>
            </a:r>
            <a:r>
              <a:rPr lang="fr-FR" sz="1200" kern="1200" spc="20" dirty="0">
                <a:solidFill>
                  <a:srgbClr val="231F20"/>
                </a:solidFill>
                <a:latin typeface="+mn-lt"/>
                <a:cs typeface="Calibri" panose="020F0502020204030204" pitchFamily="34" charset="0"/>
              </a:rPr>
              <a:t>des établissements a informé leur CDU du nombre de </a:t>
            </a:r>
            <a:br>
              <a:rPr lang="fr-FR" sz="1200" kern="1200" spc="20" dirty="0">
                <a:solidFill>
                  <a:srgbClr val="231F20"/>
                </a:solidFill>
                <a:latin typeface="+mn-lt"/>
                <a:cs typeface="Calibri" panose="020F0502020204030204" pitchFamily="34" charset="0"/>
              </a:rPr>
            </a:br>
            <a:r>
              <a:rPr lang="fr-FR" sz="1200" kern="1200" spc="20" dirty="0">
                <a:solidFill>
                  <a:srgbClr val="231F20"/>
                </a:solidFill>
                <a:latin typeface="+mn-lt"/>
                <a:cs typeface="Calibri" panose="020F0502020204030204" pitchFamily="34" charset="0"/>
              </a:rPr>
              <a:t>recours par an (93 % en 2022) et </a:t>
            </a:r>
            <a:r>
              <a:rPr lang="fr-FR" sz="1200" b="1" kern="1200" spc="20" dirty="0">
                <a:solidFill>
                  <a:srgbClr val="231F20"/>
                </a:solidFill>
                <a:latin typeface="+mn-lt"/>
                <a:cs typeface="Calibri" panose="020F0502020204030204" pitchFamily="34" charset="0"/>
              </a:rPr>
              <a:t>94 % </a:t>
            </a:r>
            <a:r>
              <a:rPr lang="fr-FR" sz="1200" kern="1200" spc="20" dirty="0">
                <a:solidFill>
                  <a:srgbClr val="231F20"/>
                </a:solidFill>
                <a:latin typeface="+mn-lt"/>
                <a:cs typeface="Calibri" panose="020F0502020204030204" pitchFamily="34" charset="0"/>
              </a:rPr>
              <a:t>des délais (89 % en 2022).</a:t>
            </a:r>
          </a:p>
          <a:p>
            <a:pPr marL="171450" marR="5080" indent="-171450" algn="l">
              <a:spcBef>
                <a:spcPts val="100"/>
              </a:spcBef>
              <a:spcAft>
                <a:spcPts val="500"/>
              </a:spcAft>
              <a:buFont typeface="Arial" panose="020B0604020202020204" pitchFamily="34" charset="0"/>
              <a:buChar char="•"/>
            </a:pPr>
            <a:r>
              <a:rPr lang="fr-FR" sz="1200" b="1" kern="1200" spc="20" dirty="0">
                <a:solidFill>
                  <a:srgbClr val="231F20"/>
                </a:solidFill>
                <a:latin typeface="+mn-lt"/>
                <a:cs typeface="Calibri" panose="020F0502020204030204" pitchFamily="34" charset="0"/>
              </a:rPr>
              <a:t>95,1 % </a:t>
            </a:r>
            <a:r>
              <a:rPr lang="fr-FR" sz="1200" kern="1200" spc="20" dirty="0">
                <a:solidFill>
                  <a:srgbClr val="231F20"/>
                </a:solidFill>
                <a:latin typeface="+mn-lt"/>
                <a:cs typeface="Calibri" panose="020F0502020204030204" pitchFamily="34" charset="0"/>
              </a:rPr>
              <a:t>des patients hospitalisés ont la possibilité de rencontrer </a:t>
            </a:r>
            <a:br>
              <a:rPr lang="fr-FR" sz="1200" kern="1200" spc="20" dirty="0">
                <a:solidFill>
                  <a:srgbClr val="231F20"/>
                </a:solidFill>
                <a:latin typeface="+mn-lt"/>
                <a:cs typeface="Calibri" panose="020F0502020204030204" pitchFamily="34" charset="0"/>
              </a:rPr>
            </a:br>
            <a:r>
              <a:rPr lang="fr-FR" sz="1200" kern="1200" spc="20" dirty="0">
                <a:solidFill>
                  <a:srgbClr val="231F20"/>
                </a:solidFill>
                <a:latin typeface="+mn-lt"/>
                <a:cs typeface="Calibri" panose="020F0502020204030204" pitchFamily="34" charset="0"/>
              </a:rPr>
              <a:t>un médiateur avant leur sortie de l’établissement.</a:t>
            </a:r>
            <a:endParaRPr lang="fr-FR" sz="1200" kern="1200" spc="20" dirty="0">
              <a:latin typeface="+mn-lt"/>
              <a:cs typeface="Calibri" panose="020F0502020204030204" pitchFamily="34" charset="0"/>
            </a:endParaRPr>
          </a:p>
          <a:p>
            <a:pPr marL="171450" marR="19050" indent="-171450" algn="l">
              <a:spcBef>
                <a:spcPts val="300"/>
              </a:spcBef>
              <a:spcAft>
                <a:spcPts val="500"/>
              </a:spcAft>
              <a:buFont typeface="Arial" panose="020B0604020202020204" pitchFamily="34" charset="0"/>
              <a:buChar char="•"/>
            </a:pPr>
            <a:r>
              <a:rPr lang="fr-FR" sz="1200" b="1" kern="1200" spc="20" dirty="0">
                <a:solidFill>
                  <a:srgbClr val="231F20"/>
                </a:solidFill>
                <a:latin typeface="+mn-lt"/>
                <a:cs typeface="Calibri" panose="020F0502020204030204" pitchFamily="34" charset="0"/>
              </a:rPr>
              <a:t>89 % </a:t>
            </a:r>
            <a:r>
              <a:rPr lang="fr-FR" sz="1200" kern="1200" spc="20" dirty="0">
                <a:solidFill>
                  <a:srgbClr val="231F20"/>
                </a:solidFill>
                <a:latin typeface="+mn-lt"/>
                <a:cs typeface="Calibri" panose="020F0502020204030204" pitchFamily="34" charset="0"/>
              </a:rPr>
              <a:t>des CDU ont été informées des rapports des médiateurs </a:t>
            </a:r>
            <a:br>
              <a:rPr lang="fr-FR" sz="1200" kern="1200" spc="20" dirty="0">
                <a:solidFill>
                  <a:srgbClr val="231F20"/>
                </a:solidFill>
                <a:latin typeface="+mn-lt"/>
                <a:cs typeface="Calibri" panose="020F0502020204030204" pitchFamily="34" charset="0"/>
              </a:rPr>
            </a:br>
            <a:r>
              <a:rPr lang="fr-FR" sz="1200" kern="1200" spc="20" dirty="0">
                <a:solidFill>
                  <a:srgbClr val="231F20"/>
                </a:solidFill>
                <a:latin typeface="+mn-lt"/>
                <a:cs typeface="Calibri" panose="020F0502020204030204" pitchFamily="34" charset="0"/>
              </a:rPr>
              <a:t>(88 % en 2022).</a:t>
            </a:r>
          </a:p>
          <a:p>
            <a:pPr marL="171450" marR="19050" indent="-171450" algn="l">
              <a:spcBef>
                <a:spcPts val="300"/>
              </a:spcBef>
              <a:spcAft>
                <a:spcPts val="500"/>
              </a:spcAft>
              <a:buFont typeface="Arial" panose="020B0604020202020204" pitchFamily="34" charset="0"/>
              <a:buChar char="•"/>
            </a:pPr>
            <a:r>
              <a:rPr lang="fr-FR" sz="1200" b="1" kern="1200" spc="20" dirty="0">
                <a:solidFill>
                  <a:srgbClr val="231F20"/>
                </a:solidFill>
                <a:latin typeface="+mn-lt"/>
                <a:cs typeface="Calibri" panose="020F0502020204030204" pitchFamily="34" charset="0"/>
              </a:rPr>
              <a:t>203 réclamations ont abouti à un contentieux </a:t>
            </a:r>
            <a:r>
              <a:rPr lang="fr-FR" sz="1200" kern="1200" spc="20" dirty="0">
                <a:solidFill>
                  <a:srgbClr val="231F20"/>
                </a:solidFill>
                <a:latin typeface="+mn-lt"/>
                <a:cs typeface="Calibri" panose="020F0502020204030204" pitchFamily="34" charset="0"/>
              </a:rPr>
              <a:t>(194 en 2022). </a:t>
            </a:r>
          </a:p>
          <a:p>
            <a:pPr marL="171450" marR="19050" indent="-171450" algn="l">
              <a:spcBef>
                <a:spcPts val="300"/>
              </a:spcBef>
              <a:spcAft>
                <a:spcPts val="500"/>
              </a:spcAft>
              <a:buFont typeface="Arial" panose="020B0604020202020204" pitchFamily="34" charset="0"/>
              <a:buChar char="•"/>
            </a:pPr>
            <a:r>
              <a:rPr lang="fr-FR" sz="1200" b="1" kern="1200" spc="20" dirty="0">
                <a:solidFill>
                  <a:srgbClr val="231F20"/>
                </a:solidFill>
                <a:latin typeface="+mn-lt"/>
                <a:cs typeface="Calibri" panose="020F0502020204030204" pitchFamily="34" charset="0"/>
              </a:rPr>
              <a:t>97 % </a:t>
            </a:r>
            <a:r>
              <a:rPr lang="fr-FR" sz="1200" kern="1200" spc="20" dirty="0">
                <a:solidFill>
                  <a:srgbClr val="231F20"/>
                </a:solidFill>
                <a:latin typeface="+mn-lt"/>
                <a:cs typeface="Calibri" panose="020F0502020204030204" pitchFamily="34" charset="0"/>
              </a:rPr>
              <a:t>des demandes ont été formulées devant la commission </a:t>
            </a:r>
            <a:br>
              <a:rPr lang="fr-FR" sz="1200" kern="1200" spc="20" dirty="0">
                <a:solidFill>
                  <a:srgbClr val="231F20"/>
                </a:solidFill>
                <a:latin typeface="+mn-lt"/>
                <a:cs typeface="Calibri" panose="020F0502020204030204" pitchFamily="34" charset="0"/>
              </a:rPr>
            </a:br>
            <a:r>
              <a:rPr lang="fr-FR" sz="1200" kern="1200" spc="20" dirty="0">
                <a:solidFill>
                  <a:srgbClr val="231F20"/>
                </a:solidFill>
                <a:latin typeface="+mn-lt"/>
                <a:cs typeface="Calibri" panose="020F0502020204030204" pitchFamily="34" charset="0"/>
              </a:rPr>
              <a:t>de conciliation et d’indemnisation (94 % en 2022).</a:t>
            </a:r>
            <a:endParaRPr lang="fr-FR" sz="1200" b="1" kern="1200" spc="20" dirty="0">
              <a:cs typeface="Calibri" panose="020F0502020204030204" pitchFamily="34" charset="0"/>
            </a:endParaRPr>
          </a:p>
        </p:txBody>
      </p:sp>
      <p:sp>
        <p:nvSpPr>
          <p:cNvPr id="27" name="ZoneTexte 26">
            <a:extLst>
              <a:ext uri="{FF2B5EF4-FFF2-40B4-BE49-F238E27FC236}">
                <a16:creationId xmlns:a16="http://schemas.microsoft.com/office/drawing/2014/main" id="{9047323E-74FC-1C6A-2BC9-90B2D68D9E6B}"/>
              </a:ext>
            </a:extLst>
          </p:cNvPr>
          <p:cNvSpPr txBox="1"/>
          <p:nvPr/>
        </p:nvSpPr>
        <p:spPr>
          <a:xfrm>
            <a:off x="360000" y="294780"/>
            <a:ext cx="6840000" cy="261610"/>
          </a:xfrm>
          <a:prstGeom prst="rect">
            <a:avLst/>
          </a:prstGeom>
          <a:solidFill>
            <a:srgbClr val="FA8900"/>
          </a:solidFill>
        </p:spPr>
        <p:txBody>
          <a:bodyPr wrap="square" rtlCol="0">
            <a:spAutoFit/>
          </a:bodyPr>
          <a:lstStyle/>
          <a:p>
            <a:pPr algn="r"/>
            <a:r>
              <a:rPr lang="fr-FR" sz="1100" b="1" u="sng" kern="1200" spc="20" dirty="0">
                <a:solidFill>
                  <a:schemeClr val="bg1"/>
                </a:solidFill>
                <a:latin typeface="+mn-lt"/>
                <a:ea typeface="Verdana" panose="020B0604030504040204" pitchFamily="34" charset="0"/>
                <a:cs typeface="Calibri" panose="020F0502020204030204" pitchFamily="34" charset="0"/>
              </a:rPr>
              <a:t>BILAN DE L’ACTIVITE DES CDU SUR LES ANNEES 2022-2023</a:t>
            </a:r>
          </a:p>
        </p:txBody>
      </p:sp>
      <p:sp>
        <p:nvSpPr>
          <p:cNvPr id="6" name="object 6"/>
          <p:cNvSpPr txBox="1"/>
          <p:nvPr/>
        </p:nvSpPr>
        <p:spPr>
          <a:xfrm>
            <a:off x="1906102" y="4310775"/>
            <a:ext cx="205826" cy="494665"/>
          </a:xfrm>
          <a:prstGeom prst="rect">
            <a:avLst/>
          </a:prstGeom>
        </p:spPr>
        <p:txBody>
          <a:bodyPr vert="vert270" wrap="square" lIns="0" tIns="3175" rIns="0" bIns="0" rtlCol="0">
            <a:spAutoFit/>
          </a:bodyPr>
          <a:lstStyle/>
          <a:p>
            <a:pPr marL="12700" marR="5080">
              <a:lnSpc>
                <a:spcPct val="105400"/>
              </a:lnSpc>
              <a:spcBef>
                <a:spcPts val="25"/>
              </a:spcBef>
            </a:pPr>
            <a:r>
              <a:rPr sz="650">
                <a:solidFill>
                  <a:srgbClr val="FFFFFF"/>
                </a:solidFill>
                <a:latin typeface="Calibri" panose="020F0502020204030204" pitchFamily="34" charset="0"/>
                <a:cs typeface="Calibri" panose="020F0502020204030204" pitchFamily="34" charset="0"/>
              </a:rPr>
              <a:t>Accueil</a:t>
            </a:r>
            <a:r>
              <a:rPr sz="650" spc="60">
                <a:solidFill>
                  <a:srgbClr val="FFFFFF"/>
                </a:solidFill>
                <a:latin typeface="Calibri" panose="020F0502020204030204" pitchFamily="34" charset="0"/>
                <a:cs typeface="Calibri" panose="020F0502020204030204" pitchFamily="34" charset="0"/>
              </a:rPr>
              <a:t> </a:t>
            </a:r>
            <a:r>
              <a:rPr sz="650" spc="-25">
                <a:solidFill>
                  <a:srgbClr val="FFFFFF"/>
                </a:solidFill>
                <a:latin typeface="Calibri" panose="020F0502020204030204" pitchFamily="34" charset="0"/>
                <a:cs typeface="Calibri" panose="020F0502020204030204" pitchFamily="34" charset="0"/>
              </a:rPr>
              <a:t>et</a:t>
            </a:r>
            <a:r>
              <a:rPr sz="650" spc="500">
                <a:solidFill>
                  <a:srgbClr val="FFFFFF"/>
                </a:solidFill>
                <a:latin typeface="Calibri" panose="020F0502020204030204" pitchFamily="34" charset="0"/>
                <a:cs typeface="Calibri" panose="020F0502020204030204" pitchFamily="34" charset="0"/>
              </a:rPr>
              <a:t> </a:t>
            </a:r>
            <a:r>
              <a:rPr sz="650" spc="-10">
                <a:solidFill>
                  <a:srgbClr val="FFFFFF"/>
                </a:solidFill>
                <a:latin typeface="Calibri" panose="020F0502020204030204" pitchFamily="34" charset="0"/>
                <a:cs typeface="Calibri" panose="020F0502020204030204" pitchFamily="34" charset="0"/>
              </a:rPr>
              <a:t>administratif</a:t>
            </a:r>
            <a:endParaRPr sz="650">
              <a:latin typeface="Calibri" panose="020F0502020204030204" pitchFamily="34" charset="0"/>
              <a:cs typeface="Calibri" panose="020F0502020204030204" pitchFamily="34" charset="0"/>
            </a:endParaRPr>
          </a:p>
        </p:txBody>
      </p:sp>
      <p:sp>
        <p:nvSpPr>
          <p:cNvPr id="7" name="object 7"/>
          <p:cNvSpPr txBox="1"/>
          <p:nvPr/>
        </p:nvSpPr>
        <p:spPr>
          <a:xfrm>
            <a:off x="2663147" y="4460847"/>
            <a:ext cx="205826" cy="344805"/>
          </a:xfrm>
          <a:prstGeom prst="rect">
            <a:avLst/>
          </a:prstGeom>
        </p:spPr>
        <p:txBody>
          <a:bodyPr vert="vert270" wrap="square" lIns="0" tIns="3175" rIns="0" bIns="0" rtlCol="0">
            <a:spAutoFit/>
          </a:bodyPr>
          <a:lstStyle/>
          <a:p>
            <a:pPr marL="12700" marR="5080">
              <a:lnSpc>
                <a:spcPct val="105400"/>
              </a:lnSpc>
              <a:spcBef>
                <a:spcPts val="25"/>
              </a:spcBef>
            </a:pPr>
            <a:r>
              <a:rPr sz="650">
                <a:solidFill>
                  <a:srgbClr val="FFFFFF"/>
                </a:solidFill>
                <a:latin typeface="Calibri" panose="020F0502020204030204" pitchFamily="34" charset="0"/>
                <a:cs typeface="Calibri" panose="020F0502020204030204" pitchFamily="34" charset="0"/>
              </a:rPr>
              <a:t>Prise</a:t>
            </a:r>
            <a:r>
              <a:rPr sz="650" spc="65">
                <a:solidFill>
                  <a:srgbClr val="FFFFFF"/>
                </a:solidFill>
                <a:latin typeface="Calibri" panose="020F0502020204030204" pitchFamily="34" charset="0"/>
                <a:cs typeface="Calibri" panose="020F0502020204030204" pitchFamily="34" charset="0"/>
              </a:rPr>
              <a:t> </a:t>
            </a:r>
            <a:r>
              <a:rPr sz="650" spc="-25">
                <a:solidFill>
                  <a:srgbClr val="FFFFFF"/>
                </a:solidFill>
                <a:latin typeface="Calibri" panose="020F0502020204030204" pitchFamily="34" charset="0"/>
                <a:cs typeface="Calibri" panose="020F0502020204030204" pitchFamily="34" charset="0"/>
              </a:rPr>
              <a:t>en</a:t>
            </a:r>
            <a:r>
              <a:rPr sz="650" spc="500">
                <a:solidFill>
                  <a:srgbClr val="FFFFFF"/>
                </a:solidFill>
                <a:latin typeface="Calibri" panose="020F0502020204030204" pitchFamily="34" charset="0"/>
                <a:cs typeface="Calibri" panose="020F0502020204030204" pitchFamily="34" charset="0"/>
              </a:rPr>
              <a:t> </a:t>
            </a:r>
            <a:r>
              <a:rPr sz="650" spc="-10">
                <a:solidFill>
                  <a:srgbClr val="FFFFFF"/>
                </a:solidFill>
                <a:latin typeface="Calibri" panose="020F0502020204030204" pitchFamily="34" charset="0"/>
                <a:cs typeface="Calibri" panose="020F0502020204030204" pitchFamily="34" charset="0"/>
              </a:rPr>
              <a:t>charge</a:t>
            </a:r>
            <a:endParaRPr sz="650">
              <a:latin typeface="Calibri" panose="020F0502020204030204" pitchFamily="34" charset="0"/>
              <a:cs typeface="Calibri" panose="020F0502020204030204" pitchFamily="34" charset="0"/>
            </a:endParaRPr>
          </a:p>
        </p:txBody>
      </p:sp>
      <p:sp>
        <p:nvSpPr>
          <p:cNvPr id="8" name="object 8"/>
          <p:cNvSpPr txBox="1"/>
          <p:nvPr/>
        </p:nvSpPr>
        <p:spPr>
          <a:xfrm>
            <a:off x="3498506" y="4238439"/>
            <a:ext cx="100027" cy="567055"/>
          </a:xfrm>
          <a:prstGeom prst="rect">
            <a:avLst/>
          </a:prstGeom>
        </p:spPr>
        <p:txBody>
          <a:bodyPr vert="vert270" wrap="square" lIns="0" tIns="8890" rIns="0" bIns="0" rtlCol="0">
            <a:spAutoFit/>
          </a:bodyPr>
          <a:lstStyle/>
          <a:p>
            <a:pPr marL="12700">
              <a:lnSpc>
                <a:spcPct val="100000"/>
              </a:lnSpc>
              <a:spcBef>
                <a:spcPts val="70"/>
              </a:spcBef>
            </a:pPr>
            <a:r>
              <a:rPr sz="650" spc="-10">
                <a:solidFill>
                  <a:srgbClr val="FFFFFF"/>
                </a:solidFill>
                <a:latin typeface="Calibri" panose="020F0502020204030204" pitchFamily="34" charset="0"/>
                <a:cs typeface="Calibri" panose="020F0502020204030204" pitchFamily="34" charset="0"/>
              </a:rPr>
              <a:t>Indemnisation</a:t>
            </a:r>
            <a:endParaRPr sz="650">
              <a:latin typeface="Calibri" panose="020F0502020204030204" pitchFamily="34" charset="0"/>
              <a:cs typeface="Calibri" panose="020F0502020204030204" pitchFamily="34" charset="0"/>
            </a:endParaRPr>
          </a:p>
        </p:txBody>
      </p:sp>
      <p:sp>
        <p:nvSpPr>
          <p:cNvPr id="9" name="object 9"/>
          <p:cNvSpPr txBox="1"/>
          <p:nvPr/>
        </p:nvSpPr>
        <p:spPr>
          <a:xfrm>
            <a:off x="4180107" y="4431788"/>
            <a:ext cx="205826" cy="374015"/>
          </a:xfrm>
          <a:prstGeom prst="rect">
            <a:avLst/>
          </a:prstGeom>
        </p:spPr>
        <p:txBody>
          <a:bodyPr vert="vert270" wrap="square" lIns="0" tIns="3175" rIns="0" bIns="0" rtlCol="0">
            <a:spAutoFit/>
          </a:bodyPr>
          <a:lstStyle/>
          <a:p>
            <a:pPr marL="12700" marR="5080">
              <a:lnSpc>
                <a:spcPct val="105400"/>
              </a:lnSpc>
              <a:spcBef>
                <a:spcPts val="25"/>
              </a:spcBef>
            </a:pPr>
            <a:r>
              <a:rPr sz="650">
                <a:solidFill>
                  <a:srgbClr val="FFFFFF"/>
                </a:solidFill>
                <a:latin typeface="Calibri" panose="020F0502020204030204" pitchFamily="34" charset="0"/>
                <a:cs typeface="Calibri" panose="020F0502020204030204" pitchFamily="34" charset="0"/>
              </a:rPr>
              <a:t>Droit</a:t>
            </a:r>
            <a:r>
              <a:rPr sz="650" spc="75">
                <a:solidFill>
                  <a:srgbClr val="FFFFFF"/>
                </a:solidFill>
                <a:latin typeface="Calibri" panose="020F0502020204030204" pitchFamily="34" charset="0"/>
                <a:cs typeface="Calibri" panose="020F0502020204030204" pitchFamily="34" charset="0"/>
              </a:rPr>
              <a:t> </a:t>
            </a:r>
            <a:r>
              <a:rPr sz="650" spc="-25">
                <a:solidFill>
                  <a:srgbClr val="FFFFFF"/>
                </a:solidFill>
                <a:latin typeface="Calibri" panose="020F0502020204030204" pitchFamily="34" charset="0"/>
                <a:cs typeface="Calibri" panose="020F0502020204030204" pitchFamily="34" charset="0"/>
              </a:rPr>
              <a:t>des</a:t>
            </a:r>
            <a:r>
              <a:rPr sz="650" spc="500">
                <a:solidFill>
                  <a:srgbClr val="FFFFFF"/>
                </a:solidFill>
                <a:latin typeface="Calibri" panose="020F0502020204030204" pitchFamily="34" charset="0"/>
                <a:cs typeface="Calibri" panose="020F0502020204030204" pitchFamily="34" charset="0"/>
              </a:rPr>
              <a:t> </a:t>
            </a:r>
            <a:r>
              <a:rPr sz="650" spc="-10">
                <a:solidFill>
                  <a:srgbClr val="FFFFFF"/>
                </a:solidFill>
                <a:latin typeface="Calibri" panose="020F0502020204030204" pitchFamily="34" charset="0"/>
                <a:cs typeface="Calibri" panose="020F0502020204030204" pitchFamily="34" charset="0"/>
              </a:rPr>
              <a:t>usagers</a:t>
            </a:r>
            <a:endParaRPr sz="650">
              <a:latin typeface="Calibri" panose="020F0502020204030204" pitchFamily="34" charset="0"/>
              <a:cs typeface="Calibri" panose="020F0502020204030204" pitchFamily="34" charset="0"/>
            </a:endParaRPr>
          </a:p>
        </p:txBody>
      </p:sp>
      <p:sp>
        <p:nvSpPr>
          <p:cNvPr id="10" name="object 10"/>
          <p:cNvSpPr txBox="1"/>
          <p:nvPr/>
        </p:nvSpPr>
        <p:spPr>
          <a:xfrm>
            <a:off x="4905216" y="4359225"/>
            <a:ext cx="310854" cy="446405"/>
          </a:xfrm>
          <a:prstGeom prst="rect">
            <a:avLst/>
          </a:prstGeom>
        </p:spPr>
        <p:txBody>
          <a:bodyPr vert="vert270" wrap="square" lIns="0" tIns="3175" rIns="0" bIns="0" rtlCol="0">
            <a:spAutoFit/>
          </a:bodyPr>
          <a:lstStyle/>
          <a:p>
            <a:pPr marL="12700" marR="5080" algn="just">
              <a:lnSpc>
                <a:spcPct val="105400"/>
              </a:lnSpc>
              <a:spcBef>
                <a:spcPts val="25"/>
              </a:spcBef>
            </a:pPr>
            <a:r>
              <a:rPr sz="650">
                <a:solidFill>
                  <a:srgbClr val="FFFFFF"/>
                </a:solidFill>
                <a:latin typeface="Calibri" panose="020F0502020204030204" pitchFamily="34" charset="0"/>
                <a:cs typeface="Calibri" panose="020F0502020204030204" pitchFamily="34" charset="0"/>
              </a:rPr>
              <a:t>Sécurité</a:t>
            </a:r>
            <a:r>
              <a:rPr sz="650" spc="70">
                <a:solidFill>
                  <a:srgbClr val="FFFFFF"/>
                </a:solidFill>
                <a:latin typeface="Calibri" panose="020F0502020204030204" pitchFamily="34" charset="0"/>
                <a:cs typeface="Calibri" panose="020F0502020204030204" pitchFamily="34" charset="0"/>
              </a:rPr>
              <a:t> </a:t>
            </a:r>
            <a:r>
              <a:rPr sz="650" spc="-25">
                <a:solidFill>
                  <a:srgbClr val="FFFFFF"/>
                </a:solidFill>
                <a:latin typeface="Calibri" panose="020F0502020204030204" pitchFamily="34" charset="0"/>
                <a:cs typeface="Calibri" panose="020F0502020204030204" pitchFamily="34" charset="0"/>
              </a:rPr>
              <a:t>et</a:t>
            </a:r>
            <a:r>
              <a:rPr sz="650" spc="500">
                <a:solidFill>
                  <a:srgbClr val="FFFFFF"/>
                </a:solidFill>
                <a:latin typeface="Calibri" panose="020F0502020204030204" pitchFamily="34" charset="0"/>
                <a:cs typeface="Calibri" panose="020F0502020204030204" pitchFamily="34" charset="0"/>
              </a:rPr>
              <a:t> </a:t>
            </a:r>
            <a:r>
              <a:rPr sz="650">
                <a:solidFill>
                  <a:srgbClr val="FFFFFF"/>
                </a:solidFill>
                <a:latin typeface="Calibri" panose="020F0502020204030204" pitchFamily="34" charset="0"/>
                <a:cs typeface="Calibri" panose="020F0502020204030204" pitchFamily="34" charset="0"/>
              </a:rPr>
              <a:t>qualité</a:t>
            </a:r>
            <a:r>
              <a:rPr sz="650" spc="50">
                <a:solidFill>
                  <a:srgbClr val="FFFFFF"/>
                </a:solidFill>
                <a:latin typeface="Calibri" panose="020F0502020204030204" pitchFamily="34" charset="0"/>
                <a:cs typeface="Calibri" panose="020F0502020204030204" pitchFamily="34" charset="0"/>
              </a:rPr>
              <a:t> </a:t>
            </a:r>
            <a:r>
              <a:rPr sz="650" spc="-25">
                <a:solidFill>
                  <a:srgbClr val="FFFFFF"/>
                </a:solidFill>
                <a:latin typeface="Calibri" panose="020F0502020204030204" pitchFamily="34" charset="0"/>
                <a:cs typeface="Calibri" panose="020F0502020204030204" pitchFamily="34" charset="0"/>
              </a:rPr>
              <a:t>des</a:t>
            </a:r>
            <a:r>
              <a:rPr sz="650" spc="500">
                <a:solidFill>
                  <a:srgbClr val="FFFFFF"/>
                </a:solidFill>
                <a:latin typeface="Calibri" panose="020F0502020204030204" pitchFamily="34" charset="0"/>
                <a:cs typeface="Calibri" panose="020F0502020204030204" pitchFamily="34" charset="0"/>
              </a:rPr>
              <a:t> </a:t>
            </a:r>
            <a:r>
              <a:rPr sz="650" spc="-10">
                <a:solidFill>
                  <a:srgbClr val="FFFFFF"/>
                </a:solidFill>
                <a:latin typeface="Calibri" panose="020F0502020204030204" pitchFamily="34" charset="0"/>
                <a:cs typeface="Calibri" panose="020F0502020204030204" pitchFamily="34" charset="0"/>
              </a:rPr>
              <a:t>soins</a:t>
            </a:r>
            <a:endParaRPr sz="650">
              <a:latin typeface="Calibri" panose="020F0502020204030204" pitchFamily="34" charset="0"/>
              <a:cs typeface="Calibri" panose="020F0502020204030204" pitchFamily="34" charset="0"/>
            </a:endParaRPr>
          </a:p>
        </p:txBody>
      </p:sp>
      <p:sp>
        <p:nvSpPr>
          <p:cNvPr id="11" name="object 11"/>
          <p:cNvSpPr txBox="1"/>
          <p:nvPr/>
        </p:nvSpPr>
        <p:spPr>
          <a:xfrm>
            <a:off x="5647728" y="4286820"/>
            <a:ext cx="310854" cy="518795"/>
          </a:xfrm>
          <a:prstGeom prst="rect">
            <a:avLst/>
          </a:prstGeom>
        </p:spPr>
        <p:txBody>
          <a:bodyPr vert="vert270" wrap="square" lIns="0" tIns="3175" rIns="0" bIns="0" rtlCol="0">
            <a:spAutoFit/>
          </a:bodyPr>
          <a:lstStyle/>
          <a:p>
            <a:pPr marL="12700" marR="5080">
              <a:lnSpc>
                <a:spcPct val="105400"/>
              </a:lnSpc>
              <a:spcBef>
                <a:spcPts val="25"/>
              </a:spcBef>
            </a:pPr>
            <a:r>
              <a:rPr sz="650" spc="-10">
                <a:solidFill>
                  <a:srgbClr val="FFFFFF"/>
                </a:solidFill>
                <a:latin typeface="Calibri" panose="020F0502020204030204" pitchFamily="34" charset="0"/>
                <a:cs typeface="Calibri" panose="020F0502020204030204" pitchFamily="34" charset="0"/>
              </a:rPr>
              <a:t>Organisation</a:t>
            </a:r>
            <a:r>
              <a:rPr sz="650" spc="500">
                <a:solidFill>
                  <a:srgbClr val="FFFFFF"/>
                </a:solidFill>
                <a:latin typeface="Calibri" panose="020F0502020204030204" pitchFamily="34" charset="0"/>
                <a:cs typeface="Calibri" panose="020F0502020204030204" pitchFamily="34" charset="0"/>
              </a:rPr>
              <a:t> </a:t>
            </a:r>
            <a:r>
              <a:rPr sz="650">
                <a:solidFill>
                  <a:srgbClr val="FFFFFF"/>
                </a:solidFill>
                <a:latin typeface="Calibri" panose="020F0502020204030204" pitchFamily="34" charset="0"/>
                <a:cs typeface="Calibri" panose="020F0502020204030204" pitchFamily="34" charset="0"/>
              </a:rPr>
              <a:t>du</a:t>
            </a:r>
            <a:r>
              <a:rPr sz="650" spc="35">
                <a:solidFill>
                  <a:srgbClr val="FFFFFF"/>
                </a:solidFill>
                <a:latin typeface="Calibri" panose="020F0502020204030204" pitchFamily="34" charset="0"/>
                <a:cs typeface="Calibri" panose="020F0502020204030204" pitchFamily="34" charset="0"/>
              </a:rPr>
              <a:t> </a:t>
            </a:r>
            <a:r>
              <a:rPr sz="650" spc="-10">
                <a:solidFill>
                  <a:srgbClr val="FFFFFF"/>
                </a:solidFill>
                <a:latin typeface="Calibri" panose="020F0502020204030204" pitchFamily="34" charset="0"/>
                <a:cs typeface="Calibri" panose="020F0502020204030204" pitchFamily="34" charset="0"/>
              </a:rPr>
              <a:t>parcours</a:t>
            </a:r>
            <a:r>
              <a:rPr sz="650" spc="500">
                <a:solidFill>
                  <a:srgbClr val="FFFFFF"/>
                </a:solidFill>
                <a:latin typeface="Calibri" panose="020F0502020204030204" pitchFamily="34" charset="0"/>
                <a:cs typeface="Calibri" panose="020F0502020204030204" pitchFamily="34" charset="0"/>
              </a:rPr>
              <a:t> </a:t>
            </a:r>
            <a:r>
              <a:rPr sz="650">
                <a:solidFill>
                  <a:srgbClr val="FFFFFF"/>
                </a:solidFill>
                <a:latin typeface="Calibri" panose="020F0502020204030204" pitchFamily="34" charset="0"/>
                <a:cs typeface="Calibri" panose="020F0502020204030204" pitchFamily="34" charset="0"/>
              </a:rPr>
              <a:t>de</a:t>
            </a:r>
            <a:r>
              <a:rPr sz="650" spc="35">
                <a:solidFill>
                  <a:srgbClr val="FFFFFF"/>
                </a:solidFill>
                <a:latin typeface="Calibri" panose="020F0502020204030204" pitchFamily="34" charset="0"/>
                <a:cs typeface="Calibri" panose="020F0502020204030204" pitchFamily="34" charset="0"/>
              </a:rPr>
              <a:t> </a:t>
            </a:r>
            <a:r>
              <a:rPr sz="650" spc="-20">
                <a:solidFill>
                  <a:srgbClr val="FFFFFF"/>
                </a:solidFill>
                <a:latin typeface="Calibri" panose="020F0502020204030204" pitchFamily="34" charset="0"/>
                <a:cs typeface="Calibri" panose="020F0502020204030204" pitchFamily="34" charset="0"/>
              </a:rPr>
              <a:t>soin</a:t>
            </a:r>
            <a:endParaRPr sz="650">
              <a:latin typeface="Calibri" panose="020F0502020204030204" pitchFamily="34" charset="0"/>
              <a:cs typeface="Calibri" panose="020F0502020204030204" pitchFamily="34" charset="0"/>
            </a:endParaRPr>
          </a:p>
        </p:txBody>
      </p:sp>
      <p:sp>
        <p:nvSpPr>
          <p:cNvPr id="36" name="object 22"/>
          <p:cNvSpPr txBox="1">
            <a:spLocks/>
          </p:cNvSpPr>
          <p:nvPr/>
        </p:nvSpPr>
        <p:spPr>
          <a:xfrm>
            <a:off x="7233473" y="10418481"/>
            <a:ext cx="230504" cy="132024"/>
          </a:xfrm>
          <a:prstGeom prst="rect">
            <a:avLst/>
          </a:prstGeom>
        </p:spPr>
        <p:txBody>
          <a:bodyPr vert="horz" wrap="square" lIns="0" tIns="0" rIns="0" bIns="0" rtlCol="0">
            <a:spAutoFit/>
          </a:bodyPr>
          <a:lstStyle>
            <a:defPPr>
              <a:defRPr kern="0"/>
            </a:defPPr>
            <a:lvl1pPr>
              <a:defRPr sz="1000" b="0" i="0">
                <a:solidFill>
                  <a:srgbClr val="231F20"/>
                </a:solidFill>
                <a:latin typeface="Arial"/>
                <a:cs typeface="Arial"/>
              </a:defRPr>
            </a:lvl1pPr>
          </a:lstStyle>
          <a:p>
            <a:pPr marL="38100" algn="ctr">
              <a:lnSpc>
                <a:spcPts val="1070"/>
              </a:lnSpc>
            </a:pPr>
            <a:fld id="{81D60167-4931-47E6-BA6A-407CBD079E47}" type="slidenum">
              <a:rPr lang="fr-FR" sz="800" spc="-25" smtClean="0">
                <a:latin typeface="Calibri" panose="020F0502020204030204" pitchFamily="34" charset="0"/>
                <a:cs typeface="Calibri" panose="020F0502020204030204" pitchFamily="34" charset="0"/>
              </a:rPr>
              <a:pPr marL="38100" algn="ctr">
                <a:lnSpc>
                  <a:spcPts val="1070"/>
                </a:lnSpc>
              </a:pPr>
              <a:t>12</a:t>
            </a:fld>
            <a:endParaRPr lang="fr-FR" spc="-25">
              <a:latin typeface="Calibri" panose="020F0502020204030204" pitchFamily="34" charset="0"/>
              <a:cs typeface="Calibri" panose="020F0502020204030204" pitchFamily="34" charset="0"/>
            </a:endParaRPr>
          </a:p>
        </p:txBody>
      </p:sp>
      <p:graphicFrame>
        <p:nvGraphicFramePr>
          <p:cNvPr id="2" name="Tableau 1"/>
          <p:cNvGraphicFramePr>
            <a:graphicFrameLocks noGrp="1"/>
          </p:cNvGraphicFramePr>
          <p:nvPr>
            <p:extLst>
              <p:ext uri="{D42A27DB-BD31-4B8C-83A1-F6EECF244321}">
                <p14:modId xmlns:p14="http://schemas.microsoft.com/office/powerpoint/2010/main" val="2302514996"/>
              </p:ext>
            </p:extLst>
          </p:nvPr>
        </p:nvGraphicFramePr>
        <p:xfrm>
          <a:off x="504000" y="7926656"/>
          <a:ext cx="4894278" cy="2381312"/>
        </p:xfrm>
        <a:graphic>
          <a:graphicData uri="http://schemas.openxmlformats.org/drawingml/2006/table">
            <a:tbl>
              <a:tblPr>
                <a:tableStyleId>{5C22544A-7EE6-4342-B048-85BDC9FD1C3A}</a:tableStyleId>
              </a:tblPr>
              <a:tblGrid>
                <a:gridCol w="3136732">
                  <a:extLst>
                    <a:ext uri="{9D8B030D-6E8A-4147-A177-3AD203B41FA5}">
                      <a16:colId xmlns:a16="http://schemas.microsoft.com/office/drawing/2014/main" val="704342100"/>
                    </a:ext>
                  </a:extLst>
                </a:gridCol>
                <a:gridCol w="878773">
                  <a:extLst>
                    <a:ext uri="{9D8B030D-6E8A-4147-A177-3AD203B41FA5}">
                      <a16:colId xmlns:a16="http://schemas.microsoft.com/office/drawing/2014/main" val="3996670271"/>
                    </a:ext>
                  </a:extLst>
                </a:gridCol>
                <a:gridCol w="878773">
                  <a:extLst>
                    <a:ext uri="{9D8B030D-6E8A-4147-A177-3AD203B41FA5}">
                      <a16:colId xmlns:a16="http://schemas.microsoft.com/office/drawing/2014/main" val="1749353948"/>
                    </a:ext>
                  </a:extLst>
                </a:gridCol>
              </a:tblGrid>
              <a:tr h="3042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kern="1200" spc="20">
                          <a:solidFill>
                            <a:srgbClr val="231F20"/>
                          </a:solidFill>
                          <a:latin typeface="+mn-lt"/>
                          <a:cs typeface="Calibri" panose="020F0502020204030204" pitchFamily="34" charset="0"/>
                        </a:rPr>
                        <a:t>En commission des usagers, les représentants des usagers donnent leur avis sur :</a:t>
                      </a:r>
                      <a:endParaRPr lang="fr-FR" sz="1100" b="1" kern="1200" spc="20">
                        <a:latin typeface="+mn-lt"/>
                        <a:cs typeface="Calibri" panose="020F0502020204030204" pitchFamily="34"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a:lnSpc>
                          <a:spcPct val="100000"/>
                        </a:lnSpc>
                        <a:spcAft>
                          <a:spcPts val="0"/>
                        </a:spcAft>
                      </a:pPr>
                      <a:r>
                        <a:rPr lang="fr-FR" sz="1100" b="1" dirty="0">
                          <a:solidFill>
                            <a:schemeClr val="tx1"/>
                          </a:solidFill>
                        </a:rPr>
                        <a:t>2022</a:t>
                      </a:r>
                      <a:endParaRPr lang="fr-FR" sz="1100" b="1"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a:lnSpc>
                          <a:spcPct val="100000"/>
                        </a:lnSpc>
                        <a:spcAft>
                          <a:spcPts val="0"/>
                        </a:spcAft>
                      </a:pPr>
                      <a:r>
                        <a:rPr lang="fr-FR" sz="1100" b="1" dirty="0">
                          <a:solidFill>
                            <a:schemeClr val="tx1"/>
                          </a:solidFill>
                        </a:rPr>
                        <a:t>2023</a:t>
                      </a:r>
                      <a:endParaRPr lang="fr-FR" sz="1100" b="1"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137780735"/>
                  </a:ext>
                </a:extLst>
              </a:tr>
              <a:tr h="255754">
                <a:tc>
                  <a:txBody>
                    <a:bodyPr/>
                    <a:lstStyle/>
                    <a:p>
                      <a:pPr algn="l">
                        <a:lnSpc>
                          <a:spcPct val="100000"/>
                        </a:lnSpc>
                        <a:spcAft>
                          <a:spcPts val="0"/>
                        </a:spcAft>
                      </a:pPr>
                      <a:r>
                        <a:rPr lang="fr-FR" sz="1100">
                          <a:effectLst/>
                          <a:latin typeface="+mn-lt"/>
                        </a:rPr>
                        <a:t>l'accueil et l'administratif </a:t>
                      </a:r>
                      <a:endParaRPr lang="fr-FR" sz="1100">
                        <a:effectLst/>
                        <a:latin typeface="+mn-lt"/>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0000"/>
                        </a:lnSpc>
                        <a:spcAft>
                          <a:spcPts val="0"/>
                        </a:spcAft>
                      </a:pPr>
                      <a:r>
                        <a:rPr lang="fr-FR" sz="1100" dirty="0">
                          <a:effectLst/>
                        </a:rPr>
                        <a:t>91 %</a:t>
                      </a:r>
                      <a:endParaRPr lang="fr-FR" sz="110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0000"/>
                        </a:lnSpc>
                        <a:spcAft>
                          <a:spcPts val="0"/>
                        </a:spcAft>
                      </a:pPr>
                      <a:r>
                        <a:rPr lang="fr-FR" sz="1100" dirty="0">
                          <a:effectLst/>
                        </a:rPr>
                        <a:t>89 %</a:t>
                      </a:r>
                      <a:endParaRPr lang="fr-FR" sz="110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123227619"/>
                  </a:ext>
                </a:extLst>
              </a:tr>
              <a:tr h="255754">
                <a:tc>
                  <a:txBody>
                    <a:bodyPr/>
                    <a:lstStyle/>
                    <a:p>
                      <a:pPr algn="l">
                        <a:lnSpc>
                          <a:spcPct val="100000"/>
                        </a:lnSpc>
                        <a:spcAft>
                          <a:spcPts val="0"/>
                        </a:spcAft>
                      </a:pPr>
                      <a:r>
                        <a:rPr lang="fr-FR" sz="1100">
                          <a:effectLst/>
                          <a:latin typeface="+mn-lt"/>
                        </a:rPr>
                        <a:t>la prise en charge </a:t>
                      </a:r>
                      <a:endParaRPr lang="fr-FR" sz="1100">
                        <a:effectLst/>
                        <a:latin typeface="+mn-lt"/>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0000"/>
                        </a:lnSpc>
                        <a:spcAft>
                          <a:spcPts val="0"/>
                        </a:spcAft>
                      </a:pPr>
                      <a:r>
                        <a:rPr lang="fr-FR" sz="1100">
                          <a:effectLst/>
                        </a:rPr>
                        <a:t>87 %</a:t>
                      </a:r>
                      <a:endParaRPr lang="fr-FR" sz="110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0000"/>
                        </a:lnSpc>
                        <a:spcAft>
                          <a:spcPts val="0"/>
                        </a:spcAft>
                      </a:pPr>
                      <a:r>
                        <a:rPr lang="fr-FR" sz="1100">
                          <a:effectLst/>
                        </a:rPr>
                        <a:t>86 %</a:t>
                      </a:r>
                      <a:endParaRPr lang="fr-FR" sz="110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270012200"/>
                  </a:ext>
                </a:extLst>
              </a:tr>
              <a:tr h="255754">
                <a:tc>
                  <a:txBody>
                    <a:bodyPr/>
                    <a:lstStyle/>
                    <a:p>
                      <a:pPr algn="l">
                        <a:lnSpc>
                          <a:spcPct val="100000"/>
                        </a:lnSpc>
                        <a:spcAft>
                          <a:spcPts val="0"/>
                        </a:spcAft>
                      </a:pPr>
                      <a:r>
                        <a:rPr lang="fr-FR" sz="1100">
                          <a:effectLst/>
                          <a:latin typeface="+mn-lt"/>
                        </a:rPr>
                        <a:t>l'information </a:t>
                      </a:r>
                      <a:endParaRPr lang="fr-FR" sz="1100">
                        <a:effectLst/>
                        <a:latin typeface="+mn-lt"/>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0000"/>
                        </a:lnSpc>
                        <a:spcAft>
                          <a:spcPts val="0"/>
                        </a:spcAft>
                      </a:pPr>
                      <a:r>
                        <a:rPr lang="fr-FR" sz="1100">
                          <a:effectLst/>
                        </a:rPr>
                        <a:t>92 %</a:t>
                      </a:r>
                      <a:endParaRPr lang="fr-FR" sz="110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0000"/>
                        </a:lnSpc>
                        <a:spcAft>
                          <a:spcPts val="0"/>
                        </a:spcAft>
                      </a:pPr>
                      <a:r>
                        <a:rPr lang="fr-FR" sz="1100" dirty="0">
                          <a:effectLst/>
                        </a:rPr>
                        <a:t>94 %</a:t>
                      </a:r>
                      <a:endParaRPr lang="fr-FR" sz="110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471958199"/>
                  </a:ext>
                </a:extLst>
              </a:tr>
              <a:tr h="255754">
                <a:tc>
                  <a:txBody>
                    <a:bodyPr/>
                    <a:lstStyle/>
                    <a:p>
                      <a:pPr algn="l">
                        <a:lnSpc>
                          <a:spcPct val="100000"/>
                        </a:lnSpc>
                        <a:spcAft>
                          <a:spcPts val="0"/>
                        </a:spcAft>
                      </a:pPr>
                      <a:r>
                        <a:rPr lang="fr-FR" sz="1100">
                          <a:effectLst/>
                          <a:latin typeface="+mn-lt"/>
                        </a:rPr>
                        <a:t>les droits des usagers </a:t>
                      </a:r>
                      <a:endParaRPr lang="fr-FR" sz="1100">
                        <a:effectLst/>
                        <a:latin typeface="+mn-lt"/>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0000"/>
                        </a:lnSpc>
                        <a:spcAft>
                          <a:spcPts val="0"/>
                        </a:spcAft>
                      </a:pPr>
                      <a:r>
                        <a:rPr lang="fr-FR" sz="1100" dirty="0">
                          <a:effectLst/>
                        </a:rPr>
                        <a:t>96 %</a:t>
                      </a:r>
                      <a:endParaRPr lang="fr-FR" sz="110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0000"/>
                        </a:lnSpc>
                        <a:spcAft>
                          <a:spcPts val="0"/>
                        </a:spcAft>
                      </a:pPr>
                      <a:r>
                        <a:rPr lang="fr-FR" sz="1100">
                          <a:effectLst/>
                        </a:rPr>
                        <a:t>97 %</a:t>
                      </a:r>
                      <a:endParaRPr lang="fr-FR" sz="110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339866410"/>
                  </a:ext>
                </a:extLst>
              </a:tr>
              <a:tr h="255754">
                <a:tc>
                  <a:txBody>
                    <a:bodyPr/>
                    <a:lstStyle/>
                    <a:p>
                      <a:pPr algn="l">
                        <a:lnSpc>
                          <a:spcPct val="100000"/>
                        </a:lnSpc>
                        <a:spcAft>
                          <a:spcPts val="0"/>
                        </a:spcAft>
                      </a:pPr>
                      <a:r>
                        <a:rPr lang="fr-FR" sz="1100">
                          <a:effectLst/>
                          <a:latin typeface="+mn-lt"/>
                        </a:rPr>
                        <a:t>la sécurité et la qualité des soins </a:t>
                      </a:r>
                      <a:endParaRPr lang="fr-FR" sz="1100">
                        <a:effectLst/>
                        <a:latin typeface="+mn-lt"/>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0000"/>
                        </a:lnSpc>
                        <a:spcAft>
                          <a:spcPts val="0"/>
                        </a:spcAft>
                      </a:pPr>
                      <a:r>
                        <a:rPr lang="fr-FR" sz="1100" dirty="0">
                          <a:effectLst/>
                        </a:rPr>
                        <a:t>93 %</a:t>
                      </a:r>
                      <a:endParaRPr lang="fr-FR" sz="110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0000"/>
                        </a:lnSpc>
                        <a:spcAft>
                          <a:spcPts val="0"/>
                        </a:spcAft>
                      </a:pPr>
                      <a:r>
                        <a:rPr lang="fr-FR" sz="1100">
                          <a:effectLst/>
                        </a:rPr>
                        <a:t>91 %</a:t>
                      </a:r>
                      <a:endParaRPr lang="fr-FR" sz="110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052516579"/>
                  </a:ext>
                </a:extLst>
              </a:tr>
              <a:tr h="255754">
                <a:tc>
                  <a:txBody>
                    <a:bodyPr/>
                    <a:lstStyle/>
                    <a:p>
                      <a:pPr algn="l">
                        <a:lnSpc>
                          <a:spcPct val="100000"/>
                        </a:lnSpc>
                        <a:spcAft>
                          <a:spcPts val="0"/>
                        </a:spcAft>
                      </a:pPr>
                      <a:r>
                        <a:rPr lang="fr-FR" sz="1100">
                          <a:effectLst/>
                          <a:latin typeface="+mn-lt"/>
                        </a:rPr>
                        <a:t>l'organisation du parcours de soin </a:t>
                      </a:r>
                      <a:endParaRPr lang="fr-FR" sz="1100">
                        <a:effectLst/>
                        <a:latin typeface="+mn-lt"/>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0000"/>
                        </a:lnSpc>
                        <a:spcAft>
                          <a:spcPts val="0"/>
                        </a:spcAft>
                      </a:pPr>
                      <a:r>
                        <a:rPr lang="fr-FR" sz="1100" dirty="0">
                          <a:effectLst/>
                        </a:rPr>
                        <a:t>81</a:t>
                      </a:r>
                      <a:r>
                        <a:rPr lang="fr-FR" sz="1100" baseline="0" dirty="0">
                          <a:effectLst/>
                        </a:rPr>
                        <a:t> </a:t>
                      </a:r>
                      <a:r>
                        <a:rPr lang="fr-FR" sz="1100" dirty="0">
                          <a:effectLst/>
                        </a:rPr>
                        <a:t>%</a:t>
                      </a:r>
                      <a:endParaRPr lang="fr-FR" sz="110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0000"/>
                        </a:lnSpc>
                        <a:spcAft>
                          <a:spcPts val="0"/>
                        </a:spcAft>
                      </a:pPr>
                      <a:r>
                        <a:rPr lang="fr-FR" sz="1100" dirty="0">
                          <a:effectLst/>
                        </a:rPr>
                        <a:t>81</a:t>
                      </a:r>
                      <a:r>
                        <a:rPr lang="fr-FR" sz="1100" baseline="0" dirty="0">
                          <a:effectLst/>
                        </a:rPr>
                        <a:t> </a:t>
                      </a:r>
                      <a:r>
                        <a:rPr lang="fr-FR" sz="1100" dirty="0">
                          <a:effectLst/>
                        </a:rPr>
                        <a:t>%</a:t>
                      </a:r>
                      <a:endParaRPr lang="fr-FR" sz="110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616091606"/>
                  </a:ext>
                </a:extLst>
              </a:tr>
              <a:tr h="255754">
                <a:tc>
                  <a:txBody>
                    <a:bodyPr/>
                    <a:lstStyle/>
                    <a:p>
                      <a:pPr algn="l">
                        <a:lnSpc>
                          <a:spcPct val="100000"/>
                        </a:lnSpc>
                        <a:spcAft>
                          <a:spcPts val="0"/>
                        </a:spcAft>
                      </a:pPr>
                      <a:r>
                        <a:rPr lang="fr-FR" sz="1100">
                          <a:effectLst/>
                          <a:latin typeface="+mn-lt"/>
                        </a:rPr>
                        <a:t>la vie quotidienne à l'hôpital </a:t>
                      </a:r>
                      <a:endParaRPr lang="fr-FR" sz="1100">
                        <a:effectLst/>
                        <a:latin typeface="+mn-lt"/>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0000"/>
                        </a:lnSpc>
                        <a:spcAft>
                          <a:spcPts val="0"/>
                        </a:spcAft>
                      </a:pPr>
                      <a:r>
                        <a:rPr lang="fr-FR" sz="1100" dirty="0">
                          <a:effectLst/>
                        </a:rPr>
                        <a:t>89 %</a:t>
                      </a:r>
                      <a:endParaRPr lang="fr-FR" sz="110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0000"/>
                        </a:lnSpc>
                        <a:spcAft>
                          <a:spcPts val="0"/>
                        </a:spcAft>
                      </a:pPr>
                      <a:r>
                        <a:rPr lang="fr-FR" sz="1100">
                          <a:effectLst/>
                        </a:rPr>
                        <a:t>86 %</a:t>
                      </a:r>
                      <a:endParaRPr lang="fr-FR" sz="110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673231920"/>
                  </a:ext>
                </a:extLst>
              </a:tr>
              <a:tr h="255754">
                <a:tc>
                  <a:txBody>
                    <a:bodyPr/>
                    <a:lstStyle/>
                    <a:p>
                      <a:pPr algn="l">
                        <a:lnSpc>
                          <a:spcPct val="100000"/>
                        </a:lnSpc>
                        <a:spcAft>
                          <a:spcPts val="0"/>
                        </a:spcAft>
                      </a:pPr>
                      <a:r>
                        <a:rPr lang="fr-FR" sz="1100">
                          <a:effectLst/>
                          <a:latin typeface="+mn-lt"/>
                        </a:rPr>
                        <a:t>Autres </a:t>
                      </a:r>
                      <a:endParaRPr lang="fr-FR" sz="1100">
                        <a:effectLst/>
                        <a:latin typeface="+mn-lt"/>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0000"/>
                        </a:lnSpc>
                        <a:spcAft>
                          <a:spcPts val="0"/>
                        </a:spcAft>
                      </a:pPr>
                      <a:r>
                        <a:rPr lang="fr-FR" sz="1100" dirty="0">
                          <a:effectLst/>
                        </a:rPr>
                        <a:t>16 %</a:t>
                      </a:r>
                      <a:endParaRPr lang="fr-FR" sz="110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0000"/>
                        </a:lnSpc>
                        <a:spcAft>
                          <a:spcPts val="0"/>
                        </a:spcAft>
                      </a:pPr>
                      <a:r>
                        <a:rPr lang="fr-FR" sz="1100" dirty="0">
                          <a:effectLst/>
                        </a:rPr>
                        <a:t>14 %</a:t>
                      </a:r>
                      <a:endParaRPr lang="fr-FR" sz="110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703210757"/>
                  </a:ext>
                </a:extLst>
              </a:tr>
            </a:tbl>
          </a:graphicData>
        </a:graphic>
      </p:graphicFrame>
      <p:sp>
        <p:nvSpPr>
          <p:cNvPr id="17" name="object 10">
            <a:extLst>
              <a:ext uri="{FF2B5EF4-FFF2-40B4-BE49-F238E27FC236}">
                <a16:creationId xmlns:a16="http://schemas.microsoft.com/office/drawing/2014/main" id="{A8432300-DC7F-A27D-AD3B-5FE52765504E}"/>
              </a:ext>
            </a:extLst>
          </p:cNvPr>
          <p:cNvSpPr txBox="1"/>
          <p:nvPr/>
        </p:nvSpPr>
        <p:spPr>
          <a:xfrm>
            <a:off x="1318292" y="774786"/>
            <a:ext cx="5700046" cy="671979"/>
          </a:xfrm>
          <a:prstGeom prst="rect">
            <a:avLst/>
          </a:prstGeom>
        </p:spPr>
        <p:txBody>
          <a:bodyPr vert="horz" wrap="square" lIns="0" tIns="25400" rIns="0" bIns="0" rtlCol="0">
            <a:spAutoFit/>
          </a:bodyPr>
          <a:lstStyle/>
          <a:p>
            <a:pPr marR="17780" algn="l">
              <a:spcAft>
                <a:spcPts val="600"/>
              </a:spcAft>
            </a:pPr>
            <a:r>
              <a:rPr lang="fr-FR" sz="1400" b="1" kern="1200" spc="20" dirty="0">
                <a:solidFill>
                  <a:srgbClr val="FA8900"/>
                </a:solidFill>
                <a:latin typeface="+mn-lt"/>
                <a:cs typeface="Calibri" panose="020F0502020204030204" pitchFamily="34" charset="0"/>
              </a:rPr>
              <a:t>98,5 % des établissements de santé ont permis à leur CDU d’avoir un accès intégral aux réclamations et aux éloges reçus par l’établissement. </a:t>
            </a:r>
            <a:br>
              <a:rPr lang="fr-FR" sz="1400" b="1" kern="1200" spc="20" dirty="0">
                <a:solidFill>
                  <a:srgbClr val="FA8900"/>
                </a:solidFill>
                <a:latin typeface="+mn-lt"/>
                <a:cs typeface="Calibri" panose="020F0502020204030204" pitchFamily="34" charset="0"/>
              </a:rPr>
            </a:br>
            <a:r>
              <a:rPr lang="fr-FR" sz="1400" b="1" kern="1200" spc="20" dirty="0">
                <a:solidFill>
                  <a:srgbClr val="FA8900"/>
                </a:solidFill>
                <a:latin typeface="+mn-lt"/>
                <a:cs typeface="Calibri" panose="020F0502020204030204" pitchFamily="34" charset="0"/>
              </a:rPr>
              <a:t>(2023 et 2022).</a:t>
            </a:r>
            <a:endParaRPr lang="fr-FR" sz="1050" b="1" kern="1200" spc="20" dirty="0">
              <a:solidFill>
                <a:srgbClr val="FA8900"/>
              </a:solidFill>
              <a:latin typeface="+mn-lt"/>
              <a:cs typeface="Calibri" panose="020F0502020204030204" pitchFamily="34" charset="0"/>
            </a:endParaRPr>
          </a:p>
        </p:txBody>
      </p:sp>
      <p:sp>
        <p:nvSpPr>
          <p:cNvPr id="22" name="object 9">
            <a:extLst>
              <a:ext uri="{FF2B5EF4-FFF2-40B4-BE49-F238E27FC236}">
                <a16:creationId xmlns:a16="http://schemas.microsoft.com/office/drawing/2014/main" id="{A58821CE-3753-0CCE-39A6-BA8478F0E750}"/>
              </a:ext>
            </a:extLst>
          </p:cNvPr>
          <p:cNvSpPr/>
          <p:nvPr/>
        </p:nvSpPr>
        <p:spPr>
          <a:xfrm>
            <a:off x="504000" y="1506873"/>
            <a:ext cx="4098419" cy="459740"/>
          </a:xfrm>
          <a:custGeom>
            <a:avLst/>
            <a:gdLst/>
            <a:ahLst/>
            <a:cxnLst/>
            <a:rect l="l" t="t" r="r" b="b"/>
            <a:pathLst>
              <a:path w="4361815" h="459740">
                <a:moveTo>
                  <a:pt x="4361815" y="0"/>
                </a:moveTo>
                <a:lnTo>
                  <a:pt x="0" y="0"/>
                </a:lnTo>
                <a:lnTo>
                  <a:pt x="0" y="459270"/>
                </a:lnTo>
                <a:lnTo>
                  <a:pt x="4361815" y="459270"/>
                </a:lnTo>
                <a:lnTo>
                  <a:pt x="4361815" y="0"/>
                </a:lnTo>
                <a:close/>
              </a:path>
            </a:pathLst>
          </a:custGeom>
          <a:noFill/>
        </p:spPr>
        <p:txBody>
          <a:bodyPr wrap="square" lIns="0" tIns="0" rIns="0" bIns="0" rtlCol="0" anchor="ctr"/>
          <a:lstStyle/>
          <a:p>
            <a:pPr marL="38100">
              <a:spcBef>
                <a:spcPts val="105"/>
              </a:spcBef>
            </a:pPr>
            <a:r>
              <a:rPr lang="fr-FR" sz="2400" b="1">
                <a:solidFill>
                  <a:srgbClr val="FA8900"/>
                </a:solidFill>
                <a:latin typeface="+mn-lt"/>
                <a:ea typeface="Verdana" panose="020B0604030504040204" pitchFamily="34" charset="0"/>
                <a:cs typeface="UnDotum"/>
              </a:rPr>
              <a:t>Traitement des réclamations</a:t>
            </a:r>
          </a:p>
        </p:txBody>
      </p:sp>
      <p:sp>
        <p:nvSpPr>
          <p:cNvPr id="23" name="Rectangle avec coins arrondis en diagonale 27">
            <a:extLst>
              <a:ext uri="{FF2B5EF4-FFF2-40B4-BE49-F238E27FC236}">
                <a16:creationId xmlns:a16="http://schemas.microsoft.com/office/drawing/2014/main" id="{C958FD49-8781-D8E0-B58F-E675B2DC136A}"/>
              </a:ext>
            </a:extLst>
          </p:cNvPr>
          <p:cNvSpPr/>
          <p:nvPr/>
        </p:nvSpPr>
        <p:spPr>
          <a:xfrm>
            <a:off x="5216070" y="4822115"/>
            <a:ext cx="1922124" cy="2564551"/>
          </a:xfrm>
          <a:prstGeom prst="roundRect">
            <a:avLst/>
          </a:prstGeom>
          <a:solidFill>
            <a:schemeClr val="accent6">
              <a:lumMod val="20000"/>
              <a:lumOff val="80000"/>
              <a:alpha val="50000"/>
            </a:schemeClr>
          </a:solidFill>
          <a:ln>
            <a:solidFill>
              <a:schemeClr val="accent6"/>
            </a:solidFill>
          </a:ln>
        </p:spPr>
        <p:style>
          <a:lnRef idx="0">
            <a:scrgbClr r="0" g="0" b="0"/>
          </a:lnRef>
          <a:fillRef idx="0">
            <a:scrgbClr r="0" g="0" b="0"/>
          </a:fillRef>
          <a:effectRef idx="0">
            <a:scrgbClr r="0" g="0" b="0"/>
          </a:effectRef>
          <a:fontRef idx="minor">
            <a:schemeClr val="lt1"/>
          </a:fontRef>
        </p:style>
        <p:txBody>
          <a:bodyPr rtlCol="0" anchor="ctr"/>
          <a:lstStyle/>
          <a:p>
            <a:pPr algn="l">
              <a:spcAft>
                <a:spcPts val="600"/>
              </a:spcAft>
            </a:pPr>
            <a:r>
              <a:rPr lang="fr-FR" b="1" kern="1200" dirty="0">
                <a:solidFill>
                  <a:schemeClr val="tx1"/>
                </a:solidFill>
              </a:rPr>
              <a:t>Objectif 2025</a:t>
            </a:r>
          </a:p>
          <a:p>
            <a:pPr algn="l"/>
            <a:r>
              <a:rPr lang="fr-FR" sz="1200" kern="1200" dirty="0">
                <a:solidFill>
                  <a:schemeClr val="tx1"/>
                </a:solidFill>
              </a:rPr>
              <a:t>Réduire le délai moyen de prise en charge des réclamations en sollicitant davantage la CDU pour l’analyse des plaintes et réclamations en la convoquant 4 fois par an à minima</a:t>
            </a:r>
            <a:r>
              <a:rPr lang="fr-FR" sz="1300" kern="1200" dirty="0">
                <a:solidFill>
                  <a:schemeClr val="tx1"/>
                </a:solidFill>
              </a:rPr>
              <a:t>.</a:t>
            </a:r>
          </a:p>
        </p:txBody>
      </p:sp>
      <p:graphicFrame>
        <p:nvGraphicFramePr>
          <p:cNvPr id="19" name="Tableau 18">
            <a:extLst>
              <a:ext uri="{FF2B5EF4-FFF2-40B4-BE49-F238E27FC236}">
                <a16:creationId xmlns:a16="http://schemas.microsoft.com/office/drawing/2014/main" id="{3C454EEA-F08D-4A3E-540D-C6B58AA17E71}"/>
              </a:ext>
            </a:extLst>
          </p:cNvPr>
          <p:cNvGraphicFramePr>
            <a:graphicFrameLocks noGrp="1"/>
          </p:cNvGraphicFramePr>
          <p:nvPr>
            <p:extLst>
              <p:ext uri="{D42A27DB-BD31-4B8C-83A1-F6EECF244321}">
                <p14:modId xmlns:p14="http://schemas.microsoft.com/office/powerpoint/2010/main" val="1395045634"/>
              </p:ext>
            </p:extLst>
          </p:nvPr>
        </p:nvGraphicFramePr>
        <p:xfrm>
          <a:off x="504000" y="2055320"/>
          <a:ext cx="3569135" cy="947719"/>
        </p:xfrm>
        <a:graphic>
          <a:graphicData uri="http://schemas.openxmlformats.org/drawingml/2006/table">
            <a:tbl>
              <a:tblPr firstRow="1" bandRow="1">
                <a:tableStyleId>{5C22544A-7EE6-4342-B048-85BDC9FD1C3A}</a:tableStyleId>
              </a:tblPr>
              <a:tblGrid>
                <a:gridCol w="2081340">
                  <a:extLst>
                    <a:ext uri="{9D8B030D-6E8A-4147-A177-3AD203B41FA5}">
                      <a16:colId xmlns:a16="http://schemas.microsoft.com/office/drawing/2014/main" val="3704409778"/>
                    </a:ext>
                  </a:extLst>
                </a:gridCol>
                <a:gridCol w="743338">
                  <a:extLst>
                    <a:ext uri="{9D8B030D-6E8A-4147-A177-3AD203B41FA5}">
                      <a16:colId xmlns:a16="http://schemas.microsoft.com/office/drawing/2014/main" val="2467080008"/>
                    </a:ext>
                  </a:extLst>
                </a:gridCol>
                <a:gridCol w="744457">
                  <a:extLst>
                    <a:ext uri="{9D8B030D-6E8A-4147-A177-3AD203B41FA5}">
                      <a16:colId xmlns:a16="http://schemas.microsoft.com/office/drawing/2014/main" val="712098105"/>
                    </a:ext>
                  </a:extLst>
                </a:gridCol>
              </a:tblGrid>
              <a:tr h="334489">
                <a:tc>
                  <a:txBody>
                    <a:bodyPr/>
                    <a:lstStyle/>
                    <a:p>
                      <a:r>
                        <a:rPr lang="fr-FR" sz="1400" b="1" kern="1200" spc="20" dirty="0">
                          <a:solidFill>
                            <a:schemeClr val="tx1"/>
                          </a:solidFill>
                          <a:latin typeface="+mn-lt"/>
                          <a:cs typeface="Calibri" panose="020F0502020204030204" pitchFamily="34" charset="0"/>
                        </a:rPr>
                        <a:t>Réclamations recensées </a:t>
                      </a:r>
                      <a:endParaRPr lang="fr-FR" sz="1400" dirty="0">
                        <a:solidFill>
                          <a:schemeClr val="tx1"/>
                        </a:solidFill>
                      </a:endParaRPr>
                    </a:p>
                  </a:txBody>
                  <a:tcP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a:r>
                        <a:rPr lang="fr-FR" sz="1400" dirty="0">
                          <a:solidFill>
                            <a:schemeClr val="tx1"/>
                          </a:solidFill>
                        </a:rPr>
                        <a:t>2022</a:t>
                      </a:r>
                    </a:p>
                  </a:txBody>
                  <a:tcP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a:r>
                        <a:rPr lang="fr-FR" sz="1400" dirty="0">
                          <a:solidFill>
                            <a:schemeClr val="tx1"/>
                          </a:solidFill>
                        </a:rPr>
                        <a:t>2023</a:t>
                      </a:r>
                    </a:p>
                  </a:txBody>
                  <a:tcP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64573011"/>
                  </a:ext>
                </a:extLst>
              </a:tr>
              <a:tr h="3066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kern="1200" spc="20">
                          <a:solidFill>
                            <a:schemeClr val="tx1"/>
                          </a:solidFill>
                          <a:latin typeface="+mn-lt"/>
                          <a:cs typeface="Calibri" panose="020F0502020204030204" pitchFamily="34" charset="0"/>
                        </a:rPr>
                        <a:t>oralement par la CDU</a:t>
                      </a:r>
                      <a:endParaRPr lang="fr-FR" sz="1200" b="0">
                        <a:solidFill>
                          <a:schemeClr val="tx1"/>
                        </a:solidFill>
                      </a:endParaRPr>
                    </a:p>
                  </a:txBody>
                  <a:tcP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r>
                        <a:rPr lang="fr-FR" sz="1200" b="0" dirty="0">
                          <a:solidFill>
                            <a:schemeClr val="tx1"/>
                          </a:solidFill>
                        </a:rPr>
                        <a:t>194</a:t>
                      </a:r>
                    </a:p>
                  </a:txBody>
                  <a:tcP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r>
                        <a:rPr lang="fr-FR" sz="1200" b="0" dirty="0">
                          <a:solidFill>
                            <a:schemeClr val="tx1"/>
                          </a:solidFill>
                        </a:rPr>
                        <a:t>201</a:t>
                      </a:r>
                    </a:p>
                  </a:txBody>
                  <a:tcP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517986230"/>
                  </a:ext>
                </a:extLst>
              </a:tr>
              <a:tr h="3066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kern="1200" spc="20">
                          <a:solidFill>
                            <a:schemeClr val="tx1"/>
                          </a:solidFill>
                          <a:latin typeface="+mn-lt"/>
                          <a:cs typeface="Calibri" panose="020F0502020204030204" pitchFamily="34" charset="0"/>
                        </a:rPr>
                        <a:t>par écrit par la CDU</a:t>
                      </a:r>
                      <a:endParaRPr lang="fr-FR" sz="1200" b="0">
                        <a:solidFill>
                          <a:schemeClr val="tx1"/>
                        </a:solidFill>
                      </a:endParaRPr>
                    </a:p>
                  </a:txBody>
                  <a:tcP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r>
                        <a:rPr lang="fr-FR" sz="1200" b="0" dirty="0">
                          <a:solidFill>
                            <a:schemeClr val="tx1"/>
                          </a:solidFill>
                        </a:rPr>
                        <a:t>202</a:t>
                      </a:r>
                    </a:p>
                  </a:txBody>
                  <a:tcP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r>
                        <a:rPr lang="fr-FR" sz="1200" b="0" dirty="0">
                          <a:solidFill>
                            <a:schemeClr val="tx1"/>
                          </a:solidFill>
                        </a:rPr>
                        <a:t>209</a:t>
                      </a:r>
                    </a:p>
                  </a:txBody>
                  <a:tcP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013362561"/>
                  </a:ext>
                </a:extLst>
              </a:tr>
            </a:tbl>
          </a:graphicData>
        </a:graphic>
      </p:graphicFrame>
      <p:sp>
        <p:nvSpPr>
          <p:cNvPr id="24" name="object 10">
            <a:extLst>
              <a:ext uri="{FF2B5EF4-FFF2-40B4-BE49-F238E27FC236}">
                <a16:creationId xmlns:a16="http://schemas.microsoft.com/office/drawing/2014/main" id="{43A4AF76-4E4D-BAC3-9B78-FFA4811CDC72}"/>
              </a:ext>
            </a:extLst>
          </p:cNvPr>
          <p:cNvSpPr txBox="1"/>
          <p:nvPr/>
        </p:nvSpPr>
        <p:spPr>
          <a:xfrm>
            <a:off x="4453498" y="2159444"/>
            <a:ext cx="2294784" cy="641201"/>
          </a:xfrm>
          <a:prstGeom prst="rect">
            <a:avLst/>
          </a:prstGeom>
        </p:spPr>
        <p:txBody>
          <a:bodyPr vert="horz" wrap="square" lIns="0" tIns="25400" rIns="0" bIns="0" rtlCol="0">
            <a:spAutoFit/>
          </a:bodyPr>
          <a:lstStyle/>
          <a:p>
            <a:pPr marL="12700" marR="5080" algn="l">
              <a:lnSpc>
                <a:spcPct val="100000"/>
              </a:lnSpc>
            </a:pPr>
            <a:r>
              <a:rPr lang="fr-FR" sz="2000" kern="1200" spc="20" dirty="0">
                <a:solidFill>
                  <a:srgbClr val="ED7D31"/>
                </a:solidFill>
                <a:latin typeface="Wingdings 3" panose="05040102010807070707" pitchFamily="18" charset="2"/>
                <a:cs typeface="Calibri" panose="020F0502020204030204" pitchFamily="34" charset="0"/>
              </a:rPr>
              <a:t>k</a:t>
            </a:r>
            <a:r>
              <a:rPr lang="fr-FR" sz="2000" kern="1200" spc="20" dirty="0">
                <a:solidFill>
                  <a:srgbClr val="ED7D31"/>
                </a:solidFill>
                <a:latin typeface="+mn-lt"/>
                <a:cs typeface="Calibri" panose="020F0502020204030204" pitchFamily="34" charset="0"/>
              </a:rPr>
              <a:t> </a:t>
            </a:r>
            <a:r>
              <a:rPr lang="fr-FR" sz="2000" b="1" kern="1200" spc="20" dirty="0">
                <a:solidFill>
                  <a:srgbClr val="ED7D31"/>
                </a:solidFill>
                <a:latin typeface="+mn-lt"/>
                <a:cs typeface="Calibri" panose="020F0502020204030204" pitchFamily="34" charset="0"/>
              </a:rPr>
              <a:t>192</a:t>
            </a:r>
            <a:r>
              <a:rPr lang="fr-FR" sz="2400" b="1" kern="1200" spc="20" dirty="0">
                <a:solidFill>
                  <a:srgbClr val="ED7D31"/>
                </a:solidFill>
                <a:latin typeface="+mn-lt"/>
                <a:cs typeface="Calibri" panose="020F0502020204030204" pitchFamily="34" charset="0"/>
              </a:rPr>
              <a:t> </a:t>
            </a:r>
            <a:r>
              <a:rPr lang="fr-FR" sz="2000" b="1" kern="1200" spc="20" dirty="0">
                <a:solidFill>
                  <a:srgbClr val="ED7D31"/>
                </a:solidFill>
                <a:latin typeface="+mn-lt"/>
                <a:cs typeface="Calibri" panose="020F0502020204030204" pitchFamily="34" charset="0"/>
              </a:rPr>
              <a:t>éloges</a:t>
            </a:r>
            <a:r>
              <a:rPr lang="fr-FR" sz="1600" b="1" kern="1200" spc="20" dirty="0">
                <a:solidFill>
                  <a:srgbClr val="ED7D31"/>
                </a:solidFill>
                <a:latin typeface="+mn-lt"/>
                <a:cs typeface="Calibri" panose="020F0502020204030204" pitchFamily="34" charset="0"/>
              </a:rPr>
              <a:t> </a:t>
            </a:r>
            <a:r>
              <a:rPr lang="fr-FR" sz="1600" b="1" kern="1200" spc="20" dirty="0">
                <a:solidFill>
                  <a:schemeClr val="tx1"/>
                </a:solidFill>
                <a:latin typeface="+mn-lt"/>
                <a:cs typeface="Calibri" panose="020F0502020204030204" pitchFamily="34" charset="0"/>
              </a:rPr>
              <a:t>en 2023</a:t>
            </a:r>
          </a:p>
          <a:p>
            <a:pPr marL="12700" marR="5080" algn="l">
              <a:lnSpc>
                <a:spcPct val="100000"/>
              </a:lnSpc>
            </a:pPr>
            <a:r>
              <a:rPr lang="fr-FR" sz="1600" b="1" kern="1200" spc="20" dirty="0">
                <a:solidFill>
                  <a:schemeClr val="tx1"/>
                </a:solidFill>
                <a:latin typeface="+mn-lt"/>
                <a:cs typeface="Calibri" panose="020F0502020204030204" pitchFamily="34" charset="0"/>
              </a:rPr>
              <a:t>179 en 2022</a:t>
            </a:r>
          </a:p>
        </p:txBody>
      </p:sp>
      <p:pic>
        <p:nvPicPr>
          <p:cNvPr id="28" name="Graphique 27" descr="Bulle de discussion avec un remplissage uni">
            <a:extLst>
              <a:ext uri="{FF2B5EF4-FFF2-40B4-BE49-F238E27FC236}">
                <a16:creationId xmlns:a16="http://schemas.microsoft.com/office/drawing/2014/main" id="{AE3F18C0-E5E8-D1C1-58FE-2749D388646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891" y="7026672"/>
            <a:ext cx="914400" cy="914400"/>
          </a:xfrm>
          <a:prstGeom prst="rect">
            <a:avLst/>
          </a:prstGeom>
        </p:spPr>
      </p:pic>
      <p:sp>
        <p:nvSpPr>
          <p:cNvPr id="41" name="object 9">
            <a:extLst>
              <a:ext uri="{FF2B5EF4-FFF2-40B4-BE49-F238E27FC236}">
                <a16:creationId xmlns:a16="http://schemas.microsoft.com/office/drawing/2014/main" id="{A70F8BB9-F62C-2362-9D36-4B7458D158E8}"/>
              </a:ext>
            </a:extLst>
          </p:cNvPr>
          <p:cNvSpPr/>
          <p:nvPr/>
        </p:nvSpPr>
        <p:spPr>
          <a:xfrm>
            <a:off x="1350969" y="7026672"/>
            <a:ext cx="3079014" cy="767769"/>
          </a:xfrm>
          <a:custGeom>
            <a:avLst/>
            <a:gdLst/>
            <a:ahLst/>
            <a:cxnLst/>
            <a:rect l="l" t="t" r="r" b="b"/>
            <a:pathLst>
              <a:path w="4361815" h="459740">
                <a:moveTo>
                  <a:pt x="4361815" y="0"/>
                </a:moveTo>
                <a:lnTo>
                  <a:pt x="0" y="0"/>
                </a:lnTo>
                <a:lnTo>
                  <a:pt x="0" y="459270"/>
                </a:lnTo>
                <a:lnTo>
                  <a:pt x="4361815" y="459270"/>
                </a:lnTo>
                <a:lnTo>
                  <a:pt x="4361815" y="0"/>
                </a:lnTo>
                <a:close/>
              </a:path>
            </a:pathLst>
          </a:custGeom>
          <a:noFill/>
        </p:spPr>
        <p:txBody>
          <a:bodyPr wrap="square" lIns="0" tIns="0" rIns="0" bIns="0" rtlCol="0" anchor="ctr"/>
          <a:lstStyle/>
          <a:p>
            <a:pPr>
              <a:lnSpc>
                <a:spcPts val="2600"/>
              </a:lnSpc>
            </a:pPr>
            <a:r>
              <a:rPr lang="fr-FR" sz="2400" b="1">
                <a:solidFill>
                  <a:schemeClr val="accent2"/>
                </a:solidFill>
                <a:latin typeface="+mj-lt"/>
                <a:ea typeface="Verdana" panose="020B0604030504040204" pitchFamily="34" charset="0"/>
              </a:rPr>
              <a:t>Avis</a:t>
            </a:r>
          </a:p>
        </p:txBody>
      </p:sp>
      <p:sp>
        <p:nvSpPr>
          <p:cNvPr id="42" name="object 16">
            <a:extLst>
              <a:ext uri="{FF2B5EF4-FFF2-40B4-BE49-F238E27FC236}">
                <a16:creationId xmlns:a16="http://schemas.microsoft.com/office/drawing/2014/main" id="{CE10DC75-B23A-AF74-A2AB-E115A16303FB}"/>
              </a:ext>
            </a:extLst>
          </p:cNvPr>
          <p:cNvSpPr txBox="1"/>
          <p:nvPr/>
        </p:nvSpPr>
        <p:spPr>
          <a:xfrm>
            <a:off x="7314705" y="7386666"/>
            <a:ext cx="92333" cy="2973543"/>
          </a:xfrm>
          <a:prstGeom prst="rect">
            <a:avLst/>
          </a:prstGeom>
        </p:spPr>
        <p:txBody>
          <a:bodyPr vert="vert270" wrap="square" lIns="0" tIns="16510" rIns="0" bIns="0" rtlCol="0">
            <a:spAutoFit/>
          </a:bodyPr>
          <a:lstStyle/>
          <a:p>
            <a:pPr marL="12700">
              <a:lnSpc>
                <a:spcPct val="100000"/>
              </a:lnSpc>
              <a:spcBef>
                <a:spcPts val="130"/>
              </a:spcBef>
            </a:pPr>
            <a:r>
              <a:rPr lang="fr-FR" sz="600" b="0">
                <a:solidFill>
                  <a:srgbClr val="231F20"/>
                </a:solidFill>
                <a:latin typeface="Calibri" panose="020F0502020204030204" pitchFamily="34" charset="0"/>
                <a:cs typeface="Calibri" panose="020F0502020204030204" pitchFamily="34" charset="0"/>
              </a:rPr>
              <a:t>Rapport </a:t>
            </a:r>
            <a:r>
              <a:rPr lang="fr-FR" sz="600" b="0" spc="-10">
                <a:solidFill>
                  <a:srgbClr val="231F20"/>
                </a:solidFill>
                <a:latin typeface="Calibri" panose="020F0502020204030204" pitchFamily="34" charset="0"/>
                <a:cs typeface="Calibri" panose="020F0502020204030204" pitchFamily="34" charset="0"/>
              </a:rPr>
              <a:t>d’activité</a:t>
            </a:r>
            <a:r>
              <a:rPr lang="fr-FR" sz="600" b="0" spc="5">
                <a:solidFill>
                  <a:srgbClr val="231F20"/>
                </a:solidFill>
                <a:latin typeface="Calibri" panose="020F0502020204030204" pitchFamily="34" charset="0"/>
                <a:cs typeface="Calibri" panose="020F0502020204030204" pitchFamily="34" charset="0"/>
              </a:rPr>
              <a:t> </a:t>
            </a:r>
            <a:r>
              <a:rPr lang="fr-FR" sz="600" b="0">
                <a:solidFill>
                  <a:srgbClr val="231F20"/>
                </a:solidFill>
                <a:latin typeface="Calibri" panose="020F0502020204030204" pitchFamily="34" charset="0"/>
                <a:cs typeface="Calibri" panose="020F0502020204030204" pitchFamily="34" charset="0"/>
              </a:rPr>
              <a:t>des </a:t>
            </a:r>
            <a:r>
              <a:rPr lang="fr-FR" sz="600" b="0" spc="-10">
                <a:solidFill>
                  <a:srgbClr val="231F20"/>
                </a:solidFill>
                <a:latin typeface="Calibri" panose="020F0502020204030204" pitchFamily="34" charset="0"/>
                <a:cs typeface="Calibri" panose="020F0502020204030204" pitchFamily="34" charset="0"/>
              </a:rPr>
              <a:t>commissions</a:t>
            </a:r>
            <a:r>
              <a:rPr lang="fr-FR" sz="600" b="0" spc="5">
                <a:solidFill>
                  <a:srgbClr val="231F20"/>
                </a:solidFill>
                <a:latin typeface="Calibri" panose="020F0502020204030204" pitchFamily="34" charset="0"/>
                <a:cs typeface="Calibri" panose="020F0502020204030204" pitchFamily="34" charset="0"/>
              </a:rPr>
              <a:t> </a:t>
            </a:r>
            <a:r>
              <a:rPr lang="fr-FR" sz="600" b="0">
                <a:solidFill>
                  <a:srgbClr val="231F20"/>
                </a:solidFill>
                <a:latin typeface="Calibri" panose="020F0502020204030204" pitchFamily="34" charset="0"/>
                <a:cs typeface="Calibri" panose="020F0502020204030204" pitchFamily="34" charset="0"/>
              </a:rPr>
              <a:t>des usagers 2024 sur les années 2022 et 2023</a:t>
            </a:r>
            <a:endParaRPr lang="fr-FR" sz="600">
              <a:latin typeface="Calibri" panose="020F0502020204030204" pitchFamily="34" charset="0"/>
              <a:cs typeface="Calibri" panose="020F0502020204030204" pitchFamily="34" charset="0"/>
            </a:endParaRPr>
          </a:p>
        </p:txBody>
      </p:sp>
      <p:pic>
        <p:nvPicPr>
          <p:cNvPr id="3" name="Graphique 2" descr="Geste de maintien avec un remplissage uni">
            <a:extLst>
              <a:ext uri="{FF2B5EF4-FFF2-40B4-BE49-F238E27FC236}">
                <a16:creationId xmlns:a16="http://schemas.microsoft.com/office/drawing/2014/main" id="{6D05D258-7AD7-F547-5B38-7E1AC6FE63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2061" y="768813"/>
            <a:ext cx="738060" cy="73806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04000" y="7240609"/>
            <a:ext cx="6480174" cy="3206006"/>
          </a:xfrm>
          <a:prstGeom prst="rect">
            <a:avLst/>
          </a:prstGeom>
        </p:spPr>
        <p:txBody>
          <a:bodyPr vert="horz" wrap="square" lIns="0" tIns="12700" rIns="0" bIns="0" numCol="2" rtlCol="0">
            <a:spAutoFit/>
          </a:bodyPr>
          <a:lstStyle/>
          <a:p>
            <a:pPr marL="184150" indent="-171450">
              <a:spcBef>
                <a:spcPts val="300"/>
              </a:spcBef>
              <a:buFont typeface="Arial" panose="020B0604020202020204" pitchFamily="34" charset="0"/>
              <a:buChar char="•"/>
            </a:pPr>
            <a:r>
              <a:rPr lang="fr-FR" sz="1100" kern="1200" spc="20" dirty="0">
                <a:latin typeface="+mn-lt"/>
              </a:rPr>
              <a:t>Mise en place de la maison des usagers</a:t>
            </a:r>
          </a:p>
          <a:p>
            <a:pPr marL="171450" indent="-171450" fontAlgn="t">
              <a:spcBef>
                <a:spcPts val="300"/>
              </a:spcBef>
              <a:buFont typeface="Arial" panose="020B0604020202020204" pitchFamily="34" charset="0"/>
              <a:buChar char="•"/>
            </a:pPr>
            <a:r>
              <a:rPr lang="fr-FR" sz="1100" kern="1200" spc="20" dirty="0">
                <a:latin typeface="+mn-lt"/>
              </a:rPr>
              <a:t>La mise à jour du questionnaire de sortie</a:t>
            </a:r>
          </a:p>
          <a:p>
            <a:pPr marL="171450" indent="-171450" fontAlgn="t">
              <a:spcBef>
                <a:spcPts val="300"/>
              </a:spcBef>
              <a:buFont typeface="Arial" panose="020B0604020202020204" pitchFamily="34" charset="0"/>
              <a:buChar char="•"/>
            </a:pPr>
            <a:r>
              <a:rPr lang="fr-FR" sz="1100" kern="1200" spc="20" dirty="0">
                <a:latin typeface="+mn-lt"/>
              </a:rPr>
              <a:t>La réalisation d'une affiche sur les violences hospitalières </a:t>
            </a:r>
          </a:p>
          <a:p>
            <a:pPr marL="171450" indent="-171450" fontAlgn="t">
              <a:spcBef>
                <a:spcPts val="300"/>
              </a:spcBef>
              <a:buFont typeface="Arial" panose="020B0604020202020204" pitchFamily="34" charset="0"/>
              <a:buChar char="•"/>
            </a:pPr>
            <a:r>
              <a:rPr lang="fr-FR" sz="1100" kern="1200" spc="20" dirty="0">
                <a:latin typeface="+mn-lt"/>
              </a:rPr>
              <a:t>Des enquêtes de satisfaction spécifiques </a:t>
            </a:r>
            <a:br>
              <a:rPr lang="fr-FR" sz="1100" kern="1200" spc="20" dirty="0">
                <a:latin typeface="+mn-lt"/>
              </a:rPr>
            </a:br>
            <a:r>
              <a:rPr lang="fr-FR" sz="1100" kern="1200" spc="20" dirty="0">
                <a:latin typeface="+mn-lt"/>
              </a:rPr>
              <a:t>à certaines activités</a:t>
            </a:r>
          </a:p>
          <a:p>
            <a:pPr marL="171450" indent="-171450" fontAlgn="t">
              <a:spcBef>
                <a:spcPts val="300"/>
              </a:spcBef>
              <a:buFont typeface="Arial" panose="020B0604020202020204" pitchFamily="34" charset="0"/>
              <a:buChar char="•"/>
            </a:pPr>
            <a:r>
              <a:rPr lang="fr-FR" sz="1100" kern="1200" spc="20" dirty="0">
                <a:latin typeface="+mn-lt"/>
              </a:rPr>
              <a:t>Questionnaire de satisfaction à la sortie</a:t>
            </a:r>
          </a:p>
          <a:p>
            <a:pPr marL="171450" indent="-171450" fontAlgn="t">
              <a:spcBef>
                <a:spcPts val="300"/>
              </a:spcBef>
              <a:buFont typeface="Arial" panose="020B0604020202020204" pitchFamily="34" charset="0"/>
              <a:buChar char="•"/>
            </a:pPr>
            <a:r>
              <a:rPr lang="fr-FR" sz="1100" kern="1200" spc="20" dirty="0">
                <a:latin typeface="+mn-lt"/>
              </a:rPr>
              <a:t>Refonte du site internet</a:t>
            </a:r>
          </a:p>
          <a:p>
            <a:pPr marL="171450" indent="-171450" fontAlgn="t">
              <a:spcBef>
                <a:spcPts val="300"/>
              </a:spcBef>
              <a:buFont typeface="Arial" panose="020B0604020202020204" pitchFamily="34" charset="0"/>
              <a:buChar char="•"/>
            </a:pPr>
            <a:r>
              <a:rPr lang="fr-FR" sz="1100" kern="1200" spc="20" dirty="0">
                <a:latin typeface="+mn-lt"/>
              </a:rPr>
              <a:t>Bruit/calme dans les chambres</a:t>
            </a:r>
          </a:p>
          <a:p>
            <a:pPr marL="171450" indent="-171450" fontAlgn="t">
              <a:spcBef>
                <a:spcPts val="300"/>
              </a:spcBef>
              <a:buFont typeface="Arial" panose="020B0604020202020204" pitchFamily="34" charset="0"/>
              <a:buChar char="•"/>
            </a:pPr>
            <a:r>
              <a:rPr lang="fr-FR" sz="1100" kern="1200" spc="20" dirty="0">
                <a:latin typeface="+mn-lt"/>
              </a:rPr>
              <a:t>Gestion des données de santé </a:t>
            </a:r>
          </a:p>
          <a:p>
            <a:pPr marL="171450" indent="-171450" fontAlgn="t">
              <a:spcBef>
                <a:spcPts val="300"/>
              </a:spcBef>
              <a:buFont typeface="Arial" panose="020B0604020202020204" pitchFamily="34" charset="0"/>
              <a:buChar char="•"/>
            </a:pPr>
            <a:r>
              <a:rPr lang="fr-FR" sz="1100" kern="1200" spc="20" dirty="0">
                <a:latin typeface="+mn-lt"/>
              </a:rPr>
              <a:t>Projet nouvel hôpital</a:t>
            </a:r>
          </a:p>
          <a:p>
            <a:pPr marL="171450" indent="-171450" fontAlgn="t">
              <a:spcBef>
                <a:spcPts val="300"/>
              </a:spcBef>
              <a:buFont typeface="Arial" panose="020B0604020202020204" pitchFamily="34" charset="0"/>
              <a:buChar char="•"/>
            </a:pPr>
            <a:r>
              <a:rPr lang="fr-FR" sz="1100" kern="1200" spc="20" dirty="0">
                <a:latin typeface="+mn-lt"/>
              </a:rPr>
              <a:t>Prise en charge des patients par les cabinets libéraux, Audits</a:t>
            </a:r>
          </a:p>
          <a:p>
            <a:pPr marL="171450" indent="-171450" fontAlgn="t">
              <a:spcBef>
                <a:spcPts val="300"/>
              </a:spcBef>
              <a:buFont typeface="Arial" panose="020B0604020202020204" pitchFamily="34" charset="0"/>
              <a:buChar char="•"/>
            </a:pPr>
            <a:r>
              <a:rPr lang="fr-FR" sz="1100" kern="1200" spc="20" dirty="0">
                <a:latin typeface="+mn-lt"/>
              </a:rPr>
              <a:t>Accueil des personnes en situation de handicap</a:t>
            </a:r>
          </a:p>
          <a:p>
            <a:pPr marL="171450" indent="-171450" fontAlgn="t">
              <a:spcBef>
                <a:spcPts val="300"/>
              </a:spcBef>
              <a:buFont typeface="Arial" panose="020B0604020202020204" pitchFamily="34" charset="0"/>
              <a:buChar char="•"/>
            </a:pPr>
            <a:r>
              <a:rPr lang="fr-FR" sz="1100" kern="1200" spc="20" dirty="0">
                <a:latin typeface="+mn-lt"/>
              </a:rPr>
              <a:t>Présentation du logo et charte graphique du CH</a:t>
            </a:r>
          </a:p>
          <a:p>
            <a:pPr marL="171450" indent="-171450" fontAlgn="t">
              <a:spcBef>
                <a:spcPts val="300"/>
              </a:spcBef>
              <a:buFont typeface="Arial" panose="020B0604020202020204" pitchFamily="34" charset="0"/>
              <a:buChar char="•"/>
            </a:pPr>
            <a:r>
              <a:rPr lang="fr-FR" sz="1100" kern="1200" spc="20" dirty="0">
                <a:latin typeface="+mn-lt"/>
              </a:rPr>
              <a:t>Groupe de travail pour la certification</a:t>
            </a:r>
          </a:p>
          <a:p>
            <a:pPr marL="171450" indent="-171450" fontAlgn="t">
              <a:spcBef>
                <a:spcPts val="300"/>
              </a:spcBef>
              <a:buFont typeface="Arial" panose="020B0604020202020204" pitchFamily="34" charset="0"/>
              <a:buChar char="•"/>
            </a:pPr>
            <a:r>
              <a:rPr lang="fr-FR" sz="1100" kern="1200" spc="20" dirty="0">
                <a:latin typeface="+mn-lt"/>
              </a:rPr>
              <a:t>Groupe de travail Eco Maternité</a:t>
            </a:r>
          </a:p>
          <a:p>
            <a:pPr marL="171450" indent="-171450" fontAlgn="t">
              <a:spcBef>
                <a:spcPts val="300"/>
              </a:spcBef>
              <a:buFont typeface="Arial" panose="020B0604020202020204" pitchFamily="34" charset="0"/>
              <a:buChar char="•"/>
            </a:pPr>
            <a:r>
              <a:rPr lang="fr-FR" sz="1100" kern="1200" spc="20" dirty="0">
                <a:latin typeface="+mn-lt"/>
              </a:rPr>
              <a:t>préparation de la visite de certification HAS</a:t>
            </a:r>
          </a:p>
          <a:p>
            <a:pPr marL="171450" indent="-171450" fontAlgn="t">
              <a:spcBef>
                <a:spcPts val="300"/>
              </a:spcBef>
              <a:buFont typeface="Arial" panose="020B0604020202020204" pitchFamily="34" charset="0"/>
              <a:buChar char="•"/>
            </a:pPr>
            <a:r>
              <a:rPr lang="fr-FR" sz="1100" kern="1200" spc="20" dirty="0">
                <a:latin typeface="+mn-lt"/>
              </a:rPr>
              <a:t>Accessibilité du CH , projet d'établissement</a:t>
            </a:r>
          </a:p>
          <a:p>
            <a:pPr marL="171450" indent="-171450" fontAlgn="t">
              <a:spcBef>
                <a:spcPts val="300"/>
              </a:spcBef>
              <a:buFont typeface="Arial" panose="020B0604020202020204" pitchFamily="34" charset="0"/>
              <a:buChar char="•"/>
            </a:pPr>
            <a:r>
              <a:rPr lang="fr-FR" sz="1100" kern="1200" spc="20" dirty="0">
                <a:latin typeface="+mn-lt"/>
              </a:rPr>
              <a:t>Prévention de la maltraitance et promotion de la bientraitance</a:t>
            </a:r>
          </a:p>
          <a:p>
            <a:pPr marL="171450" indent="-171450" fontAlgn="t">
              <a:spcBef>
                <a:spcPts val="300"/>
              </a:spcBef>
              <a:buFont typeface="Arial" panose="020B0604020202020204" pitchFamily="34" charset="0"/>
              <a:buChar char="•"/>
            </a:pPr>
            <a:r>
              <a:rPr lang="fr-FR" sz="1100" kern="1200" spc="20" dirty="0">
                <a:latin typeface="+mn-lt"/>
              </a:rPr>
              <a:t>L'accompagnement de l'entourage</a:t>
            </a:r>
          </a:p>
          <a:p>
            <a:pPr marL="171450" indent="-171450" fontAlgn="t">
              <a:spcBef>
                <a:spcPts val="300"/>
              </a:spcBef>
              <a:buFont typeface="Arial" panose="020B0604020202020204" pitchFamily="34" charset="0"/>
              <a:buChar char="•"/>
            </a:pPr>
            <a:r>
              <a:rPr lang="fr-FR" sz="1100" kern="1200" spc="20" dirty="0">
                <a:latin typeface="+mn-lt"/>
              </a:rPr>
              <a:t>Analyse des réclamations et plaintes </a:t>
            </a:r>
          </a:p>
          <a:p>
            <a:pPr marL="171450" indent="-171450" fontAlgn="t">
              <a:spcBef>
                <a:spcPts val="300"/>
              </a:spcBef>
              <a:buFont typeface="Arial" panose="020B0604020202020204" pitchFamily="34" charset="0"/>
              <a:buChar char="•"/>
            </a:pPr>
            <a:r>
              <a:rPr lang="fr-FR" sz="1100" kern="1200" spc="20" dirty="0">
                <a:latin typeface="+mn-lt"/>
              </a:rPr>
              <a:t>Le consentement du patient</a:t>
            </a:r>
          </a:p>
          <a:p>
            <a:pPr marL="171450" indent="-171450" fontAlgn="t">
              <a:spcBef>
                <a:spcPts val="300"/>
              </a:spcBef>
              <a:buFont typeface="Arial" panose="020B0604020202020204" pitchFamily="34" charset="0"/>
              <a:buChar char="•"/>
            </a:pPr>
            <a:r>
              <a:rPr lang="fr-FR" sz="1100" kern="1200" spc="20" dirty="0">
                <a:latin typeface="+mn-lt"/>
              </a:rPr>
              <a:t>Communication / information du patient à toutes les étapes de sa prise en charge.</a:t>
            </a:r>
          </a:p>
          <a:p>
            <a:pPr marL="171450" indent="-171450" fontAlgn="t">
              <a:spcBef>
                <a:spcPts val="300"/>
              </a:spcBef>
              <a:buFont typeface="Arial" panose="020B0604020202020204" pitchFamily="34" charset="0"/>
              <a:buChar char="•"/>
            </a:pPr>
            <a:r>
              <a:rPr lang="fr-FR" sz="1100" kern="1200" spc="20" dirty="0">
                <a:latin typeface="+mn-lt"/>
              </a:rPr>
              <a:t>Implication des RU dans l'établissement, </a:t>
            </a:r>
            <a:br>
              <a:rPr lang="fr-FR" sz="1100" kern="1200" spc="20" dirty="0">
                <a:latin typeface="+mn-lt"/>
              </a:rPr>
            </a:br>
            <a:r>
              <a:rPr lang="fr-FR" sz="1100" kern="1200" spc="20" dirty="0">
                <a:latin typeface="+mn-lt"/>
              </a:rPr>
              <a:t>se faire connaitre, favoriser l'expérience </a:t>
            </a:r>
            <a:br>
              <a:rPr lang="fr-FR" sz="1100" kern="1200" spc="20" dirty="0">
                <a:latin typeface="+mn-lt"/>
              </a:rPr>
            </a:br>
            <a:r>
              <a:rPr lang="fr-FR" sz="1100" kern="1200" spc="20" dirty="0">
                <a:latin typeface="+mn-lt"/>
              </a:rPr>
              <a:t>et l'engagement patient</a:t>
            </a:r>
          </a:p>
        </p:txBody>
      </p:sp>
      <p:sp>
        <p:nvSpPr>
          <p:cNvPr id="28" name="object 22"/>
          <p:cNvSpPr txBox="1">
            <a:spLocks/>
          </p:cNvSpPr>
          <p:nvPr/>
        </p:nvSpPr>
        <p:spPr>
          <a:xfrm>
            <a:off x="7233473" y="10418481"/>
            <a:ext cx="230504" cy="132024"/>
          </a:xfrm>
          <a:prstGeom prst="rect">
            <a:avLst/>
          </a:prstGeom>
        </p:spPr>
        <p:txBody>
          <a:bodyPr vert="horz" wrap="square" lIns="0" tIns="0" rIns="0" bIns="0" rtlCol="0">
            <a:spAutoFit/>
          </a:bodyPr>
          <a:lstStyle>
            <a:defPPr>
              <a:defRPr kern="0"/>
            </a:defPPr>
            <a:lvl1pPr>
              <a:defRPr sz="1000" b="0" i="0">
                <a:solidFill>
                  <a:srgbClr val="231F20"/>
                </a:solidFill>
                <a:latin typeface="Arial"/>
                <a:cs typeface="Arial"/>
              </a:defRPr>
            </a:lvl1pPr>
          </a:lstStyle>
          <a:p>
            <a:pPr marL="38100" algn="ctr">
              <a:lnSpc>
                <a:spcPts val="1070"/>
              </a:lnSpc>
            </a:pPr>
            <a:fld id="{81D60167-4931-47E6-BA6A-407CBD079E47}" type="slidenum">
              <a:rPr lang="fr-FR" sz="800" spc="-25" smtClean="0">
                <a:latin typeface="Calibri" panose="020F0502020204030204" pitchFamily="34" charset="0"/>
                <a:cs typeface="Calibri" panose="020F0502020204030204" pitchFamily="34" charset="0"/>
              </a:rPr>
              <a:pPr marL="38100" algn="ctr">
                <a:lnSpc>
                  <a:spcPts val="1070"/>
                </a:lnSpc>
              </a:pPr>
              <a:t>13</a:t>
            </a:fld>
            <a:endParaRPr lang="fr-FR" spc="-25">
              <a:latin typeface="Calibri" panose="020F0502020204030204" pitchFamily="34" charset="0"/>
              <a:cs typeface="Calibri" panose="020F0502020204030204" pitchFamily="34" charset="0"/>
            </a:endParaRPr>
          </a:p>
        </p:txBody>
      </p:sp>
      <p:sp>
        <p:nvSpPr>
          <p:cNvPr id="15" name="object 15"/>
          <p:cNvSpPr txBox="1"/>
          <p:nvPr/>
        </p:nvSpPr>
        <p:spPr>
          <a:xfrm>
            <a:off x="4378240" y="1653158"/>
            <a:ext cx="2821760" cy="979755"/>
          </a:xfrm>
          <a:prstGeom prst="rect">
            <a:avLst/>
          </a:prstGeom>
        </p:spPr>
        <p:txBody>
          <a:bodyPr vert="horz" wrap="square" lIns="0" tIns="12700" rIns="0" bIns="0" rtlCol="0">
            <a:spAutoFit/>
          </a:bodyPr>
          <a:lstStyle/>
          <a:p>
            <a:pPr marL="12700" marR="5080" algn="l">
              <a:lnSpc>
                <a:spcPct val="100000"/>
              </a:lnSpc>
              <a:spcBef>
                <a:spcPts val="100"/>
              </a:spcBef>
            </a:pPr>
            <a:r>
              <a:rPr lang="fr-FR" sz="2000" kern="1200" spc="20" dirty="0">
                <a:solidFill>
                  <a:srgbClr val="ED7D31"/>
                </a:solidFill>
                <a:latin typeface="Wingdings 3" panose="05040102010807070707" pitchFamily="18" charset="2"/>
                <a:cs typeface="Calibri" panose="020F0502020204030204" pitchFamily="34" charset="0"/>
              </a:rPr>
              <a:t>k</a:t>
            </a:r>
            <a:r>
              <a:rPr lang="fr-FR" sz="2000" kern="1200" spc="20" dirty="0">
                <a:solidFill>
                  <a:srgbClr val="ED7D31"/>
                </a:solidFill>
                <a:latin typeface="+mn-lt"/>
                <a:cs typeface="Calibri" panose="020F0502020204030204" pitchFamily="34" charset="0"/>
              </a:rPr>
              <a:t> </a:t>
            </a:r>
            <a:r>
              <a:rPr lang="fr-FR" sz="2000" b="1" kern="1200" spc="20" dirty="0">
                <a:solidFill>
                  <a:srgbClr val="ED7D31"/>
                </a:solidFill>
                <a:latin typeface="+mn-lt"/>
                <a:cs typeface="Calibri" panose="020F0502020204030204" pitchFamily="34" charset="0"/>
              </a:rPr>
              <a:t>35 </a:t>
            </a:r>
            <a:r>
              <a:rPr sz="2000" b="1" kern="1200" spc="20" dirty="0">
                <a:solidFill>
                  <a:srgbClr val="ED7D31"/>
                </a:solidFill>
                <a:latin typeface="+mn-lt"/>
                <a:cs typeface="Calibri" panose="020F0502020204030204" pitchFamily="34" charset="0"/>
              </a:rPr>
              <a:t>%</a:t>
            </a:r>
            <a:r>
              <a:rPr sz="1400" b="1" kern="1200" spc="20" dirty="0">
                <a:solidFill>
                  <a:srgbClr val="231F20"/>
                </a:solidFill>
                <a:latin typeface="+mn-lt"/>
                <a:cs typeface="Calibri" panose="020F0502020204030204" pitchFamily="34" charset="0"/>
              </a:rPr>
              <a:t> des CDU </a:t>
            </a:r>
            <a:r>
              <a:rPr sz="1400" b="1" kern="1200" spc="20" dirty="0" err="1">
                <a:solidFill>
                  <a:srgbClr val="231F20"/>
                </a:solidFill>
                <a:latin typeface="+mn-lt"/>
                <a:cs typeface="Calibri" panose="020F0502020204030204" pitchFamily="34" charset="0"/>
              </a:rPr>
              <a:t>ont</a:t>
            </a:r>
            <a:r>
              <a:rPr sz="1400" b="1" kern="1200" spc="20" dirty="0">
                <a:solidFill>
                  <a:srgbClr val="231F20"/>
                </a:solidFill>
                <a:latin typeface="+mn-lt"/>
                <a:cs typeface="Calibri" panose="020F0502020204030204" pitchFamily="34" charset="0"/>
              </a:rPr>
              <a:t> </a:t>
            </a:r>
            <a:r>
              <a:rPr sz="1400" b="1" kern="1200" spc="20" dirty="0" err="1">
                <a:solidFill>
                  <a:srgbClr val="231F20"/>
                </a:solidFill>
                <a:latin typeface="+mn-lt"/>
                <a:cs typeface="Calibri" panose="020F0502020204030204" pitchFamily="34" charset="0"/>
              </a:rPr>
              <a:t>formé</a:t>
            </a:r>
            <a:r>
              <a:rPr sz="1400" b="1" kern="1200" spc="20" dirty="0">
                <a:solidFill>
                  <a:srgbClr val="231F20"/>
                </a:solidFill>
                <a:latin typeface="+mn-lt"/>
                <a:cs typeface="Calibri" panose="020F0502020204030204" pitchFamily="34" charset="0"/>
              </a:rPr>
              <a:t> un </a:t>
            </a:r>
            <a:r>
              <a:rPr sz="1400" b="1" kern="1200" spc="20" dirty="0" err="1">
                <a:solidFill>
                  <a:srgbClr val="231F20"/>
                </a:solidFill>
                <a:latin typeface="+mn-lt"/>
                <a:cs typeface="Calibri" panose="020F0502020204030204" pitchFamily="34" charset="0"/>
              </a:rPr>
              <a:t>groupe</a:t>
            </a:r>
            <a:r>
              <a:rPr sz="1400" b="1" kern="1200" spc="20" dirty="0">
                <a:solidFill>
                  <a:srgbClr val="231F20"/>
                </a:solidFill>
                <a:latin typeface="+mn-lt"/>
                <a:cs typeface="Calibri" panose="020F0502020204030204" pitchFamily="34" charset="0"/>
              </a:rPr>
              <a:t> de travail ad hoc </a:t>
            </a:r>
            <a:r>
              <a:rPr sz="1400" kern="1200" spc="20" dirty="0" err="1">
                <a:solidFill>
                  <a:srgbClr val="231F20"/>
                </a:solidFill>
                <a:latin typeface="+mn-lt"/>
                <a:cs typeface="Calibri" panose="020F0502020204030204" pitchFamily="34" charset="0"/>
              </a:rPr>
              <a:t>afin</a:t>
            </a:r>
            <a:r>
              <a:rPr sz="1400" kern="1200" spc="20" dirty="0">
                <a:solidFill>
                  <a:srgbClr val="231F20"/>
                </a:solidFill>
                <a:latin typeface="+mn-lt"/>
                <a:cs typeface="Calibri" panose="020F0502020204030204" pitchFamily="34" charset="0"/>
              </a:rPr>
              <a:t> de </a:t>
            </a:r>
            <a:r>
              <a:rPr sz="1400" kern="1200" spc="20" dirty="0" err="1">
                <a:solidFill>
                  <a:srgbClr val="231F20"/>
                </a:solidFill>
                <a:latin typeface="+mn-lt"/>
                <a:cs typeface="Calibri" panose="020F0502020204030204" pitchFamily="34" charset="0"/>
              </a:rPr>
              <a:t>travailler</a:t>
            </a:r>
            <a:r>
              <a:rPr sz="1400" kern="1200" spc="20" dirty="0">
                <a:solidFill>
                  <a:srgbClr val="231F20"/>
                </a:solidFill>
                <a:latin typeface="+mn-lt"/>
                <a:cs typeface="Calibri" panose="020F0502020204030204" pitchFamily="34" charset="0"/>
              </a:rPr>
              <a:t> sur </a:t>
            </a:r>
            <a:r>
              <a:rPr sz="1400" kern="1200" spc="20" dirty="0" err="1">
                <a:solidFill>
                  <a:srgbClr val="231F20"/>
                </a:solidFill>
                <a:latin typeface="+mn-lt"/>
                <a:cs typeface="Calibri" panose="020F0502020204030204" pitchFamily="34" charset="0"/>
              </a:rPr>
              <a:t>ces</a:t>
            </a:r>
            <a:r>
              <a:rPr sz="1400" kern="1200" spc="20" dirty="0">
                <a:solidFill>
                  <a:srgbClr val="231F20"/>
                </a:solidFill>
                <a:latin typeface="+mn-lt"/>
                <a:cs typeface="Calibri" panose="020F0502020204030204" pitchFamily="34" charset="0"/>
              </a:rPr>
              <a:t> </a:t>
            </a:r>
            <a:r>
              <a:rPr sz="1400" kern="1200" spc="20" dirty="0" err="1">
                <a:solidFill>
                  <a:srgbClr val="231F20"/>
                </a:solidFill>
                <a:latin typeface="+mn-lt"/>
                <a:cs typeface="Calibri" panose="020F0502020204030204" pitchFamily="34" charset="0"/>
              </a:rPr>
              <a:t>recommandations</a:t>
            </a:r>
            <a:endParaRPr lang="fr-FR" sz="1400" kern="1200" spc="20" dirty="0">
              <a:solidFill>
                <a:srgbClr val="231F20"/>
              </a:solidFill>
              <a:latin typeface="+mn-lt"/>
              <a:cs typeface="Calibri" panose="020F0502020204030204" pitchFamily="34" charset="0"/>
            </a:endParaRPr>
          </a:p>
          <a:p>
            <a:pPr marL="12700" marR="5080" algn="l">
              <a:lnSpc>
                <a:spcPct val="100000"/>
              </a:lnSpc>
              <a:spcBef>
                <a:spcPts val="100"/>
              </a:spcBef>
            </a:pPr>
            <a:r>
              <a:rPr lang="fr-FR" sz="1400" kern="1200" spc="20" dirty="0">
                <a:solidFill>
                  <a:srgbClr val="231F20"/>
                </a:solidFill>
                <a:latin typeface="+mn-lt"/>
                <a:cs typeface="Calibri" panose="020F0502020204030204" pitchFamily="34" charset="0"/>
              </a:rPr>
              <a:t>(30 % en 2022).</a:t>
            </a:r>
            <a:endParaRPr sz="1400" kern="1200" spc="20" dirty="0">
              <a:latin typeface="+mn-lt"/>
              <a:cs typeface="Calibri" panose="020F0502020204030204" pitchFamily="34" charset="0"/>
            </a:endParaRPr>
          </a:p>
        </p:txBody>
      </p:sp>
      <p:sp>
        <p:nvSpPr>
          <p:cNvPr id="24" name="Rectangle avec coins arrondis en diagonale 23"/>
          <p:cNvSpPr/>
          <p:nvPr/>
        </p:nvSpPr>
        <p:spPr>
          <a:xfrm>
            <a:off x="4440654" y="2783496"/>
            <a:ext cx="2759345" cy="1183227"/>
          </a:xfrm>
          <a:prstGeom prst="roundRect">
            <a:avLst/>
          </a:prstGeom>
          <a:solidFill>
            <a:schemeClr val="accent6">
              <a:lumMod val="20000"/>
              <a:lumOff val="80000"/>
              <a:alpha val="50000"/>
            </a:schemeClr>
          </a:solidFill>
          <a:ln>
            <a:solidFill>
              <a:schemeClr val="accent6"/>
            </a:solidFill>
          </a:ln>
        </p:spPr>
        <p:style>
          <a:lnRef idx="0">
            <a:scrgbClr r="0" g="0" b="0"/>
          </a:lnRef>
          <a:fillRef idx="0">
            <a:scrgbClr r="0" g="0" b="0"/>
          </a:fillRef>
          <a:effectRef idx="0">
            <a:scrgbClr r="0" g="0" b="0"/>
          </a:effectRef>
          <a:fontRef idx="minor">
            <a:schemeClr val="lt1"/>
          </a:fontRef>
        </p:style>
        <p:txBody>
          <a:bodyPr rtlCol="0" anchor="t"/>
          <a:lstStyle/>
          <a:p>
            <a:pPr algn="l">
              <a:spcAft>
                <a:spcPts val="600"/>
              </a:spcAft>
            </a:pPr>
            <a:r>
              <a:rPr lang="fr-FR" b="1" kern="1200" dirty="0">
                <a:solidFill>
                  <a:schemeClr val="tx1"/>
                </a:solidFill>
              </a:rPr>
              <a:t>Objectif 2025</a:t>
            </a:r>
          </a:p>
          <a:p>
            <a:pPr algn="l"/>
            <a:r>
              <a:rPr lang="fr-FR" sz="1200" kern="1200" dirty="0">
                <a:solidFill>
                  <a:schemeClr val="tx1"/>
                </a:solidFill>
              </a:rPr>
              <a:t>Poursuivre la dynamique engagée autour de groupes de travail ad hoc à la CDU.</a:t>
            </a:r>
          </a:p>
        </p:txBody>
      </p:sp>
      <p:graphicFrame>
        <p:nvGraphicFramePr>
          <p:cNvPr id="7" name="Tableau 6"/>
          <p:cNvGraphicFramePr>
            <a:graphicFrameLocks noGrp="1"/>
          </p:cNvGraphicFramePr>
          <p:nvPr>
            <p:extLst>
              <p:ext uri="{D42A27DB-BD31-4B8C-83A1-F6EECF244321}">
                <p14:modId xmlns:p14="http://schemas.microsoft.com/office/powerpoint/2010/main" val="1322556309"/>
              </p:ext>
            </p:extLst>
          </p:nvPr>
        </p:nvGraphicFramePr>
        <p:xfrm>
          <a:off x="533605" y="1653158"/>
          <a:ext cx="3454248" cy="2462066"/>
        </p:xfrm>
        <a:graphic>
          <a:graphicData uri="http://schemas.openxmlformats.org/drawingml/2006/table">
            <a:tbl>
              <a:tblPr>
                <a:tableStyleId>{5C22544A-7EE6-4342-B048-85BDC9FD1C3A}</a:tableStyleId>
              </a:tblPr>
              <a:tblGrid>
                <a:gridCol w="2265834">
                  <a:extLst>
                    <a:ext uri="{9D8B030D-6E8A-4147-A177-3AD203B41FA5}">
                      <a16:colId xmlns:a16="http://schemas.microsoft.com/office/drawing/2014/main" val="1357933138"/>
                    </a:ext>
                  </a:extLst>
                </a:gridCol>
                <a:gridCol w="594207">
                  <a:extLst>
                    <a:ext uri="{9D8B030D-6E8A-4147-A177-3AD203B41FA5}">
                      <a16:colId xmlns:a16="http://schemas.microsoft.com/office/drawing/2014/main" val="392910772"/>
                    </a:ext>
                  </a:extLst>
                </a:gridCol>
                <a:gridCol w="594207">
                  <a:extLst>
                    <a:ext uri="{9D8B030D-6E8A-4147-A177-3AD203B41FA5}">
                      <a16:colId xmlns:a16="http://schemas.microsoft.com/office/drawing/2014/main" val="98832467"/>
                    </a:ext>
                  </a:extLst>
                </a:gridCol>
              </a:tblGrid>
              <a:tr h="3922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kern="1200" spc="20">
                          <a:solidFill>
                            <a:srgbClr val="231F20"/>
                          </a:solidFill>
                          <a:latin typeface="+mn-lt"/>
                          <a:cs typeface="Calibri" panose="020F0502020204030204" pitchFamily="34" charset="0"/>
                        </a:rPr>
                        <a:t>Les CDU ont émis des recommandations sur les thématiques suivantes :</a:t>
                      </a:r>
                      <a:endParaRPr lang="fr-FR" sz="1100" b="1" kern="1200" spc="20">
                        <a:latin typeface="+mn-lt"/>
                        <a:cs typeface="Calibri" panose="020F0502020204030204" pitchFamily="34"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a:lnSpc>
                          <a:spcPct val="100000"/>
                        </a:lnSpc>
                        <a:spcAft>
                          <a:spcPts val="0"/>
                        </a:spcAft>
                      </a:pPr>
                      <a:r>
                        <a:rPr lang="fr-FR" sz="1100" b="1" dirty="0">
                          <a:effectLst/>
                          <a:latin typeface="Calibri" panose="020F0502020204030204" pitchFamily="34" charset="0"/>
                          <a:ea typeface="PMingLiU"/>
                          <a:cs typeface="Times New Roman" panose="02020603050405020304" pitchFamily="18" charset="0"/>
                        </a:rPr>
                        <a:t>2022</a:t>
                      </a: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a:lnSpc>
                          <a:spcPct val="100000"/>
                        </a:lnSpc>
                        <a:spcAft>
                          <a:spcPts val="0"/>
                        </a:spcAft>
                      </a:pPr>
                      <a:r>
                        <a:rPr lang="fr-FR" sz="1100" b="1" dirty="0">
                          <a:effectLst/>
                          <a:latin typeface="Calibri" panose="020F0502020204030204" pitchFamily="34" charset="0"/>
                          <a:ea typeface="PMingLiU"/>
                          <a:cs typeface="Times New Roman" panose="02020603050405020304" pitchFamily="18" charset="0"/>
                        </a:rPr>
                        <a:t>2023</a:t>
                      </a: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29167196"/>
                  </a:ext>
                </a:extLst>
              </a:tr>
              <a:tr h="392275">
                <a:tc>
                  <a:txBody>
                    <a:bodyPr/>
                    <a:lstStyle/>
                    <a:p>
                      <a:pPr>
                        <a:lnSpc>
                          <a:spcPct val="100000"/>
                        </a:lnSpc>
                        <a:spcAft>
                          <a:spcPts val="0"/>
                        </a:spcAft>
                      </a:pPr>
                      <a:r>
                        <a:rPr lang="fr-FR" sz="1100">
                          <a:effectLst/>
                        </a:rPr>
                        <a:t>Les mesures relatives à la politique d'amélioration continue de la qualité</a:t>
                      </a:r>
                      <a:endParaRPr lang="fr-FR" sz="110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50000"/>
                        </a:lnSpc>
                        <a:spcAft>
                          <a:spcPts val="800"/>
                        </a:spcAft>
                      </a:pPr>
                      <a:r>
                        <a:rPr lang="fr-FR" sz="1100" dirty="0">
                          <a:effectLst/>
                        </a:rPr>
                        <a:t>96 %</a:t>
                      </a:r>
                      <a:endParaRPr lang="fr-FR" sz="110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50000"/>
                        </a:lnSpc>
                        <a:spcAft>
                          <a:spcPts val="800"/>
                        </a:spcAft>
                      </a:pPr>
                      <a:r>
                        <a:rPr lang="fr-FR" sz="1100" dirty="0">
                          <a:effectLst/>
                        </a:rPr>
                        <a:t>96 %</a:t>
                      </a:r>
                      <a:endParaRPr lang="fr-FR" sz="110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92245111"/>
                  </a:ext>
                </a:extLst>
              </a:tr>
              <a:tr h="782321">
                <a:tc>
                  <a:txBody>
                    <a:bodyPr/>
                    <a:lstStyle/>
                    <a:p>
                      <a:pPr>
                        <a:lnSpc>
                          <a:spcPct val="100000"/>
                        </a:lnSpc>
                        <a:spcAft>
                          <a:spcPts val="0"/>
                        </a:spcAft>
                      </a:pPr>
                      <a:r>
                        <a:rPr lang="fr-FR" sz="1100">
                          <a:effectLst/>
                        </a:rPr>
                        <a:t>Les avis, vœux ou recommandations formulés par les diverses instances consultatives de l'établissement</a:t>
                      </a:r>
                      <a:endParaRPr lang="fr-FR" sz="110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50000"/>
                        </a:lnSpc>
                        <a:spcAft>
                          <a:spcPts val="800"/>
                        </a:spcAft>
                      </a:pPr>
                      <a:r>
                        <a:rPr lang="fr-FR" sz="1100" dirty="0">
                          <a:effectLst/>
                        </a:rPr>
                        <a:t>63 %</a:t>
                      </a:r>
                      <a:endParaRPr lang="fr-FR" sz="110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50000"/>
                        </a:lnSpc>
                        <a:spcAft>
                          <a:spcPts val="800"/>
                        </a:spcAft>
                      </a:pPr>
                      <a:r>
                        <a:rPr lang="fr-FR" sz="1100" dirty="0">
                          <a:effectLst/>
                        </a:rPr>
                        <a:t>68 %</a:t>
                      </a:r>
                      <a:endParaRPr lang="fr-FR" sz="110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238055720"/>
                  </a:ext>
                </a:extLst>
              </a:tr>
              <a:tr h="392275">
                <a:tc>
                  <a:txBody>
                    <a:bodyPr/>
                    <a:lstStyle/>
                    <a:p>
                      <a:pPr>
                        <a:lnSpc>
                          <a:spcPct val="100000"/>
                        </a:lnSpc>
                        <a:spcAft>
                          <a:spcPts val="0"/>
                        </a:spcAft>
                      </a:pPr>
                      <a:r>
                        <a:rPr lang="fr-FR" sz="1100">
                          <a:effectLst/>
                        </a:rPr>
                        <a:t>Les évènements indésirables graves associés à des soins</a:t>
                      </a:r>
                      <a:endParaRPr lang="fr-FR" sz="110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50000"/>
                        </a:lnSpc>
                        <a:spcAft>
                          <a:spcPts val="800"/>
                        </a:spcAft>
                      </a:pPr>
                      <a:r>
                        <a:rPr lang="fr-FR" sz="1100" dirty="0">
                          <a:effectLst/>
                        </a:rPr>
                        <a:t>94 %</a:t>
                      </a:r>
                      <a:endParaRPr lang="fr-FR" sz="110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50000"/>
                        </a:lnSpc>
                        <a:spcAft>
                          <a:spcPts val="800"/>
                        </a:spcAft>
                      </a:pPr>
                      <a:r>
                        <a:rPr lang="fr-FR" sz="1100">
                          <a:effectLst/>
                        </a:rPr>
                        <a:t>95 %</a:t>
                      </a:r>
                      <a:endParaRPr lang="fr-FR" sz="110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255708084"/>
                  </a:ext>
                </a:extLst>
              </a:tr>
              <a:tr h="392275">
                <a:tc>
                  <a:txBody>
                    <a:bodyPr/>
                    <a:lstStyle/>
                    <a:p>
                      <a:pPr>
                        <a:lnSpc>
                          <a:spcPct val="100000"/>
                        </a:lnSpc>
                        <a:spcAft>
                          <a:spcPts val="0"/>
                        </a:spcAft>
                      </a:pPr>
                      <a:r>
                        <a:rPr lang="fr-FR" sz="1100" dirty="0">
                          <a:effectLst/>
                        </a:rPr>
                        <a:t>Les résultats des enquêtes de satisfaction des </a:t>
                      </a:r>
                      <a:r>
                        <a:rPr lang="fr-FR" sz="1100" dirty="0" err="1">
                          <a:effectLst/>
                        </a:rPr>
                        <a:t>usagerS</a:t>
                      </a:r>
                      <a:endParaRPr lang="fr-FR" sz="110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50000"/>
                        </a:lnSpc>
                        <a:spcAft>
                          <a:spcPts val="800"/>
                        </a:spcAft>
                      </a:pPr>
                      <a:r>
                        <a:rPr lang="fr-FR" sz="1100" dirty="0">
                          <a:effectLst/>
                        </a:rPr>
                        <a:t>98 %</a:t>
                      </a:r>
                      <a:endParaRPr lang="fr-FR" sz="110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50000"/>
                        </a:lnSpc>
                        <a:spcAft>
                          <a:spcPts val="800"/>
                        </a:spcAft>
                      </a:pPr>
                      <a:r>
                        <a:rPr lang="fr-FR" sz="1100" dirty="0">
                          <a:effectLst/>
                        </a:rPr>
                        <a:t>99,5 %</a:t>
                      </a:r>
                      <a:endParaRPr lang="fr-FR" sz="110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510804482"/>
                  </a:ext>
                </a:extLst>
              </a:tr>
            </a:tbl>
          </a:graphicData>
        </a:graphic>
      </p:graphicFrame>
      <p:sp>
        <p:nvSpPr>
          <p:cNvPr id="18" name="Rectangle avec coins arrondis en diagonale 17"/>
          <p:cNvSpPr/>
          <p:nvPr/>
        </p:nvSpPr>
        <p:spPr>
          <a:xfrm>
            <a:off x="448699" y="4331761"/>
            <a:ext cx="6751300" cy="1014939"/>
          </a:xfrm>
          <a:prstGeom prst="roundRect">
            <a:avLst/>
          </a:prstGeom>
          <a:solidFill>
            <a:schemeClr val="accent6">
              <a:lumMod val="20000"/>
              <a:lumOff val="80000"/>
              <a:alpha val="50000"/>
            </a:schemeClr>
          </a:solidFill>
          <a:ln>
            <a:solidFill>
              <a:schemeClr val="accent6"/>
            </a:solidFill>
          </a:ln>
        </p:spPr>
        <p:style>
          <a:lnRef idx="0">
            <a:scrgbClr r="0" g="0" b="0"/>
          </a:lnRef>
          <a:fillRef idx="0">
            <a:scrgbClr r="0" g="0" b="0"/>
          </a:fillRef>
          <a:effectRef idx="0">
            <a:scrgbClr r="0" g="0" b="0"/>
          </a:effectRef>
          <a:fontRef idx="minor">
            <a:schemeClr val="lt1"/>
          </a:fontRef>
        </p:style>
        <p:txBody>
          <a:bodyPr rtlCol="0" anchor="t"/>
          <a:lstStyle/>
          <a:p>
            <a:pPr algn="l">
              <a:spcAft>
                <a:spcPts val="600"/>
              </a:spcAft>
            </a:pPr>
            <a:r>
              <a:rPr lang="fr-FR" b="1" kern="1200" dirty="0">
                <a:solidFill>
                  <a:schemeClr val="tx1"/>
                </a:solidFill>
              </a:rPr>
              <a:t>Objectif 2025</a:t>
            </a:r>
          </a:p>
          <a:p>
            <a:pPr algn="l"/>
            <a:r>
              <a:rPr lang="fr-FR" sz="1200" kern="1200" dirty="0">
                <a:solidFill>
                  <a:schemeClr val="tx1"/>
                </a:solidFill>
              </a:rPr>
              <a:t>Stimuler l’engagement de la CDU sur la réflexion d’un projet des usagers permettant de prendre en compte les avis autour d’objectifs partagés et de plans d’actions organisés. </a:t>
            </a:r>
          </a:p>
        </p:txBody>
      </p:sp>
      <p:sp>
        <p:nvSpPr>
          <p:cNvPr id="8" name="object 9">
            <a:extLst>
              <a:ext uri="{FF2B5EF4-FFF2-40B4-BE49-F238E27FC236}">
                <a16:creationId xmlns:a16="http://schemas.microsoft.com/office/drawing/2014/main" id="{6ED24B33-5B70-22CB-EA25-4A79AA6F2B45}"/>
              </a:ext>
            </a:extLst>
          </p:cNvPr>
          <p:cNvSpPr/>
          <p:nvPr/>
        </p:nvSpPr>
        <p:spPr>
          <a:xfrm>
            <a:off x="504000" y="6619916"/>
            <a:ext cx="5326750" cy="587545"/>
          </a:xfrm>
          <a:custGeom>
            <a:avLst/>
            <a:gdLst/>
            <a:ahLst/>
            <a:cxnLst/>
            <a:rect l="l" t="t" r="r" b="b"/>
            <a:pathLst>
              <a:path w="4361815" h="459740">
                <a:moveTo>
                  <a:pt x="4361815" y="0"/>
                </a:moveTo>
                <a:lnTo>
                  <a:pt x="0" y="0"/>
                </a:lnTo>
                <a:lnTo>
                  <a:pt x="0" y="459270"/>
                </a:lnTo>
                <a:lnTo>
                  <a:pt x="4361815" y="459270"/>
                </a:lnTo>
                <a:lnTo>
                  <a:pt x="4361815" y="0"/>
                </a:lnTo>
                <a:close/>
              </a:path>
            </a:pathLst>
          </a:custGeom>
          <a:noFill/>
          <a:ln>
            <a:noFill/>
          </a:ln>
        </p:spPr>
        <p:style>
          <a:lnRef idx="1">
            <a:schemeClr val="accent3"/>
          </a:lnRef>
          <a:fillRef idx="3">
            <a:schemeClr val="accent3"/>
          </a:fillRef>
          <a:effectRef idx="2">
            <a:schemeClr val="accent3"/>
          </a:effectRef>
          <a:fontRef idx="minor">
            <a:schemeClr val="lt1"/>
          </a:fontRef>
        </p:style>
        <p:txBody>
          <a:bodyPr wrap="square" lIns="0" tIns="0" rIns="0" bIns="0" rtlCol="0" anchor="t"/>
          <a:lstStyle/>
          <a:p>
            <a:pPr marL="12700">
              <a:lnSpc>
                <a:spcPct val="100000"/>
              </a:lnSpc>
              <a:spcBef>
                <a:spcPts val="100"/>
              </a:spcBef>
            </a:pPr>
            <a:r>
              <a:rPr lang="fr-FR" sz="1400" b="1" kern="1200" spc="20">
                <a:solidFill>
                  <a:srgbClr val="231F20"/>
                </a:solidFill>
                <a:latin typeface="+mn-lt"/>
                <a:cs typeface="Calibri" panose="020F0502020204030204" pitchFamily="34" charset="0"/>
              </a:rPr>
              <a:t>Entre 2022 et 2023, plusieurs actions concrètes </a:t>
            </a:r>
            <a:br>
              <a:rPr lang="fr-FR" sz="1400" b="1" kern="1200" spc="20">
                <a:solidFill>
                  <a:srgbClr val="231F20"/>
                </a:solidFill>
                <a:latin typeface="+mn-lt"/>
                <a:cs typeface="Calibri" panose="020F0502020204030204" pitchFamily="34" charset="0"/>
              </a:rPr>
            </a:br>
            <a:r>
              <a:rPr lang="fr-FR" sz="1400" b="1" kern="1200" spc="20">
                <a:solidFill>
                  <a:srgbClr val="231F20"/>
                </a:solidFill>
                <a:latin typeface="+mn-lt"/>
                <a:cs typeface="Calibri" panose="020F0502020204030204" pitchFamily="34" charset="0"/>
              </a:rPr>
              <a:t>ont été mises en œuvre par les CDU : </a:t>
            </a:r>
          </a:p>
        </p:txBody>
      </p:sp>
      <p:sp>
        <p:nvSpPr>
          <p:cNvPr id="9" name="ZoneTexte 8">
            <a:extLst>
              <a:ext uri="{FF2B5EF4-FFF2-40B4-BE49-F238E27FC236}">
                <a16:creationId xmlns:a16="http://schemas.microsoft.com/office/drawing/2014/main" id="{5BDFE74D-651B-2C84-FBA9-2C256EC168D0}"/>
              </a:ext>
            </a:extLst>
          </p:cNvPr>
          <p:cNvSpPr txBox="1"/>
          <p:nvPr/>
        </p:nvSpPr>
        <p:spPr>
          <a:xfrm>
            <a:off x="360000" y="294780"/>
            <a:ext cx="6840000" cy="261610"/>
          </a:xfrm>
          <a:prstGeom prst="rect">
            <a:avLst/>
          </a:prstGeom>
          <a:solidFill>
            <a:srgbClr val="FA8900"/>
          </a:solidFill>
        </p:spPr>
        <p:txBody>
          <a:bodyPr wrap="square" rtlCol="0">
            <a:spAutoFit/>
          </a:bodyPr>
          <a:lstStyle/>
          <a:p>
            <a:pPr algn="r"/>
            <a:r>
              <a:rPr lang="fr-FR" sz="1100" b="1" u="sng" kern="1200" spc="20" dirty="0">
                <a:solidFill>
                  <a:schemeClr val="bg1"/>
                </a:solidFill>
                <a:latin typeface="+mn-lt"/>
                <a:ea typeface="Verdana" panose="020B0604030504040204" pitchFamily="34" charset="0"/>
                <a:cs typeface="Calibri" panose="020F0502020204030204" pitchFamily="34" charset="0"/>
              </a:rPr>
              <a:t>BILAN DE L’ACTIVITE DES CDU SUR LES ANNEES 2022-2023</a:t>
            </a:r>
          </a:p>
        </p:txBody>
      </p:sp>
      <p:pic>
        <p:nvPicPr>
          <p:cNvPr id="20" name="Graphique 19" descr="Ampoule et engrenage avec un remplissage uni">
            <a:extLst>
              <a:ext uri="{FF2B5EF4-FFF2-40B4-BE49-F238E27FC236}">
                <a16:creationId xmlns:a16="http://schemas.microsoft.com/office/drawing/2014/main" id="{84F593B9-1922-0B0C-3E67-A68C4D52EC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8307" y="606779"/>
            <a:ext cx="914400" cy="914400"/>
          </a:xfrm>
          <a:prstGeom prst="rect">
            <a:avLst/>
          </a:prstGeom>
        </p:spPr>
      </p:pic>
      <p:pic>
        <p:nvPicPr>
          <p:cNvPr id="22" name="Graphique 21" descr="Presse-papiers tout croix avec un remplissage uni">
            <a:extLst>
              <a:ext uri="{FF2B5EF4-FFF2-40B4-BE49-F238E27FC236}">
                <a16:creationId xmlns:a16="http://schemas.microsoft.com/office/drawing/2014/main" id="{CD9C1C0F-5330-1D97-4FC8-0162D4C16F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7077" y="5594861"/>
            <a:ext cx="914400" cy="914400"/>
          </a:xfrm>
          <a:prstGeom prst="rect">
            <a:avLst/>
          </a:prstGeom>
        </p:spPr>
      </p:pic>
      <p:sp>
        <p:nvSpPr>
          <p:cNvPr id="29" name="object 9">
            <a:extLst>
              <a:ext uri="{FF2B5EF4-FFF2-40B4-BE49-F238E27FC236}">
                <a16:creationId xmlns:a16="http://schemas.microsoft.com/office/drawing/2014/main" id="{5D78EF12-0B0C-8002-604A-7C51226A6DD7}"/>
              </a:ext>
            </a:extLst>
          </p:cNvPr>
          <p:cNvSpPr/>
          <p:nvPr/>
        </p:nvSpPr>
        <p:spPr>
          <a:xfrm>
            <a:off x="1299226" y="5661956"/>
            <a:ext cx="2239028" cy="767769"/>
          </a:xfrm>
          <a:custGeom>
            <a:avLst/>
            <a:gdLst/>
            <a:ahLst/>
            <a:cxnLst/>
            <a:rect l="l" t="t" r="r" b="b"/>
            <a:pathLst>
              <a:path w="4361815" h="459740">
                <a:moveTo>
                  <a:pt x="4361815" y="0"/>
                </a:moveTo>
                <a:lnTo>
                  <a:pt x="0" y="0"/>
                </a:lnTo>
                <a:lnTo>
                  <a:pt x="0" y="459270"/>
                </a:lnTo>
                <a:lnTo>
                  <a:pt x="4361815" y="459270"/>
                </a:lnTo>
                <a:lnTo>
                  <a:pt x="4361815" y="0"/>
                </a:lnTo>
                <a:close/>
              </a:path>
            </a:pathLst>
          </a:custGeom>
          <a:noFill/>
        </p:spPr>
        <p:txBody>
          <a:bodyPr wrap="square" lIns="0" tIns="0" rIns="0" bIns="0" rtlCol="0" anchor="ctr"/>
          <a:lstStyle/>
          <a:p>
            <a:pPr>
              <a:lnSpc>
                <a:spcPts val="2600"/>
              </a:lnSpc>
            </a:pPr>
            <a:r>
              <a:rPr lang="fr-FR" sz="2400" b="1">
                <a:solidFill>
                  <a:schemeClr val="accent2"/>
                </a:solidFill>
                <a:latin typeface="+mj-lt"/>
                <a:ea typeface="Verdana" panose="020B0604030504040204" pitchFamily="34" charset="0"/>
              </a:rPr>
              <a:t>Actions concrètes</a:t>
            </a:r>
          </a:p>
        </p:txBody>
      </p:sp>
      <p:sp>
        <p:nvSpPr>
          <p:cNvPr id="31" name="object 9">
            <a:extLst>
              <a:ext uri="{FF2B5EF4-FFF2-40B4-BE49-F238E27FC236}">
                <a16:creationId xmlns:a16="http://schemas.microsoft.com/office/drawing/2014/main" id="{68714400-BE8E-CFEA-B2C9-43DDD9EA64A0}"/>
              </a:ext>
            </a:extLst>
          </p:cNvPr>
          <p:cNvSpPr/>
          <p:nvPr/>
        </p:nvSpPr>
        <p:spPr>
          <a:xfrm>
            <a:off x="1299226" y="677404"/>
            <a:ext cx="3079014" cy="767769"/>
          </a:xfrm>
          <a:custGeom>
            <a:avLst/>
            <a:gdLst/>
            <a:ahLst/>
            <a:cxnLst/>
            <a:rect l="l" t="t" r="r" b="b"/>
            <a:pathLst>
              <a:path w="4361815" h="459740">
                <a:moveTo>
                  <a:pt x="4361815" y="0"/>
                </a:moveTo>
                <a:lnTo>
                  <a:pt x="0" y="0"/>
                </a:lnTo>
                <a:lnTo>
                  <a:pt x="0" y="459270"/>
                </a:lnTo>
                <a:lnTo>
                  <a:pt x="4361815" y="459270"/>
                </a:lnTo>
                <a:lnTo>
                  <a:pt x="4361815" y="0"/>
                </a:lnTo>
                <a:close/>
              </a:path>
            </a:pathLst>
          </a:custGeom>
          <a:noFill/>
        </p:spPr>
        <p:txBody>
          <a:bodyPr wrap="square" lIns="0" tIns="0" rIns="0" bIns="0" rtlCol="0" anchor="ctr"/>
          <a:lstStyle/>
          <a:p>
            <a:pPr>
              <a:lnSpc>
                <a:spcPts val="2600"/>
              </a:lnSpc>
            </a:pPr>
            <a:r>
              <a:rPr lang="fr-FR" sz="2400" b="1">
                <a:solidFill>
                  <a:schemeClr val="accent2"/>
                </a:solidFill>
                <a:latin typeface="+mj-lt"/>
                <a:ea typeface="Verdana" panose="020B0604030504040204" pitchFamily="34" charset="0"/>
              </a:rPr>
              <a:t>Recommandations</a:t>
            </a:r>
          </a:p>
        </p:txBody>
      </p:sp>
      <p:sp>
        <p:nvSpPr>
          <p:cNvPr id="36" name="object 16">
            <a:extLst>
              <a:ext uri="{FF2B5EF4-FFF2-40B4-BE49-F238E27FC236}">
                <a16:creationId xmlns:a16="http://schemas.microsoft.com/office/drawing/2014/main" id="{0AEE123E-F552-99EF-CDFE-5AF2A1520CFD}"/>
              </a:ext>
            </a:extLst>
          </p:cNvPr>
          <p:cNvSpPr txBox="1"/>
          <p:nvPr/>
        </p:nvSpPr>
        <p:spPr>
          <a:xfrm>
            <a:off x="7314705" y="7386666"/>
            <a:ext cx="92333" cy="2973543"/>
          </a:xfrm>
          <a:prstGeom prst="rect">
            <a:avLst/>
          </a:prstGeom>
        </p:spPr>
        <p:txBody>
          <a:bodyPr vert="vert270" wrap="square" lIns="0" tIns="16510" rIns="0" bIns="0" rtlCol="0">
            <a:spAutoFit/>
          </a:bodyPr>
          <a:lstStyle/>
          <a:p>
            <a:pPr marL="12700">
              <a:lnSpc>
                <a:spcPct val="100000"/>
              </a:lnSpc>
              <a:spcBef>
                <a:spcPts val="130"/>
              </a:spcBef>
            </a:pPr>
            <a:r>
              <a:rPr lang="fr-FR" sz="600" b="0">
                <a:solidFill>
                  <a:srgbClr val="231F20"/>
                </a:solidFill>
                <a:latin typeface="Calibri" panose="020F0502020204030204" pitchFamily="34" charset="0"/>
                <a:cs typeface="Calibri" panose="020F0502020204030204" pitchFamily="34" charset="0"/>
              </a:rPr>
              <a:t>Rapport </a:t>
            </a:r>
            <a:r>
              <a:rPr lang="fr-FR" sz="600" b="0" spc="-10">
                <a:solidFill>
                  <a:srgbClr val="231F20"/>
                </a:solidFill>
                <a:latin typeface="Calibri" panose="020F0502020204030204" pitchFamily="34" charset="0"/>
                <a:cs typeface="Calibri" panose="020F0502020204030204" pitchFamily="34" charset="0"/>
              </a:rPr>
              <a:t>d’activité</a:t>
            </a:r>
            <a:r>
              <a:rPr lang="fr-FR" sz="600" b="0" spc="5">
                <a:solidFill>
                  <a:srgbClr val="231F20"/>
                </a:solidFill>
                <a:latin typeface="Calibri" panose="020F0502020204030204" pitchFamily="34" charset="0"/>
                <a:cs typeface="Calibri" panose="020F0502020204030204" pitchFamily="34" charset="0"/>
              </a:rPr>
              <a:t> </a:t>
            </a:r>
            <a:r>
              <a:rPr lang="fr-FR" sz="600" b="0">
                <a:solidFill>
                  <a:srgbClr val="231F20"/>
                </a:solidFill>
                <a:latin typeface="Calibri" panose="020F0502020204030204" pitchFamily="34" charset="0"/>
                <a:cs typeface="Calibri" panose="020F0502020204030204" pitchFamily="34" charset="0"/>
              </a:rPr>
              <a:t>des </a:t>
            </a:r>
            <a:r>
              <a:rPr lang="fr-FR" sz="600" b="0" spc="-10">
                <a:solidFill>
                  <a:srgbClr val="231F20"/>
                </a:solidFill>
                <a:latin typeface="Calibri" panose="020F0502020204030204" pitchFamily="34" charset="0"/>
                <a:cs typeface="Calibri" panose="020F0502020204030204" pitchFamily="34" charset="0"/>
              </a:rPr>
              <a:t>commissions</a:t>
            </a:r>
            <a:r>
              <a:rPr lang="fr-FR" sz="600" b="0" spc="5">
                <a:solidFill>
                  <a:srgbClr val="231F20"/>
                </a:solidFill>
                <a:latin typeface="Calibri" panose="020F0502020204030204" pitchFamily="34" charset="0"/>
                <a:cs typeface="Calibri" panose="020F0502020204030204" pitchFamily="34" charset="0"/>
              </a:rPr>
              <a:t> </a:t>
            </a:r>
            <a:r>
              <a:rPr lang="fr-FR" sz="600" b="0">
                <a:solidFill>
                  <a:srgbClr val="231F20"/>
                </a:solidFill>
                <a:latin typeface="Calibri" panose="020F0502020204030204" pitchFamily="34" charset="0"/>
                <a:cs typeface="Calibri" panose="020F0502020204030204" pitchFamily="34" charset="0"/>
              </a:rPr>
              <a:t>des usagers 2024 sur les années 2022 et 2023</a:t>
            </a:r>
            <a:endParaRPr lang="fr-FR" sz="6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9212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541124" y="1773416"/>
            <a:ext cx="6474252" cy="518091"/>
          </a:xfrm>
          <a:prstGeom prst="rect">
            <a:avLst/>
          </a:prstGeom>
        </p:spPr>
        <p:txBody>
          <a:bodyPr vert="horz" wrap="square" lIns="0" tIns="12700" rIns="0" bIns="0" rtlCol="0">
            <a:spAutoFit/>
          </a:bodyPr>
          <a:lstStyle/>
          <a:p>
            <a:pPr marL="12700" marR="5080" algn="l">
              <a:spcBef>
                <a:spcPts val="100"/>
              </a:spcBef>
            </a:pPr>
            <a:r>
              <a:rPr lang="fr-FR" sz="1600" kern="1200" spc="20">
                <a:solidFill>
                  <a:srgbClr val="231F20"/>
                </a:solidFill>
                <a:latin typeface="+mn-lt"/>
                <a:cs typeface="Calibri" panose="020F0502020204030204" pitchFamily="34" charset="0"/>
              </a:rPr>
              <a:t>O</a:t>
            </a:r>
            <a:r>
              <a:rPr sz="1600" kern="1200" spc="20">
                <a:solidFill>
                  <a:srgbClr val="231F20"/>
                </a:solidFill>
                <a:latin typeface="+mn-lt"/>
                <a:cs typeface="Calibri" panose="020F0502020204030204" pitchFamily="34" charset="0"/>
              </a:rPr>
              <a:t>n remarque que les CDU </a:t>
            </a:r>
            <a:r>
              <a:rPr sz="1600" kern="1200" spc="20" err="1">
                <a:solidFill>
                  <a:srgbClr val="231F20"/>
                </a:solidFill>
                <a:latin typeface="+mn-lt"/>
                <a:cs typeface="Calibri" panose="020F0502020204030204" pitchFamily="34" charset="0"/>
              </a:rPr>
              <a:t>ont</a:t>
            </a:r>
            <a:r>
              <a:rPr sz="1600" kern="1200" spc="20">
                <a:solidFill>
                  <a:srgbClr val="231F20"/>
                </a:solidFill>
                <a:latin typeface="+mn-lt"/>
                <a:cs typeface="Calibri" panose="020F0502020204030204" pitchFamily="34" charset="0"/>
              </a:rPr>
              <a:t> </a:t>
            </a:r>
            <a:r>
              <a:rPr sz="1600" kern="1200" spc="20" err="1">
                <a:solidFill>
                  <a:srgbClr val="231F20"/>
                </a:solidFill>
                <a:latin typeface="+mn-lt"/>
                <a:cs typeface="Calibri" panose="020F0502020204030204" pitchFamily="34" charset="0"/>
              </a:rPr>
              <a:t>eu</a:t>
            </a:r>
            <a:r>
              <a:rPr sz="1600" kern="1200" spc="20">
                <a:solidFill>
                  <a:srgbClr val="231F20"/>
                </a:solidFill>
                <a:latin typeface="+mn-lt"/>
                <a:cs typeface="Calibri" panose="020F0502020204030204" pitchFamily="34" charset="0"/>
              </a:rPr>
              <a:t> </a:t>
            </a:r>
            <a:r>
              <a:rPr sz="1600" kern="1200" spc="20" err="1">
                <a:solidFill>
                  <a:srgbClr val="231F20"/>
                </a:solidFill>
                <a:latin typeface="+mn-lt"/>
                <a:cs typeface="Calibri" panose="020F0502020204030204" pitchFamily="34" charset="0"/>
              </a:rPr>
              <a:t>une</a:t>
            </a:r>
            <a:r>
              <a:rPr sz="1600" kern="1200" spc="20">
                <a:solidFill>
                  <a:srgbClr val="231F20"/>
                </a:solidFill>
                <a:latin typeface="+mn-lt"/>
                <a:cs typeface="Calibri" panose="020F0502020204030204" pitchFamily="34" charset="0"/>
              </a:rPr>
              <a:t> participation active </a:t>
            </a:r>
            <a:endParaRPr lang="fr-FR" sz="1600" kern="1200" spc="20">
              <a:solidFill>
                <a:srgbClr val="231F20"/>
              </a:solidFill>
              <a:latin typeface="+mn-lt"/>
              <a:cs typeface="Calibri" panose="020F0502020204030204" pitchFamily="34" charset="0"/>
            </a:endParaRPr>
          </a:p>
          <a:p>
            <a:pPr marL="12700" marR="5080" algn="l">
              <a:spcBef>
                <a:spcPts val="100"/>
              </a:spcBef>
            </a:pPr>
            <a:r>
              <a:rPr sz="1600" kern="1200" spc="20" err="1">
                <a:solidFill>
                  <a:srgbClr val="231F20"/>
                </a:solidFill>
                <a:latin typeface="+mn-lt"/>
                <a:cs typeface="Calibri" panose="020F0502020204030204" pitchFamily="34" charset="0"/>
              </a:rPr>
              <a:t>dans</a:t>
            </a:r>
            <a:r>
              <a:rPr sz="1600" kern="1200" spc="20">
                <a:solidFill>
                  <a:srgbClr val="231F20"/>
                </a:solidFill>
                <a:latin typeface="+mn-lt"/>
                <a:cs typeface="Calibri" panose="020F0502020204030204" pitchFamily="34" charset="0"/>
              </a:rPr>
              <a:t> la vie de </a:t>
            </a:r>
            <a:r>
              <a:rPr sz="1600" kern="1200" spc="20" err="1">
                <a:solidFill>
                  <a:srgbClr val="231F20"/>
                </a:solidFill>
                <a:latin typeface="+mn-lt"/>
                <a:cs typeface="Calibri" panose="020F0502020204030204" pitchFamily="34" charset="0"/>
              </a:rPr>
              <a:t>l’établissement</a:t>
            </a:r>
            <a:r>
              <a:rPr sz="1600" kern="1200" spc="20">
                <a:solidFill>
                  <a:srgbClr val="231F20"/>
                </a:solidFill>
                <a:latin typeface="+mn-lt"/>
                <a:cs typeface="Calibri" panose="020F0502020204030204" pitchFamily="34" charset="0"/>
              </a:rPr>
              <a:t> de santé. </a:t>
            </a:r>
            <a:endParaRPr lang="fr-FR" sz="1600" kern="1200" spc="20">
              <a:solidFill>
                <a:srgbClr val="231F20"/>
              </a:solidFill>
              <a:latin typeface="+mn-lt"/>
              <a:cs typeface="Calibri" panose="020F0502020204030204" pitchFamily="34" charset="0"/>
            </a:endParaRPr>
          </a:p>
        </p:txBody>
      </p:sp>
      <p:sp>
        <p:nvSpPr>
          <p:cNvPr id="28" name="object 22"/>
          <p:cNvSpPr txBox="1">
            <a:spLocks/>
          </p:cNvSpPr>
          <p:nvPr/>
        </p:nvSpPr>
        <p:spPr>
          <a:xfrm>
            <a:off x="7233473" y="10418481"/>
            <a:ext cx="230504" cy="132024"/>
          </a:xfrm>
          <a:prstGeom prst="rect">
            <a:avLst/>
          </a:prstGeom>
        </p:spPr>
        <p:txBody>
          <a:bodyPr vert="horz" wrap="square" lIns="0" tIns="0" rIns="0" bIns="0" rtlCol="0">
            <a:spAutoFit/>
          </a:bodyPr>
          <a:lstStyle>
            <a:defPPr>
              <a:defRPr kern="0"/>
            </a:defPPr>
            <a:lvl1pPr>
              <a:defRPr sz="1000" b="0" i="0">
                <a:solidFill>
                  <a:srgbClr val="231F20"/>
                </a:solidFill>
                <a:latin typeface="Arial"/>
                <a:cs typeface="Arial"/>
              </a:defRPr>
            </a:lvl1pPr>
          </a:lstStyle>
          <a:p>
            <a:pPr marL="38100" algn="ctr">
              <a:lnSpc>
                <a:spcPts val="1070"/>
              </a:lnSpc>
            </a:pPr>
            <a:fld id="{81D60167-4931-47E6-BA6A-407CBD079E47}" type="slidenum">
              <a:rPr lang="fr-FR" sz="800" spc="-25" smtClean="0">
                <a:latin typeface="Calibri" panose="020F0502020204030204" pitchFamily="34" charset="0"/>
                <a:cs typeface="Calibri" panose="020F0502020204030204" pitchFamily="34" charset="0"/>
              </a:rPr>
              <a:pPr marL="38100" algn="ctr">
                <a:lnSpc>
                  <a:spcPts val="1070"/>
                </a:lnSpc>
              </a:pPr>
              <a:t>14</a:t>
            </a:fld>
            <a:endParaRPr lang="fr-FR" spc="-25">
              <a:latin typeface="Calibri" panose="020F0502020204030204" pitchFamily="34" charset="0"/>
              <a:cs typeface="Calibri" panose="020F0502020204030204" pitchFamily="34" charset="0"/>
            </a:endParaRPr>
          </a:p>
        </p:txBody>
      </p:sp>
      <p:sp>
        <p:nvSpPr>
          <p:cNvPr id="7" name="object 8"/>
          <p:cNvSpPr txBox="1"/>
          <p:nvPr/>
        </p:nvSpPr>
        <p:spPr>
          <a:xfrm>
            <a:off x="658302" y="2714376"/>
            <a:ext cx="2737077" cy="1972335"/>
          </a:xfrm>
          <a:prstGeom prst="rect">
            <a:avLst/>
          </a:prstGeom>
        </p:spPr>
        <p:txBody>
          <a:bodyPr vert="horz" wrap="square" lIns="0" tIns="12700" rIns="0" bIns="0" rtlCol="0">
            <a:spAutoFit/>
          </a:bodyPr>
          <a:lstStyle/>
          <a:p>
            <a:pPr algn="l">
              <a:spcBef>
                <a:spcPts val="100"/>
              </a:spcBef>
              <a:tabLst>
                <a:tab pos="240665" algn="l"/>
              </a:tabLst>
            </a:pPr>
            <a:r>
              <a:rPr lang="fr-FR" sz="2400" b="1" kern="1200" spc="20" dirty="0">
                <a:solidFill>
                  <a:schemeClr val="tx1"/>
                </a:solidFill>
                <a:latin typeface="+mn-lt"/>
                <a:cs typeface="Calibri" panose="020F0502020204030204" pitchFamily="34" charset="0"/>
              </a:rPr>
              <a:t>92 % </a:t>
            </a:r>
          </a:p>
          <a:p>
            <a:pPr algn="l">
              <a:spcBef>
                <a:spcPts val="100"/>
              </a:spcBef>
              <a:tabLst>
                <a:tab pos="240665" algn="l"/>
              </a:tabLst>
            </a:pPr>
            <a:r>
              <a:rPr lang="fr-FR" sz="1400" kern="1200" spc="20" dirty="0">
                <a:solidFill>
                  <a:schemeClr val="tx1"/>
                </a:solidFill>
                <a:latin typeface="+mn-lt"/>
                <a:cs typeface="Calibri" panose="020F0502020204030204" pitchFamily="34" charset="0"/>
              </a:rPr>
              <a:t>des établissements de santé ont mis en place un questionnaire de sortie (94 % en 2022).</a:t>
            </a:r>
          </a:p>
          <a:p>
            <a:pPr algn="l">
              <a:spcBef>
                <a:spcPts val="100"/>
              </a:spcBef>
              <a:tabLst>
                <a:tab pos="240665" algn="l"/>
              </a:tabLst>
            </a:pPr>
            <a:endParaRPr lang="fr-FR" sz="1400" kern="1200" spc="20" dirty="0">
              <a:solidFill>
                <a:schemeClr val="tx1"/>
              </a:solidFill>
              <a:latin typeface="+mn-lt"/>
              <a:cs typeface="Calibri" panose="020F0502020204030204" pitchFamily="34" charset="0"/>
            </a:endParaRPr>
          </a:p>
          <a:p>
            <a:pPr algn="l">
              <a:spcBef>
                <a:spcPts val="100"/>
              </a:spcBef>
              <a:tabLst>
                <a:tab pos="240665" algn="l"/>
              </a:tabLst>
            </a:pPr>
            <a:r>
              <a:rPr lang="fr-FR" sz="1400" b="1" kern="1200" spc="20" dirty="0">
                <a:solidFill>
                  <a:schemeClr val="tx1"/>
                </a:solidFill>
                <a:cs typeface="Calibri" panose="020F0502020204030204" pitchFamily="34" charset="0"/>
              </a:rPr>
              <a:t>&gt;&gt; 95 % </a:t>
            </a:r>
            <a:r>
              <a:rPr lang="fr-FR" sz="1400" b="1" kern="1200" spc="20" dirty="0">
                <a:solidFill>
                  <a:schemeClr val="tx1"/>
                </a:solidFill>
                <a:latin typeface="+mn-lt"/>
                <a:cs typeface="Calibri" panose="020F0502020204030204" pitchFamily="34" charset="0"/>
              </a:rPr>
              <a:t>des CDU a analysé ce questionnaire (95 % en 2022).</a:t>
            </a:r>
          </a:p>
          <a:p>
            <a:pPr algn="l">
              <a:spcBef>
                <a:spcPts val="100"/>
              </a:spcBef>
              <a:tabLst>
                <a:tab pos="240665" algn="l"/>
              </a:tabLst>
            </a:pPr>
            <a:endParaRPr lang="fr-FR" sz="1600" kern="1200" spc="20" dirty="0">
              <a:solidFill>
                <a:schemeClr val="tx1"/>
              </a:solidFill>
              <a:latin typeface="+mn-lt"/>
              <a:cs typeface="Calibri" panose="020F0502020204030204" pitchFamily="34" charset="0"/>
            </a:endParaRPr>
          </a:p>
        </p:txBody>
      </p:sp>
      <p:sp>
        <p:nvSpPr>
          <p:cNvPr id="9" name="object 8"/>
          <p:cNvSpPr txBox="1"/>
          <p:nvPr/>
        </p:nvSpPr>
        <p:spPr>
          <a:xfrm>
            <a:off x="3983943" y="2707777"/>
            <a:ext cx="3031434" cy="1738938"/>
          </a:xfrm>
          <a:prstGeom prst="rect">
            <a:avLst/>
          </a:prstGeom>
        </p:spPr>
        <p:txBody>
          <a:bodyPr vert="horz" wrap="square" lIns="0" tIns="12700" rIns="0" bIns="0" rtlCol="0">
            <a:spAutoFit/>
          </a:bodyPr>
          <a:lstStyle/>
          <a:p>
            <a:pPr algn="l">
              <a:spcBef>
                <a:spcPts val="100"/>
              </a:spcBef>
              <a:tabLst>
                <a:tab pos="240665" algn="l"/>
              </a:tabLst>
            </a:pPr>
            <a:r>
              <a:rPr lang="fr-FR" sz="2400" b="1" kern="1200" spc="20" dirty="0">
                <a:solidFill>
                  <a:schemeClr val="tx1"/>
                </a:solidFill>
                <a:latin typeface="+mn-lt"/>
                <a:cs typeface="Calibri" panose="020F0502020204030204" pitchFamily="34" charset="0"/>
              </a:rPr>
              <a:t>93 % </a:t>
            </a:r>
          </a:p>
          <a:p>
            <a:pPr algn="l">
              <a:spcBef>
                <a:spcPts val="100"/>
              </a:spcBef>
              <a:tabLst>
                <a:tab pos="240665" algn="l"/>
              </a:tabLst>
            </a:pPr>
            <a:r>
              <a:rPr lang="fr-FR" sz="1400" kern="1200" spc="20" dirty="0">
                <a:solidFill>
                  <a:schemeClr val="tx1"/>
                </a:solidFill>
                <a:latin typeface="+mn-lt"/>
                <a:cs typeface="Calibri" panose="020F0502020204030204" pitchFamily="34" charset="0"/>
              </a:rPr>
              <a:t>des établissements de santé a recours </a:t>
            </a:r>
            <a:br>
              <a:rPr lang="fr-FR" sz="1400" kern="1200" spc="20" dirty="0">
                <a:solidFill>
                  <a:schemeClr val="tx1"/>
                </a:solidFill>
                <a:latin typeface="+mn-lt"/>
                <a:cs typeface="Calibri" panose="020F0502020204030204" pitchFamily="34" charset="0"/>
              </a:rPr>
            </a:br>
            <a:r>
              <a:rPr lang="fr-FR" sz="1400" kern="1200" spc="20" dirty="0">
                <a:solidFill>
                  <a:schemeClr val="tx1"/>
                </a:solidFill>
                <a:latin typeface="+mn-lt"/>
                <a:cs typeface="Calibri" panose="020F0502020204030204" pitchFamily="34" charset="0"/>
              </a:rPr>
              <a:t>à une enquête de satisfaction</a:t>
            </a:r>
          </a:p>
          <a:p>
            <a:pPr algn="l">
              <a:spcBef>
                <a:spcPts val="100"/>
              </a:spcBef>
              <a:tabLst>
                <a:tab pos="240665" algn="l"/>
              </a:tabLst>
            </a:pPr>
            <a:r>
              <a:rPr lang="fr-FR" sz="1400" kern="1200" spc="20" dirty="0">
                <a:solidFill>
                  <a:schemeClr val="tx1"/>
                </a:solidFill>
                <a:latin typeface="+mn-lt"/>
                <a:cs typeface="Calibri" panose="020F0502020204030204" pitchFamily="34" charset="0"/>
              </a:rPr>
              <a:t>(90% en 2022).</a:t>
            </a:r>
          </a:p>
          <a:p>
            <a:pPr algn="l">
              <a:spcBef>
                <a:spcPts val="100"/>
              </a:spcBef>
              <a:tabLst>
                <a:tab pos="240665" algn="l"/>
              </a:tabLst>
            </a:pPr>
            <a:endParaRPr lang="fr-FR" sz="1400" kern="1200" spc="20" dirty="0">
              <a:solidFill>
                <a:schemeClr val="tx1"/>
              </a:solidFill>
              <a:latin typeface="+mn-lt"/>
              <a:cs typeface="Calibri" panose="020F0502020204030204" pitchFamily="34" charset="0"/>
            </a:endParaRPr>
          </a:p>
          <a:p>
            <a:pPr algn="l">
              <a:spcBef>
                <a:spcPts val="100"/>
              </a:spcBef>
              <a:tabLst>
                <a:tab pos="240665" algn="l"/>
              </a:tabLst>
            </a:pPr>
            <a:r>
              <a:rPr lang="fr-FR" sz="1400" b="1" kern="1200" spc="20" dirty="0">
                <a:solidFill>
                  <a:schemeClr val="tx1"/>
                </a:solidFill>
                <a:cs typeface="Calibri" panose="020F0502020204030204" pitchFamily="34" charset="0"/>
              </a:rPr>
              <a:t>&gt;&gt; 94 % </a:t>
            </a:r>
            <a:r>
              <a:rPr lang="fr-FR" sz="1400" b="1" kern="1200" spc="20" dirty="0">
                <a:solidFill>
                  <a:schemeClr val="tx1"/>
                </a:solidFill>
                <a:latin typeface="+mn-lt"/>
                <a:cs typeface="Calibri" panose="020F0502020204030204" pitchFamily="34" charset="0"/>
              </a:rPr>
              <a:t>des CDU a analysé l’enquête</a:t>
            </a:r>
          </a:p>
          <a:p>
            <a:pPr algn="l">
              <a:spcBef>
                <a:spcPts val="100"/>
              </a:spcBef>
              <a:tabLst>
                <a:tab pos="240665" algn="l"/>
              </a:tabLst>
            </a:pPr>
            <a:r>
              <a:rPr lang="fr-FR" sz="1400" b="1" kern="1200" spc="20" dirty="0">
                <a:solidFill>
                  <a:schemeClr val="tx1"/>
                </a:solidFill>
                <a:latin typeface="+mn-lt"/>
                <a:cs typeface="Calibri" panose="020F0502020204030204" pitchFamily="34" charset="0"/>
              </a:rPr>
              <a:t>(91 % en 2022).</a:t>
            </a:r>
          </a:p>
        </p:txBody>
      </p:sp>
      <p:sp>
        <p:nvSpPr>
          <p:cNvPr id="11" name="object 3"/>
          <p:cNvSpPr txBox="1"/>
          <p:nvPr/>
        </p:nvSpPr>
        <p:spPr>
          <a:xfrm>
            <a:off x="699865" y="9279803"/>
            <a:ext cx="6138331" cy="505267"/>
          </a:xfrm>
          <a:prstGeom prst="rect">
            <a:avLst/>
          </a:prstGeom>
        </p:spPr>
        <p:txBody>
          <a:bodyPr vert="horz" wrap="square" lIns="0" tIns="12700" rIns="0" bIns="0" rtlCol="0">
            <a:spAutoFit/>
          </a:bodyPr>
          <a:lstStyle/>
          <a:p>
            <a:pPr marL="12700" marR="5080" algn="l">
              <a:lnSpc>
                <a:spcPct val="100000"/>
              </a:lnSpc>
              <a:spcBef>
                <a:spcPts val="1200"/>
              </a:spcBef>
            </a:pPr>
            <a:r>
              <a:rPr lang="fr-FR" sz="1600" b="1" kern="1200" spc="20" dirty="0">
                <a:solidFill>
                  <a:srgbClr val="231F20"/>
                </a:solidFill>
                <a:latin typeface="+mn-lt"/>
                <a:cs typeface="Calibri" panose="020F0502020204030204" pitchFamily="34" charset="0"/>
              </a:rPr>
              <a:t>80 % des CDU sont associées à l’élaboration </a:t>
            </a:r>
            <a:r>
              <a:rPr sz="1600" b="1" kern="1200" spc="20" dirty="0">
                <a:solidFill>
                  <a:srgbClr val="231F20"/>
                </a:solidFill>
                <a:latin typeface="+mn-lt"/>
                <a:cs typeface="Calibri" panose="020F0502020204030204" pitchFamily="34" charset="0"/>
              </a:rPr>
              <a:t>du </a:t>
            </a:r>
            <a:r>
              <a:rPr sz="1600" b="1" kern="1200" spc="20" dirty="0" err="1">
                <a:solidFill>
                  <a:srgbClr val="231F20"/>
                </a:solidFill>
                <a:latin typeface="+mn-lt"/>
                <a:cs typeface="Calibri" panose="020F0502020204030204" pitchFamily="34" charset="0"/>
              </a:rPr>
              <a:t>projet</a:t>
            </a:r>
            <a:r>
              <a:rPr sz="1600" b="1" kern="1200" spc="20" dirty="0">
                <a:solidFill>
                  <a:srgbClr val="231F20"/>
                </a:solidFill>
                <a:latin typeface="+mn-lt"/>
                <a:cs typeface="Calibri" panose="020F0502020204030204" pitchFamily="34" charset="0"/>
              </a:rPr>
              <a:t> </a:t>
            </a:r>
            <a:r>
              <a:rPr sz="1600" b="1" kern="1200" spc="20" dirty="0" err="1">
                <a:solidFill>
                  <a:srgbClr val="231F20"/>
                </a:solidFill>
                <a:latin typeface="+mn-lt"/>
                <a:cs typeface="Calibri" panose="020F0502020204030204" pitchFamily="34" charset="0"/>
              </a:rPr>
              <a:t>d’établissement</a:t>
            </a:r>
            <a:r>
              <a:rPr sz="1600" b="1" kern="1200" spc="20" dirty="0">
                <a:solidFill>
                  <a:srgbClr val="231F20"/>
                </a:solidFill>
                <a:latin typeface="+mn-lt"/>
                <a:cs typeface="Calibri" panose="020F0502020204030204" pitchFamily="34" charset="0"/>
              </a:rPr>
              <a:t> (</a:t>
            </a:r>
            <a:r>
              <a:rPr lang="fr-FR" sz="1600" b="1" kern="1200" spc="20" dirty="0">
                <a:solidFill>
                  <a:srgbClr val="231F20"/>
                </a:solidFill>
                <a:latin typeface="+mn-lt"/>
                <a:cs typeface="Calibri" panose="020F0502020204030204" pitchFamily="34" charset="0"/>
              </a:rPr>
              <a:t>en 2023 et 2022</a:t>
            </a:r>
            <a:r>
              <a:rPr sz="1600" b="1" kern="1200" spc="20" dirty="0">
                <a:solidFill>
                  <a:srgbClr val="231F20"/>
                </a:solidFill>
                <a:latin typeface="+mn-lt"/>
                <a:cs typeface="Calibri" panose="020F0502020204030204" pitchFamily="34" charset="0"/>
              </a:rPr>
              <a:t>).</a:t>
            </a:r>
            <a:endParaRPr sz="1600" b="1" kern="1200" spc="20" dirty="0">
              <a:latin typeface="+mn-lt"/>
              <a:cs typeface="Calibri" panose="020F0502020204030204" pitchFamily="34" charset="0"/>
            </a:endParaRPr>
          </a:p>
        </p:txBody>
      </p:sp>
      <p:sp>
        <p:nvSpPr>
          <p:cNvPr id="12" name="object 8"/>
          <p:cNvSpPr txBox="1"/>
          <p:nvPr/>
        </p:nvSpPr>
        <p:spPr>
          <a:xfrm>
            <a:off x="512534" y="5163716"/>
            <a:ext cx="4045703" cy="1084912"/>
          </a:xfrm>
          <a:prstGeom prst="rect">
            <a:avLst/>
          </a:prstGeom>
        </p:spPr>
        <p:txBody>
          <a:bodyPr vert="horz" wrap="square" lIns="0" tIns="12700" rIns="0" bIns="0" rtlCol="0">
            <a:spAutoFit/>
          </a:bodyPr>
          <a:lstStyle/>
          <a:p>
            <a:pPr algn="l">
              <a:spcBef>
                <a:spcPts val="100"/>
              </a:spcBef>
              <a:tabLst>
                <a:tab pos="240665" algn="l"/>
              </a:tabLst>
            </a:pPr>
            <a:r>
              <a:rPr lang="fr-FR" sz="2400" b="1" kern="1200" spc="20" dirty="0">
                <a:solidFill>
                  <a:srgbClr val="ED7D31"/>
                </a:solidFill>
                <a:latin typeface="Wingdings 3" panose="05040102010807070707" pitchFamily="18" charset="2"/>
                <a:cs typeface="Calibri" panose="020F0502020204030204" pitchFamily="34" charset="0"/>
              </a:rPr>
              <a:t>k</a:t>
            </a:r>
            <a:r>
              <a:rPr lang="fr-FR" sz="2400" b="1" kern="1200" spc="20" dirty="0">
                <a:solidFill>
                  <a:srgbClr val="ED7D31"/>
                </a:solidFill>
                <a:latin typeface="+mn-lt"/>
                <a:cs typeface="Calibri" panose="020F0502020204030204" pitchFamily="34" charset="0"/>
              </a:rPr>
              <a:t>90 % </a:t>
            </a:r>
          </a:p>
          <a:p>
            <a:pPr algn="l">
              <a:spcBef>
                <a:spcPts val="100"/>
              </a:spcBef>
              <a:tabLst>
                <a:tab pos="240665" algn="l"/>
              </a:tabLst>
            </a:pPr>
            <a:r>
              <a:rPr lang="fr-FR" sz="1400" dirty="0">
                <a:latin typeface="+mn-lt"/>
              </a:rPr>
              <a:t>des CDU débat des résultats annuels des Indicateurs de Qualité et de Sécurité des Soins (IQSS) (85 % en 2022).</a:t>
            </a:r>
            <a:endParaRPr lang="fr-FR" sz="1400" kern="1200" spc="20" dirty="0">
              <a:solidFill>
                <a:srgbClr val="231F20"/>
              </a:solidFill>
              <a:latin typeface="+mn-lt"/>
              <a:cs typeface="Calibri" panose="020F0502020204030204" pitchFamily="34" charset="0"/>
            </a:endParaRPr>
          </a:p>
          <a:p>
            <a:pPr algn="l">
              <a:spcBef>
                <a:spcPts val="100"/>
              </a:spcBef>
              <a:tabLst>
                <a:tab pos="240665" algn="l"/>
              </a:tabLst>
            </a:pPr>
            <a:endParaRPr lang="fr-FR" sz="1600" kern="1200" spc="20" dirty="0">
              <a:solidFill>
                <a:srgbClr val="231F20"/>
              </a:solidFill>
              <a:latin typeface="+mn-lt"/>
              <a:cs typeface="Calibri" panose="020F0502020204030204" pitchFamily="34" charset="0"/>
            </a:endParaRPr>
          </a:p>
        </p:txBody>
      </p:sp>
      <p:sp>
        <p:nvSpPr>
          <p:cNvPr id="15" name="object 8"/>
          <p:cNvSpPr txBox="1"/>
          <p:nvPr/>
        </p:nvSpPr>
        <p:spPr>
          <a:xfrm>
            <a:off x="541124" y="6902578"/>
            <a:ext cx="3119948" cy="1744067"/>
          </a:xfrm>
          <a:prstGeom prst="rect">
            <a:avLst/>
          </a:prstGeom>
        </p:spPr>
        <p:txBody>
          <a:bodyPr vert="horz" wrap="square" lIns="0" tIns="12700" rIns="0" bIns="0" rtlCol="0">
            <a:spAutoFit/>
          </a:bodyPr>
          <a:lstStyle/>
          <a:p>
            <a:pPr algn="l">
              <a:spcBef>
                <a:spcPts val="100"/>
              </a:spcBef>
              <a:tabLst>
                <a:tab pos="240665" algn="l"/>
              </a:tabLst>
            </a:pPr>
            <a:r>
              <a:rPr lang="fr-FR" sz="2400" b="1" kern="1200" spc="20" dirty="0">
                <a:solidFill>
                  <a:schemeClr val="tx1"/>
                </a:solidFill>
                <a:latin typeface="+mn-lt"/>
                <a:cs typeface="Calibri" panose="020F0502020204030204" pitchFamily="34" charset="0"/>
              </a:rPr>
              <a:t>98 % </a:t>
            </a:r>
          </a:p>
          <a:p>
            <a:pPr marL="12700" marR="5080" algn="l">
              <a:spcBef>
                <a:spcPts val="100"/>
              </a:spcBef>
            </a:pPr>
            <a:r>
              <a:rPr lang="fr-FR" sz="1400" dirty="0">
                <a:latin typeface="+mn-lt"/>
              </a:rPr>
              <a:t>des CDU </a:t>
            </a:r>
            <a:r>
              <a:rPr lang="fr-FR" sz="1400" kern="1200" spc="20" dirty="0">
                <a:solidFill>
                  <a:srgbClr val="231F20"/>
                </a:solidFill>
                <a:latin typeface="+mn-lt"/>
                <a:cs typeface="Calibri" panose="020F0502020204030204" pitchFamily="34" charset="0"/>
              </a:rPr>
              <a:t>ont eu un accès aux Evènements Indésirables Graves (EIG) ainsi qu’aux actions correctives proposées pour y remédier.</a:t>
            </a:r>
          </a:p>
          <a:p>
            <a:pPr marL="12700" marR="5080" algn="l">
              <a:spcBef>
                <a:spcPts val="100"/>
              </a:spcBef>
            </a:pPr>
            <a:r>
              <a:rPr lang="fr-FR" sz="1400" kern="1200" spc="20" dirty="0">
                <a:solidFill>
                  <a:srgbClr val="231F20"/>
                </a:solidFill>
                <a:latin typeface="+mn-lt"/>
                <a:cs typeface="Calibri" panose="020F0502020204030204" pitchFamily="34" charset="0"/>
              </a:rPr>
              <a:t>(98 % en 2022)</a:t>
            </a:r>
            <a:endParaRPr lang="fr-FR" sz="1400" kern="1200" spc="20" dirty="0">
              <a:latin typeface="+mn-lt"/>
              <a:cs typeface="Calibri" panose="020F0502020204030204" pitchFamily="34" charset="0"/>
            </a:endParaRPr>
          </a:p>
          <a:p>
            <a:pPr algn="l">
              <a:spcBef>
                <a:spcPts val="100"/>
              </a:spcBef>
              <a:tabLst>
                <a:tab pos="240665" algn="l"/>
              </a:tabLst>
            </a:pPr>
            <a:endParaRPr lang="fr-FR" sz="1600" kern="1200" spc="20" dirty="0">
              <a:solidFill>
                <a:srgbClr val="231F20"/>
              </a:solidFill>
              <a:latin typeface="+mn-lt"/>
              <a:cs typeface="Calibri" panose="020F0502020204030204" pitchFamily="34" charset="0"/>
            </a:endParaRPr>
          </a:p>
        </p:txBody>
      </p:sp>
      <p:cxnSp>
        <p:nvCxnSpPr>
          <p:cNvPr id="5" name="Connecteur droit 4"/>
          <p:cNvCxnSpPr/>
          <p:nvPr/>
        </p:nvCxnSpPr>
        <p:spPr>
          <a:xfrm>
            <a:off x="541124" y="4806709"/>
            <a:ext cx="6297075" cy="0"/>
          </a:xfrm>
          <a:prstGeom prst="line">
            <a:avLst/>
          </a:prstGeom>
          <a:ln w="38100">
            <a:solidFill>
              <a:srgbClr val="FA8900"/>
            </a:solidFill>
          </a:ln>
        </p:spPr>
        <p:style>
          <a:lnRef idx="1">
            <a:schemeClr val="accent4"/>
          </a:lnRef>
          <a:fillRef idx="0">
            <a:schemeClr val="accent4"/>
          </a:fillRef>
          <a:effectRef idx="0">
            <a:schemeClr val="accent4"/>
          </a:effectRef>
          <a:fontRef idx="minor">
            <a:schemeClr val="tx1"/>
          </a:fontRef>
        </p:style>
      </p:cxnSp>
      <p:cxnSp>
        <p:nvCxnSpPr>
          <p:cNvPr id="20" name="Connecteur droit 19"/>
          <p:cNvCxnSpPr>
            <a:cxnSpLocks/>
          </p:cNvCxnSpPr>
          <p:nvPr/>
        </p:nvCxnSpPr>
        <p:spPr>
          <a:xfrm>
            <a:off x="3983943" y="6536646"/>
            <a:ext cx="0" cy="2409994"/>
          </a:xfrm>
          <a:prstGeom prst="line">
            <a:avLst/>
          </a:prstGeom>
          <a:ln w="38100">
            <a:solidFill>
              <a:srgbClr val="FA8900"/>
            </a:solidFill>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89FA8EAB-5FF5-6DC1-FD87-23798542E8AC}"/>
              </a:ext>
            </a:extLst>
          </p:cNvPr>
          <p:cNvSpPr txBox="1"/>
          <p:nvPr/>
        </p:nvSpPr>
        <p:spPr>
          <a:xfrm>
            <a:off x="360000" y="294780"/>
            <a:ext cx="6840000" cy="261610"/>
          </a:xfrm>
          <a:prstGeom prst="rect">
            <a:avLst/>
          </a:prstGeom>
          <a:solidFill>
            <a:srgbClr val="FA8900"/>
          </a:solidFill>
        </p:spPr>
        <p:txBody>
          <a:bodyPr wrap="square" rtlCol="0">
            <a:spAutoFit/>
          </a:bodyPr>
          <a:lstStyle/>
          <a:p>
            <a:pPr algn="r"/>
            <a:r>
              <a:rPr lang="fr-FR" sz="1100" b="1" u="sng" kern="1200" spc="20" dirty="0">
                <a:solidFill>
                  <a:schemeClr val="bg1"/>
                </a:solidFill>
                <a:latin typeface="+mn-lt"/>
                <a:ea typeface="Verdana" panose="020B0604030504040204" pitchFamily="34" charset="0"/>
                <a:cs typeface="Calibri" panose="020F0502020204030204" pitchFamily="34" charset="0"/>
              </a:rPr>
              <a:t>BILAN DE L’ACTIVITE DES CDU SUR LES ANNEES 2022-2023</a:t>
            </a:r>
          </a:p>
        </p:txBody>
      </p:sp>
      <p:cxnSp>
        <p:nvCxnSpPr>
          <p:cNvPr id="10" name="Connecteur droit 9">
            <a:extLst>
              <a:ext uri="{FF2B5EF4-FFF2-40B4-BE49-F238E27FC236}">
                <a16:creationId xmlns:a16="http://schemas.microsoft.com/office/drawing/2014/main" id="{3D5E091F-336A-820F-A6BF-1062CAB09F45}"/>
              </a:ext>
            </a:extLst>
          </p:cNvPr>
          <p:cNvCxnSpPr>
            <a:cxnSpLocks/>
          </p:cNvCxnSpPr>
          <p:nvPr/>
        </p:nvCxnSpPr>
        <p:spPr>
          <a:xfrm>
            <a:off x="3689661" y="2720852"/>
            <a:ext cx="0" cy="2085857"/>
          </a:xfrm>
          <a:prstGeom prst="line">
            <a:avLst/>
          </a:prstGeom>
          <a:ln w="38100">
            <a:solidFill>
              <a:srgbClr val="FA8900"/>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4F4BB62C-E72D-60F3-6A7E-0AE569FC4E3D}"/>
              </a:ext>
            </a:extLst>
          </p:cNvPr>
          <p:cNvCxnSpPr/>
          <p:nvPr/>
        </p:nvCxnSpPr>
        <p:spPr>
          <a:xfrm>
            <a:off x="512534" y="8946640"/>
            <a:ext cx="6297075" cy="0"/>
          </a:xfrm>
          <a:prstGeom prst="line">
            <a:avLst/>
          </a:prstGeom>
          <a:ln w="38100">
            <a:solidFill>
              <a:srgbClr val="FA8900"/>
            </a:solidFill>
          </a:ln>
        </p:spPr>
        <p:style>
          <a:lnRef idx="1">
            <a:schemeClr val="accent4"/>
          </a:lnRef>
          <a:fillRef idx="0">
            <a:schemeClr val="accent4"/>
          </a:fillRef>
          <a:effectRef idx="0">
            <a:schemeClr val="accent4"/>
          </a:effectRef>
          <a:fontRef idx="minor">
            <a:schemeClr val="tx1"/>
          </a:fontRef>
        </p:style>
      </p:cxnSp>
      <p:sp>
        <p:nvSpPr>
          <p:cNvPr id="19" name="object 8">
            <a:extLst>
              <a:ext uri="{FF2B5EF4-FFF2-40B4-BE49-F238E27FC236}">
                <a16:creationId xmlns:a16="http://schemas.microsoft.com/office/drawing/2014/main" id="{D4EE9D28-0D9F-6706-7076-0C8F90F63AE0}"/>
              </a:ext>
            </a:extLst>
          </p:cNvPr>
          <p:cNvSpPr txBox="1"/>
          <p:nvPr/>
        </p:nvSpPr>
        <p:spPr>
          <a:xfrm>
            <a:off x="4258242" y="6908803"/>
            <a:ext cx="2579953" cy="1528624"/>
          </a:xfrm>
          <a:prstGeom prst="rect">
            <a:avLst/>
          </a:prstGeom>
        </p:spPr>
        <p:txBody>
          <a:bodyPr vert="horz" wrap="square" lIns="0" tIns="12700" rIns="0" bIns="0" rtlCol="0">
            <a:spAutoFit/>
          </a:bodyPr>
          <a:lstStyle/>
          <a:p>
            <a:pPr algn="l">
              <a:spcBef>
                <a:spcPts val="100"/>
              </a:spcBef>
              <a:tabLst>
                <a:tab pos="240665" algn="l"/>
              </a:tabLst>
            </a:pPr>
            <a:r>
              <a:rPr lang="fr-FR" sz="2400" b="1" kern="1200" spc="20" dirty="0">
                <a:solidFill>
                  <a:srgbClr val="ED7D31"/>
                </a:solidFill>
                <a:latin typeface="Wingdings 3" panose="05040102010807070707" pitchFamily="18" charset="2"/>
                <a:cs typeface="Calibri" panose="020F0502020204030204" pitchFamily="34" charset="0"/>
              </a:rPr>
              <a:t>k</a:t>
            </a:r>
            <a:r>
              <a:rPr lang="fr-FR" sz="2400" b="1" kern="1200" spc="20" dirty="0">
                <a:solidFill>
                  <a:srgbClr val="ED7D31"/>
                </a:solidFill>
                <a:latin typeface="+mn-lt"/>
                <a:cs typeface="Calibri" panose="020F0502020204030204" pitchFamily="34" charset="0"/>
              </a:rPr>
              <a:t>100 % </a:t>
            </a:r>
          </a:p>
          <a:p>
            <a:pPr marL="12700" marR="5080" algn="l">
              <a:spcBef>
                <a:spcPts val="100"/>
              </a:spcBef>
            </a:pPr>
            <a:r>
              <a:rPr lang="fr-FR" sz="1400" dirty="0">
                <a:latin typeface="+mn-lt"/>
              </a:rPr>
              <a:t>des CDU </a:t>
            </a:r>
            <a:r>
              <a:rPr lang="fr-FR" sz="1400" kern="1200" spc="20" dirty="0">
                <a:solidFill>
                  <a:srgbClr val="231F20"/>
                </a:solidFill>
                <a:latin typeface="+mn-lt"/>
                <a:cs typeface="Calibri" panose="020F0502020204030204" pitchFamily="34" charset="0"/>
              </a:rPr>
              <a:t>sont impliquées dans </a:t>
            </a:r>
            <a:br>
              <a:rPr lang="fr-FR" sz="1400" kern="1200" spc="20" dirty="0">
                <a:solidFill>
                  <a:srgbClr val="231F20"/>
                </a:solidFill>
                <a:latin typeface="+mn-lt"/>
                <a:cs typeface="Calibri" panose="020F0502020204030204" pitchFamily="34" charset="0"/>
              </a:rPr>
            </a:br>
            <a:r>
              <a:rPr lang="fr-FR" sz="1400" kern="1200" spc="20" dirty="0">
                <a:solidFill>
                  <a:srgbClr val="231F20"/>
                </a:solidFill>
                <a:latin typeface="+mn-lt"/>
                <a:cs typeface="Calibri" panose="020F0502020204030204" pitchFamily="34" charset="0"/>
              </a:rPr>
              <a:t>la préparation de la visite de certification.</a:t>
            </a:r>
          </a:p>
          <a:p>
            <a:pPr marL="12700" marR="5080" algn="l">
              <a:spcBef>
                <a:spcPts val="100"/>
              </a:spcBef>
            </a:pPr>
            <a:r>
              <a:rPr lang="fr-FR" sz="1400" kern="1200" spc="20" dirty="0">
                <a:solidFill>
                  <a:srgbClr val="231F20"/>
                </a:solidFill>
                <a:latin typeface="+mn-lt"/>
                <a:cs typeface="Calibri" panose="020F0502020204030204" pitchFamily="34" charset="0"/>
              </a:rPr>
              <a:t>(98,5 % en 2022).</a:t>
            </a:r>
            <a:endParaRPr lang="fr-FR" sz="1400" kern="1200" spc="20" dirty="0">
              <a:latin typeface="+mn-lt"/>
              <a:cs typeface="Calibri" panose="020F0502020204030204" pitchFamily="34" charset="0"/>
            </a:endParaRPr>
          </a:p>
          <a:p>
            <a:pPr algn="l">
              <a:spcBef>
                <a:spcPts val="100"/>
              </a:spcBef>
              <a:tabLst>
                <a:tab pos="240665" algn="l"/>
              </a:tabLst>
            </a:pPr>
            <a:endParaRPr lang="fr-FR" sz="1600" kern="1200" spc="20" dirty="0">
              <a:solidFill>
                <a:srgbClr val="231F20"/>
              </a:solidFill>
              <a:latin typeface="+mn-lt"/>
              <a:cs typeface="Calibri" panose="020F0502020204030204" pitchFamily="34" charset="0"/>
            </a:endParaRPr>
          </a:p>
        </p:txBody>
      </p:sp>
      <p:cxnSp>
        <p:nvCxnSpPr>
          <p:cNvPr id="26" name="Connecteur droit 25">
            <a:extLst>
              <a:ext uri="{FF2B5EF4-FFF2-40B4-BE49-F238E27FC236}">
                <a16:creationId xmlns:a16="http://schemas.microsoft.com/office/drawing/2014/main" id="{3C280F90-38CC-E0A6-BFA1-2027A9FFB140}"/>
              </a:ext>
            </a:extLst>
          </p:cNvPr>
          <p:cNvCxnSpPr/>
          <p:nvPr/>
        </p:nvCxnSpPr>
        <p:spPr>
          <a:xfrm>
            <a:off x="545588" y="10146620"/>
            <a:ext cx="6297075" cy="0"/>
          </a:xfrm>
          <a:prstGeom prst="line">
            <a:avLst/>
          </a:prstGeom>
          <a:ln w="38100">
            <a:solidFill>
              <a:srgbClr val="FA8900"/>
            </a:solidFill>
          </a:ln>
        </p:spPr>
        <p:style>
          <a:lnRef idx="1">
            <a:schemeClr val="accent4"/>
          </a:lnRef>
          <a:fillRef idx="0">
            <a:schemeClr val="accent4"/>
          </a:fillRef>
          <a:effectRef idx="0">
            <a:schemeClr val="accent4"/>
          </a:effectRef>
          <a:fontRef idx="minor">
            <a:schemeClr val="tx1"/>
          </a:fontRef>
        </p:style>
      </p:cxnSp>
      <p:cxnSp>
        <p:nvCxnSpPr>
          <p:cNvPr id="27" name="Connecteur droit 26">
            <a:extLst>
              <a:ext uri="{FF2B5EF4-FFF2-40B4-BE49-F238E27FC236}">
                <a16:creationId xmlns:a16="http://schemas.microsoft.com/office/drawing/2014/main" id="{EFF67E10-A783-C575-6ED8-FEEBC86E675D}"/>
              </a:ext>
            </a:extLst>
          </p:cNvPr>
          <p:cNvCxnSpPr/>
          <p:nvPr/>
        </p:nvCxnSpPr>
        <p:spPr>
          <a:xfrm>
            <a:off x="512534" y="6546680"/>
            <a:ext cx="6297075" cy="0"/>
          </a:xfrm>
          <a:prstGeom prst="line">
            <a:avLst/>
          </a:prstGeom>
          <a:ln w="38100">
            <a:solidFill>
              <a:srgbClr val="FA8900"/>
            </a:solidFill>
          </a:ln>
        </p:spPr>
        <p:style>
          <a:lnRef idx="1">
            <a:schemeClr val="accent4"/>
          </a:lnRef>
          <a:fillRef idx="0">
            <a:schemeClr val="accent4"/>
          </a:fillRef>
          <a:effectRef idx="0">
            <a:schemeClr val="accent4"/>
          </a:effectRef>
          <a:fontRef idx="minor">
            <a:schemeClr val="tx1"/>
          </a:fontRef>
        </p:style>
      </p:cxnSp>
      <p:pic>
        <p:nvPicPr>
          <p:cNvPr id="29" name="Graphique 28" descr="Mille avec un remplissage uni">
            <a:extLst>
              <a:ext uri="{FF2B5EF4-FFF2-40B4-BE49-F238E27FC236}">
                <a16:creationId xmlns:a16="http://schemas.microsoft.com/office/drawing/2014/main" id="{1008E90C-A594-75F2-90EC-89E1D40935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56403" y="5212287"/>
            <a:ext cx="914400" cy="914400"/>
          </a:xfrm>
          <a:prstGeom prst="rect">
            <a:avLst/>
          </a:prstGeom>
        </p:spPr>
      </p:pic>
      <p:pic>
        <p:nvPicPr>
          <p:cNvPr id="31" name="Graphique 30" descr="Avis des clients avec un remplissage uni">
            <a:extLst>
              <a:ext uri="{FF2B5EF4-FFF2-40B4-BE49-F238E27FC236}">
                <a16:creationId xmlns:a16="http://schemas.microsoft.com/office/drawing/2014/main" id="{092D136F-8589-1E50-4ACD-5B07770590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8305" y="666778"/>
            <a:ext cx="914400" cy="914400"/>
          </a:xfrm>
          <a:prstGeom prst="rect">
            <a:avLst/>
          </a:prstGeom>
        </p:spPr>
      </p:pic>
      <p:cxnSp>
        <p:nvCxnSpPr>
          <p:cNvPr id="36" name="Connecteur droit 35">
            <a:extLst>
              <a:ext uri="{FF2B5EF4-FFF2-40B4-BE49-F238E27FC236}">
                <a16:creationId xmlns:a16="http://schemas.microsoft.com/office/drawing/2014/main" id="{CABA63D0-CB82-A230-8A03-8FCB39DE0BD4}"/>
              </a:ext>
            </a:extLst>
          </p:cNvPr>
          <p:cNvCxnSpPr>
            <a:cxnSpLocks/>
          </p:cNvCxnSpPr>
          <p:nvPr/>
        </p:nvCxnSpPr>
        <p:spPr>
          <a:xfrm>
            <a:off x="5091827" y="4806709"/>
            <a:ext cx="0" cy="1739971"/>
          </a:xfrm>
          <a:prstGeom prst="line">
            <a:avLst/>
          </a:prstGeom>
          <a:ln w="38100">
            <a:solidFill>
              <a:srgbClr val="FA8900"/>
            </a:solidFill>
          </a:ln>
        </p:spPr>
        <p:style>
          <a:lnRef idx="1">
            <a:schemeClr val="accent1"/>
          </a:lnRef>
          <a:fillRef idx="0">
            <a:schemeClr val="accent1"/>
          </a:fillRef>
          <a:effectRef idx="0">
            <a:schemeClr val="accent1"/>
          </a:effectRef>
          <a:fontRef idx="minor">
            <a:schemeClr val="tx1"/>
          </a:fontRef>
        </p:style>
      </p:cxnSp>
      <p:sp>
        <p:nvSpPr>
          <p:cNvPr id="44" name="object 9">
            <a:extLst>
              <a:ext uri="{FF2B5EF4-FFF2-40B4-BE49-F238E27FC236}">
                <a16:creationId xmlns:a16="http://schemas.microsoft.com/office/drawing/2014/main" id="{934F5DC8-3F26-752B-D8F5-9B5AFF87F59C}"/>
              </a:ext>
            </a:extLst>
          </p:cNvPr>
          <p:cNvSpPr/>
          <p:nvPr/>
        </p:nvSpPr>
        <p:spPr>
          <a:xfrm>
            <a:off x="1541342" y="719999"/>
            <a:ext cx="2716900" cy="767769"/>
          </a:xfrm>
          <a:custGeom>
            <a:avLst/>
            <a:gdLst/>
            <a:ahLst/>
            <a:cxnLst/>
            <a:rect l="l" t="t" r="r" b="b"/>
            <a:pathLst>
              <a:path w="4361815" h="459740">
                <a:moveTo>
                  <a:pt x="4361815" y="0"/>
                </a:moveTo>
                <a:lnTo>
                  <a:pt x="0" y="0"/>
                </a:lnTo>
                <a:lnTo>
                  <a:pt x="0" y="459270"/>
                </a:lnTo>
                <a:lnTo>
                  <a:pt x="4361815" y="459270"/>
                </a:lnTo>
                <a:lnTo>
                  <a:pt x="4361815" y="0"/>
                </a:lnTo>
                <a:close/>
              </a:path>
            </a:pathLst>
          </a:custGeom>
          <a:noFill/>
        </p:spPr>
        <p:txBody>
          <a:bodyPr wrap="square" lIns="0" tIns="0" rIns="0" bIns="0" rtlCol="0" anchor="t"/>
          <a:lstStyle/>
          <a:p>
            <a:r>
              <a:rPr lang="fr-FR" sz="2400" b="1">
                <a:solidFill>
                  <a:schemeClr val="accent2"/>
                </a:solidFill>
                <a:latin typeface="+mj-lt"/>
                <a:ea typeface="Verdana" panose="020B0604030504040204" pitchFamily="34" charset="0"/>
              </a:rPr>
              <a:t>Participation à la vie de l’établissement</a:t>
            </a:r>
          </a:p>
        </p:txBody>
      </p:sp>
      <p:sp>
        <p:nvSpPr>
          <p:cNvPr id="46" name="object 16">
            <a:extLst>
              <a:ext uri="{FF2B5EF4-FFF2-40B4-BE49-F238E27FC236}">
                <a16:creationId xmlns:a16="http://schemas.microsoft.com/office/drawing/2014/main" id="{90B4C1E6-37B3-D621-4D99-E93AC90C8EBA}"/>
              </a:ext>
            </a:extLst>
          </p:cNvPr>
          <p:cNvSpPr txBox="1"/>
          <p:nvPr/>
        </p:nvSpPr>
        <p:spPr>
          <a:xfrm>
            <a:off x="7314705" y="7386666"/>
            <a:ext cx="92333" cy="2973543"/>
          </a:xfrm>
          <a:prstGeom prst="rect">
            <a:avLst/>
          </a:prstGeom>
        </p:spPr>
        <p:txBody>
          <a:bodyPr vert="vert270" wrap="square" lIns="0" tIns="16510" rIns="0" bIns="0" rtlCol="0">
            <a:spAutoFit/>
          </a:bodyPr>
          <a:lstStyle/>
          <a:p>
            <a:pPr marL="12700">
              <a:lnSpc>
                <a:spcPct val="100000"/>
              </a:lnSpc>
              <a:spcBef>
                <a:spcPts val="130"/>
              </a:spcBef>
            </a:pPr>
            <a:r>
              <a:rPr lang="fr-FR" sz="600" b="0">
                <a:solidFill>
                  <a:srgbClr val="231F20"/>
                </a:solidFill>
                <a:latin typeface="Calibri" panose="020F0502020204030204" pitchFamily="34" charset="0"/>
                <a:cs typeface="Calibri" panose="020F0502020204030204" pitchFamily="34" charset="0"/>
              </a:rPr>
              <a:t>Rapport </a:t>
            </a:r>
            <a:r>
              <a:rPr lang="fr-FR" sz="600" b="0" spc="-10">
                <a:solidFill>
                  <a:srgbClr val="231F20"/>
                </a:solidFill>
                <a:latin typeface="Calibri" panose="020F0502020204030204" pitchFamily="34" charset="0"/>
                <a:cs typeface="Calibri" panose="020F0502020204030204" pitchFamily="34" charset="0"/>
              </a:rPr>
              <a:t>d’activité</a:t>
            </a:r>
            <a:r>
              <a:rPr lang="fr-FR" sz="600" b="0" spc="5">
                <a:solidFill>
                  <a:srgbClr val="231F20"/>
                </a:solidFill>
                <a:latin typeface="Calibri" panose="020F0502020204030204" pitchFamily="34" charset="0"/>
                <a:cs typeface="Calibri" panose="020F0502020204030204" pitchFamily="34" charset="0"/>
              </a:rPr>
              <a:t> </a:t>
            </a:r>
            <a:r>
              <a:rPr lang="fr-FR" sz="600" b="0">
                <a:solidFill>
                  <a:srgbClr val="231F20"/>
                </a:solidFill>
                <a:latin typeface="Calibri" panose="020F0502020204030204" pitchFamily="34" charset="0"/>
                <a:cs typeface="Calibri" panose="020F0502020204030204" pitchFamily="34" charset="0"/>
              </a:rPr>
              <a:t>des </a:t>
            </a:r>
            <a:r>
              <a:rPr lang="fr-FR" sz="600" b="0" spc="-10">
                <a:solidFill>
                  <a:srgbClr val="231F20"/>
                </a:solidFill>
                <a:latin typeface="Calibri" panose="020F0502020204030204" pitchFamily="34" charset="0"/>
                <a:cs typeface="Calibri" panose="020F0502020204030204" pitchFamily="34" charset="0"/>
              </a:rPr>
              <a:t>commissions</a:t>
            </a:r>
            <a:r>
              <a:rPr lang="fr-FR" sz="600" b="0" spc="5">
                <a:solidFill>
                  <a:srgbClr val="231F20"/>
                </a:solidFill>
                <a:latin typeface="Calibri" panose="020F0502020204030204" pitchFamily="34" charset="0"/>
                <a:cs typeface="Calibri" panose="020F0502020204030204" pitchFamily="34" charset="0"/>
              </a:rPr>
              <a:t> </a:t>
            </a:r>
            <a:r>
              <a:rPr lang="fr-FR" sz="600" b="0">
                <a:solidFill>
                  <a:srgbClr val="231F20"/>
                </a:solidFill>
                <a:latin typeface="Calibri" panose="020F0502020204030204" pitchFamily="34" charset="0"/>
                <a:cs typeface="Calibri" panose="020F0502020204030204" pitchFamily="34" charset="0"/>
              </a:rPr>
              <a:t>des usagers 2024 sur les années 2022 et 2023</a:t>
            </a:r>
            <a:endParaRPr lang="fr-FR" sz="600">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477445" y="1614649"/>
            <a:ext cx="5759904" cy="531492"/>
          </a:xfrm>
          <a:prstGeom prst="rect">
            <a:avLst/>
          </a:prstGeom>
        </p:spPr>
        <p:txBody>
          <a:bodyPr vert="horz" wrap="square" lIns="0" tIns="12700" rIns="0" bIns="0" rtlCol="0">
            <a:spAutoFit/>
          </a:bodyPr>
          <a:lstStyle/>
          <a:p>
            <a:pPr marL="12700" marR="5080" algn="l">
              <a:lnSpc>
                <a:spcPct val="125000"/>
              </a:lnSpc>
              <a:spcBef>
                <a:spcPts val="100"/>
              </a:spcBef>
            </a:pPr>
            <a:r>
              <a:rPr lang="fr-FR" sz="1400" b="1" kern="1200" spc="20">
                <a:solidFill>
                  <a:srgbClr val="231F20"/>
                </a:solidFill>
                <a:latin typeface="+mj-lt"/>
                <a:cs typeface="Calibri" panose="020F0502020204030204" pitchFamily="34" charset="0"/>
              </a:rPr>
              <a:t>Il doit être élaboré par l’ensemble des membres de la CDU et présenté </a:t>
            </a:r>
            <a:br>
              <a:rPr lang="fr-FR" sz="1400" b="1" kern="1200" spc="20">
                <a:solidFill>
                  <a:srgbClr val="231F20"/>
                </a:solidFill>
                <a:latin typeface="+mj-lt"/>
                <a:cs typeface="Calibri" panose="020F0502020204030204" pitchFamily="34" charset="0"/>
              </a:rPr>
            </a:br>
            <a:r>
              <a:rPr lang="fr-FR" sz="1400" b="1" kern="1200" spc="20">
                <a:solidFill>
                  <a:srgbClr val="231F20"/>
                </a:solidFill>
                <a:latin typeface="+mj-lt"/>
                <a:cs typeface="Calibri" panose="020F0502020204030204" pitchFamily="34" charset="0"/>
              </a:rPr>
              <a:t>au Conseil de Surveillance ou à l’organe collégial de l’établissement.</a:t>
            </a:r>
          </a:p>
        </p:txBody>
      </p:sp>
      <p:sp>
        <p:nvSpPr>
          <p:cNvPr id="28" name="object 22"/>
          <p:cNvSpPr txBox="1">
            <a:spLocks/>
          </p:cNvSpPr>
          <p:nvPr/>
        </p:nvSpPr>
        <p:spPr>
          <a:xfrm>
            <a:off x="7233473" y="10418481"/>
            <a:ext cx="230504" cy="132024"/>
          </a:xfrm>
          <a:prstGeom prst="rect">
            <a:avLst/>
          </a:prstGeom>
        </p:spPr>
        <p:txBody>
          <a:bodyPr vert="horz" wrap="square" lIns="0" tIns="0" rIns="0" bIns="0" rtlCol="0">
            <a:spAutoFit/>
          </a:bodyPr>
          <a:lstStyle>
            <a:defPPr>
              <a:defRPr kern="0"/>
            </a:defPPr>
            <a:lvl1pPr>
              <a:defRPr sz="1000" b="0" i="0">
                <a:solidFill>
                  <a:srgbClr val="231F20"/>
                </a:solidFill>
                <a:latin typeface="Arial"/>
                <a:cs typeface="Arial"/>
              </a:defRPr>
            </a:lvl1pPr>
          </a:lstStyle>
          <a:p>
            <a:pPr marL="38100" algn="ctr">
              <a:lnSpc>
                <a:spcPts val="1070"/>
              </a:lnSpc>
            </a:pPr>
            <a:fld id="{81D60167-4931-47E6-BA6A-407CBD079E47}" type="slidenum">
              <a:rPr lang="fr-FR" sz="800" spc="-25" smtClean="0">
                <a:latin typeface="Calibri" panose="020F0502020204030204" pitchFamily="34" charset="0"/>
                <a:cs typeface="Calibri" panose="020F0502020204030204" pitchFamily="34" charset="0"/>
              </a:rPr>
              <a:pPr marL="38100" algn="ctr">
                <a:lnSpc>
                  <a:spcPts val="1070"/>
                </a:lnSpc>
              </a:pPr>
              <a:t>15</a:t>
            </a:fld>
            <a:endParaRPr lang="fr-FR" spc="-25">
              <a:latin typeface="Calibri" panose="020F0502020204030204" pitchFamily="34" charset="0"/>
              <a:cs typeface="Calibri" panose="020F0502020204030204" pitchFamily="34" charset="0"/>
            </a:endParaRPr>
          </a:p>
        </p:txBody>
      </p:sp>
      <p:sp>
        <p:nvSpPr>
          <p:cNvPr id="20" name="object 9"/>
          <p:cNvSpPr/>
          <p:nvPr/>
        </p:nvSpPr>
        <p:spPr>
          <a:xfrm>
            <a:off x="1209611" y="719999"/>
            <a:ext cx="2239028" cy="767769"/>
          </a:xfrm>
          <a:custGeom>
            <a:avLst/>
            <a:gdLst/>
            <a:ahLst/>
            <a:cxnLst/>
            <a:rect l="l" t="t" r="r" b="b"/>
            <a:pathLst>
              <a:path w="4361815" h="459740">
                <a:moveTo>
                  <a:pt x="4361815" y="0"/>
                </a:moveTo>
                <a:lnTo>
                  <a:pt x="0" y="0"/>
                </a:lnTo>
                <a:lnTo>
                  <a:pt x="0" y="459270"/>
                </a:lnTo>
                <a:lnTo>
                  <a:pt x="4361815" y="459270"/>
                </a:lnTo>
                <a:lnTo>
                  <a:pt x="4361815" y="0"/>
                </a:lnTo>
                <a:close/>
              </a:path>
            </a:pathLst>
          </a:custGeom>
          <a:noFill/>
        </p:spPr>
        <p:txBody>
          <a:bodyPr wrap="square" lIns="0" tIns="0" rIns="0" bIns="0" rtlCol="0" anchor="t"/>
          <a:lstStyle/>
          <a:p>
            <a:r>
              <a:rPr lang="fr-FR" sz="2400" b="1">
                <a:solidFill>
                  <a:schemeClr val="accent2"/>
                </a:solidFill>
                <a:latin typeface="+mj-lt"/>
                <a:ea typeface="Verdana" panose="020B0604030504040204" pitchFamily="34" charset="0"/>
              </a:rPr>
              <a:t>Rapport annuel d’activité</a:t>
            </a:r>
          </a:p>
        </p:txBody>
      </p:sp>
      <p:sp>
        <p:nvSpPr>
          <p:cNvPr id="8" name="object 9"/>
          <p:cNvSpPr/>
          <p:nvPr/>
        </p:nvSpPr>
        <p:spPr>
          <a:xfrm>
            <a:off x="504002" y="8281644"/>
            <a:ext cx="5222975" cy="459740"/>
          </a:xfrm>
          <a:custGeom>
            <a:avLst/>
            <a:gdLst/>
            <a:ahLst/>
            <a:cxnLst/>
            <a:rect l="l" t="t" r="r" b="b"/>
            <a:pathLst>
              <a:path w="4361815" h="459740">
                <a:moveTo>
                  <a:pt x="4361815" y="0"/>
                </a:moveTo>
                <a:lnTo>
                  <a:pt x="0" y="0"/>
                </a:lnTo>
                <a:lnTo>
                  <a:pt x="0" y="459270"/>
                </a:lnTo>
                <a:lnTo>
                  <a:pt x="4361815" y="459270"/>
                </a:lnTo>
                <a:lnTo>
                  <a:pt x="4361815" y="0"/>
                </a:lnTo>
                <a:close/>
              </a:path>
            </a:pathLst>
          </a:custGeom>
          <a:noFill/>
        </p:spPr>
        <p:txBody>
          <a:bodyPr wrap="square" lIns="0" tIns="0" rIns="0" bIns="0" rtlCol="0" anchor="ctr"/>
          <a:lstStyle/>
          <a:p>
            <a:pPr marL="38100">
              <a:spcBef>
                <a:spcPts val="105"/>
              </a:spcBef>
            </a:pPr>
            <a:r>
              <a:rPr lang="fr-FR" sz="2400" b="1">
                <a:solidFill>
                  <a:srgbClr val="FA8900"/>
                </a:solidFill>
                <a:latin typeface="+mj-lt"/>
                <a:ea typeface="Verdana" panose="020B0604030504040204" pitchFamily="34" charset="0"/>
              </a:rPr>
              <a:t>La synthèse du rapport des CDU.</a:t>
            </a:r>
          </a:p>
        </p:txBody>
      </p:sp>
      <p:sp>
        <p:nvSpPr>
          <p:cNvPr id="9" name="object 4"/>
          <p:cNvSpPr txBox="1"/>
          <p:nvPr/>
        </p:nvSpPr>
        <p:spPr>
          <a:xfrm>
            <a:off x="504002" y="8785649"/>
            <a:ext cx="6634192" cy="1628651"/>
          </a:xfrm>
          <a:prstGeom prst="rect">
            <a:avLst/>
          </a:prstGeom>
        </p:spPr>
        <p:txBody>
          <a:bodyPr vert="horz" wrap="square" lIns="0" tIns="12700" rIns="0" bIns="0" rtlCol="0">
            <a:spAutoFit/>
          </a:bodyPr>
          <a:lstStyle/>
          <a:p>
            <a:pPr>
              <a:spcAft>
                <a:spcPts val="600"/>
              </a:spcAft>
            </a:pPr>
            <a:r>
              <a:rPr lang="fr-FR" sz="1000">
                <a:latin typeface="+mn-lt"/>
              </a:rPr>
              <a:t>L’article L.1112-3 du Code de la Santé Publique dispose que « Le conseil de surveillance des établissements publics de santé ou une instance habilitée à cet effet dans les établissements privés délibère au moins une fois par an sur la politique de l’établissement en ce qui concerne les droits des usagers et la qualité de l’accueil et de la prise en charge, sur la base d’un rapport présenté par la Commission Des Usagers. </a:t>
            </a:r>
          </a:p>
          <a:p>
            <a:pPr>
              <a:spcAft>
                <a:spcPts val="600"/>
              </a:spcAft>
            </a:pPr>
            <a:r>
              <a:rPr lang="fr-FR" sz="1000">
                <a:latin typeface="+mn-lt"/>
              </a:rPr>
              <a:t>Chaque commission est chargée d’adresser à l’Agence régionale de santé un rapport sur ses principales observations et actions menées durant l’année. </a:t>
            </a:r>
          </a:p>
          <a:p>
            <a:pPr>
              <a:spcAft>
                <a:spcPts val="600"/>
              </a:spcAft>
            </a:pPr>
            <a:r>
              <a:rPr lang="fr-FR" sz="1000">
                <a:latin typeface="+mn-lt"/>
              </a:rPr>
              <a:t>L’ARS analyse ces données et réalise une synthèse régionale dressant un état des lieux de la situation des droits des usagers dans les établissements de santé de la Nouvelle Aquitaine. </a:t>
            </a:r>
          </a:p>
          <a:p>
            <a:pPr>
              <a:spcAft>
                <a:spcPts val="600"/>
              </a:spcAft>
            </a:pPr>
            <a:endParaRPr lang="fr-FR" sz="1000" kern="1200" spc="20">
              <a:solidFill>
                <a:srgbClr val="231F20"/>
              </a:solidFill>
              <a:latin typeface="+mn-lt"/>
              <a:cs typeface="Calibri" panose="020F0502020204030204" pitchFamily="34" charset="0"/>
            </a:endParaRPr>
          </a:p>
        </p:txBody>
      </p:sp>
      <p:sp>
        <p:nvSpPr>
          <p:cNvPr id="14" name="object 4"/>
          <p:cNvSpPr txBox="1"/>
          <p:nvPr/>
        </p:nvSpPr>
        <p:spPr>
          <a:xfrm>
            <a:off x="503999" y="2475476"/>
            <a:ext cx="6810706" cy="628377"/>
          </a:xfrm>
          <a:prstGeom prst="rect">
            <a:avLst/>
          </a:prstGeom>
        </p:spPr>
        <p:txBody>
          <a:bodyPr vert="horz" wrap="square" lIns="0" tIns="12700" rIns="0" bIns="0" rtlCol="0">
            <a:spAutoFit/>
          </a:bodyPr>
          <a:lstStyle/>
          <a:p>
            <a:pPr marL="12700" marR="5080" algn="l"/>
            <a:r>
              <a:rPr lang="fr-FR" sz="2400" kern="1200" spc="20" dirty="0">
                <a:solidFill>
                  <a:srgbClr val="ED7D31"/>
                </a:solidFill>
                <a:latin typeface="Wingdings 3" panose="05040102010807070707" pitchFamily="18" charset="2"/>
                <a:cs typeface="Calibri" panose="020F0502020204030204" pitchFamily="34" charset="0"/>
              </a:rPr>
              <a:t>k</a:t>
            </a:r>
            <a:r>
              <a:rPr lang="fr-FR" sz="2400" kern="1200" spc="20" dirty="0">
                <a:solidFill>
                  <a:srgbClr val="ED7D31"/>
                </a:solidFill>
                <a:latin typeface="+mn-lt"/>
                <a:cs typeface="Calibri" panose="020F0502020204030204" pitchFamily="34" charset="0"/>
              </a:rPr>
              <a:t> </a:t>
            </a:r>
            <a:r>
              <a:rPr lang="fr-FR" sz="2400" b="1" kern="1200" spc="20" dirty="0">
                <a:solidFill>
                  <a:srgbClr val="ED7D31"/>
                </a:solidFill>
                <a:latin typeface="+mj-lt"/>
                <a:cs typeface="Calibri" panose="020F0502020204030204" pitchFamily="34" charset="0"/>
              </a:rPr>
              <a:t>82 % </a:t>
            </a:r>
            <a:r>
              <a:rPr lang="fr-FR" sz="2000" b="1" kern="1200" spc="20" dirty="0">
                <a:solidFill>
                  <a:srgbClr val="231F20"/>
                </a:solidFill>
                <a:latin typeface="+mj-lt"/>
                <a:cs typeface="Calibri" panose="020F0502020204030204" pitchFamily="34" charset="0"/>
              </a:rPr>
              <a:t>d</a:t>
            </a:r>
            <a:r>
              <a:rPr sz="2000" b="1" kern="1200" spc="20" dirty="0">
                <a:solidFill>
                  <a:srgbClr val="231F20"/>
                </a:solidFill>
                <a:latin typeface="+mj-lt"/>
                <a:cs typeface="Calibri" panose="020F0502020204030204" pitchFamily="34" charset="0"/>
              </a:rPr>
              <a:t>es CDU </a:t>
            </a:r>
            <a:r>
              <a:rPr sz="2000" b="1" kern="1200" spc="20" dirty="0" err="1">
                <a:solidFill>
                  <a:srgbClr val="231F20"/>
                </a:solidFill>
                <a:latin typeface="+mj-lt"/>
                <a:cs typeface="Calibri" panose="020F0502020204030204" pitchFamily="34" charset="0"/>
              </a:rPr>
              <a:t>ont</a:t>
            </a:r>
            <a:r>
              <a:rPr sz="2000" b="1" kern="1200" spc="20" dirty="0">
                <a:solidFill>
                  <a:srgbClr val="231F20"/>
                </a:solidFill>
                <a:latin typeface="+mj-lt"/>
                <a:cs typeface="Calibri" panose="020F0502020204030204" pitchFamily="34" charset="0"/>
              </a:rPr>
              <a:t> </a:t>
            </a:r>
            <a:r>
              <a:rPr lang="fr-FR" sz="2000" b="1" kern="1200" spc="20" dirty="0">
                <a:solidFill>
                  <a:srgbClr val="231F20"/>
                </a:solidFill>
                <a:latin typeface="+mj-lt"/>
                <a:cs typeface="Calibri" panose="020F0502020204030204" pitchFamily="34" charset="0"/>
              </a:rPr>
              <a:t>écrit un rapport d’activité annuel </a:t>
            </a:r>
          </a:p>
          <a:p>
            <a:pPr marL="12700" marR="5080" algn="l"/>
            <a:r>
              <a:rPr lang="fr-FR" sz="1600" kern="1200" spc="20" dirty="0">
                <a:solidFill>
                  <a:srgbClr val="231F20"/>
                </a:solidFill>
                <a:latin typeface="+mj-lt"/>
                <a:cs typeface="Calibri" panose="020F0502020204030204" pitchFamily="34" charset="0"/>
              </a:rPr>
              <a:t>(79% en 2022).</a:t>
            </a:r>
            <a:endParaRPr lang="fr-FR" sz="1100" kern="1200" spc="20" dirty="0">
              <a:solidFill>
                <a:srgbClr val="231F20"/>
              </a:solidFill>
              <a:latin typeface="+mj-lt"/>
              <a:cs typeface="Calibri" panose="020F0502020204030204" pitchFamily="34" charset="0"/>
            </a:endParaRPr>
          </a:p>
        </p:txBody>
      </p:sp>
      <p:sp>
        <p:nvSpPr>
          <p:cNvPr id="15" name="object 4"/>
          <p:cNvSpPr txBox="1"/>
          <p:nvPr/>
        </p:nvSpPr>
        <p:spPr>
          <a:xfrm>
            <a:off x="527501" y="3390311"/>
            <a:ext cx="2871082" cy="843821"/>
          </a:xfrm>
          <a:prstGeom prst="rect">
            <a:avLst/>
          </a:prstGeom>
        </p:spPr>
        <p:txBody>
          <a:bodyPr vert="horz" wrap="square" lIns="0" tIns="12700" rIns="0" bIns="0" rtlCol="0">
            <a:spAutoFit/>
          </a:bodyPr>
          <a:lstStyle/>
          <a:p>
            <a:pPr marL="12700" marR="5080" algn="l"/>
            <a:r>
              <a:rPr lang="fr-FR" b="1" kern="1200" spc="20" dirty="0">
                <a:solidFill>
                  <a:srgbClr val="ED7D31"/>
                </a:solidFill>
                <a:latin typeface="Wingdings 3" panose="05040102010807070707" pitchFamily="18" charset="2"/>
                <a:cs typeface="Calibri" panose="020F0502020204030204" pitchFamily="34" charset="0"/>
              </a:rPr>
              <a:t>k</a:t>
            </a:r>
            <a:r>
              <a:rPr lang="fr-FR" b="1" kern="1200" spc="20" dirty="0">
                <a:solidFill>
                  <a:srgbClr val="ED7D31"/>
                </a:solidFill>
                <a:latin typeface="+mn-lt"/>
                <a:cs typeface="Calibri" panose="020F0502020204030204" pitchFamily="34" charset="0"/>
              </a:rPr>
              <a:t> </a:t>
            </a:r>
            <a:r>
              <a:rPr lang="fr-FR" b="1" kern="1200" spc="20" dirty="0">
                <a:solidFill>
                  <a:srgbClr val="ED7D31"/>
                </a:solidFill>
                <a:latin typeface="+mj-lt"/>
                <a:cs typeface="Calibri" panose="020F0502020204030204" pitchFamily="34" charset="0"/>
              </a:rPr>
              <a:t>69 % </a:t>
            </a:r>
            <a:r>
              <a:rPr lang="fr-FR" kern="1200" spc="20" dirty="0">
                <a:solidFill>
                  <a:schemeClr val="tx1"/>
                </a:solidFill>
                <a:latin typeface="+mj-lt"/>
                <a:cs typeface="Calibri" panose="020F0502020204030204" pitchFamily="34" charset="0"/>
              </a:rPr>
              <a:t>d</a:t>
            </a:r>
            <a:r>
              <a:rPr kern="1200" spc="20" dirty="0">
                <a:solidFill>
                  <a:schemeClr val="tx1"/>
                </a:solidFill>
                <a:latin typeface="+mj-lt"/>
                <a:cs typeface="Calibri" panose="020F0502020204030204" pitchFamily="34" charset="0"/>
              </a:rPr>
              <a:t>es </a:t>
            </a:r>
            <a:r>
              <a:rPr lang="fr-FR" kern="1200" spc="20" dirty="0">
                <a:solidFill>
                  <a:schemeClr val="tx1"/>
                </a:solidFill>
                <a:latin typeface="+mj-lt"/>
                <a:cs typeface="Calibri" panose="020F0502020204030204" pitchFamily="34" charset="0"/>
              </a:rPr>
              <a:t>RU ont participé </a:t>
            </a:r>
            <a:br>
              <a:rPr lang="fr-FR" kern="1200" spc="20" dirty="0">
                <a:solidFill>
                  <a:schemeClr val="tx1"/>
                </a:solidFill>
                <a:latin typeface="+mj-lt"/>
                <a:cs typeface="Calibri" panose="020F0502020204030204" pitchFamily="34" charset="0"/>
              </a:rPr>
            </a:br>
            <a:r>
              <a:rPr lang="fr-FR" kern="1200" spc="20" dirty="0">
                <a:solidFill>
                  <a:schemeClr val="tx1"/>
                </a:solidFill>
                <a:latin typeface="+mj-lt"/>
                <a:cs typeface="Calibri" panose="020F0502020204030204" pitchFamily="34" charset="0"/>
              </a:rPr>
              <a:t>à la rédaction du rapport </a:t>
            </a:r>
            <a:br>
              <a:rPr lang="fr-FR" sz="2000" kern="1200" spc="20" dirty="0">
                <a:solidFill>
                  <a:schemeClr val="tx1"/>
                </a:solidFill>
                <a:latin typeface="+mj-lt"/>
                <a:cs typeface="Calibri" panose="020F0502020204030204" pitchFamily="34" charset="0"/>
              </a:rPr>
            </a:br>
            <a:r>
              <a:rPr lang="fr-FR" sz="1600" kern="1200" spc="20" dirty="0">
                <a:solidFill>
                  <a:schemeClr val="tx1"/>
                </a:solidFill>
                <a:latin typeface="+mj-lt"/>
                <a:cs typeface="Calibri" panose="020F0502020204030204" pitchFamily="34" charset="0"/>
              </a:rPr>
              <a:t>(67 % en 2022).</a:t>
            </a:r>
            <a:endParaRPr lang="fr-FR" sz="1400" kern="1200" spc="20" dirty="0">
              <a:solidFill>
                <a:schemeClr val="tx1"/>
              </a:solidFill>
              <a:latin typeface="+mj-lt"/>
              <a:cs typeface="Calibri" panose="020F0502020204030204" pitchFamily="34" charset="0"/>
            </a:endParaRPr>
          </a:p>
        </p:txBody>
      </p:sp>
      <p:sp>
        <p:nvSpPr>
          <p:cNvPr id="16" name="object 4"/>
          <p:cNvSpPr txBox="1"/>
          <p:nvPr/>
        </p:nvSpPr>
        <p:spPr>
          <a:xfrm>
            <a:off x="3818363" y="3390311"/>
            <a:ext cx="2971193" cy="843821"/>
          </a:xfrm>
          <a:prstGeom prst="rect">
            <a:avLst/>
          </a:prstGeom>
        </p:spPr>
        <p:txBody>
          <a:bodyPr vert="horz" wrap="square" lIns="0" tIns="12700" rIns="0" bIns="0" rtlCol="0">
            <a:spAutoFit/>
          </a:bodyPr>
          <a:lstStyle/>
          <a:p>
            <a:pPr marL="12700" marR="5080" algn="l"/>
            <a:r>
              <a:rPr lang="fr-FR" b="1" kern="1200" spc="20" dirty="0">
                <a:solidFill>
                  <a:srgbClr val="ED7D31"/>
                </a:solidFill>
                <a:latin typeface="Wingdings 3" panose="05040102010807070707" pitchFamily="18" charset="2"/>
                <a:cs typeface="Calibri" panose="020F0502020204030204" pitchFamily="34" charset="0"/>
              </a:rPr>
              <a:t>k</a:t>
            </a:r>
            <a:r>
              <a:rPr lang="fr-FR" b="1" kern="1200" spc="20" dirty="0">
                <a:solidFill>
                  <a:srgbClr val="ED7D31"/>
                </a:solidFill>
                <a:latin typeface="+mn-lt"/>
                <a:cs typeface="Calibri" panose="020F0502020204030204" pitchFamily="34" charset="0"/>
              </a:rPr>
              <a:t> 21 </a:t>
            </a:r>
            <a:r>
              <a:rPr lang="fr-FR" b="1" kern="1200" spc="20" dirty="0">
                <a:solidFill>
                  <a:srgbClr val="ED7D31"/>
                </a:solidFill>
                <a:latin typeface="+mj-lt"/>
                <a:cs typeface="Calibri" panose="020F0502020204030204" pitchFamily="34" charset="0"/>
              </a:rPr>
              <a:t>% </a:t>
            </a:r>
            <a:r>
              <a:rPr lang="fr-FR" kern="1200" spc="20" dirty="0">
                <a:solidFill>
                  <a:schemeClr val="tx1"/>
                </a:solidFill>
                <a:latin typeface="+mj-lt"/>
                <a:cs typeface="Calibri" panose="020F0502020204030204" pitchFamily="34" charset="0"/>
              </a:rPr>
              <a:t>d</a:t>
            </a:r>
            <a:r>
              <a:rPr kern="1200" spc="20" dirty="0">
                <a:solidFill>
                  <a:schemeClr val="tx1"/>
                </a:solidFill>
                <a:latin typeface="+mj-lt"/>
                <a:cs typeface="Calibri" panose="020F0502020204030204" pitchFamily="34" charset="0"/>
              </a:rPr>
              <a:t>es </a:t>
            </a:r>
            <a:r>
              <a:rPr lang="fr-FR" kern="1200" spc="20" dirty="0">
                <a:solidFill>
                  <a:schemeClr val="tx1"/>
                </a:solidFill>
                <a:latin typeface="+mj-lt"/>
                <a:cs typeface="Calibri" panose="020F0502020204030204" pitchFamily="34" charset="0"/>
              </a:rPr>
              <a:t>RU ont présenté ou </a:t>
            </a:r>
            <a:r>
              <a:rPr lang="fr-FR" kern="1200" spc="20" dirty="0" err="1">
                <a:solidFill>
                  <a:schemeClr val="tx1"/>
                </a:solidFill>
                <a:latin typeface="+mj-lt"/>
                <a:cs typeface="Calibri" panose="020F0502020204030204" pitchFamily="34" charset="0"/>
              </a:rPr>
              <a:t>co-présenté</a:t>
            </a:r>
            <a:r>
              <a:rPr lang="fr-FR" kern="1200" spc="20" dirty="0">
                <a:solidFill>
                  <a:schemeClr val="tx1"/>
                </a:solidFill>
                <a:latin typeface="+mj-lt"/>
                <a:cs typeface="Calibri" panose="020F0502020204030204" pitchFamily="34" charset="0"/>
              </a:rPr>
              <a:t> le rapport annuel </a:t>
            </a:r>
            <a:r>
              <a:rPr lang="fr-FR" sz="1600" kern="1200" spc="20" dirty="0">
                <a:solidFill>
                  <a:schemeClr val="tx1"/>
                </a:solidFill>
                <a:latin typeface="+mj-lt"/>
                <a:cs typeface="Calibri" panose="020F0502020204030204" pitchFamily="34" charset="0"/>
              </a:rPr>
              <a:t>(18 % en 2022).</a:t>
            </a:r>
            <a:endParaRPr lang="fr-FR" sz="900" kern="1200" spc="20" dirty="0">
              <a:solidFill>
                <a:schemeClr val="tx1"/>
              </a:solidFill>
              <a:latin typeface="+mj-lt"/>
              <a:cs typeface="Calibri" panose="020F0502020204030204" pitchFamily="34" charset="0"/>
            </a:endParaRPr>
          </a:p>
        </p:txBody>
      </p:sp>
      <p:sp>
        <p:nvSpPr>
          <p:cNvPr id="12" name="Rectangle avec coins arrondis en diagonale 11"/>
          <p:cNvSpPr/>
          <p:nvPr/>
        </p:nvSpPr>
        <p:spPr>
          <a:xfrm>
            <a:off x="477445" y="4637089"/>
            <a:ext cx="2871081" cy="1620974"/>
          </a:xfrm>
          <a:prstGeom prst="roundRect">
            <a:avLst/>
          </a:prstGeom>
          <a:solidFill>
            <a:schemeClr val="accent6">
              <a:lumMod val="20000"/>
              <a:lumOff val="80000"/>
              <a:alpha val="50000"/>
            </a:schemeClr>
          </a:solidFill>
          <a:ln>
            <a:solidFill>
              <a:schemeClr val="accent6"/>
            </a:solidFill>
          </a:ln>
        </p:spPr>
        <p:style>
          <a:lnRef idx="0">
            <a:scrgbClr r="0" g="0" b="0"/>
          </a:lnRef>
          <a:fillRef idx="0">
            <a:scrgbClr r="0" g="0" b="0"/>
          </a:fillRef>
          <a:effectRef idx="0">
            <a:scrgbClr r="0" g="0" b="0"/>
          </a:effectRef>
          <a:fontRef idx="minor">
            <a:schemeClr val="lt1"/>
          </a:fontRef>
        </p:style>
        <p:txBody>
          <a:bodyPr rtlCol="0" anchor="ctr"/>
          <a:lstStyle/>
          <a:p>
            <a:pPr algn="l">
              <a:spcAft>
                <a:spcPts val="600"/>
              </a:spcAft>
            </a:pPr>
            <a:r>
              <a:rPr lang="fr-FR" b="1" kern="1200" dirty="0">
                <a:solidFill>
                  <a:schemeClr val="tx1"/>
                </a:solidFill>
              </a:rPr>
              <a:t>Objectif 2025</a:t>
            </a:r>
          </a:p>
          <a:p>
            <a:pPr algn="l"/>
            <a:r>
              <a:rPr lang="fr-FR" sz="1200" kern="1200" dirty="0">
                <a:solidFill>
                  <a:schemeClr val="tx1"/>
                </a:solidFill>
              </a:rPr>
              <a:t>Améliorer la participation des représentants des usagers à la rédaction des rapports d’activité et à leur présentation.</a:t>
            </a:r>
          </a:p>
        </p:txBody>
      </p:sp>
      <p:sp>
        <p:nvSpPr>
          <p:cNvPr id="13" name="Rectangle avec coins arrondis en diagonale 12"/>
          <p:cNvSpPr/>
          <p:nvPr/>
        </p:nvSpPr>
        <p:spPr>
          <a:xfrm>
            <a:off x="487174" y="6845345"/>
            <a:ext cx="6531022" cy="1321319"/>
          </a:xfrm>
          <a:prstGeom prst="roundRect">
            <a:avLst/>
          </a:prstGeom>
          <a:solidFill>
            <a:schemeClr val="accent6">
              <a:lumMod val="20000"/>
              <a:lumOff val="80000"/>
              <a:alpha val="50000"/>
            </a:schemeClr>
          </a:solidFill>
          <a:ln>
            <a:solidFill>
              <a:schemeClr val="accent6"/>
            </a:solidFill>
          </a:ln>
        </p:spPr>
        <p:style>
          <a:lnRef idx="0">
            <a:scrgbClr r="0" g="0" b="0"/>
          </a:lnRef>
          <a:fillRef idx="0">
            <a:scrgbClr r="0" g="0" b="0"/>
          </a:fillRef>
          <a:effectRef idx="0">
            <a:scrgbClr r="0" g="0" b="0"/>
          </a:effectRef>
          <a:fontRef idx="minor">
            <a:schemeClr val="lt1"/>
          </a:fontRef>
        </p:style>
        <p:txBody>
          <a:bodyPr rtlCol="0" anchor="ctr"/>
          <a:lstStyle/>
          <a:p>
            <a:pPr algn="l">
              <a:spcAft>
                <a:spcPts val="600"/>
              </a:spcAft>
            </a:pPr>
            <a:r>
              <a:rPr lang="fr-FR" b="1" kern="1200" dirty="0">
                <a:solidFill>
                  <a:schemeClr val="tx1"/>
                </a:solidFill>
              </a:rPr>
              <a:t>Objectif 2025</a:t>
            </a:r>
          </a:p>
          <a:p>
            <a:pPr marL="171450" indent="-171450" algn="l">
              <a:spcBef>
                <a:spcPts val="600"/>
              </a:spcBef>
              <a:buFont typeface="Arial" panose="020B0604020202020204" pitchFamily="34" charset="0"/>
              <a:buChar char="•"/>
            </a:pPr>
            <a:r>
              <a:rPr lang="fr-FR" sz="1200" kern="1200" dirty="0">
                <a:solidFill>
                  <a:schemeClr val="tx1"/>
                </a:solidFill>
              </a:rPr>
              <a:t>Proposer aux établissements des outils d’aide à la rédaction du rapport annuel d’activité pour développer les bonnes pratiques.</a:t>
            </a:r>
          </a:p>
          <a:p>
            <a:pPr marL="171450" indent="-171450" algn="l">
              <a:spcBef>
                <a:spcPts val="600"/>
              </a:spcBef>
              <a:buFont typeface="Arial" panose="020B0604020202020204" pitchFamily="34" charset="0"/>
              <a:buChar char="•"/>
            </a:pPr>
            <a:r>
              <a:rPr lang="fr-FR" sz="1200" kern="1200" dirty="0">
                <a:solidFill>
                  <a:schemeClr val="tx1"/>
                </a:solidFill>
              </a:rPr>
              <a:t>Développer la formation des RU sur le rapport annuel de la CDU.</a:t>
            </a:r>
          </a:p>
        </p:txBody>
      </p:sp>
      <p:sp>
        <p:nvSpPr>
          <p:cNvPr id="11" name="ZoneTexte 10">
            <a:extLst>
              <a:ext uri="{FF2B5EF4-FFF2-40B4-BE49-F238E27FC236}">
                <a16:creationId xmlns:a16="http://schemas.microsoft.com/office/drawing/2014/main" id="{2E9F4CCC-241F-4244-8327-D3C34568AF4C}"/>
              </a:ext>
            </a:extLst>
          </p:cNvPr>
          <p:cNvSpPr txBox="1"/>
          <p:nvPr/>
        </p:nvSpPr>
        <p:spPr>
          <a:xfrm>
            <a:off x="360000" y="294780"/>
            <a:ext cx="6840000" cy="261610"/>
          </a:xfrm>
          <a:prstGeom prst="rect">
            <a:avLst/>
          </a:prstGeom>
          <a:solidFill>
            <a:srgbClr val="FA8900"/>
          </a:solidFill>
        </p:spPr>
        <p:txBody>
          <a:bodyPr wrap="square" rtlCol="0">
            <a:spAutoFit/>
          </a:bodyPr>
          <a:lstStyle/>
          <a:p>
            <a:pPr algn="r"/>
            <a:r>
              <a:rPr lang="fr-FR" sz="1100" b="1" u="sng" kern="1200" spc="20" dirty="0">
                <a:solidFill>
                  <a:schemeClr val="bg1"/>
                </a:solidFill>
                <a:latin typeface="+mn-lt"/>
                <a:ea typeface="Verdana" panose="020B0604030504040204" pitchFamily="34" charset="0"/>
                <a:cs typeface="Calibri" panose="020F0502020204030204" pitchFamily="34" charset="0"/>
              </a:rPr>
              <a:t>BILAN DE L’ACTIVITE DES CDU SUR LES ANNEES 2022-2023</a:t>
            </a:r>
          </a:p>
        </p:txBody>
      </p:sp>
      <p:pic>
        <p:nvPicPr>
          <p:cNvPr id="23" name="Graphique 22" descr="Journal avec un remplissage uni">
            <a:extLst>
              <a:ext uri="{FF2B5EF4-FFF2-40B4-BE49-F238E27FC236}">
                <a16:creationId xmlns:a16="http://schemas.microsoft.com/office/drawing/2014/main" id="{29FD2A5B-CA38-1A89-CA86-BA88215DBF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8309" y="644459"/>
            <a:ext cx="914400" cy="914400"/>
          </a:xfrm>
          <a:prstGeom prst="rect">
            <a:avLst/>
          </a:prstGeom>
        </p:spPr>
      </p:pic>
      <p:graphicFrame>
        <p:nvGraphicFramePr>
          <p:cNvPr id="33" name="Tableau 32">
            <a:extLst>
              <a:ext uri="{FF2B5EF4-FFF2-40B4-BE49-F238E27FC236}">
                <a16:creationId xmlns:a16="http://schemas.microsoft.com/office/drawing/2014/main" id="{F0D3B79C-F08E-E35E-D531-2F8FB54E77D4}"/>
              </a:ext>
            </a:extLst>
          </p:cNvPr>
          <p:cNvGraphicFramePr>
            <a:graphicFrameLocks noGrp="1"/>
          </p:cNvGraphicFramePr>
          <p:nvPr>
            <p:extLst>
              <p:ext uri="{D42A27DB-BD31-4B8C-83A1-F6EECF244321}">
                <p14:modId xmlns:p14="http://schemas.microsoft.com/office/powerpoint/2010/main" val="2866695587"/>
              </p:ext>
            </p:extLst>
          </p:nvPr>
        </p:nvGraphicFramePr>
        <p:xfrm>
          <a:off x="3818363" y="4637089"/>
          <a:ext cx="2871081" cy="1878921"/>
        </p:xfrm>
        <a:graphic>
          <a:graphicData uri="http://schemas.openxmlformats.org/drawingml/2006/table">
            <a:tbl>
              <a:tblPr>
                <a:tableStyleId>{5C22544A-7EE6-4342-B048-85BDC9FD1C3A}</a:tableStyleId>
              </a:tblPr>
              <a:tblGrid>
                <a:gridCol w="1785213">
                  <a:extLst>
                    <a:ext uri="{9D8B030D-6E8A-4147-A177-3AD203B41FA5}">
                      <a16:colId xmlns:a16="http://schemas.microsoft.com/office/drawing/2014/main" val="787698923"/>
                    </a:ext>
                  </a:extLst>
                </a:gridCol>
                <a:gridCol w="539991">
                  <a:extLst>
                    <a:ext uri="{9D8B030D-6E8A-4147-A177-3AD203B41FA5}">
                      <a16:colId xmlns:a16="http://schemas.microsoft.com/office/drawing/2014/main" val="471379198"/>
                    </a:ext>
                  </a:extLst>
                </a:gridCol>
                <a:gridCol w="545877">
                  <a:extLst>
                    <a:ext uri="{9D8B030D-6E8A-4147-A177-3AD203B41FA5}">
                      <a16:colId xmlns:a16="http://schemas.microsoft.com/office/drawing/2014/main" val="1558830076"/>
                    </a:ext>
                  </a:extLst>
                </a:gridCol>
              </a:tblGrid>
              <a:tr h="308923">
                <a:tc>
                  <a:txBody>
                    <a:bodyPr/>
                    <a:lstStyle/>
                    <a:p>
                      <a:pPr>
                        <a:lnSpc>
                          <a:spcPct val="100000"/>
                        </a:lnSpc>
                        <a:spcAft>
                          <a:spcPts val="800"/>
                        </a:spcAft>
                      </a:pPr>
                      <a:r>
                        <a:rPr lang="fr-FR" sz="1000" b="1">
                          <a:effectLst/>
                          <a:latin typeface="Calibri" panose="020F0502020204030204" pitchFamily="34" charset="0"/>
                          <a:ea typeface="PMingLiU"/>
                          <a:cs typeface="Times New Roman" panose="02020603050405020304" pitchFamily="18" charset="0"/>
                        </a:rPr>
                        <a:t>Il a été présenté :</a:t>
                      </a: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a:lnSpc>
                          <a:spcPct val="100000"/>
                        </a:lnSpc>
                        <a:spcAft>
                          <a:spcPts val="800"/>
                        </a:spcAft>
                      </a:pPr>
                      <a:r>
                        <a:rPr lang="fr-FR" sz="1000" b="1" dirty="0">
                          <a:effectLst/>
                          <a:latin typeface="Calibri" panose="020F0502020204030204" pitchFamily="34" charset="0"/>
                          <a:ea typeface="PMingLiU"/>
                          <a:cs typeface="Times New Roman" panose="02020603050405020304" pitchFamily="18" charset="0"/>
                        </a:rPr>
                        <a:t>2022</a:t>
                      </a: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a:lnSpc>
                          <a:spcPct val="100000"/>
                        </a:lnSpc>
                        <a:spcAft>
                          <a:spcPts val="800"/>
                        </a:spcAft>
                      </a:pPr>
                      <a:r>
                        <a:rPr lang="fr-FR" sz="1000" b="1" dirty="0">
                          <a:effectLst/>
                          <a:latin typeface="Calibri" panose="020F0502020204030204" pitchFamily="34" charset="0"/>
                          <a:ea typeface="PMingLiU"/>
                          <a:cs typeface="Times New Roman" panose="02020603050405020304" pitchFamily="18" charset="0"/>
                        </a:rPr>
                        <a:t>2023</a:t>
                      </a: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90946262"/>
                  </a:ext>
                </a:extLst>
              </a:tr>
              <a:tr h="540461">
                <a:tc>
                  <a:txBody>
                    <a:bodyPr/>
                    <a:lstStyle/>
                    <a:p>
                      <a:pPr>
                        <a:lnSpc>
                          <a:spcPct val="100000"/>
                        </a:lnSpc>
                        <a:spcAft>
                          <a:spcPts val="800"/>
                        </a:spcAft>
                      </a:pPr>
                      <a:r>
                        <a:rPr lang="fr-FR" sz="1000" kern="1200" spc="20">
                          <a:solidFill>
                            <a:srgbClr val="231F20"/>
                          </a:solidFill>
                          <a:latin typeface="+mn-lt"/>
                          <a:ea typeface="+mn-ea"/>
                          <a:cs typeface="Calibri" panose="020F0502020204030204" pitchFamily="34" charset="0"/>
                        </a:rPr>
                        <a:t>Au conseil de surveillance ou au conseil d’administration de l’établissement </a:t>
                      </a:r>
                      <a:endParaRPr lang="fr-FR" sz="100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0000"/>
                        </a:lnSpc>
                        <a:spcAft>
                          <a:spcPts val="800"/>
                        </a:spcAft>
                      </a:pPr>
                      <a:r>
                        <a:rPr lang="fr-FR" sz="1000" dirty="0">
                          <a:effectLst/>
                        </a:rPr>
                        <a:t>58 %</a:t>
                      </a:r>
                      <a:endParaRPr lang="fr-FR" sz="100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0000"/>
                        </a:lnSpc>
                        <a:spcAft>
                          <a:spcPts val="800"/>
                        </a:spcAft>
                      </a:pPr>
                      <a:r>
                        <a:rPr lang="fr-FR" sz="1000" dirty="0">
                          <a:effectLst/>
                        </a:rPr>
                        <a:t>30 %</a:t>
                      </a:r>
                      <a:endParaRPr lang="fr-FR" sz="100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61500695"/>
                  </a:ext>
                </a:extLst>
              </a:tr>
              <a:tr h="360307">
                <a:tc>
                  <a:txBody>
                    <a:bodyPr/>
                    <a:lstStyle/>
                    <a:p>
                      <a:pPr>
                        <a:lnSpc>
                          <a:spcPct val="100000"/>
                        </a:lnSpc>
                        <a:spcAft>
                          <a:spcPts val="800"/>
                        </a:spcAft>
                      </a:pPr>
                      <a:r>
                        <a:rPr lang="fr-FR" sz="1000" kern="1200" spc="20" dirty="0">
                          <a:solidFill>
                            <a:srgbClr val="231F20"/>
                          </a:solidFill>
                          <a:latin typeface="+mn-lt"/>
                          <a:ea typeface="+mn-ea"/>
                          <a:cs typeface="Calibri" panose="020F0502020204030204" pitchFamily="34" charset="0"/>
                        </a:rPr>
                        <a:t>En conférence médicale d’établissement </a:t>
                      </a:r>
                      <a:endParaRPr lang="fr-FR" sz="100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0000"/>
                        </a:lnSpc>
                        <a:spcAft>
                          <a:spcPts val="800"/>
                        </a:spcAft>
                      </a:pPr>
                      <a:r>
                        <a:rPr lang="fr-FR" sz="1000" dirty="0">
                          <a:effectLst/>
                        </a:rPr>
                        <a:t>42 %</a:t>
                      </a:r>
                      <a:endParaRPr lang="fr-FR" sz="100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0000"/>
                        </a:lnSpc>
                        <a:spcAft>
                          <a:spcPts val="800"/>
                        </a:spcAft>
                      </a:pPr>
                      <a:r>
                        <a:rPr lang="fr-FR" sz="1000" dirty="0">
                          <a:effectLst/>
                        </a:rPr>
                        <a:t>50 %</a:t>
                      </a:r>
                      <a:endParaRPr lang="fr-FR" sz="100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57732373"/>
                  </a:ext>
                </a:extLst>
              </a:tr>
              <a:tr h="360307">
                <a:tc>
                  <a:txBody>
                    <a:bodyPr/>
                    <a:lstStyle/>
                    <a:p>
                      <a:pPr>
                        <a:lnSpc>
                          <a:spcPct val="100000"/>
                        </a:lnSpc>
                        <a:spcAft>
                          <a:spcPts val="800"/>
                        </a:spcAft>
                      </a:pPr>
                      <a:r>
                        <a:rPr lang="fr-FR" sz="1000" kern="1200" spc="20">
                          <a:solidFill>
                            <a:srgbClr val="231F20"/>
                          </a:solidFill>
                          <a:latin typeface="+mn-lt"/>
                          <a:ea typeface="+mn-ea"/>
                          <a:cs typeface="Calibri" panose="020F0502020204030204" pitchFamily="34" charset="0"/>
                        </a:rPr>
                        <a:t>Au directoire ou à l’instance de direction </a:t>
                      </a:r>
                      <a:endParaRPr lang="fr-FR" sz="100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0000"/>
                        </a:lnSpc>
                        <a:spcAft>
                          <a:spcPts val="800"/>
                        </a:spcAft>
                      </a:pPr>
                      <a:r>
                        <a:rPr lang="fr-FR" sz="1000" dirty="0">
                          <a:effectLst/>
                        </a:rPr>
                        <a:t>33 %</a:t>
                      </a:r>
                      <a:endParaRPr lang="fr-FR" sz="100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0000"/>
                        </a:lnSpc>
                        <a:spcAft>
                          <a:spcPts val="800"/>
                        </a:spcAft>
                      </a:pPr>
                      <a:r>
                        <a:rPr lang="fr-FR" sz="1000" dirty="0">
                          <a:effectLst/>
                        </a:rPr>
                        <a:t>52 %</a:t>
                      </a:r>
                      <a:endParaRPr lang="fr-FR" sz="100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660660887"/>
                  </a:ext>
                </a:extLst>
              </a:tr>
              <a:tr h="308923">
                <a:tc>
                  <a:txBody>
                    <a:bodyPr/>
                    <a:lstStyle/>
                    <a:p>
                      <a:pPr>
                        <a:lnSpc>
                          <a:spcPct val="100000"/>
                        </a:lnSpc>
                        <a:spcAft>
                          <a:spcPts val="800"/>
                        </a:spcAft>
                      </a:pPr>
                      <a:r>
                        <a:rPr lang="fr-FR" sz="1000" kern="1200" spc="20">
                          <a:solidFill>
                            <a:srgbClr val="231F20"/>
                          </a:solidFill>
                          <a:latin typeface="+mn-lt"/>
                          <a:ea typeface="+mn-ea"/>
                          <a:cs typeface="Calibri" panose="020F0502020204030204" pitchFamily="34" charset="0"/>
                        </a:rPr>
                        <a:t>Aux usagers </a:t>
                      </a:r>
                      <a:endParaRPr lang="fr-FR" sz="100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0000"/>
                        </a:lnSpc>
                        <a:spcAft>
                          <a:spcPts val="800"/>
                        </a:spcAft>
                      </a:pPr>
                      <a:r>
                        <a:rPr lang="fr-FR" sz="1000" dirty="0">
                          <a:effectLst/>
                        </a:rPr>
                        <a:t>33 %</a:t>
                      </a:r>
                      <a:endParaRPr lang="fr-FR" sz="100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0000"/>
                        </a:lnSpc>
                        <a:spcAft>
                          <a:spcPts val="800"/>
                        </a:spcAft>
                      </a:pPr>
                      <a:r>
                        <a:rPr lang="fr-FR" sz="1000" dirty="0">
                          <a:effectLst/>
                        </a:rPr>
                        <a:t>34 %</a:t>
                      </a:r>
                      <a:endParaRPr lang="fr-FR" sz="100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540633376"/>
                  </a:ext>
                </a:extLst>
              </a:tr>
            </a:tbl>
          </a:graphicData>
        </a:graphic>
      </p:graphicFrame>
      <p:sp>
        <p:nvSpPr>
          <p:cNvPr id="35" name="object 16">
            <a:extLst>
              <a:ext uri="{FF2B5EF4-FFF2-40B4-BE49-F238E27FC236}">
                <a16:creationId xmlns:a16="http://schemas.microsoft.com/office/drawing/2014/main" id="{50D6E158-3F34-9D13-4F62-30FF67E74841}"/>
              </a:ext>
            </a:extLst>
          </p:cNvPr>
          <p:cNvSpPr txBox="1"/>
          <p:nvPr/>
        </p:nvSpPr>
        <p:spPr>
          <a:xfrm>
            <a:off x="7314705" y="7386666"/>
            <a:ext cx="92333" cy="2973543"/>
          </a:xfrm>
          <a:prstGeom prst="rect">
            <a:avLst/>
          </a:prstGeom>
        </p:spPr>
        <p:txBody>
          <a:bodyPr vert="vert270" wrap="square" lIns="0" tIns="16510" rIns="0" bIns="0" rtlCol="0">
            <a:spAutoFit/>
          </a:bodyPr>
          <a:lstStyle/>
          <a:p>
            <a:pPr marL="12700">
              <a:lnSpc>
                <a:spcPct val="100000"/>
              </a:lnSpc>
              <a:spcBef>
                <a:spcPts val="130"/>
              </a:spcBef>
            </a:pPr>
            <a:r>
              <a:rPr lang="fr-FR" sz="600" b="0">
                <a:solidFill>
                  <a:srgbClr val="231F20"/>
                </a:solidFill>
                <a:latin typeface="Calibri" panose="020F0502020204030204" pitchFamily="34" charset="0"/>
                <a:cs typeface="Calibri" panose="020F0502020204030204" pitchFamily="34" charset="0"/>
              </a:rPr>
              <a:t>Rapport </a:t>
            </a:r>
            <a:r>
              <a:rPr lang="fr-FR" sz="600" b="0" spc="-10">
                <a:solidFill>
                  <a:srgbClr val="231F20"/>
                </a:solidFill>
                <a:latin typeface="Calibri" panose="020F0502020204030204" pitchFamily="34" charset="0"/>
                <a:cs typeface="Calibri" panose="020F0502020204030204" pitchFamily="34" charset="0"/>
              </a:rPr>
              <a:t>d’activité</a:t>
            </a:r>
            <a:r>
              <a:rPr lang="fr-FR" sz="600" b="0" spc="5">
                <a:solidFill>
                  <a:srgbClr val="231F20"/>
                </a:solidFill>
                <a:latin typeface="Calibri" panose="020F0502020204030204" pitchFamily="34" charset="0"/>
                <a:cs typeface="Calibri" panose="020F0502020204030204" pitchFamily="34" charset="0"/>
              </a:rPr>
              <a:t> </a:t>
            </a:r>
            <a:r>
              <a:rPr lang="fr-FR" sz="600" b="0">
                <a:solidFill>
                  <a:srgbClr val="231F20"/>
                </a:solidFill>
                <a:latin typeface="Calibri" panose="020F0502020204030204" pitchFamily="34" charset="0"/>
                <a:cs typeface="Calibri" panose="020F0502020204030204" pitchFamily="34" charset="0"/>
              </a:rPr>
              <a:t>des </a:t>
            </a:r>
            <a:r>
              <a:rPr lang="fr-FR" sz="600" b="0" spc="-10">
                <a:solidFill>
                  <a:srgbClr val="231F20"/>
                </a:solidFill>
                <a:latin typeface="Calibri" panose="020F0502020204030204" pitchFamily="34" charset="0"/>
                <a:cs typeface="Calibri" panose="020F0502020204030204" pitchFamily="34" charset="0"/>
              </a:rPr>
              <a:t>commissions</a:t>
            </a:r>
            <a:r>
              <a:rPr lang="fr-FR" sz="600" b="0" spc="5">
                <a:solidFill>
                  <a:srgbClr val="231F20"/>
                </a:solidFill>
                <a:latin typeface="Calibri" panose="020F0502020204030204" pitchFamily="34" charset="0"/>
                <a:cs typeface="Calibri" panose="020F0502020204030204" pitchFamily="34" charset="0"/>
              </a:rPr>
              <a:t> </a:t>
            </a:r>
            <a:r>
              <a:rPr lang="fr-FR" sz="600" b="0">
                <a:solidFill>
                  <a:srgbClr val="231F20"/>
                </a:solidFill>
                <a:latin typeface="Calibri" panose="020F0502020204030204" pitchFamily="34" charset="0"/>
                <a:cs typeface="Calibri" panose="020F0502020204030204" pitchFamily="34" charset="0"/>
              </a:rPr>
              <a:t>des usagers 2024 sur les années 2022 et 2023</a:t>
            </a:r>
            <a:endParaRPr lang="fr-FR" sz="6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8663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object 5"/>
          <p:cNvPicPr/>
          <p:nvPr/>
        </p:nvPicPr>
        <p:blipFill>
          <a:blip r:embed="rId2" cstate="print"/>
          <a:stretch>
            <a:fillRect/>
          </a:stretch>
        </p:blipFill>
        <p:spPr>
          <a:xfrm>
            <a:off x="0" y="0"/>
            <a:ext cx="7560005" cy="5051831"/>
          </a:xfrm>
          <a:prstGeom prst="rect">
            <a:avLst/>
          </a:prstGeom>
        </p:spPr>
      </p:pic>
      <p:grpSp>
        <p:nvGrpSpPr>
          <p:cNvPr id="8" name="Groupe 7"/>
          <p:cNvGrpSpPr/>
          <p:nvPr/>
        </p:nvGrpSpPr>
        <p:grpSpPr>
          <a:xfrm>
            <a:off x="388380" y="9487895"/>
            <a:ext cx="1889895" cy="567106"/>
            <a:chOff x="2690939" y="8500516"/>
            <a:chExt cx="2276982" cy="683260"/>
          </a:xfrm>
        </p:grpSpPr>
        <p:pic>
          <p:nvPicPr>
            <p:cNvPr id="2" name="object 2"/>
            <p:cNvPicPr/>
            <p:nvPr/>
          </p:nvPicPr>
          <p:blipFill>
            <a:blip r:embed="rId3" cstate="print"/>
            <a:stretch>
              <a:fillRect/>
            </a:stretch>
          </p:blipFill>
          <p:spPr>
            <a:xfrm>
              <a:off x="3820248" y="8508174"/>
              <a:ext cx="1147673" cy="661784"/>
            </a:xfrm>
            <a:prstGeom prst="rect">
              <a:avLst/>
            </a:prstGeom>
          </p:spPr>
        </p:pic>
        <p:pic>
          <p:nvPicPr>
            <p:cNvPr id="3" name="object 3"/>
            <p:cNvPicPr/>
            <p:nvPr/>
          </p:nvPicPr>
          <p:blipFill>
            <a:blip r:embed="rId4" cstate="print"/>
            <a:stretch>
              <a:fillRect/>
            </a:stretch>
          </p:blipFill>
          <p:spPr>
            <a:xfrm>
              <a:off x="2690939" y="8508162"/>
              <a:ext cx="761187" cy="668489"/>
            </a:xfrm>
            <a:prstGeom prst="rect">
              <a:avLst/>
            </a:prstGeom>
          </p:spPr>
        </p:pic>
        <p:sp>
          <p:nvSpPr>
            <p:cNvPr id="10" name="object 10"/>
            <p:cNvSpPr/>
            <p:nvPr/>
          </p:nvSpPr>
          <p:spPr>
            <a:xfrm>
              <a:off x="3636187" y="8500516"/>
              <a:ext cx="0" cy="683260"/>
            </a:xfrm>
            <a:custGeom>
              <a:avLst/>
              <a:gdLst/>
              <a:ahLst/>
              <a:cxnLst/>
              <a:rect l="l" t="t" r="r" b="b"/>
              <a:pathLst>
                <a:path h="683259">
                  <a:moveTo>
                    <a:pt x="0" y="0"/>
                  </a:moveTo>
                  <a:lnTo>
                    <a:pt x="0" y="683158"/>
                  </a:lnTo>
                </a:path>
              </a:pathLst>
            </a:custGeom>
            <a:ln w="10363">
              <a:solidFill>
                <a:srgbClr val="231F20"/>
              </a:solidFill>
            </a:ln>
          </p:spPr>
          <p:txBody>
            <a:bodyPr wrap="square" lIns="0" tIns="0" rIns="0" bIns="0" rtlCol="0"/>
            <a:lstStyle/>
            <a:p>
              <a:pPr algn="ctr"/>
              <a:endParaRPr/>
            </a:p>
          </p:txBody>
        </p:sp>
      </p:grpSp>
      <p:sp>
        <p:nvSpPr>
          <p:cNvPr id="21" name="object 21"/>
          <p:cNvSpPr txBox="1"/>
          <p:nvPr/>
        </p:nvSpPr>
        <p:spPr>
          <a:xfrm>
            <a:off x="0" y="8372522"/>
            <a:ext cx="2520000" cy="592470"/>
          </a:xfrm>
          <a:prstGeom prst="rect">
            <a:avLst/>
          </a:prstGeom>
        </p:spPr>
        <p:txBody>
          <a:bodyPr vert="horz" wrap="square" lIns="0" tIns="11430" rIns="0" bIns="0" rtlCol="0">
            <a:spAutoFit/>
          </a:bodyPr>
          <a:lstStyle/>
          <a:p>
            <a:pPr marL="497840" marR="490220" algn="ctr">
              <a:lnSpc>
                <a:spcPct val="127600"/>
              </a:lnSpc>
              <a:spcBef>
                <a:spcPts val="90"/>
              </a:spcBef>
            </a:pPr>
            <a:r>
              <a:rPr sz="700" kern="1200" spc="20">
                <a:latin typeface="+mj-lt"/>
                <a:ea typeface="Roboto" panose="02000000000000000000" pitchFamily="2" charset="0"/>
                <a:cs typeface="Calibri" panose="020F0502020204030204" pitchFamily="34" charset="0"/>
              </a:rPr>
              <a:t>ARS NOUVELLE-AQUITAINE </a:t>
            </a:r>
            <a:endParaRPr lang="fr-FR" sz="700" kern="1200" spc="20">
              <a:latin typeface="+mj-lt"/>
              <a:ea typeface="Roboto" panose="02000000000000000000" pitchFamily="2" charset="0"/>
              <a:cs typeface="Calibri" panose="020F0502020204030204" pitchFamily="34" charset="0"/>
            </a:endParaRPr>
          </a:p>
          <a:p>
            <a:pPr marL="497840" marR="490220" algn="ctr">
              <a:lnSpc>
                <a:spcPct val="127600"/>
              </a:lnSpc>
              <a:spcBef>
                <a:spcPts val="90"/>
              </a:spcBef>
            </a:pPr>
            <a:r>
              <a:rPr sz="700" kern="1200" spc="20">
                <a:latin typeface="+mj-lt"/>
                <a:ea typeface="Roboto" panose="02000000000000000000" pitchFamily="2" charset="0"/>
                <a:cs typeface="Calibri" panose="020F0502020204030204" pitchFamily="34" charset="0"/>
              </a:rPr>
              <a:t>DIRECTION DE L’OFFRE DE SOINS</a:t>
            </a:r>
          </a:p>
          <a:p>
            <a:pPr algn="ctr">
              <a:lnSpc>
                <a:spcPct val="100000"/>
              </a:lnSpc>
              <a:spcBef>
                <a:spcPts val="265"/>
              </a:spcBef>
            </a:pPr>
            <a:r>
              <a:rPr sz="700" kern="1200" spc="20">
                <a:latin typeface="+mj-lt"/>
                <a:ea typeface="Roboto" panose="02000000000000000000" pitchFamily="2" charset="0"/>
                <a:cs typeface="Calibri" panose="020F0502020204030204" pitchFamily="34" charset="0"/>
              </a:rPr>
              <a:t>103b Rue de Belleville CS 91704, </a:t>
            </a:r>
            <a:endParaRPr lang="fr-FR" sz="700" kern="1200" spc="20">
              <a:latin typeface="+mj-lt"/>
              <a:ea typeface="Roboto" panose="02000000000000000000" pitchFamily="2" charset="0"/>
              <a:cs typeface="Calibri" panose="020F0502020204030204" pitchFamily="34" charset="0"/>
            </a:endParaRPr>
          </a:p>
          <a:p>
            <a:pPr algn="ctr">
              <a:lnSpc>
                <a:spcPct val="100000"/>
              </a:lnSpc>
              <a:spcBef>
                <a:spcPts val="265"/>
              </a:spcBef>
            </a:pPr>
            <a:r>
              <a:rPr sz="700" kern="1200" spc="20">
                <a:latin typeface="+mj-lt"/>
                <a:ea typeface="Roboto" panose="02000000000000000000" pitchFamily="2" charset="0"/>
                <a:cs typeface="Calibri" panose="020F0502020204030204" pitchFamily="34" charset="0"/>
              </a:rPr>
              <a:t>33063 Bordeaux Cedex</a:t>
            </a:r>
          </a:p>
        </p:txBody>
      </p:sp>
      <p:sp>
        <p:nvSpPr>
          <p:cNvPr id="23" name="object 23"/>
          <p:cNvSpPr txBox="1"/>
          <p:nvPr/>
        </p:nvSpPr>
        <p:spPr>
          <a:xfrm>
            <a:off x="329682" y="9075847"/>
            <a:ext cx="1857324" cy="182101"/>
          </a:xfrm>
          <a:prstGeom prst="rect">
            <a:avLst/>
          </a:prstGeom>
        </p:spPr>
        <p:txBody>
          <a:bodyPr vert="horz" wrap="square" lIns="0" tIns="12700" rIns="0" bIns="0" rtlCol="0">
            <a:spAutoFit/>
          </a:bodyPr>
          <a:lstStyle/>
          <a:p>
            <a:pPr marL="12700" algn="ctr">
              <a:lnSpc>
                <a:spcPct val="100000"/>
              </a:lnSpc>
              <a:spcBef>
                <a:spcPts val="100"/>
              </a:spcBef>
            </a:pPr>
            <a:r>
              <a:rPr sz="1100" spc="-10">
                <a:solidFill>
                  <a:srgbClr val="0F4AA0"/>
                </a:solidFill>
                <a:latin typeface="Calibri" panose="020F0502020204030204" pitchFamily="34" charset="0"/>
                <a:cs typeface="Calibri" panose="020F0502020204030204" pitchFamily="34" charset="0"/>
              </a:rPr>
              <a:t>nouvelle-aquitaine.ars.sante.fr</a:t>
            </a:r>
            <a:endParaRPr sz="1100">
              <a:latin typeface="Calibri" panose="020F0502020204030204" pitchFamily="34" charset="0"/>
              <a:cs typeface="Calibri" panose="020F0502020204030204" pitchFamily="34" charset="0"/>
            </a:endParaRPr>
          </a:p>
        </p:txBody>
      </p:sp>
      <p:pic>
        <p:nvPicPr>
          <p:cNvPr id="4" name="Imag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0010" y="9326951"/>
            <a:ext cx="1319980" cy="883880"/>
          </a:xfrm>
          <a:prstGeom prst="rect">
            <a:avLst/>
          </a:prstGeom>
        </p:spPr>
      </p:pic>
      <p:pic>
        <p:nvPicPr>
          <p:cNvPr id="11" name="Imag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84242" y="9195586"/>
            <a:ext cx="1457554" cy="1146610"/>
          </a:xfrm>
          <a:prstGeom prst="rect">
            <a:avLst/>
          </a:prstGeom>
        </p:spPr>
      </p:pic>
      <p:sp>
        <p:nvSpPr>
          <p:cNvPr id="31" name="object 21"/>
          <p:cNvSpPr txBox="1"/>
          <p:nvPr/>
        </p:nvSpPr>
        <p:spPr>
          <a:xfrm>
            <a:off x="2520000" y="8373543"/>
            <a:ext cx="2520000" cy="579646"/>
          </a:xfrm>
          <a:prstGeom prst="rect">
            <a:avLst/>
          </a:prstGeom>
        </p:spPr>
        <p:txBody>
          <a:bodyPr vert="horz" wrap="square" lIns="0" tIns="11430" rIns="0" bIns="0" rtlCol="0">
            <a:spAutoFit/>
          </a:bodyPr>
          <a:lstStyle/>
          <a:p>
            <a:pPr marL="497840" marR="490220" algn="ctr">
              <a:lnSpc>
                <a:spcPct val="127600"/>
              </a:lnSpc>
              <a:spcBef>
                <a:spcPts val="90"/>
              </a:spcBef>
            </a:pPr>
            <a:r>
              <a:rPr lang="fr-FR" sz="700">
                <a:latin typeface="+mj-lt"/>
              </a:rPr>
              <a:t>CONFÉRENCE RÉGIONALE DE LA SANTÉ ET DE L’AUTONOMIE</a:t>
            </a:r>
          </a:p>
          <a:p>
            <a:pPr algn="ctr">
              <a:lnSpc>
                <a:spcPct val="100000"/>
              </a:lnSpc>
              <a:spcBef>
                <a:spcPts val="265"/>
              </a:spcBef>
            </a:pPr>
            <a:r>
              <a:rPr lang="fr-FR" sz="700" kern="1200" spc="20">
                <a:latin typeface="+mj-lt"/>
                <a:ea typeface="Roboto" panose="02000000000000000000" pitchFamily="2" charset="0"/>
                <a:cs typeface="Calibri" panose="020F0502020204030204" pitchFamily="34" charset="0"/>
              </a:rPr>
              <a:t>103b Rue de Belleville CS 91704, </a:t>
            </a:r>
          </a:p>
          <a:p>
            <a:pPr algn="ctr">
              <a:lnSpc>
                <a:spcPct val="100000"/>
              </a:lnSpc>
              <a:spcBef>
                <a:spcPts val="265"/>
              </a:spcBef>
            </a:pPr>
            <a:r>
              <a:rPr lang="fr-FR" sz="700" kern="1200" spc="20">
                <a:latin typeface="+mj-lt"/>
                <a:ea typeface="Roboto" panose="02000000000000000000" pitchFamily="2" charset="0"/>
                <a:cs typeface="Calibri" panose="020F0502020204030204" pitchFamily="34" charset="0"/>
              </a:rPr>
              <a:t>33063 Bordeaux Cedex</a:t>
            </a:r>
          </a:p>
        </p:txBody>
      </p:sp>
      <p:sp>
        <p:nvSpPr>
          <p:cNvPr id="32" name="object 21"/>
          <p:cNvSpPr txBox="1"/>
          <p:nvPr/>
        </p:nvSpPr>
        <p:spPr>
          <a:xfrm>
            <a:off x="5040000" y="8373543"/>
            <a:ext cx="2520000" cy="589457"/>
          </a:xfrm>
          <a:prstGeom prst="rect">
            <a:avLst/>
          </a:prstGeom>
        </p:spPr>
        <p:txBody>
          <a:bodyPr vert="horz" wrap="square" lIns="0" tIns="11430" rIns="0" bIns="0" rtlCol="0">
            <a:spAutoFit/>
          </a:bodyPr>
          <a:lstStyle/>
          <a:p>
            <a:pPr marL="324000" marR="490220" algn="ctr">
              <a:lnSpc>
                <a:spcPct val="127600"/>
              </a:lnSpc>
              <a:spcBef>
                <a:spcPts val="90"/>
              </a:spcBef>
            </a:pPr>
            <a:r>
              <a:rPr lang="fr-FR" sz="700">
                <a:latin typeface="+mj-lt"/>
                <a:ea typeface="Roboto" panose="02000000000000000000" pitchFamily="2" charset="0"/>
                <a:cs typeface="Calibri" panose="020F0502020204030204" pitchFamily="34" charset="0"/>
              </a:rPr>
              <a:t>FRANCE ASSOS SANTÉ</a:t>
            </a:r>
          </a:p>
          <a:p>
            <a:pPr marL="324000" marR="490220" algn="ctr">
              <a:lnSpc>
                <a:spcPct val="127600"/>
              </a:lnSpc>
              <a:spcBef>
                <a:spcPts val="90"/>
              </a:spcBef>
            </a:pPr>
            <a:r>
              <a:rPr lang="fr-FR" sz="700" kern="1200" spc="20">
                <a:latin typeface="+mj-lt"/>
                <a:ea typeface="Roboto" panose="02000000000000000000" pitchFamily="2" charset="0"/>
                <a:cs typeface="Calibri" panose="020F0502020204030204" pitchFamily="34" charset="0"/>
              </a:rPr>
              <a:t>DÉLÉGATION NOUVELLE AQUITAINE</a:t>
            </a:r>
          </a:p>
          <a:p>
            <a:pPr marL="324000" marR="490220" algn="ctr">
              <a:lnSpc>
                <a:spcPct val="127600"/>
              </a:lnSpc>
              <a:spcBef>
                <a:spcPts val="90"/>
              </a:spcBef>
            </a:pPr>
            <a:r>
              <a:rPr lang="fr-FR" sz="700" kern="1200" spc="20">
                <a:latin typeface="+mj-lt"/>
                <a:ea typeface="Roboto" panose="02000000000000000000" pitchFamily="2" charset="0"/>
                <a:cs typeface="Calibri" panose="020F0502020204030204" pitchFamily="34" charset="0"/>
              </a:rPr>
              <a:t>1 rue Pablo </a:t>
            </a:r>
            <a:r>
              <a:rPr lang="fr-FR" sz="700" kern="1200" spc="20" err="1">
                <a:latin typeface="+mj-lt"/>
                <a:ea typeface="Roboto" panose="02000000000000000000" pitchFamily="2" charset="0"/>
                <a:cs typeface="Calibri" panose="020F0502020204030204" pitchFamily="34" charset="0"/>
              </a:rPr>
              <a:t>Néruda</a:t>
            </a:r>
            <a:endParaRPr lang="fr-FR" sz="700" kern="1200" spc="20">
              <a:latin typeface="+mj-lt"/>
              <a:ea typeface="Roboto" panose="02000000000000000000" pitchFamily="2" charset="0"/>
              <a:cs typeface="Calibri" panose="020F0502020204030204" pitchFamily="34" charset="0"/>
            </a:endParaRPr>
          </a:p>
          <a:p>
            <a:pPr marL="324000" marR="490220" algn="ctr">
              <a:lnSpc>
                <a:spcPct val="127600"/>
              </a:lnSpc>
              <a:spcBef>
                <a:spcPts val="90"/>
              </a:spcBef>
            </a:pPr>
            <a:r>
              <a:rPr lang="fr-FR" sz="700" kern="1200" spc="20">
                <a:latin typeface="+mj-lt"/>
                <a:ea typeface="Roboto" panose="02000000000000000000" pitchFamily="2" charset="0"/>
                <a:cs typeface="Calibri" panose="020F0502020204030204" pitchFamily="34" charset="0"/>
              </a:rPr>
              <a:t>33140 Villenave d’</a:t>
            </a:r>
            <a:r>
              <a:rPr lang="fr-FR" sz="700" kern="1200" spc="20" err="1">
                <a:latin typeface="+mj-lt"/>
                <a:ea typeface="Roboto" panose="02000000000000000000" pitchFamily="2" charset="0"/>
                <a:cs typeface="Calibri" panose="020F0502020204030204" pitchFamily="34" charset="0"/>
              </a:rPr>
              <a:t>Ornon</a:t>
            </a:r>
            <a:endParaRPr sz="700" kern="1200" spc="20">
              <a:latin typeface="+mj-lt"/>
              <a:ea typeface="Roboto" panose="02000000000000000000" pitchFamily="2" charset="0"/>
              <a:cs typeface="Calibri" panose="020F0502020204030204" pitchFamily="34" charset="0"/>
            </a:endParaRPr>
          </a:p>
        </p:txBody>
      </p:sp>
      <p:grpSp>
        <p:nvGrpSpPr>
          <p:cNvPr id="18" name="Groupe 17">
            <a:extLst>
              <a:ext uri="{FF2B5EF4-FFF2-40B4-BE49-F238E27FC236}">
                <a16:creationId xmlns:a16="http://schemas.microsoft.com/office/drawing/2014/main" id="{CACE2843-2669-B57B-947B-46322B5CA06A}"/>
              </a:ext>
            </a:extLst>
          </p:cNvPr>
          <p:cNvGrpSpPr/>
          <p:nvPr/>
        </p:nvGrpSpPr>
        <p:grpSpPr>
          <a:xfrm>
            <a:off x="2230755" y="4117038"/>
            <a:ext cx="3094990" cy="3049063"/>
            <a:chOff x="1258292" y="2057822"/>
            <a:chExt cx="3094990" cy="3049063"/>
          </a:xfrm>
        </p:grpSpPr>
        <p:sp>
          <p:nvSpPr>
            <p:cNvPr id="19" name="object 8">
              <a:extLst>
                <a:ext uri="{FF2B5EF4-FFF2-40B4-BE49-F238E27FC236}">
                  <a16:creationId xmlns:a16="http://schemas.microsoft.com/office/drawing/2014/main" id="{F7E19735-CA7A-07AF-B3D8-85B1451942A3}"/>
                </a:ext>
              </a:extLst>
            </p:cNvPr>
            <p:cNvSpPr/>
            <p:nvPr/>
          </p:nvSpPr>
          <p:spPr>
            <a:xfrm>
              <a:off x="1258292" y="2057822"/>
              <a:ext cx="3094990" cy="3048882"/>
            </a:xfrm>
            <a:custGeom>
              <a:avLst/>
              <a:gdLst/>
              <a:ahLst/>
              <a:cxnLst/>
              <a:rect l="l" t="t" r="r" b="b"/>
              <a:pathLst>
                <a:path w="3094990" h="3240404">
                  <a:moveTo>
                    <a:pt x="3094786" y="0"/>
                  </a:moveTo>
                  <a:lnTo>
                    <a:pt x="0" y="0"/>
                  </a:lnTo>
                  <a:lnTo>
                    <a:pt x="0" y="3240151"/>
                  </a:lnTo>
                  <a:lnTo>
                    <a:pt x="3094786" y="3240151"/>
                  </a:lnTo>
                  <a:lnTo>
                    <a:pt x="3094786" y="0"/>
                  </a:lnTo>
                  <a:close/>
                </a:path>
              </a:pathLst>
            </a:custGeom>
          </p:spPr>
          <p:style>
            <a:lnRef idx="3">
              <a:schemeClr val="lt1"/>
            </a:lnRef>
            <a:fillRef idx="1">
              <a:schemeClr val="accent4"/>
            </a:fillRef>
            <a:effectRef idx="1">
              <a:schemeClr val="accent4"/>
            </a:effectRef>
            <a:fontRef idx="minor">
              <a:schemeClr val="lt1"/>
            </a:fontRef>
          </p:style>
          <p:txBody>
            <a:bodyPr wrap="square" lIns="0" tIns="0" rIns="0" bIns="0" rtlCol="0"/>
            <a:lstStyle/>
            <a:p>
              <a:endParaRPr/>
            </a:p>
          </p:txBody>
        </p:sp>
        <p:sp>
          <p:nvSpPr>
            <p:cNvPr id="20" name="object 12">
              <a:extLst>
                <a:ext uri="{FF2B5EF4-FFF2-40B4-BE49-F238E27FC236}">
                  <a16:creationId xmlns:a16="http://schemas.microsoft.com/office/drawing/2014/main" id="{C1049CC1-B629-77DF-935F-37EE72C89480}"/>
                </a:ext>
              </a:extLst>
            </p:cNvPr>
            <p:cNvSpPr txBox="1"/>
            <p:nvPr/>
          </p:nvSpPr>
          <p:spPr>
            <a:xfrm>
              <a:off x="1662481" y="2125941"/>
              <a:ext cx="2296542" cy="2980944"/>
            </a:xfrm>
            <a:prstGeom prst="rect">
              <a:avLst/>
            </a:prstGeom>
          </p:spPr>
          <p:txBody>
            <a:bodyPr vert="horz" wrap="square" lIns="0" tIns="13335" rIns="0" bIns="0" rtlCol="0" anchor="ctr">
              <a:spAutoFit/>
            </a:bodyPr>
            <a:lstStyle/>
            <a:p>
              <a:pPr marR="5080" algn="dist">
                <a:lnSpc>
                  <a:spcPct val="100000"/>
                </a:lnSpc>
              </a:pPr>
              <a:r>
                <a:rPr lang="fr-FR" sz="1600" dirty="0">
                  <a:solidFill>
                    <a:srgbClr val="FFFFFF"/>
                  </a:solidFill>
                  <a:latin typeface="Calibri" panose="020F0502020204030204" pitchFamily="34" charset="0"/>
                  <a:ea typeface="Verdana" panose="020B0604030504040204" pitchFamily="34" charset="0"/>
                  <a:cs typeface="Scheherazade" panose="01000600020000020003" pitchFamily="2" charset="-78"/>
                </a:rPr>
                <a:t>Synthèse régionale </a:t>
              </a:r>
            </a:p>
            <a:p>
              <a:pPr marR="5080" algn="dist">
                <a:lnSpc>
                  <a:spcPts val="2900"/>
                </a:lnSpc>
              </a:pPr>
              <a:r>
                <a:rPr lang="fr-FR" sz="2800" dirty="0">
                  <a:solidFill>
                    <a:srgbClr val="FFFFFF"/>
                  </a:solidFill>
                  <a:latin typeface="Calibri" panose="020F0502020204030204" pitchFamily="34" charset="0"/>
                  <a:ea typeface="Verdana" panose="020B0604030504040204" pitchFamily="34" charset="0"/>
                  <a:cs typeface="Scheherazade" panose="01000600020000020003" pitchFamily="2" charset="-78"/>
                </a:rPr>
                <a:t>des rapports d’activité</a:t>
              </a:r>
            </a:p>
            <a:p>
              <a:pPr marR="5080" algn="dist">
                <a:lnSpc>
                  <a:spcPct val="100000"/>
                </a:lnSpc>
              </a:pPr>
              <a:endParaRPr lang="fr-FR" sz="1200" dirty="0">
                <a:solidFill>
                  <a:srgbClr val="FFFFFF"/>
                </a:solidFill>
                <a:latin typeface="Calibri" panose="020F0502020204030204" pitchFamily="34" charset="0"/>
                <a:ea typeface="Verdana" panose="020B0604030504040204" pitchFamily="34" charset="0"/>
                <a:cs typeface="Scheherazade" panose="01000600020000020003" pitchFamily="2" charset="-78"/>
              </a:endParaRPr>
            </a:p>
            <a:p>
              <a:pPr marR="5080" algn="dist">
                <a:lnSpc>
                  <a:spcPct val="100000"/>
                </a:lnSpc>
              </a:pPr>
              <a:endParaRPr lang="fr-FR" sz="1600" dirty="0">
                <a:solidFill>
                  <a:srgbClr val="FFFFFF"/>
                </a:solidFill>
                <a:latin typeface="Calibri" panose="020F0502020204030204" pitchFamily="34" charset="0"/>
                <a:ea typeface="Verdana" panose="020B0604030504040204" pitchFamily="34" charset="0"/>
                <a:cs typeface="Scheherazade" panose="01000600020000020003" pitchFamily="2" charset="-78"/>
              </a:endParaRPr>
            </a:p>
            <a:p>
              <a:pPr marR="5080" algn="dist">
                <a:lnSpc>
                  <a:spcPct val="100000"/>
                </a:lnSpc>
              </a:pPr>
              <a:endParaRPr lang="fr-FR" sz="2800" dirty="0">
                <a:solidFill>
                  <a:srgbClr val="FFFFFF"/>
                </a:solidFill>
                <a:latin typeface="Calibri" panose="020F0502020204030204" pitchFamily="34" charset="0"/>
                <a:ea typeface="Verdana" panose="020B0604030504040204" pitchFamily="34" charset="0"/>
                <a:cs typeface="Scheherazade" panose="01000600020000020003" pitchFamily="2" charset="-78"/>
              </a:endParaRPr>
            </a:p>
            <a:p>
              <a:pPr marR="5080" algn="dist">
                <a:lnSpc>
                  <a:spcPts val="4200"/>
                </a:lnSpc>
              </a:pPr>
              <a:r>
                <a:rPr lang="fr-FR" sz="4000" b="1" dirty="0">
                  <a:solidFill>
                    <a:srgbClr val="FFFFFF"/>
                  </a:solidFill>
                  <a:latin typeface="Calibri" panose="020F0502020204030204" pitchFamily="34" charset="0"/>
                  <a:ea typeface="Verdana" panose="020B0604030504040204" pitchFamily="34" charset="0"/>
                  <a:cs typeface="Scheherazade" panose="01000600020000020003" pitchFamily="2" charset="-78"/>
                </a:rPr>
                <a:t>2022</a:t>
              </a:r>
            </a:p>
            <a:p>
              <a:pPr marR="5080" algn="dist">
                <a:lnSpc>
                  <a:spcPts val="4500"/>
                </a:lnSpc>
              </a:pPr>
              <a:r>
                <a:rPr lang="fr-FR" sz="4000" b="1" dirty="0">
                  <a:solidFill>
                    <a:srgbClr val="FFFFFF"/>
                  </a:solidFill>
                  <a:latin typeface="Calibri" panose="020F0502020204030204" pitchFamily="34" charset="0"/>
                  <a:ea typeface="Verdana" panose="020B0604030504040204" pitchFamily="34" charset="0"/>
                  <a:cs typeface="Scheherazade" panose="01000600020000020003" pitchFamily="2" charset="-78"/>
                </a:rPr>
                <a:t>2023</a:t>
              </a:r>
            </a:p>
          </p:txBody>
        </p:sp>
        <p:sp>
          <p:nvSpPr>
            <p:cNvPr id="22" name="object 10">
              <a:extLst>
                <a:ext uri="{FF2B5EF4-FFF2-40B4-BE49-F238E27FC236}">
                  <a16:creationId xmlns:a16="http://schemas.microsoft.com/office/drawing/2014/main" id="{57090C9F-0F59-F5E3-11AE-51A27089F54A}"/>
                </a:ext>
              </a:extLst>
            </p:cNvPr>
            <p:cNvSpPr/>
            <p:nvPr/>
          </p:nvSpPr>
          <p:spPr>
            <a:xfrm flipV="1">
              <a:off x="1660996" y="3186736"/>
              <a:ext cx="2298027" cy="50831"/>
            </a:xfrm>
            <a:custGeom>
              <a:avLst/>
              <a:gdLst/>
              <a:ahLst/>
              <a:cxnLst/>
              <a:rect l="l" t="t" r="r" b="b"/>
              <a:pathLst>
                <a:path w="2239645">
                  <a:moveTo>
                    <a:pt x="0" y="0"/>
                  </a:moveTo>
                  <a:lnTo>
                    <a:pt x="2239187" y="0"/>
                  </a:lnTo>
                </a:path>
              </a:pathLst>
            </a:custGeom>
            <a:ln w="13042">
              <a:solidFill>
                <a:srgbClr val="FFFFFF"/>
              </a:solidFill>
            </a:ln>
          </p:spPr>
          <p:txBody>
            <a:bodyPr wrap="square" lIns="0" tIns="0" rIns="0" bIns="0" rtlCol="0"/>
            <a:lstStyle/>
            <a:p>
              <a:endParaRPr/>
            </a:p>
          </p:txBody>
        </p:sp>
        <p:sp>
          <p:nvSpPr>
            <p:cNvPr id="24" name="object 11">
              <a:extLst>
                <a:ext uri="{FF2B5EF4-FFF2-40B4-BE49-F238E27FC236}">
                  <a16:creationId xmlns:a16="http://schemas.microsoft.com/office/drawing/2014/main" id="{19A9EAF1-3CD5-F766-E4CF-4B0B3C5B14FC}"/>
                </a:ext>
              </a:extLst>
            </p:cNvPr>
            <p:cNvSpPr/>
            <p:nvPr/>
          </p:nvSpPr>
          <p:spPr>
            <a:xfrm flipV="1">
              <a:off x="1660996" y="3870655"/>
              <a:ext cx="2298027" cy="45594"/>
            </a:xfrm>
            <a:custGeom>
              <a:avLst/>
              <a:gdLst/>
              <a:ahLst/>
              <a:cxnLst/>
              <a:rect l="l" t="t" r="r" b="b"/>
              <a:pathLst>
                <a:path w="2239645">
                  <a:moveTo>
                    <a:pt x="0" y="0"/>
                  </a:moveTo>
                  <a:lnTo>
                    <a:pt x="2239187" y="0"/>
                  </a:lnTo>
                </a:path>
              </a:pathLst>
            </a:custGeom>
            <a:ln w="13042">
              <a:solidFill>
                <a:srgbClr val="FFFFFF"/>
              </a:solidFill>
            </a:ln>
          </p:spPr>
          <p:txBody>
            <a:bodyPr wrap="square" lIns="0" tIns="0" rIns="0" bIns="0" rtlCol="0"/>
            <a:lstStyle/>
            <a:p>
              <a:endParaRPr/>
            </a:p>
          </p:txBody>
        </p:sp>
        <p:grpSp>
          <p:nvGrpSpPr>
            <p:cNvPr id="25" name="Groupe 24">
              <a:extLst>
                <a:ext uri="{FF2B5EF4-FFF2-40B4-BE49-F238E27FC236}">
                  <a16:creationId xmlns:a16="http://schemas.microsoft.com/office/drawing/2014/main" id="{8F312494-7308-4600-759A-312FCD2DE837}"/>
                </a:ext>
              </a:extLst>
            </p:cNvPr>
            <p:cNvGrpSpPr/>
            <p:nvPr/>
          </p:nvGrpSpPr>
          <p:grpSpPr>
            <a:xfrm>
              <a:off x="1653326" y="3316869"/>
              <a:ext cx="2305697" cy="528919"/>
              <a:chOff x="1653326" y="3370238"/>
              <a:chExt cx="2305697" cy="437123"/>
            </a:xfrm>
          </p:grpSpPr>
          <p:sp>
            <p:nvSpPr>
              <p:cNvPr id="26" name="object 9">
                <a:extLst>
                  <a:ext uri="{FF2B5EF4-FFF2-40B4-BE49-F238E27FC236}">
                    <a16:creationId xmlns:a16="http://schemas.microsoft.com/office/drawing/2014/main" id="{D95F2E02-A661-8220-D7D2-56AC607EE0A3}"/>
                  </a:ext>
                </a:extLst>
              </p:cNvPr>
              <p:cNvSpPr/>
              <p:nvPr/>
            </p:nvSpPr>
            <p:spPr>
              <a:xfrm>
                <a:off x="3012543" y="3409296"/>
                <a:ext cx="45719" cy="359007"/>
              </a:xfrm>
              <a:custGeom>
                <a:avLst/>
                <a:gdLst/>
                <a:ahLst/>
                <a:cxnLst/>
                <a:rect l="l" t="t" r="r" b="b"/>
                <a:pathLst>
                  <a:path h="318770">
                    <a:moveTo>
                      <a:pt x="0" y="0"/>
                    </a:moveTo>
                    <a:lnTo>
                      <a:pt x="0" y="318439"/>
                    </a:lnTo>
                  </a:path>
                </a:pathLst>
              </a:custGeom>
              <a:ln w="13042">
                <a:solidFill>
                  <a:srgbClr val="FFFFFF"/>
                </a:solidFill>
              </a:ln>
            </p:spPr>
            <p:txBody>
              <a:bodyPr wrap="square" lIns="0" tIns="0" rIns="0" bIns="0" rtlCol="0"/>
              <a:lstStyle/>
              <a:p>
                <a:endParaRPr b="1"/>
              </a:p>
            </p:txBody>
          </p:sp>
          <p:sp>
            <p:nvSpPr>
              <p:cNvPr id="27" name="object 13">
                <a:extLst>
                  <a:ext uri="{FF2B5EF4-FFF2-40B4-BE49-F238E27FC236}">
                    <a16:creationId xmlns:a16="http://schemas.microsoft.com/office/drawing/2014/main" id="{36D62995-ADF3-E1FB-DE15-6BEC6CEDE04E}"/>
                  </a:ext>
                </a:extLst>
              </p:cNvPr>
              <p:cNvSpPr txBox="1"/>
              <p:nvPr/>
            </p:nvSpPr>
            <p:spPr>
              <a:xfrm>
                <a:off x="1653326" y="3370238"/>
                <a:ext cx="1210945" cy="437123"/>
              </a:xfrm>
              <a:prstGeom prst="rect">
                <a:avLst/>
              </a:prstGeom>
            </p:spPr>
            <p:txBody>
              <a:bodyPr vert="horz" wrap="square" lIns="0" tIns="12065" rIns="0" bIns="0" rtlCol="0" anchor="ctr">
                <a:spAutoFit/>
              </a:bodyPr>
              <a:lstStyle/>
              <a:p>
                <a:pPr marL="12700" marR="5080" algn="dist">
                  <a:lnSpc>
                    <a:spcPct val="100899"/>
                  </a:lnSpc>
                  <a:spcBef>
                    <a:spcPts val="95"/>
                  </a:spcBef>
                </a:pPr>
                <a:r>
                  <a:rPr sz="1400" b="1" dirty="0">
                    <a:solidFill>
                      <a:srgbClr val="FFFFFF"/>
                    </a:solidFill>
                    <a:latin typeface="Calibri" panose="020F0502020204030204" pitchFamily="34" charset="0"/>
                    <a:cs typeface="Calibri" panose="020F0502020204030204" pitchFamily="34" charset="0"/>
                  </a:rPr>
                  <a:t>Commissions Des </a:t>
                </a:r>
                <a:r>
                  <a:rPr sz="1400" b="1" dirty="0" err="1">
                    <a:solidFill>
                      <a:srgbClr val="FFFFFF"/>
                    </a:solidFill>
                    <a:latin typeface="Calibri" panose="020F0502020204030204" pitchFamily="34" charset="0"/>
                    <a:cs typeface="Calibri" panose="020F0502020204030204" pitchFamily="34" charset="0"/>
                  </a:rPr>
                  <a:t>Usagers</a:t>
                </a:r>
                <a:endParaRPr sz="1400" b="1" dirty="0">
                  <a:latin typeface="Calibri" panose="020F0502020204030204" pitchFamily="34" charset="0"/>
                  <a:cs typeface="Calibri" panose="020F0502020204030204" pitchFamily="34" charset="0"/>
                </a:endParaRPr>
              </a:p>
            </p:txBody>
          </p:sp>
          <p:sp>
            <p:nvSpPr>
              <p:cNvPr id="28" name="object 14">
                <a:extLst>
                  <a:ext uri="{FF2B5EF4-FFF2-40B4-BE49-F238E27FC236}">
                    <a16:creationId xmlns:a16="http://schemas.microsoft.com/office/drawing/2014/main" id="{6B98B20F-D1C1-8FAD-6803-F9910278063B}"/>
                  </a:ext>
                </a:extLst>
              </p:cNvPr>
              <p:cNvSpPr txBox="1"/>
              <p:nvPr/>
            </p:nvSpPr>
            <p:spPr>
              <a:xfrm>
                <a:off x="3043988" y="3388490"/>
                <a:ext cx="915035" cy="400618"/>
              </a:xfrm>
              <a:prstGeom prst="rect">
                <a:avLst/>
              </a:prstGeom>
            </p:spPr>
            <p:txBody>
              <a:bodyPr vert="horz" wrap="square" lIns="0" tIns="15240" rIns="0" bIns="0" rtlCol="0" anchor="ctr">
                <a:spAutoFit/>
              </a:bodyPr>
              <a:lstStyle/>
              <a:p>
                <a:pPr marL="12700" algn="ctr">
                  <a:lnSpc>
                    <a:spcPct val="100000"/>
                  </a:lnSpc>
                  <a:spcBef>
                    <a:spcPts val="120"/>
                  </a:spcBef>
                </a:pPr>
                <a:r>
                  <a:rPr sz="3050" b="1" spc="60" dirty="0">
                    <a:solidFill>
                      <a:srgbClr val="FFFFFF"/>
                    </a:solidFill>
                    <a:latin typeface="Calibri" panose="020F0502020204030204" pitchFamily="34" charset="0"/>
                    <a:cs typeface="Calibri" panose="020F0502020204030204" pitchFamily="34" charset="0"/>
                  </a:rPr>
                  <a:t>CDU</a:t>
                </a:r>
                <a:endParaRPr sz="3050" b="1" dirty="0">
                  <a:latin typeface="Calibri" panose="020F0502020204030204" pitchFamily="34" charset="0"/>
                  <a:cs typeface="Calibri" panose="020F0502020204030204" pitchFamily="34" charset="0"/>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6"/>
          <p:cNvSpPr/>
          <p:nvPr/>
        </p:nvSpPr>
        <p:spPr>
          <a:xfrm>
            <a:off x="1318291" y="2960474"/>
            <a:ext cx="5279912" cy="6706154"/>
          </a:xfrm>
          <a:custGeom>
            <a:avLst/>
            <a:gdLst/>
            <a:ahLst/>
            <a:cxnLst/>
            <a:rect l="l" t="t" r="r" b="b"/>
            <a:pathLst>
              <a:path w="5024755" h="3359784">
                <a:moveTo>
                  <a:pt x="5024386" y="0"/>
                </a:moveTo>
                <a:lnTo>
                  <a:pt x="0" y="0"/>
                </a:lnTo>
                <a:lnTo>
                  <a:pt x="0" y="3359429"/>
                </a:lnTo>
                <a:lnTo>
                  <a:pt x="5024386" y="3359429"/>
                </a:lnTo>
                <a:lnTo>
                  <a:pt x="5024386" y="0"/>
                </a:lnTo>
                <a:close/>
              </a:path>
            </a:pathLst>
          </a:custGeom>
          <a:ln>
            <a:noFill/>
          </a:ln>
        </p:spPr>
        <p:style>
          <a:lnRef idx="3">
            <a:schemeClr val="lt1"/>
          </a:lnRef>
          <a:fillRef idx="1">
            <a:schemeClr val="accent4"/>
          </a:fillRef>
          <a:effectRef idx="1">
            <a:schemeClr val="accent4"/>
          </a:effectRef>
          <a:fontRef idx="minor">
            <a:schemeClr val="lt1"/>
          </a:fontRef>
        </p:style>
        <p:txBody>
          <a:bodyPr wrap="square" lIns="0" tIns="0" rIns="0" bIns="0" rtlCol="0"/>
          <a:lstStyle/>
          <a:p>
            <a:endParaRPr>
              <a:latin typeface="+mn-lt"/>
            </a:endParaRPr>
          </a:p>
        </p:txBody>
      </p:sp>
      <p:sp>
        <p:nvSpPr>
          <p:cNvPr id="4" name="object 4"/>
          <p:cNvSpPr txBox="1"/>
          <p:nvPr/>
        </p:nvSpPr>
        <p:spPr>
          <a:xfrm>
            <a:off x="1570557" y="4088710"/>
            <a:ext cx="4319928" cy="2272417"/>
          </a:xfrm>
          <a:prstGeom prst="rect">
            <a:avLst/>
          </a:prstGeom>
        </p:spPr>
        <p:txBody>
          <a:bodyPr vert="horz" wrap="square" lIns="0" tIns="99060" rIns="0" bIns="0" rtlCol="0">
            <a:spAutoFit/>
          </a:bodyPr>
          <a:lstStyle/>
          <a:p>
            <a:pPr marL="12700" algn="l">
              <a:lnSpc>
                <a:spcPct val="100000"/>
              </a:lnSpc>
              <a:spcBef>
                <a:spcPts val="780"/>
              </a:spcBef>
            </a:pPr>
            <a:r>
              <a:rPr sz="1400" b="1" kern="1200" spc="20" dirty="0">
                <a:solidFill>
                  <a:schemeClr val="tx1"/>
                </a:solidFill>
                <a:latin typeface="+mn-lt"/>
                <a:ea typeface="Verdana" panose="020B0604030504040204" pitchFamily="34" charset="0"/>
                <a:cs typeface="Calibri" panose="020F0502020204030204" pitchFamily="34" charset="0"/>
              </a:rPr>
              <a:t>BILAN DU FONCTIONNEMENT DES CDU EN 202</a:t>
            </a:r>
            <a:r>
              <a:rPr lang="fr-FR" sz="1400" b="1" kern="1200" spc="20" dirty="0">
                <a:solidFill>
                  <a:schemeClr val="tx1"/>
                </a:solidFill>
                <a:latin typeface="+mn-lt"/>
                <a:ea typeface="Verdana" panose="020B0604030504040204" pitchFamily="34" charset="0"/>
                <a:cs typeface="Calibri" panose="020F0502020204030204" pitchFamily="34" charset="0"/>
              </a:rPr>
              <a:t>3</a:t>
            </a:r>
            <a:endParaRPr sz="1400" b="1" kern="1200" spc="20" dirty="0">
              <a:solidFill>
                <a:schemeClr val="tx1"/>
              </a:solidFill>
              <a:latin typeface="+mn-lt"/>
              <a:ea typeface="Verdana" panose="020B0604030504040204" pitchFamily="34" charset="0"/>
              <a:cs typeface="Calibri" panose="020F0502020204030204" pitchFamily="34" charset="0"/>
            </a:endParaRPr>
          </a:p>
          <a:p>
            <a:pPr marL="12700" algn="dist">
              <a:lnSpc>
                <a:spcPct val="150000"/>
              </a:lnSpc>
              <a:spcBef>
                <a:spcPts val="200"/>
              </a:spcBef>
            </a:pPr>
            <a:endParaRPr lang="fr-FR" sz="1100" kern="1200" spc="20" dirty="0">
              <a:solidFill>
                <a:schemeClr val="tx1"/>
              </a:solidFill>
              <a:latin typeface="+mn-lt"/>
              <a:ea typeface="Verdana" panose="020B0604030504040204" pitchFamily="34" charset="0"/>
              <a:cs typeface="Calibri" panose="020F0502020204030204" pitchFamily="34" charset="0"/>
            </a:endParaRPr>
          </a:p>
          <a:p>
            <a:pPr marL="12700" algn="dist">
              <a:lnSpc>
                <a:spcPct val="150000"/>
              </a:lnSpc>
              <a:spcBef>
                <a:spcPts val="200"/>
              </a:spcBef>
            </a:pPr>
            <a:r>
              <a:rPr lang="fr-FR" sz="1100" kern="1200" spc="20" dirty="0">
                <a:solidFill>
                  <a:schemeClr val="tx1"/>
                </a:solidFill>
                <a:latin typeface="+mn-lt"/>
                <a:ea typeface="Verdana" panose="020B0604030504040204" pitchFamily="34" charset="0"/>
                <a:cs typeface="Calibri" panose="020F0502020204030204" pitchFamily="34" charset="0"/>
              </a:rPr>
              <a:t>Gouvernance des CDU ....................................................5</a:t>
            </a:r>
          </a:p>
          <a:p>
            <a:pPr marL="12700" algn="dist">
              <a:lnSpc>
                <a:spcPct val="150000"/>
              </a:lnSpc>
              <a:spcBef>
                <a:spcPts val="200"/>
              </a:spcBef>
            </a:pPr>
            <a:r>
              <a:rPr lang="fr-FR" sz="1100" kern="1200" spc="20" dirty="0">
                <a:solidFill>
                  <a:schemeClr val="tx1"/>
                </a:solidFill>
                <a:latin typeface="+mn-lt"/>
                <a:ea typeface="Verdana" panose="020B0604030504040204" pitchFamily="34" charset="0"/>
                <a:cs typeface="Calibri" panose="020F0502020204030204" pitchFamily="34" charset="0"/>
              </a:rPr>
              <a:t>Moyens mis à disposition ...............................................7</a:t>
            </a:r>
          </a:p>
          <a:p>
            <a:pPr marL="12700" algn="dist">
              <a:lnSpc>
                <a:spcPct val="150000"/>
              </a:lnSpc>
              <a:spcBef>
                <a:spcPts val="200"/>
              </a:spcBef>
            </a:pPr>
            <a:r>
              <a:rPr lang="fr-FR" sz="1100" kern="1200" spc="20" dirty="0">
                <a:solidFill>
                  <a:schemeClr val="tx1"/>
                </a:solidFill>
                <a:latin typeface="+mn-lt"/>
                <a:ea typeface="Verdana" panose="020B0604030504040204" pitchFamily="34" charset="0"/>
                <a:cs typeface="Calibri" panose="020F0502020204030204" pitchFamily="34" charset="0"/>
              </a:rPr>
              <a:t>Visibilité des RU pour les membres des établissements ...........7</a:t>
            </a:r>
          </a:p>
          <a:p>
            <a:pPr marL="12700" algn="dist">
              <a:lnSpc>
                <a:spcPct val="150000"/>
              </a:lnSpc>
              <a:spcBef>
                <a:spcPts val="200"/>
              </a:spcBef>
            </a:pPr>
            <a:r>
              <a:rPr lang="fr-FR" sz="1100" kern="1200" spc="20" dirty="0">
                <a:solidFill>
                  <a:schemeClr val="tx1"/>
                </a:solidFill>
                <a:latin typeface="+mn-lt"/>
                <a:ea typeface="Verdana" panose="020B0604030504040204" pitchFamily="34" charset="0"/>
                <a:cs typeface="Calibri" panose="020F0502020204030204" pitchFamily="34" charset="0"/>
              </a:rPr>
              <a:t>Visibilité des RU pour les usagers.................................8</a:t>
            </a:r>
          </a:p>
          <a:p>
            <a:pPr marL="12700" algn="dist">
              <a:lnSpc>
                <a:spcPct val="150000"/>
              </a:lnSpc>
              <a:spcBef>
                <a:spcPts val="200"/>
              </a:spcBef>
            </a:pPr>
            <a:r>
              <a:rPr lang="fr-FR" sz="1100" kern="1200" spc="20" dirty="0">
                <a:solidFill>
                  <a:schemeClr val="tx1"/>
                </a:solidFill>
                <a:latin typeface="+mn-lt"/>
                <a:ea typeface="Verdana" panose="020B0604030504040204" pitchFamily="34" charset="0"/>
                <a:cs typeface="Calibri" panose="020F0502020204030204" pitchFamily="34" charset="0"/>
              </a:rPr>
              <a:t>Formation................................................................9</a:t>
            </a:r>
          </a:p>
          <a:p>
            <a:pPr marL="12700" algn="dist">
              <a:lnSpc>
                <a:spcPct val="150000"/>
              </a:lnSpc>
              <a:spcBef>
                <a:spcPts val="200"/>
              </a:spcBef>
            </a:pPr>
            <a:r>
              <a:rPr lang="fr-FR" sz="1100" kern="1200" spc="20" dirty="0">
                <a:solidFill>
                  <a:schemeClr val="tx1"/>
                </a:solidFill>
                <a:latin typeface="+mn-lt"/>
                <a:ea typeface="Verdana" panose="020B0604030504040204" pitchFamily="34" charset="0"/>
                <a:cs typeface="Calibri" panose="020F0502020204030204" pitchFamily="34" charset="0"/>
              </a:rPr>
              <a:t>Réunions ........................................................10</a:t>
            </a:r>
          </a:p>
        </p:txBody>
      </p:sp>
      <p:sp>
        <p:nvSpPr>
          <p:cNvPr id="5" name="object 5"/>
          <p:cNvSpPr txBox="1">
            <a:spLocks noGrp="1"/>
          </p:cNvSpPr>
          <p:nvPr>
            <p:ph type="title"/>
          </p:nvPr>
        </p:nvSpPr>
        <p:spPr>
          <a:xfrm>
            <a:off x="1350017" y="2466748"/>
            <a:ext cx="4358705" cy="444994"/>
          </a:xfrm>
          <a:prstGeom prst="rect">
            <a:avLst/>
          </a:prstGeom>
        </p:spPr>
        <p:txBody>
          <a:bodyPr vert="horz" wrap="square" lIns="0" tIns="13970" rIns="0" bIns="0" rtlCol="0">
            <a:spAutoFit/>
          </a:bodyPr>
          <a:lstStyle/>
          <a:p>
            <a:pPr marL="38100">
              <a:lnSpc>
                <a:spcPct val="100000"/>
              </a:lnSpc>
              <a:spcBef>
                <a:spcPts val="110"/>
              </a:spcBef>
            </a:pPr>
            <a:r>
              <a:rPr sz="2800" b="1" i="1">
                <a:solidFill>
                  <a:srgbClr val="FFC000"/>
                </a:solidFill>
                <a:latin typeface="+mn-lt"/>
                <a:ea typeface="Verdana" panose="020B0604030504040204" pitchFamily="34" charset="0"/>
              </a:rPr>
              <a:t>Sommaire</a:t>
            </a:r>
            <a:endParaRPr sz="8000" b="1" i="1" baseline="15515">
              <a:solidFill>
                <a:srgbClr val="FFC000"/>
              </a:solidFill>
              <a:latin typeface="+mn-lt"/>
              <a:cs typeface="UnDotum"/>
            </a:endParaRPr>
          </a:p>
        </p:txBody>
      </p:sp>
      <p:sp>
        <p:nvSpPr>
          <p:cNvPr id="9" name="object 22"/>
          <p:cNvSpPr txBox="1">
            <a:spLocks/>
          </p:cNvSpPr>
          <p:nvPr/>
        </p:nvSpPr>
        <p:spPr>
          <a:xfrm>
            <a:off x="7233473" y="10418481"/>
            <a:ext cx="230504" cy="132024"/>
          </a:xfrm>
          <a:prstGeom prst="rect">
            <a:avLst/>
          </a:prstGeom>
        </p:spPr>
        <p:txBody>
          <a:bodyPr vert="horz" wrap="square" lIns="0" tIns="0" rIns="0" bIns="0" rtlCol="0">
            <a:spAutoFit/>
          </a:bodyPr>
          <a:lstStyle>
            <a:defPPr>
              <a:defRPr kern="0"/>
            </a:defPPr>
            <a:lvl1pPr>
              <a:defRPr sz="1000" b="0" i="0">
                <a:solidFill>
                  <a:srgbClr val="231F20"/>
                </a:solidFill>
                <a:latin typeface="Arial"/>
                <a:cs typeface="Arial"/>
              </a:defRPr>
            </a:lvl1pPr>
          </a:lstStyle>
          <a:p>
            <a:pPr marL="38100" algn="ctr">
              <a:lnSpc>
                <a:spcPts val="1070"/>
              </a:lnSpc>
            </a:pPr>
            <a:fld id="{81D60167-4931-47E6-BA6A-407CBD079E47}" type="slidenum">
              <a:rPr lang="fr-FR" sz="800" spc="-25" smtClean="0">
                <a:latin typeface="Calibri" panose="020F0502020204030204" pitchFamily="34" charset="0"/>
                <a:cs typeface="Calibri" panose="020F0502020204030204" pitchFamily="34" charset="0"/>
              </a:rPr>
              <a:pPr marL="38100" algn="ctr">
                <a:lnSpc>
                  <a:spcPts val="1070"/>
                </a:lnSpc>
              </a:pPr>
              <a:t>2</a:t>
            </a:fld>
            <a:endParaRPr lang="fr-FR" spc="-25">
              <a:latin typeface="Calibri" panose="020F0502020204030204" pitchFamily="34" charset="0"/>
              <a:cs typeface="Calibri" panose="020F0502020204030204" pitchFamily="34" charset="0"/>
            </a:endParaRPr>
          </a:p>
        </p:txBody>
      </p:sp>
      <p:sp>
        <p:nvSpPr>
          <p:cNvPr id="11" name="object 4"/>
          <p:cNvSpPr txBox="1"/>
          <p:nvPr/>
        </p:nvSpPr>
        <p:spPr>
          <a:xfrm>
            <a:off x="1560360" y="6786676"/>
            <a:ext cx="4319928" cy="3085460"/>
          </a:xfrm>
          <a:prstGeom prst="rect">
            <a:avLst/>
          </a:prstGeom>
        </p:spPr>
        <p:txBody>
          <a:bodyPr vert="horz" wrap="square" lIns="0" tIns="99060" rIns="0" bIns="0" rtlCol="0">
            <a:spAutoFit/>
          </a:bodyPr>
          <a:lstStyle/>
          <a:p>
            <a:pPr marL="12700" algn="l">
              <a:lnSpc>
                <a:spcPct val="100000"/>
              </a:lnSpc>
            </a:pPr>
            <a:r>
              <a:rPr lang="fr-FR" sz="1400" b="1" kern="1200" spc="20" dirty="0">
                <a:solidFill>
                  <a:schemeClr val="tx1"/>
                </a:solidFill>
                <a:latin typeface="Calibri" panose="020F0502020204030204" pitchFamily="34" charset="0"/>
                <a:ea typeface="Verdana" panose="020B0604030504040204" pitchFamily="34" charset="0"/>
                <a:cs typeface="Calibri" panose="020F0502020204030204" pitchFamily="34" charset="0"/>
              </a:rPr>
              <a:t>BILAN DE L’ACTIVITE DES CDU EN 2023</a:t>
            </a:r>
          </a:p>
          <a:p>
            <a:pPr lvl="2" algn="dist">
              <a:lnSpc>
                <a:spcPct val="150000"/>
              </a:lnSpc>
              <a:spcBef>
                <a:spcPts val="200"/>
              </a:spcBef>
            </a:pPr>
            <a:endParaRPr lang="fr-FR" sz="1100" kern="1200" spc="20" dirty="0">
              <a:solidFill>
                <a:schemeClr val="tx1"/>
              </a:solidFill>
              <a:latin typeface="+mn-lt"/>
              <a:ea typeface="Verdana" panose="020B0604030504040204" pitchFamily="34" charset="0"/>
              <a:cs typeface="Calibri" panose="020F0502020204030204" pitchFamily="34" charset="0"/>
            </a:endParaRPr>
          </a:p>
          <a:p>
            <a:pPr marL="12700" algn="dist">
              <a:lnSpc>
                <a:spcPct val="150000"/>
              </a:lnSpc>
              <a:spcBef>
                <a:spcPts val="200"/>
              </a:spcBef>
            </a:pPr>
            <a:r>
              <a:rPr lang="fr-FR" sz="1100" kern="1200" spc="20" dirty="0">
                <a:solidFill>
                  <a:schemeClr val="tx1"/>
                </a:solidFill>
                <a:ea typeface="Verdana" panose="020B0604030504040204" pitchFamily="34" charset="0"/>
                <a:cs typeface="Calibri" panose="020F0502020204030204" pitchFamily="34" charset="0"/>
              </a:rPr>
              <a:t>Information de la CDU ........................................11</a:t>
            </a:r>
          </a:p>
          <a:p>
            <a:pPr marL="12700" algn="dist">
              <a:lnSpc>
                <a:spcPct val="150000"/>
              </a:lnSpc>
              <a:spcBef>
                <a:spcPts val="200"/>
              </a:spcBef>
            </a:pPr>
            <a:r>
              <a:rPr lang="fr-FR" sz="1100" kern="1200" spc="20" dirty="0">
                <a:solidFill>
                  <a:schemeClr val="tx1"/>
                </a:solidFill>
                <a:ea typeface="Verdana" panose="020B0604030504040204" pitchFamily="34" charset="0"/>
                <a:cs typeface="Calibri" panose="020F0502020204030204" pitchFamily="34" charset="0"/>
              </a:rPr>
              <a:t>Traitement des réclamations ................................11</a:t>
            </a:r>
          </a:p>
          <a:p>
            <a:pPr lvl="2" algn="dist">
              <a:lnSpc>
                <a:spcPct val="150000"/>
              </a:lnSpc>
              <a:spcBef>
                <a:spcPts val="200"/>
              </a:spcBef>
            </a:pPr>
            <a:r>
              <a:rPr lang="fr-FR" sz="1100" kern="1200" spc="20" dirty="0">
                <a:solidFill>
                  <a:schemeClr val="tx1"/>
                </a:solidFill>
                <a:latin typeface="+mn-lt"/>
                <a:ea typeface="Verdana" panose="020B0604030504040204" pitchFamily="34" charset="0"/>
                <a:cs typeface="Calibri" panose="020F0502020204030204" pitchFamily="34" charset="0"/>
              </a:rPr>
              <a:t>Avis .....................................................................12</a:t>
            </a:r>
            <a:br>
              <a:rPr lang="fr-FR" sz="1100" kern="1200" spc="20" dirty="0">
                <a:solidFill>
                  <a:schemeClr val="tx1"/>
                </a:solidFill>
                <a:latin typeface="+mn-lt"/>
                <a:ea typeface="Verdana" panose="020B0604030504040204" pitchFamily="34" charset="0"/>
                <a:cs typeface="Calibri" panose="020F0502020204030204" pitchFamily="34" charset="0"/>
              </a:rPr>
            </a:br>
            <a:r>
              <a:rPr lang="fr-FR" sz="1100" kern="1200" spc="20" dirty="0">
                <a:solidFill>
                  <a:schemeClr val="tx1"/>
                </a:solidFill>
                <a:latin typeface="+mn-lt"/>
                <a:ea typeface="Verdana" panose="020B0604030504040204" pitchFamily="34" charset="0"/>
                <a:cs typeface="Calibri" panose="020F0502020204030204" pitchFamily="34" charset="0"/>
              </a:rPr>
              <a:t>Recommandations .................................................12</a:t>
            </a:r>
          </a:p>
          <a:p>
            <a:pPr lvl="2" algn="dist">
              <a:lnSpc>
                <a:spcPct val="150000"/>
              </a:lnSpc>
              <a:spcBef>
                <a:spcPts val="200"/>
              </a:spcBef>
            </a:pPr>
            <a:r>
              <a:rPr lang="fr-FR" sz="1100" kern="1200" spc="20" dirty="0">
                <a:solidFill>
                  <a:schemeClr val="tx1"/>
                </a:solidFill>
                <a:latin typeface="+mn-lt"/>
                <a:ea typeface="Verdana" panose="020B0604030504040204" pitchFamily="34" charset="0"/>
                <a:cs typeface="Calibri" panose="020F0502020204030204" pitchFamily="34" charset="0"/>
              </a:rPr>
              <a:t>Actions concrètes .....................................................13</a:t>
            </a:r>
          </a:p>
          <a:p>
            <a:pPr lvl="2" algn="dist">
              <a:lnSpc>
                <a:spcPct val="150000"/>
              </a:lnSpc>
              <a:spcBef>
                <a:spcPts val="200"/>
              </a:spcBef>
            </a:pPr>
            <a:r>
              <a:rPr lang="fr-FR" sz="1100" kern="1200" spc="20" dirty="0">
                <a:solidFill>
                  <a:schemeClr val="tx1"/>
                </a:solidFill>
                <a:latin typeface="+mn-lt"/>
                <a:ea typeface="Verdana" panose="020B0604030504040204" pitchFamily="34" charset="0"/>
                <a:cs typeface="Calibri" panose="020F0502020204030204" pitchFamily="34" charset="0"/>
              </a:rPr>
              <a:t>Participation des CDU à la vie de l’établissement .....14</a:t>
            </a:r>
          </a:p>
          <a:p>
            <a:pPr lvl="2" algn="dist">
              <a:lnSpc>
                <a:spcPct val="150000"/>
              </a:lnSpc>
              <a:spcBef>
                <a:spcPts val="200"/>
              </a:spcBef>
            </a:pPr>
            <a:r>
              <a:rPr lang="fr-FR" sz="1100" kern="1200" spc="20" dirty="0">
                <a:solidFill>
                  <a:schemeClr val="tx1"/>
                </a:solidFill>
                <a:latin typeface="+mn-lt"/>
                <a:ea typeface="Verdana" panose="020B0604030504040204" pitchFamily="34" charset="0"/>
                <a:cs typeface="Calibri" panose="020F0502020204030204" pitchFamily="34" charset="0"/>
              </a:rPr>
              <a:t>Rapport annuel d’activité ..............................................15</a:t>
            </a:r>
          </a:p>
          <a:p>
            <a:pPr marL="12700" algn="dist">
              <a:lnSpc>
                <a:spcPct val="150000"/>
              </a:lnSpc>
              <a:spcBef>
                <a:spcPts val="200"/>
              </a:spcBef>
            </a:pPr>
            <a:endParaRPr lang="fr-FR" sz="1100" kern="1200" spc="20" dirty="0">
              <a:solidFill>
                <a:schemeClr val="tx1"/>
              </a:solidFill>
              <a:latin typeface="+mj-lt"/>
              <a:ea typeface="Verdana" panose="020B0604030504040204" pitchFamily="34" charset="0"/>
              <a:cs typeface="Calibri" panose="020F0502020204030204" pitchFamily="34" charset="0"/>
            </a:endParaRPr>
          </a:p>
          <a:p>
            <a:pPr marL="12700" algn="dist">
              <a:lnSpc>
                <a:spcPct val="150000"/>
              </a:lnSpc>
              <a:spcBef>
                <a:spcPts val="200"/>
              </a:spcBef>
            </a:pPr>
            <a:endParaRPr lang="fr-FR" sz="1100" kern="1200" spc="20" dirty="0">
              <a:solidFill>
                <a:schemeClr val="tx1"/>
              </a:solidFill>
              <a:latin typeface="+mj-lt"/>
              <a:ea typeface="Verdana" panose="020B0604030504040204" pitchFamily="34" charset="0"/>
              <a:cs typeface="Calibri" panose="020F0502020204030204" pitchFamily="34" charset="0"/>
            </a:endParaRPr>
          </a:p>
        </p:txBody>
      </p:sp>
      <p:sp>
        <p:nvSpPr>
          <p:cNvPr id="12" name="object 4"/>
          <p:cNvSpPr txBox="1"/>
          <p:nvPr/>
        </p:nvSpPr>
        <p:spPr>
          <a:xfrm>
            <a:off x="1570557" y="3360861"/>
            <a:ext cx="4319928" cy="633507"/>
          </a:xfrm>
          <a:prstGeom prst="rect">
            <a:avLst/>
          </a:prstGeom>
        </p:spPr>
        <p:txBody>
          <a:bodyPr vert="horz" wrap="square" lIns="0" tIns="99060" rIns="0" bIns="0" rtlCol="0">
            <a:spAutoFit/>
          </a:bodyPr>
          <a:lstStyle/>
          <a:p>
            <a:pPr marL="12700" lvl="1" algn="dist">
              <a:spcBef>
                <a:spcPts val="780"/>
              </a:spcBef>
            </a:pPr>
            <a:r>
              <a:rPr lang="fr-FR" sz="1400" b="1" kern="1200" spc="20" dirty="0">
                <a:solidFill>
                  <a:schemeClr val="tx1"/>
                </a:solidFill>
                <a:latin typeface="+mn-lt"/>
                <a:ea typeface="Verdana" panose="020B0604030504040204" pitchFamily="34" charset="0"/>
                <a:cs typeface="Calibri" panose="020F0502020204030204" pitchFamily="34" charset="0"/>
              </a:rPr>
              <a:t>INTRODUCTION</a:t>
            </a:r>
            <a:r>
              <a:rPr lang="fr-FR" sz="1400" kern="1200" spc="20" dirty="0">
                <a:solidFill>
                  <a:schemeClr val="tx1"/>
                </a:solidFill>
                <a:latin typeface="+mn-lt"/>
                <a:ea typeface="Verdana" panose="020B0604030504040204" pitchFamily="34" charset="0"/>
                <a:cs typeface="Calibri" panose="020F0502020204030204" pitchFamily="34" charset="0"/>
              </a:rPr>
              <a:t> </a:t>
            </a:r>
            <a:r>
              <a:rPr lang="fr-FR" sz="1100" kern="1200" spc="20" dirty="0">
                <a:solidFill>
                  <a:schemeClr val="tx1"/>
                </a:solidFill>
                <a:latin typeface="+mn-lt"/>
                <a:ea typeface="Verdana" panose="020B0604030504040204" pitchFamily="34" charset="0"/>
                <a:cs typeface="Calibri" panose="020F0502020204030204" pitchFamily="34" charset="0"/>
              </a:rPr>
              <a:t>..........................................................</a:t>
            </a:r>
            <a:r>
              <a:rPr lang="fr-FR" sz="1400" kern="1200" spc="20" dirty="0">
                <a:solidFill>
                  <a:schemeClr val="tx1"/>
                </a:solidFill>
                <a:latin typeface="+mn-lt"/>
                <a:ea typeface="Verdana" panose="020B0604030504040204" pitchFamily="34" charset="0"/>
                <a:cs typeface="Calibri" panose="020F0502020204030204" pitchFamily="34" charset="0"/>
              </a:rPr>
              <a:t>3</a:t>
            </a:r>
            <a:endParaRPr lang="fr-FR" sz="1400" b="1" kern="1200" spc="20" dirty="0">
              <a:solidFill>
                <a:schemeClr val="tx1"/>
              </a:solidFill>
              <a:latin typeface="+mn-lt"/>
              <a:ea typeface="Verdana" panose="020B0604030504040204" pitchFamily="34" charset="0"/>
              <a:cs typeface="Calibri" panose="020F0502020204030204" pitchFamily="34" charset="0"/>
            </a:endParaRPr>
          </a:p>
          <a:p>
            <a:pPr marL="12700" algn="l">
              <a:lnSpc>
                <a:spcPct val="100000"/>
              </a:lnSpc>
              <a:spcBef>
                <a:spcPts val="780"/>
              </a:spcBef>
            </a:pPr>
            <a:endParaRPr lang="fr-FR" sz="1400" b="1" kern="1200" spc="20" dirty="0">
              <a:solidFill>
                <a:schemeClr val="tx1"/>
              </a:solidFill>
              <a:latin typeface="+mn-lt"/>
              <a:ea typeface="Verdana" panose="020B0604030504040204" pitchFamily="34" charset="0"/>
              <a:cs typeface="Calibri" panose="020F0502020204030204" pitchFamily="34" charset="0"/>
            </a:endParaRPr>
          </a:p>
        </p:txBody>
      </p:sp>
      <p:pic>
        <p:nvPicPr>
          <p:cNvPr id="15" name="object 4"/>
          <p:cNvPicPr/>
          <p:nvPr/>
        </p:nvPicPr>
        <p:blipFill>
          <a:blip r:embed="rId2" cstate="print"/>
          <a:stretch>
            <a:fillRect/>
          </a:stretch>
        </p:blipFill>
        <p:spPr>
          <a:xfrm>
            <a:off x="3717340" y="426782"/>
            <a:ext cx="3839160" cy="2533692"/>
          </a:xfrm>
          <a:prstGeom prst="rect">
            <a:avLst/>
          </a:prstGeom>
        </p:spPr>
      </p:pic>
      <p:sp>
        <p:nvSpPr>
          <p:cNvPr id="3" name="object 16">
            <a:extLst>
              <a:ext uri="{FF2B5EF4-FFF2-40B4-BE49-F238E27FC236}">
                <a16:creationId xmlns:a16="http://schemas.microsoft.com/office/drawing/2014/main" id="{91B4C421-9191-E208-9C0E-433FBC40B06D}"/>
              </a:ext>
            </a:extLst>
          </p:cNvPr>
          <p:cNvSpPr txBox="1"/>
          <p:nvPr/>
        </p:nvSpPr>
        <p:spPr>
          <a:xfrm>
            <a:off x="7314705" y="7386666"/>
            <a:ext cx="92333" cy="2973543"/>
          </a:xfrm>
          <a:prstGeom prst="rect">
            <a:avLst/>
          </a:prstGeom>
        </p:spPr>
        <p:txBody>
          <a:bodyPr vert="vert270" wrap="square" lIns="0" tIns="16510" rIns="0" bIns="0" rtlCol="0">
            <a:spAutoFit/>
          </a:bodyPr>
          <a:lstStyle/>
          <a:p>
            <a:pPr marL="12700">
              <a:lnSpc>
                <a:spcPct val="100000"/>
              </a:lnSpc>
              <a:spcBef>
                <a:spcPts val="130"/>
              </a:spcBef>
            </a:pPr>
            <a:r>
              <a:rPr lang="fr-FR" sz="600" b="0">
                <a:solidFill>
                  <a:srgbClr val="231F20"/>
                </a:solidFill>
                <a:latin typeface="Calibri" panose="020F0502020204030204" pitchFamily="34" charset="0"/>
                <a:cs typeface="Calibri" panose="020F0502020204030204" pitchFamily="34" charset="0"/>
              </a:rPr>
              <a:t>Rapport </a:t>
            </a:r>
            <a:r>
              <a:rPr lang="fr-FR" sz="600" b="0" spc="-10">
                <a:solidFill>
                  <a:srgbClr val="231F20"/>
                </a:solidFill>
                <a:latin typeface="Calibri" panose="020F0502020204030204" pitchFamily="34" charset="0"/>
                <a:cs typeface="Calibri" panose="020F0502020204030204" pitchFamily="34" charset="0"/>
              </a:rPr>
              <a:t>d’activité</a:t>
            </a:r>
            <a:r>
              <a:rPr lang="fr-FR" sz="600" b="0" spc="5">
                <a:solidFill>
                  <a:srgbClr val="231F20"/>
                </a:solidFill>
                <a:latin typeface="Calibri" panose="020F0502020204030204" pitchFamily="34" charset="0"/>
                <a:cs typeface="Calibri" panose="020F0502020204030204" pitchFamily="34" charset="0"/>
              </a:rPr>
              <a:t> </a:t>
            </a:r>
            <a:r>
              <a:rPr lang="fr-FR" sz="600" b="0">
                <a:solidFill>
                  <a:srgbClr val="231F20"/>
                </a:solidFill>
                <a:latin typeface="Calibri" panose="020F0502020204030204" pitchFamily="34" charset="0"/>
                <a:cs typeface="Calibri" panose="020F0502020204030204" pitchFamily="34" charset="0"/>
              </a:rPr>
              <a:t>des </a:t>
            </a:r>
            <a:r>
              <a:rPr lang="fr-FR" sz="600" b="0" spc="-10">
                <a:solidFill>
                  <a:srgbClr val="231F20"/>
                </a:solidFill>
                <a:latin typeface="Calibri" panose="020F0502020204030204" pitchFamily="34" charset="0"/>
                <a:cs typeface="Calibri" panose="020F0502020204030204" pitchFamily="34" charset="0"/>
              </a:rPr>
              <a:t>commissions</a:t>
            </a:r>
            <a:r>
              <a:rPr lang="fr-FR" sz="600" b="0" spc="5">
                <a:solidFill>
                  <a:srgbClr val="231F20"/>
                </a:solidFill>
                <a:latin typeface="Calibri" panose="020F0502020204030204" pitchFamily="34" charset="0"/>
                <a:cs typeface="Calibri" panose="020F0502020204030204" pitchFamily="34" charset="0"/>
              </a:rPr>
              <a:t> </a:t>
            </a:r>
            <a:r>
              <a:rPr lang="fr-FR" sz="600" b="0">
                <a:solidFill>
                  <a:srgbClr val="231F20"/>
                </a:solidFill>
                <a:latin typeface="Calibri" panose="020F0502020204030204" pitchFamily="34" charset="0"/>
                <a:cs typeface="Calibri" panose="020F0502020204030204" pitchFamily="34" charset="0"/>
              </a:rPr>
              <a:t>des usagers 2024 sur les années 2022 et 2023</a:t>
            </a:r>
            <a:endParaRPr lang="fr-FR" sz="600">
              <a:latin typeface="Calibri" panose="020F0502020204030204" pitchFamily="34" charset="0"/>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6"/>
          <p:cNvSpPr/>
          <p:nvPr/>
        </p:nvSpPr>
        <p:spPr>
          <a:xfrm>
            <a:off x="862408" y="2665085"/>
            <a:ext cx="6035790" cy="8028315"/>
          </a:xfrm>
          <a:custGeom>
            <a:avLst/>
            <a:gdLst/>
            <a:ahLst/>
            <a:cxnLst/>
            <a:rect l="l" t="t" r="r" b="b"/>
            <a:pathLst>
              <a:path w="5024755" h="3359784">
                <a:moveTo>
                  <a:pt x="5024386" y="0"/>
                </a:moveTo>
                <a:lnTo>
                  <a:pt x="0" y="0"/>
                </a:lnTo>
                <a:lnTo>
                  <a:pt x="0" y="3359429"/>
                </a:lnTo>
                <a:lnTo>
                  <a:pt x="5024386" y="3359429"/>
                </a:lnTo>
                <a:lnTo>
                  <a:pt x="5024386" y="0"/>
                </a:lnTo>
                <a:close/>
              </a:path>
            </a:pathLst>
          </a:custGeom>
          <a:ln>
            <a:noFill/>
          </a:ln>
        </p:spPr>
        <p:style>
          <a:lnRef idx="3">
            <a:schemeClr val="lt1"/>
          </a:lnRef>
          <a:fillRef idx="1">
            <a:schemeClr val="accent4"/>
          </a:fillRef>
          <a:effectRef idx="1">
            <a:schemeClr val="accent4"/>
          </a:effectRef>
          <a:fontRef idx="minor">
            <a:schemeClr val="lt1"/>
          </a:fontRef>
        </p:style>
        <p:txBody>
          <a:bodyPr wrap="square" lIns="0" tIns="0" rIns="0" bIns="0" rtlCol="0"/>
          <a:lstStyle/>
          <a:p>
            <a:endParaRPr>
              <a:latin typeface="+mn-lt"/>
            </a:endParaRPr>
          </a:p>
        </p:txBody>
      </p:sp>
      <p:sp>
        <p:nvSpPr>
          <p:cNvPr id="4" name="object 8"/>
          <p:cNvSpPr txBox="1"/>
          <p:nvPr/>
        </p:nvSpPr>
        <p:spPr>
          <a:xfrm>
            <a:off x="1078295" y="1824437"/>
            <a:ext cx="5478848" cy="987450"/>
          </a:xfrm>
          <a:prstGeom prst="rect">
            <a:avLst/>
          </a:prstGeom>
        </p:spPr>
        <p:txBody>
          <a:bodyPr vert="horz" wrap="square" lIns="0" tIns="12700" rIns="0" bIns="0" numCol="1" rtlCol="0">
            <a:spAutoFit/>
          </a:bodyPr>
          <a:lstStyle/>
          <a:p>
            <a:pPr algn="l">
              <a:spcBef>
                <a:spcPts val="600"/>
              </a:spcBef>
            </a:pPr>
            <a:r>
              <a:rPr lang="fr-FR" sz="1200" b="1" dirty="0">
                <a:latin typeface="+mn-lt"/>
              </a:rPr>
              <a:t>Depuis la loi du 4 mars 2002, l'usager est devenu un acteur incontournable du système de santé dans lequel il est susceptible d'intervenir directement ou par l'intermédiaire de ses représentants. Ces représentants des usagers siègent dans différentes instances au niveau national, régional ou dans les établissements de santé.</a:t>
            </a:r>
          </a:p>
          <a:p>
            <a:pPr marL="171450" indent="-171450" algn="l">
              <a:spcBef>
                <a:spcPts val="400"/>
              </a:spcBef>
              <a:buFont typeface="Arial" panose="020B0604020202020204" pitchFamily="34" charset="0"/>
              <a:buChar char="•"/>
            </a:pPr>
            <a:endParaRPr lang="fr-FR" sz="1200" dirty="0">
              <a:solidFill>
                <a:schemeClr val="bg1"/>
              </a:solidFill>
              <a:latin typeface="+mn-lt"/>
            </a:endParaRPr>
          </a:p>
        </p:txBody>
      </p:sp>
      <p:sp>
        <p:nvSpPr>
          <p:cNvPr id="5" name="object 16"/>
          <p:cNvSpPr txBox="1"/>
          <p:nvPr/>
        </p:nvSpPr>
        <p:spPr>
          <a:xfrm>
            <a:off x="999358" y="1253025"/>
            <a:ext cx="6160770" cy="508473"/>
          </a:xfrm>
          <a:prstGeom prst="rect">
            <a:avLst/>
          </a:prstGeom>
        </p:spPr>
        <p:txBody>
          <a:bodyPr vert="horz" wrap="square" lIns="0" tIns="15875" rIns="0" bIns="0" rtlCol="0">
            <a:spAutoFit/>
          </a:bodyPr>
          <a:lstStyle/>
          <a:p>
            <a:pPr marL="12700">
              <a:lnSpc>
                <a:spcPct val="100000"/>
              </a:lnSpc>
              <a:spcBef>
                <a:spcPts val="125"/>
              </a:spcBef>
            </a:pPr>
            <a:r>
              <a:rPr lang="fr-FR" sz="3200" b="1" i="1" spc="-10" dirty="0">
                <a:solidFill>
                  <a:srgbClr val="FFC000"/>
                </a:solidFill>
                <a:latin typeface="+mn-lt"/>
                <a:ea typeface="Verdana" panose="020B0604030504040204" pitchFamily="34" charset="0"/>
                <a:cs typeface="Calibri" panose="020F0502020204030204" pitchFamily="34" charset="0"/>
              </a:rPr>
              <a:t>Introduction</a:t>
            </a:r>
            <a:endParaRPr sz="3200" b="1" i="1" dirty="0">
              <a:solidFill>
                <a:srgbClr val="FFC000"/>
              </a:solidFill>
              <a:latin typeface="+mn-lt"/>
              <a:ea typeface="Verdana" panose="020B0604030504040204" pitchFamily="34" charset="0"/>
              <a:cs typeface="Calibri" panose="020F0502020204030204" pitchFamily="34" charset="0"/>
            </a:endParaRPr>
          </a:p>
        </p:txBody>
      </p:sp>
      <p:sp>
        <p:nvSpPr>
          <p:cNvPr id="10" name="ZoneTexte 9"/>
          <p:cNvSpPr txBox="1"/>
          <p:nvPr/>
        </p:nvSpPr>
        <p:spPr>
          <a:xfrm>
            <a:off x="1318291" y="9800284"/>
            <a:ext cx="5975787" cy="646331"/>
          </a:xfrm>
          <a:prstGeom prst="rect">
            <a:avLst/>
          </a:prstGeom>
          <a:noFill/>
        </p:spPr>
        <p:txBody>
          <a:bodyPr wrap="square" numCol="3" rtlCol="0">
            <a:spAutoFit/>
          </a:bodyPr>
          <a:lstStyle/>
          <a:p>
            <a:r>
              <a:rPr lang="fr-FR" sz="900" b="1" i="1" dirty="0">
                <a:solidFill>
                  <a:schemeClr val="tx1"/>
                </a:solidFill>
                <a:latin typeface="+mn-lt"/>
              </a:rPr>
              <a:t>M. Benoît ELLEBOODE</a:t>
            </a:r>
          </a:p>
          <a:p>
            <a:r>
              <a:rPr lang="fr-FR" sz="900" b="1" i="1" dirty="0">
                <a:solidFill>
                  <a:schemeClr val="tx1"/>
                </a:solidFill>
                <a:latin typeface="+mn-lt"/>
              </a:rPr>
              <a:t>Directeur Général </a:t>
            </a:r>
            <a:br>
              <a:rPr lang="fr-FR" sz="900" b="1" i="1" dirty="0">
                <a:solidFill>
                  <a:schemeClr val="tx1"/>
                </a:solidFill>
                <a:latin typeface="+mn-lt"/>
              </a:rPr>
            </a:br>
            <a:r>
              <a:rPr lang="fr-FR" sz="900" b="1" i="1" dirty="0">
                <a:solidFill>
                  <a:schemeClr val="tx1"/>
                </a:solidFill>
                <a:latin typeface="+mn-lt"/>
              </a:rPr>
              <a:t>ARS Nouvelle Aquitaine</a:t>
            </a:r>
          </a:p>
          <a:p>
            <a:r>
              <a:rPr lang="fr-FR" sz="900" b="1" i="1" dirty="0">
                <a:solidFill>
                  <a:schemeClr val="tx1"/>
                </a:solidFill>
                <a:latin typeface="+mn-lt"/>
              </a:rPr>
              <a:t> </a:t>
            </a:r>
          </a:p>
          <a:p>
            <a:r>
              <a:rPr lang="fr-FR" sz="900" b="1" i="1" dirty="0">
                <a:solidFill>
                  <a:schemeClr val="tx1"/>
                </a:solidFill>
                <a:latin typeface="+mn-lt"/>
              </a:rPr>
              <a:t>M. François ALLA</a:t>
            </a:r>
          </a:p>
          <a:p>
            <a:r>
              <a:rPr lang="fr-FR" sz="900" b="1" i="1" dirty="0">
                <a:solidFill>
                  <a:schemeClr val="tx1"/>
                </a:solidFill>
                <a:latin typeface="+mn-lt"/>
              </a:rPr>
              <a:t>Président CRSA</a:t>
            </a:r>
            <a:br>
              <a:rPr lang="fr-FR" sz="900" b="1" i="1" dirty="0">
                <a:solidFill>
                  <a:schemeClr val="tx1"/>
                </a:solidFill>
                <a:latin typeface="+mn-lt"/>
              </a:rPr>
            </a:br>
            <a:endParaRPr lang="fr-FR" sz="900" b="1" i="1" dirty="0">
              <a:solidFill>
                <a:schemeClr val="tx1"/>
              </a:solidFill>
              <a:latin typeface="+mn-lt"/>
            </a:endParaRPr>
          </a:p>
          <a:p>
            <a:br>
              <a:rPr lang="fr-FR" sz="900" b="1" i="1" dirty="0">
                <a:solidFill>
                  <a:schemeClr val="tx1"/>
                </a:solidFill>
                <a:latin typeface="+mn-lt"/>
              </a:rPr>
            </a:br>
            <a:r>
              <a:rPr lang="fr-FR" sz="900" b="1" i="1" dirty="0">
                <a:solidFill>
                  <a:schemeClr val="tx1"/>
                </a:solidFill>
                <a:latin typeface="+mn-lt"/>
              </a:rPr>
              <a:t>M. Patrick CHARPENTIER</a:t>
            </a:r>
          </a:p>
          <a:p>
            <a:r>
              <a:rPr lang="fr-FR" sz="900" b="1" i="1" dirty="0">
                <a:solidFill>
                  <a:schemeClr val="tx1"/>
                </a:solidFill>
                <a:latin typeface="+mn-lt"/>
              </a:rPr>
              <a:t>Président France Assos Santé </a:t>
            </a:r>
            <a:br>
              <a:rPr lang="fr-FR" sz="900" b="1" i="1" dirty="0">
                <a:solidFill>
                  <a:schemeClr val="tx1"/>
                </a:solidFill>
                <a:latin typeface="+mn-lt"/>
              </a:rPr>
            </a:br>
            <a:r>
              <a:rPr lang="fr-FR" sz="900" b="1" i="1" dirty="0">
                <a:solidFill>
                  <a:schemeClr val="tx1"/>
                </a:solidFill>
                <a:latin typeface="+mn-lt"/>
              </a:rPr>
              <a:t>Nouvelle Aquitaine</a:t>
            </a:r>
          </a:p>
        </p:txBody>
      </p:sp>
      <p:sp>
        <p:nvSpPr>
          <p:cNvPr id="8" name="object 22"/>
          <p:cNvSpPr txBox="1">
            <a:spLocks noGrp="1"/>
          </p:cNvSpPr>
          <p:nvPr>
            <p:ph type="sldNum" sz="quarter" idx="7"/>
          </p:nvPr>
        </p:nvSpPr>
        <p:spPr>
          <a:xfrm>
            <a:off x="7245777" y="10418763"/>
            <a:ext cx="230187" cy="131762"/>
          </a:xfrm>
          <a:prstGeom prst="rect">
            <a:avLst/>
          </a:prstGeom>
        </p:spPr>
        <p:txBody>
          <a:bodyPr vert="horz" wrap="square" lIns="0" tIns="0" rIns="0" bIns="0" rtlCol="0">
            <a:spAutoFit/>
          </a:bodyPr>
          <a:lstStyle/>
          <a:p>
            <a:pPr marL="38100" algn="ctr">
              <a:lnSpc>
                <a:spcPts val="1070"/>
              </a:lnSpc>
            </a:pPr>
            <a:fld id="{81D60167-4931-47E6-BA6A-407CBD079E47}" type="slidenum">
              <a:rPr sz="800" spc="-25"/>
              <a:pPr marL="38100" algn="ctr">
                <a:lnSpc>
                  <a:spcPts val="1070"/>
                </a:lnSpc>
              </a:pPr>
              <a:t>3</a:t>
            </a:fld>
            <a:endParaRPr spc="-25"/>
          </a:p>
        </p:txBody>
      </p:sp>
      <p:sp>
        <p:nvSpPr>
          <p:cNvPr id="3" name="object 16">
            <a:extLst>
              <a:ext uri="{FF2B5EF4-FFF2-40B4-BE49-F238E27FC236}">
                <a16:creationId xmlns:a16="http://schemas.microsoft.com/office/drawing/2014/main" id="{81E73466-B7DA-D6D4-DCC4-2CE1B3C7F278}"/>
              </a:ext>
            </a:extLst>
          </p:cNvPr>
          <p:cNvSpPr txBox="1"/>
          <p:nvPr/>
        </p:nvSpPr>
        <p:spPr>
          <a:xfrm>
            <a:off x="7314705" y="7386666"/>
            <a:ext cx="92333" cy="2973543"/>
          </a:xfrm>
          <a:prstGeom prst="rect">
            <a:avLst/>
          </a:prstGeom>
        </p:spPr>
        <p:txBody>
          <a:bodyPr vert="vert270" wrap="square" lIns="0" tIns="16510" rIns="0" bIns="0" rtlCol="0">
            <a:spAutoFit/>
          </a:bodyPr>
          <a:lstStyle/>
          <a:p>
            <a:pPr marL="12700">
              <a:lnSpc>
                <a:spcPct val="100000"/>
              </a:lnSpc>
              <a:spcBef>
                <a:spcPts val="130"/>
              </a:spcBef>
            </a:pPr>
            <a:r>
              <a:rPr lang="fr-FR" sz="600" b="0">
                <a:solidFill>
                  <a:srgbClr val="231F20"/>
                </a:solidFill>
                <a:latin typeface="Calibri" panose="020F0502020204030204" pitchFamily="34" charset="0"/>
                <a:cs typeface="Calibri" panose="020F0502020204030204" pitchFamily="34" charset="0"/>
              </a:rPr>
              <a:t>Rapport </a:t>
            </a:r>
            <a:r>
              <a:rPr lang="fr-FR" sz="600" b="0" spc="-10">
                <a:solidFill>
                  <a:srgbClr val="231F20"/>
                </a:solidFill>
                <a:latin typeface="Calibri" panose="020F0502020204030204" pitchFamily="34" charset="0"/>
                <a:cs typeface="Calibri" panose="020F0502020204030204" pitchFamily="34" charset="0"/>
              </a:rPr>
              <a:t>d’activité</a:t>
            </a:r>
            <a:r>
              <a:rPr lang="fr-FR" sz="600" b="0" spc="5">
                <a:solidFill>
                  <a:srgbClr val="231F20"/>
                </a:solidFill>
                <a:latin typeface="Calibri" panose="020F0502020204030204" pitchFamily="34" charset="0"/>
                <a:cs typeface="Calibri" panose="020F0502020204030204" pitchFamily="34" charset="0"/>
              </a:rPr>
              <a:t> </a:t>
            </a:r>
            <a:r>
              <a:rPr lang="fr-FR" sz="600" b="0">
                <a:solidFill>
                  <a:srgbClr val="231F20"/>
                </a:solidFill>
                <a:latin typeface="Calibri" panose="020F0502020204030204" pitchFamily="34" charset="0"/>
                <a:cs typeface="Calibri" panose="020F0502020204030204" pitchFamily="34" charset="0"/>
              </a:rPr>
              <a:t>des </a:t>
            </a:r>
            <a:r>
              <a:rPr lang="fr-FR" sz="600" b="0" spc="-10">
                <a:solidFill>
                  <a:srgbClr val="231F20"/>
                </a:solidFill>
                <a:latin typeface="Calibri" panose="020F0502020204030204" pitchFamily="34" charset="0"/>
                <a:cs typeface="Calibri" panose="020F0502020204030204" pitchFamily="34" charset="0"/>
              </a:rPr>
              <a:t>commissions</a:t>
            </a:r>
            <a:r>
              <a:rPr lang="fr-FR" sz="600" b="0" spc="5">
                <a:solidFill>
                  <a:srgbClr val="231F20"/>
                </a:solidFill>
                <a:latin typeface="Calibri" panose="020F0502020204030204" pitchFamily="34" charset="0"/>
                <a:cs typeface="Calibri" panose="020F0502020204030204" pitchFamily="34" charset="0"/>
              </a:rPr>
              <a:t> </a:t>
            </a:r>
            <a:r>
              <a:rPr lang="fr-FR" sz="600" b="0">
                <a:solidFill>
                  <a:srgbClr val="231F20"/>
                </a:solidFill>
                <a:latin typeface="Calibri" panose="020F0502020204030204" pitchFamily="34" charset="0"/>
                <a:cs typeface="Calibri" panose="020F0502020204030204" pitchFamily="34" charset="0"/>
              </a:rPr>
              <a:t>des usagers 2024 sur les années 2022 et 2023</a:t>
            </a:r>
            <a:endParaRPr lang="fr-FR" sz="600">
              <a:latin typeface="Calibri" panose="020F0502020204030204" pitchFamily="34" charset="0"/>
              <a:cs typeface="Calibri" panose="020F0502020204030204" pitchFamily="34" charset="0"/>
            </a:endParaRPr>
          </a:p>
        </p:txBody>
      </p:sp>
      <p:sp>
        <p:nvSpPr>
          <p:cNvPr id="9" name="object 8">
            <a:extLst>
              <a:ext uri="{FF2B5EF4-FFF2-40B4-BE49-F238E27FC236}">
                <a16:creationId xmlns:a16="http://schemas.microsoft.com/office/drawing/2014/main" id="{93745A1C-99BF-FADF-419F-D80C0C9847D6}"/>
              </a:ext>
            </a:extLst>
          </p:cNvPr>
          <p:cNvSpPr txBox="1"/>
          <p:nvPr/>
        </p:nvSpPr>
        <p:spPr>
          <a:xfrm>
            <a:off x="1087807" y="2706744"/>
            <a:ext cx="5478848" cy="6517169"/>
          </a:xfrm>
          <a:prstGeom prst="rect">
            <a:avLst/>
          </a:prstGeom>
        </p:spPr>
        <p:txBody>
          <a:bodyPr vert="horz" wrap="square" lIns="0" tIns="12700" rIns="0" bIns="0" numCol="1" rtlCol="0">
            <a:spAutoFit/>
          </a:bodyPr>
          <a:lstStyle/>
          <a:p>
            <a:pPr algn="l">
              <a:spcBef>
                <a:spcPts val="600"/>
              </a:spcBef>
            </a:pPr>
            <a:endParaRPr lang="fr-FR" sz="1200" b="1" dirty="0">
              <a:solidFill>
                <a:schemeClr val="tx1"/>
              </a:solidFill>
              <a:latin typeface="+mn-lt"/>
            </a:endParaRPr>
          </a:p>
          <a:p>
            <a:pPr algn="l">
              <a:spcBef>
                <a:spcPts val="600"/>
              </a:spcBef>
            </a:pPr>
            <a:r>
              <a:rPr lang="fr-FR" sz="1600" dirty="0">
                <a:solidFill>
                  <a:schemeClr val="tx1"/>
                </a:solidFill>
                <a:latin typeface="+mn-lt"/>
              </a:rPr>
              <a:t>Quelques signaux nous montrent qu’il reste encore </a:t>
            </a:r>
            <a:br>
              <a:rPr lang="fr-FR" sz="1600" dirty="0">
                <a:solidFill>
                  <a:schemeClr val="tx1"/>
                </a:solidFill>
                <a:latin typeface="+mn-lt"/>
              </a:rPr>
            </a:br>
            <a:r>
              <a:rPr lang="fr-FR" sz="1600" dirty="0">
                <a:solidFill>
                  <a:schemeClr val="tx1"/>
                </a:solidFill>
                <a:latin typeface="+mn-lt"/>
              </a:rPr>
              <a:t>des améliorations à apporter pour 2025 en prévision </a:t>
            </a:r>
            <a:br>
              <a:rPr lang="fr-FR" sz="1600" dirty="0">
                <a:solidFill>
                  <a:schemeClr val="tx1"/>
                </a:solidFill>
                <a:latin typeface="+mn-lt"/>
              </a:rPr>
            </a:br>
            <a:r>
              <a:rPr lang="fr-FR" sz="1600" dirty="0">
                <a:solidFill>
                  <a:schemeClr val="tx1"/>
                </a:solidFill>
                <a:latin typeface="+mn-lt"/>
              </a:rPr>
              <a:t>du renouvellement des CDU prévu en 2025.</a:t>
            </a:r>
          </a:p>
          <a:p>
            <a:pPr algn="l"/>
            <a:endParaRPr lang="fr-FR" sz="1000" dirty="0">
              <a:solidFill>
                <a:schemeClr val="tx1"/>
              </a:solidFill>
              <a:latin typeface="+mn-lt"/>
            </a:endParaRPr>
          </a:p>
          <a:p>
            <a:pPr marL="171450" indent="-171450" algn="l">
              <a:spcBef>
                <a:spcPts val="400"/>
              </a:spcBef>
              <a:buFont typeface="Arial" panose="020B0604020202020204" pitchFamily="34" charset="0"/>
              <a:buChar char="•"/>
            </a:pPr>
            <a:r>
              <a:rPr lang="fr-FR" sz="1200" dirty="0">
                <a:solidFill>
                  <a:schemeClr val="tx1"/>
                </a:solidFill>
                <a:latin typeface="+mn-lt"/>
              </a:rPr>
              <a:t>Améliorer le taux d’occupation des mandats de RU pour combler les postes vacants. L’investissement des représentants des usagers est important, il reste toutefois des vacances de postes sur 2023 à hauteur de 33% (40% en 2022). Ceci risque d’affaiblir le poids de la parole des usagers dans la commission et dans l’établissement de santé. </a:t>
            </a:r>
          </a:p>
          <a:p>
            <a:pPr algn="l"/>
            <a:endParaRPr lang="fr-FR" sz="1000" dirty="0">
              <a:solidFill>
                <a:schemeClr val="tx1"/>
              </a:solidFill>
              <a:latin typeface="+mn-lt"/>
            </a:endParaRPr>
          </a:p>
          <a:p>
            <a:pPr marL="171450" indent="-171450" algn="l">
              <a:spcBef>
                <a:spcPts val="400"/>
              </a:spcBef>
              <a:buFont typeface="Arial" panose="020B0604020202020204" pitchFamily="34" charset="0"/>
              <a:buChar char="•"/>
            </a:pPr>
            <a:r>
              <a:rPr lang="fr-FR" sz="1200" dirty="0">
                <a:solidFill>
                  <a:schemeClr val="tx1"/>
                </a:solidFill>
                <a:latin typeface="+mn-lt"/>
              </a:rPr>
              <a:t>Poursuivre la dynamique de la CDU à la coopération avec les autres instances des Etablissements de santé et le tissu associatif. La CDU n’est pas une instance subsidiaire mais un lieu « vivant » de débats, d’idées, de prises de décisions ou de positions sur l’ensemble des sujets afférant la vie de l’établissement.</a:t>
            </a:r>
          </a:p>
          <a:p>
            <a:pPr algn="l"/>
            <a:endParaRPr lang="fr-FR" sz="1000" dirty="0">
              <a:solidFill>
                <a:schemeClr val="tx1"/>
              </a:solidFill>
              <a:latin typeface="+mn-lt"/>
            </a:endParaRPr>
          </a:p>
          <a:p>
            <a:pPr marL="171450" indent="-171450" algn="l">
              <a:spcBef>
                <a:spcPts val="400"/>
              </a:spcBef>
              <a:buFont typeface="Arial" panose="020B0604020202020204" pitchFamily="34" charset="0"/>
              <a:buChar char="•"/>
            </a:pPr>
            <a:r>
              <a:rPr lang="fr-FR" sz="1200" dirty="0">
                <a:solidFill>
                  <a:schemeClr val="tx1"/>
                </a:solidFill>
                <a:latin typeface="+mn-lt"/>
              </a:rPr>
              <a:t>Développer les prises d’initiatives d’auto-saisines des membres de la CDU. La commission des usagers a compétence pour prendre des avis et des positions autant que répondre à ses missions socles. </a:t>
            </a:r>
          </a:p>
          <a:p>
            <a:pPr marL="171450" indent="-171450" algn="l">
              <a:buFont typeface="Arial" panose="020B0604020202020204" pitchFamily="34" charset="0"/>
              <a:buChar char="•"/>
            </a:pPr>
            <a:endParaRPr lang="fr-FR" sz="1000" dirty="0">
              <a:solidFill>
                <a:schemeClr val="tx1"/>
              </a:solidFill>
              <a:latin typeface="+mn-lt"/>
            </a:endParaRPr>
          </a:p>
          <a:p>
            <a:pPr marL="171450" indent="-171450" algn="l">
              <a:spcBef>
                <a:spcPts val="400"/>
              </a:spcBef>
              <a:buFont typeface="Arial" panose="020B0604020202020204" pitchFamily="34" charset="0"/>
              <a:buChar char="•"/>
            </a:pPr>
            <a:r>
              <a:rPr lang="fr-FR" sz="1200" dirty="0">
                <a:solidFill>
                  <a:schemeClr val="tx1"/>
                </a:solidFill>
                <a:latin typeface="+mn-lt"/>
              </a:rPr>
              <a:t>Motiver les CDU a engager un projet des usagers en lien avec le projet d’établissement pour valoriser l’expérience patient, le partenariat en santé.</a:t>
            </a:r>
          </a:p>
          <a:p>
            <a:pPr marL="171450" indent="-171450" algn="l">
              <a:buFont typeface="Arial" panose="020B0604020202020204" pitchFamily="34" charset="0"/>
              <a:buChar char="•"/>
            </a:pPr>
            <a:endParaRPr lang="fr-FR" sz="1000" dirty="0">
              <a:solidFill>
                <a:schemeClr val="tx1"/>
              </a:solidFill>
              <a:latin typeface="+mn-lt"/>
            </a:endParaRPr>
          </a:p>
          <a:p>
            <a:pPr marL="171450" indent="-171450" algn="l">
              <a:spcBef>
                <a:spcPts val="400"/>
              </a:spcBef>
              <a:buFont typeface="Arial" panose="020B0604020202020204" pitchFamily="34" charset="0"/>
              <a:buChar char="•"/>
            </a:pPr>
            <a:r>
              <a:rPr lang="fr-FR" sz="1200" dirty="0">
                <a:solidFill>
                  <a:schemeClr val="tx1"/>
                </a:solidFill>
                <a:latin typeface="+mn-lt"/>
              </a:rPr>
              <a:t>Poursuivre la mise en place de moyens mis à disposition des CDU pour soutenir l’action des représentants des usagers (local dédié, adresse mail fournie, outils informatiques, prise en charges des frais de déplacements...).</a:t>
            </a:r>
          </a:p>
          <a:p>
            <a:pPr marL="171450" indent="-171450" algn="l">
              <a:buFont typeface="Arial" panose="020B0604020202020204" pitchFamily="34" charset="0"/>
              <a:buChar char="•"/>
            </a:pPr>
            <a:endParaRPr lang="fr-FR" sz="900" dirty="0">
              <a:solidFill>
                <a:schemeClr val="tx1"/>
              </a:solidFill>
              <a:latin typeface="+mn-lt"/>
            </a:endParaRPr>
          </a:p>
          <a:p>
            <a:pPr algn="l">
              <a:spcBef>
                <a:spcPts val="400"/>
              </a:spcBef>
            </a:pPr>
            <a:r>
              <a:rPr lang="fr-FR" sz="1400" b="1" dirty="0">
                <a:solidFill>
                  <a:schemeClr val="tx1"/>
                </a:solidFill>
                <a:latin typeface="+mn-lt"/>
              </a:rPr>
              <a:t>Ce rapport est un observatoire des axes d’amélioration. </a:t>
            </a:r>
          </a:p>
          <a:p>
            <a:pPr algn="l"/>
            <a:r>
              <a:rPr lang="fr-FR" sz="1400" b="1" dirty="0">
                <a:solidFill>
                  <a:schemeClr val="tx1"/>
                </a:solidFill>
                <a:latin typeface="+mn-lt"/>
              </a:rPr>
              <a:t>Il permet aussi de relever les initiatives et les bonnes pratiques </a:t>
            </a:r>
          </a:p>
          <a:p>
            <a:pPr algn="l"/>
            <a:r>
              <a:rPr lang="fr-FR" sz="1400" b="1" dirty="0">
                <a:solidFill>
                  <a:schemeClr val="tx1"/>
                </a:solidFill>
                <a:latin typeface="+mn-lt"/>
              </a:rPr>
              <a:t>pour être partager à l’échelle de la région Nouvelle-Aquitaine. </a:t>
            </a:r>
          </a:p>
          <a:p>
            <a:pPr marL="171450" indent="-171450" algn="l">
              <a:spcBef>
                <a:spcPts val="400"/>
              </a:spcBef>
              <a:buFont typeface="Arial" panose="020B0604020202020204" pitchFamily="34" charset="0"/>
              <a:buChar char="•"/>
            </a:pPr>
            <a:endParaRPr lang="fr-FR" sz="1200" dirty="0">
              <a:solidFill>
                <a:schemeClr val="tx1"/>
              </a:solidFill>
              <a:latin typeface="+mn-lt"/>
            </a:endParaRPr>
          </a:p>
          <a:p>
            <a:pPr marL="171450" indent="-171450" algn="l">
              <a:spcBef>
                <a:spcPts val="400"/>
              </a:spcBef>
              <a:buFont typeface="Arial" panose="020B0604020202020204" pitchFamily="34" charset="0"/>
              <a:buChar char="•"/>
            </a:pPr>
            <a:endParaRPr lang="fr-FR" sz="1200" dirty="0">
              <a:solidFill>
                <a:schemeClr val="tx1"/>
              </a:solidFill>
              <a:latin typeface="+mn-lt"/>
            </a:endParaRPr>
          </a:p>
        </p:txBody>
      </p:sp>
      <p:pic>
        <p:nvPicPr>
          <p:cNvPr id="6" name="Image 5" descr="Une image contenant personne, Visage humain, habits, portrait&#10;&#10;Le contenu généré par l’IA peut être incorrect.">
            <a:extLst>
              <a:ext uri="{FF2B5EF4-FFF2-40B4-BE49-F238E27FC236}">
                <a16:creationId xmlns:a16="http://schemas.microsoft.com/office/drawing/2014/main" id="{FA61A3C2-908A-718D-D600-9D33A238CB90}"/>
              </a:ext>
            </a:extLst>
          </p:cNvPr>
          <p:cNvPicPr>
            <a:picLocks noChangeAspect="1"/>
          </p:cNvPicPr>
          <p:nvPr/>
        </p:nvPicPr>
        <p:blipFill>
          <a:blip r:embed="rId2" cstate="print">
            <a:extLst>
              <a:ext uri="{28A0092B-C50C-407E-A947-70E740481C1C}">
                <a14:useLocalDpi xmlns:a14="http://schemas.microsoft.com/office/drawing/2010/main" val="0"/>
              </a:ext>
            </a:extLst>
          </a:blip>
          <a:srcRect l="26137" t="895" r="19820" b="25807"/>
          <a:stretch/>
        </p:blipFill>
        <p:spPr>
          <a:xfrm>
            <a:off x="1412455" y="9146384"/>
            <a:ext cx="720000" cy="651018"/>
          </a:xfrm>
          <a:prstGeom prst="rect">
            <a:avLst/>
          </a:prstGeom>
        </p:spPr>
      </p:pic>
      <p:pic>
        <p:nvPicPr>
          <p:cNvPr id="11" name="Image 10">
            <a:extLst>
              <a:ext uri="{FF2B5EF4-FFF2-40B4-BE49-F238E27FC236}">
                <a16:creationId xmlns:a16="http://schemas.microsoft.com/office/drawing/2014/main" id="{E09D646D-8BD6-DDAE-8D22-8E08A280C369}"/>
              </a:ext>
            </a:extLst>
          </p:cNvPr>
          <p:cNvPicPr>
            <a:picLocks noChangeAspect="1"/>
          </p:cNvPicPr>
          <p:nvPr/>
        </p:nvPicPr>
        <p:blipFill>
          <a:blip r:embed="rId3" cstate="print">
            <a:extLst>
              <a:ext uri="{28A0092B-C50C-407E-A947-70E740481C1C}">
                <a14:useLocalDpi xmlns:a14="http://schemas.microsoft.com/office/drawing/2010/main" val="0"/>
              </a:ext>
            </a:extLst>
          </a:blip>
          <a:srcRect l="18426" t="4036" r="16448" b="55663"/>
          <a:stretch/>
        </p:blipFill>
        <p:spPr>
          <a:xfrm>
            <a:off x="3346899" y="9146384"/>
            <a:ext cx="719361" cy="635095"/>
          </a:xfrm>
          <a:prstGeom prst="rect">
            <a:avLst/>
          </a:prstGeom>
        </p:spPr>
      </p:pic>
      <p:pic>
        <p:nvPicPr>
          <p:cNvPr id="12" name="Image 11" descr="Une image contenant Visage humain, personne, sourire, Front&#10;&#10;Le contenu généré par l’IA peut être incorrect.">
            <a:extLst>
              <a:ext uri="{FF2B5EF4-FFF2-40B4-BE49-F238E27FC236}">
                <a16:creationId xmlns:a16="http://schemas.microsoft.com/office/drawing/2014/main" id="{D16855F5-EED1-02C5-4FE4-315986D87F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1341" y="9138442"/>
            <a:ext cx="720000" cy="648218"/>
          </a:xfrm>
          <a:prstGeom prst="rect">
            <a:avLst/>
          </a:prstGeom>
        </p:spPr>
      </p:pic>
    </p:spTree>
    <p:extLst>
      <p:ext uri="{BB962C8B-B14F-4D97-AF65-F5344CB8AC3E}">
        <p14:creationId xmlns:p14="http://schemas.microsoft.com/office/powerpoint/2010/main" val="970653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object 6"/>
          <p:cNvSpPr/>
          <p:nvPr/>
        </p:nvSpPr>
        <p:spPr>
          <a:xfrm>
            <a:off x="-12783" y="3736331"/>
            <a:ext cx="6160770" cy="4398421"/>
          </a:xfrm>
          <a:custGeom>
            <a:avLst/>
            <a:gdLst/>
            <a:ahLst/>
            <a:cxnLst/>
            <a:rect l="l" t="t" r="r" b="b"/>
            <a:pathLst>
              <a:path w="5024755" h="3359784">
                <a:moveTo>
                  <a:pt x="5024386" y="0"/>
                </a:moveTo>
                <a:lnTo>
                  <a:pt x="0" y="0"/>
                </a:lnTo>
                <a:lnTo>
                  <a:pt x="0" y="3359429"/>
                </a:lnTo>
                <a:lnTo>
                  <a:pt x="5024386" y="3359429"/>
                </a:lnTo>
                <a:lnTo>
                  <a:pt x="5024386" y="0"/>
                </a:lnTo>
                <a:close/>
              </a:path>
            </a:pathLst>
          </a:custGeom>
          <a:ln>
            <a:noFill/>
          </a:ln>
        </p:spPr>
        <p:style>
          <a:lnRef idx="3">
            <a:schemeClr val="lt1"/>
          </a:lnRef>
          <a:fillRef idx="1">
            <a:schemeClr val="accent4"/>
          </a:fillRef>
          <a:effectRef idx="1">
            <a:schemeClr val="accent4"/>
          </a:effectRef>
          <a:fontRef idx="minor">
            <a:schemeClr val="lt1"/>
          </a:fontRef>
        </p:style>
        <p:txBody>
          <a:bodyPr wrap="square" lIns="0" tIns="0" rIns="0" bIns="0" rtlCol="0"/>
          <a:lstStyle/>
          <a:p>
            <a:endParaRPr/>
          </a:p>
        </p:txBody>
      </p:sp>
      <p:sp>
        <p:nvSpPr>
          <p:cNvPr id="14" name="object 22"/>
          <p:cNvSpPr txBox="1">
            <a:spLocks/>
          </p:cNvSpPr>
          <p:nvPr/>
        </p:nvSpPr>
        <p:spPr>
          <a:xfrm>
            <a:off x="7233473" y="10418481"/>
            <a:ext cx="230504" cy="132024"/>
          </a:xfrm>
          <a:prstGeom prst="rect">
            <a:avLst/>
          </a:prstGeom>
        </p:spPr>
        <p:txBody>
          <a:bodyPr vert="horz" wrap="square" lIns="0" tIns="0" rIns="0" bIns="0" rtlCol="0">
            <a:spAutoFit/>
          </a:bodyPr>
          <a:lstStyle>
            <a:defPPr>
              <a:defRPr kern="0"/>
            </a:defPPr>
            <a:lvl1pPr>
              <a:defRPr sz="1000" b="0" i="0">
                <a:solidFill>
                  <a:srgbClr val="231F20"/>
                </a:solidFill>
                <a:latin typeface="Arial"/>
                <a:cs typeface="Arial"/>
              </a:defRPr>
            </a:lvl1pPr>
          </a:lstStyle>
          <a:p>
            <a:pPr marL="38100" algn="ctr">
              <a:lnSpc>
                <a:spcPts val="1070"/>
              </a:lnSpc>
            </a:pPr>
            <a:fld id="{81D60167-4931-47E6-BA6A-407CBD079E47}" type="slidenum">
              <a:rPr lang="fr-FR" sz="800" spc="-25" smtClean="0">
                <a:latin typeface="Calibri" panose="020F0502020204030204" pitchFamily="34" charset="0"/>
                <a:cs typeface="Calibri" panose="020F0502020204030204" pitchFamily="34" charset="0"/>
              </a:rPr>
              <a:pPr marL="38100" algn="ctr">
                <a:lnSpc>
                  <a:spcPts val="1070"/>
                </a:lnSpc>
              </a:pPr>
              <a:t>4</a:t>
            </a:fld>
            <a:endParaRPr lang="fr-FR" spc="-25">
              <a:latin typeface="Calibri" panose="020F0502020204030204" pitchFamily="34" charset="0"/>
              <a:cs typeface="Calibri" panose="020F0502020204030204" pitchFamily="34" charset="0"/>
            </a:endParaRPr>
          </a:p>
        </p:txBody>
      </p:sp>
      <p:sp>
        <p:nvSpPr>
          <p:cNvPr id="10" name="object 9"/>
          <p:cNvSpPr txBox="1"/>
          <p:nvPr/>
        </p:nvSpPr>
        <p:spPr>
          <a:xfrm>
            <a:off x="504000" y="7086671"/>
            <a:ext cx="5306826" cy="736099"/>
          </a:xfrm>
          <a:prstGeom prst="rect">
            <a:avLst/>
          </a:prstGeom>
        </p:spPr>
        <p:txBody>
          <a:bodyPr vert="horz" wrap="square" lIns="0" tIns="12700" rIns="0" bIns="0" rtlCol="0">
            <a:spAutoFit/>
          </a:bodyPr>
          <a:lstStyle/>
          <a:p>
            <a:pPr marL="12700">
              <a:lnSpc>
                <a:spcPct val="100000"/>
              </a:lnSpc>
              <a:spcBef>
                <a:spcPts val="600"/>
              </a:spcBef>
            </a:pPr>
            <a:r>
              <a:rPr lang="fr-FR" sz="1400" dirty="0">
                <a:solidFill>
                  <a:schemeClr val="tx1"/>
                </a:solidFill>
                <a:latin typeface="+mn-lt"/>
                <a:cs typeface="Calibri" panose="020F0502020204030204" pitchFamily="34" charset="0"/>
              </a:rPr>
              <a:t>Une nouvelle enquête en 2025 portera sur les résultats de l’année 2024.</a:t>
            </a:r>
          </a:p>
          <a:p>
            <a:pPr marL="12700">
              <a:lnSpc>
                <a:spcPct val="100000"/>
              </a:lnSpc>
              <a:spcBef>
                <a:spcPts val="600"/>
              </a:spcBef>
            </a:pPr>
            <a:r>
              <a:rPr lang="fr-FR" sz="1400" dirty="0">
                <a:solidFill>
                  <a:schemeClr val="tx1"/>
                </a:solidFill>
                <a:latin typeface="+mn-lt"/>
                <a:cs typeface="Calibri" panose="020F0502020204030204" pitchFamily="34" charset="0"/>
              </a:rPr>
              <a:t>L’année 2025 marquera le renouvellement des Représentants des Usagers en Commission Des Usagers.</a:t>
            </a:r>
          </a:p>
        </p:txBody>
      </p:sp>
      <p:sp>
        <p:nvSpPr>
          <p:cNvPr id="15" name="object 9"/>
          <p:cNvSpPr txBox="1"/>
          <p:nvPr/>
        </p:nvSpPr>
        <p:spPr>
          <a:xfrm>
            <a:off x="1272706" y="4183001"/>
            <a:ext cx="4731431" cy="443711"/>
          </a:xfrm>
          <a:prstGeom prst="rect">
            <a:avLst/>
          </a:prstGeom>
        </p:spPr>
        <p:txBody>
          <a:bodyPr vert="horz" wrap="square" lIns="0" tIns="12700" rIns="0" bIns="0" rtlCol="0">
            <a:spAutoFit/>
          </a:bodyPr>
          <a:lstStyle/>
          <a:p>
            <a:pPr marL="12700"/>
            <a:r>
              <a:rPr lang="fr-FR" sz="1400">
                <a:solidFill>
                  <a:schemeClr val="tx1"/>
                </a:solidFill>
                <a:cs typeface="Calibri" panose="020F0502020204030204" pitchFamily="34" charset="0"/>
              </a:rPr>
              <a:t>Les établissements ayant remis leur rapport d’activité </a:t>
            </a:r>
            <a:br>
              <a:rPr lang="fr-FR" sz="1400">
                <a:solidFill>
                  <a:schemeClr val="tx1"/>
                </a:solidFill>
                <a:cs typeface="Calibri" panose="020F0502020204030204" pitchFamily="34" charset="0"/>
              </a:rPr>
            </a:br>
            <a:r>
              <a:rPr lang="fr-FR" sz="1400">
                <a:solidFill>
                  <a:schemeClr val="tx1"/>
                </a:solidFill>
                <a:cs typeface="Calibri" panose="020F0502020204030204" pitchFamily="34" charset="0"/>
              </a:rPr>
              <a:t>des CDU à l’ARS Nouvelle Aquitaine :</a:t>
            </a:r>
            <a:endParaRPr lang="fr-FR" sz="1400" b="1" spc="-10">
              <a:solidFill>
                <a:schemeClr val="tx1"/>
              </a:solidFill>
              <a:cs typeface="Calibri" panose="020F0502020204030204" pitchFamily="34" charset="0"/>
            </a:endParaRPr>
          </a:p>
        </p:txBody>
      </p:sp>
      <p:pic>
        <p:nvPicPr>
          <p:cNvPr id="21" name="Image 20"/>
          <p:cNvPicPr>
            <a:picLocks noChangeAspect="1"/>
          </p:cNvPicPr>
          <p:nvPr/>
        </p:nvPicPr>
        <p:blipFill rotWithShape="1">
          <a:blip r:embed="rId3" cstate="print">
            <a:extLst>
              <a:ext uri="{28A0092B-C50C-407E-A947-70E740481C1C}">
                <a14:useLocalDpi xmlns:a14="http://schemas.microsoft.com/office/drawing/2010/main" val="0"/>
              </a:ext>
            </a:extLst>
          </a:blip>
          <a:srcRect l="16866" b="11973"/>
          <a:stretch/>
        </p:blipFill>
        <p:spPr>
          <a:xfrm>
            <a:off x="3266175" y="709970"/>
            <a:ext cx="4287167" cy="3026361"/>
          </a:xfrm>
          <a:prstGeom prst="rect">
            <a:avLst/>
          </a:prstGeom>
        </p:spPr>
      </p:pic>
      <p:sp>
        <p:nvSpPr>
          <p:cNvPr id="3" name="object 9">
            <a:extLst>
              <a:ext uri="{FF2B5EF4-FFF2-40B4-BE49-F238E27FC236}">
                <a16:creationId xmlns:a16="http://schemas.microsoft.com/office/drawing/2014/main" id="{8CDB21FF-C762-5C13-16A0-1A97564A08E1}"/>
              </a:ext>
            </a:extLst>
          </p:cNvPr>
          <p:cNvSpPr txBox="1"/>
          <p:nvPr/>
        </p:nvSpPr>
        <p:spPr>
          <a:xfrm>
            <a:off x="3229632" y="4994960"/>
            <a:ext cx="2441699" cy="1513235"/>
          </a:xfrm>
          <a:prstGeom prst="rect">
            <a:avLst/>
          </a:prstGeom>
        </p:spPr>
        <p:txBody>
          <a:bodyPr vert="horz" wrap="square" lIns="0" tIns="12700" rIns="0" bIns="0" rtlCol="0">
            <a:spAutoFit/>
          </a:bodyPr>
          <a:lstStyle/>
          <a:p>
            <a:pPr marL="12700"/>
            <a:r>
              <a:rPr lang="fr-FR" sz="4400" kern="1200" spc="20" dirty="0">
                <a:solidFill>
                  <a:schemeClr val="bg1"/>
                </a:solidFill>
                <a:latin typeface="Wingdings 3" panose="05040102010807070707" pitchFamily="18" charset="2"/>
                <a:cs typeface="Calibri" panose="020F0502020204030204" pitchFamily="34" charset="0"/>
              </a:rPr>
              <a:t>k</a:t>
            </a:r>
            <a:r>
              <a:rPr lang="fr-FR" sz="4400" kern="1200" spc="20" dirty="0">
                <a:solidFill>
                  <a:schemeClr val="tx1"/>
                </a:solidFill>
                <a:latin typeface="+mn-lt"/>
                <a:cs typeface="Calibri" panose="020F0502020204030204" pitchFamily="34" charset="0"/>
              </a:rPr>
              <a:t> </a:t>
            </a:r>
            <a:r>
              <a:rPr lang="fr-FR" sz="4400" b="1" spc="-10" dirty="0">
                <a:solidFill>
                  <a:schemeClr val="bg1"/>
                </a:solidFill>
                <a:cs typeface="Calibri" panose="020F0502020204030204" pitchFamily="34" charset="0"/>
              </a:rPr>
              <a:t>86 % </a:t>
            </a:r>
          </a:p>
          <a:p>
            <a:pPr marL="12700">
              <a:spcAft>
                <a:spcPts val="300"/>
              </a:spcAft>
            </a:pPr>
            <a:r>
              <a:rPr lang="fr-FR" sz="2700" b="1" spc="-10" dirty="0">
                <a:solidFill>
                  <a:schemeClr val="bg1"/>
                </a:solidFill>
                <a:cs typeface="Calibri" panose="020F0502020204030204" pitchFamily="34" charset="0"/>
              </a:rPr>
              <a:t>en 2024 </a:t>
            </a:r>
          </a:p>
          <a:p>
            <a:pPr marL="12700"/>
            <a:r>
              <a:rPr lang="fr-FR" sz="1200" spc="-10" dirty="0">
                <a:solidFill>
                  <a:schemeClr val="bg1"/>
                </a:solidFill>
                <a:cs typeface="Calibri" panose="020F0502020204030204" pitchFamily="34" charset="0"/>
              </a:rPr>
              <a:t>(pour l’année 2023) </a:t>
            </a:r>
          </a:p>
          <a:p>
            <a:pPr marL="12700"/>
            <a:r>
              <a:rPr lang="fr-FR" sz="1200" spc="-10" dirty="0">
                <a:solidFill>
                  <a:schemeClr val="bg1"/>
                </a:solidFill>
                <a:cs typeface="Calibri" panose="020F0502020204030204" pitchFamily="34" charset="0"/>
              </a:rPr>
              <a:t>soit 212 répondants sur 247.</a:t>
            </a:r>
            <a:endParaRPr lang="fr-FR" sz="1400" spc="-10" dirty="0">
              <a:solidFill>
                <a:schemeClr val="bg1"/>
              </a:solidFill>
              <a:cs typeface="Calibri" panose="020F0502020204030204" pitchFamily="34" charset="0"/>
            </a:endParaRPr>
          </a:p>
        </p:txBody>
      </p:sp>
      <p:sp>
        <p:nvSpPr>
          <p:cNvPr id="5" name="object 9">
            <a:extLst>
              <a:ext uri="{FF2B5EF4-FFF2-40B4-BE49-F238E27FC236}">
                <a16:creationId xmlns:a16="http://schemas.microsoft.com/office/drawing/2014/main" id="{F1A691B6-BE89-9907-2380-3EFF07BDCA48}"/>
              </a:ext>
            </a:extLst>
          </p:cNvPr>
          <p:cNvSpPr txBox="1"/>
          <p:nvPr/>
        </p:nvSpPr>
        <p:spPr>
          <a:xfrm>
            <a:off x="538304" y="4994961"/>
            <a:ext cx="2441699" cy="1513235"/>
          </a:xfrm>
          <a:prstGeom prst="rect">
            <a:avLst/>
          </a:prstGeom>
        </p:spPr>
        <p:txBody>
          <a:bodyPr vert="horz" wrap="square" lIns="0" tIns="12700" rIns="0" bIns="0" rtlCol="0">
            <a:spAutoFit/>
          </a:bodyPr>
          <a:lstStyle/>
          <a:p>
            <a:pPr marL="12700"/>
            <a:r>
              <a:rPr lang="fr-FR" sz="4400" b="1" spc="-10" dirty="0">
                <a:solidFill>
                  <a:schemeClr val="bg1"/>
                </a:solidFill>
                <a:cs typeface="Calibri" panose="020F0502020204030204" pitchFamily="34" charset="0"/>
              </a:rPr>
              <a:t>82 % </a:t>
            </a:r>
          </a:p>
          <a:p>
            <a:pPr marL="12700">
              <a:spcAft>
                <a:spcPts val="300"/>
              </a:spcAft>
            </a:pPr>
            <a:r>
              <a:rPr lang="fr-FR" sz="2700" b="1" spc="-10" dirty="0">
                <a:solidFill>
                  <a:schemeClr val="bg1"/>
                </a:solidFill>
                <a:cs typeface="Calibri" panose="020F0502020204030204" pitchFamily="34" charset="0"/>
              </a:rPr>
              <a:t>en 2023 </a:t>
            </a:r>
          </a:p>
          <a:p>
            <a:pPr marL="12700"/>
            <a:r>
              <a:rPr lang="fr-FR" sz="1200" spc="-10" dirty="0">
                <a:solidFill>
                  <a:schemeClr val="bg1"/>
                </a:solidFill>
                <a:cs typeface="Calibri" panose="020F0502020204030204" pitchFamily="34" charset="0"/>
              </a:rPr>
              <a:t>(pour l’année 2022) </a:t>
            </a:r>
          </a:p>
          <a:p>
            <a:pPr marL="12700"/>
            <a:r>
              <a:rPr lang="fr-FR" sz="1200" spc="-10" dirty="0">
                <a:solidFill>
                  <a:schemeClr val="bg1"/>
                </a:solidFill>
                <a:cs typeface="Calibri" panose="020F0502020204030204" pitchFamily="34" charset="0"/>
              </a:rPr>
              <a:t>soit 204 répondants sur 247.</a:t>
            </a:r>
            <a:endParaRPr lang="fr-FR" sz="1400" spc="-10" dirty="0">
              <a:solidFill>
                <a:schemeClr val="bg1"/>
              </a:solidFill>
              <a:cs typeface="Calibri" panose="020F0502020204030204" pitchFamily="34" charset="0"/>
            </a:endParaRPr>
          </a:p>
        </p:txBody>
      </p:sp>
      <p:pic>
        <p:nvPicPr>
          <p:cNvPr id="7" name="Graphique 6" descr="Presse-papiers vérifié avec un remplissage uni">
            <a:extLst>
              <a:ext uri="{FF2B5EF4-FFF2-40B4-BE49-F238E27FC236}">
                <a16:creationId xmlns:a16="http://schemas.microsoft.com/office/drawing/2014/main" id="{79398296-BD53-F16E-4623-B31F6EBF0C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8307" y="3932465"/>
            <a:ext cx="914400" cy="914400"/>
          </a:xfrm>
          <a:prstGeom prst="rect">
            <a:avLst/>
          </a:prstGeom>
        </p:spPr>
      </p:pic>
      <p:sp>
        <p:nvSpPr>
          <p:cNvPr id="8" name="object 16">
            <a:extLst>
              <a:ext uri="{FF2B5EF4-FFF2-40B4-BE49-F238E27FC236}">
                <a16:creationId xmlns:a16="http://schemas.microsoft.com/office/drawing/2014/main" id="{64539640-7851-A4CF-A521-85055F9F5074}"/>
              </a:ext>
            </a:extLst>
          </p:cNvPr>
          <p:cNvSpPr txBox="1"/>
          <p:nvPr/>
        </p:nvSpPr>
        <p:spPr>
          <a:xfrm>
            <a:off x="7314705" y="7386666"/>
            <a:ext cx="92333" cy="2973543"/>
          </a:xfrm>
          <a:prstGeom prst="rect">
            <a:avLst/>
          </a:prstGeom>
        </p:spPr>
        <p:txBody>
          <a:bodyPr vert="vert270" wrap="square" lIns="0" tIns="16510" rIns="0" bIns="0" rtlCol="0">
            <a:spAutoFit/>
          </a:bodyPr>
          <a:lstStyle/>
          <a:p>
            <a:pPr marL="12700">
              <a:lnSpc>
                <a:spcPct val="100000"/>
              </a:lnSpc>
              <a:spcBef>
                <a:spcPts val="130"/>
              </a:spcBef>
            </a:pPr>
            <a:r>
              <a:rPr lang="fr-FR" sz="600" b="0">
                <a:solidFill>
                  <a:srgbClr val="231F20"/>
                </a:solidFill>
                <a:latin typeface="Calibri" panose="020F0502020204030204" pitchFamily="34" charset="0"/>
                <a:cs typeface="Calibri" panose="020F0502020204030204" pitchFamily="34" charset="0"/>
              </a:rPr>
              <a:t>Rapport </a:t>
            </a:r>
            <a:r>
              <a:rPr lang="fr-FR" sz="600" b="0" spc="-10">
                <a:solidFill>
                  <a:srgbClr val="231F20"/>
                </a:solidFill>
                <a:latin typeface="Calibri" panose="020F0502020204030204" pitchFamily="34" charset="0"/>
                <a:cs typeface="Calibri" panose="020F0502020204030204" pitchFamily="34" charset="0"/>
              </a:rPr>
              <a:t>d’activité</a:t>
            </a:r>
            <a:r>
              <a:rPr lang="fr-FR" sz="600" b="0" spc="5">
                <a:solidFill>
                  <a:srgbClr val="231F20"/>
                </a:solidFill>
                <a:latin typeface="Calibri" panose="020F0502020204030204" pitchFamily="34" charset="0"/>
                <a:cs typeface="Calibri" panose="020F0502020204030204" pitchFamily="34" charset="0"/>
              </a:rPr>
              <a:t> </a:t>
            </a:r>
            <a:r>
              <a:rPr lang="fr-FR" sz="600" b="0">
                <a:solidFill>
                  <a:srgbClr val="231F20"/>
                </a:solidFill>
                <a:latin typeface="Calibri" panose="020F0502020204030204" pitchFamily="34" charset="0"/>
                <a:cs typeface="Calibri" panose="020F0502020204030204" pitchFamily="34" charset="0"/>
              </a:rPr>
              <a:t>des </a:t>
            </a:r>
            <a:r>
              <a:rPr lang="fr-FR" sz="600" b="0" spc="-10">
                <a:solidFill>
                  <a:srgbClr val="231F20"/>
                </a:solidFill>
                <a:latin typeface="Calibri" panose="020F0502020204030204" pitchFamily="34" charset="0"/>
                <a:cs typeface="Calibri" panose="020F0502020204030204" pitchFamily="34" charset="0"/>
              </a:rPr>
              <a:t>commissions</a:t>
            </a:r>
            <a:r>
              <a:rPr lang="fr-FR" sz="600" b="0" spc="5">
                <a:solidFill>
                  <a:srgbClr val="231F20"/>
                </a:solidFill>
                <a:latin typeface="Calibri" panose="020F0502020204030204" pitchFamily="34" charset="0"/>
                <a:cs typeface="Calibri" panose="020F0502020204030204" pitchFamily="34" charset="0"/>
              </a:rPr>
              <a:t> </a:t>
            </a:r>
            <a:r>
              <a:rPr lang="fr-FR" sz="600" b="0">
                <a:solidFill>
                  <a:srgbClr val="231F20"/>
                </a:solidFill>
                <a:latin typeface="Calibri" panose="020F0502020204030204" pitchFamily="34" charset="0"/>
                <a:cs typeface="Calibri" panose="020F0502020204030204" pitchFamily="34" charset="0"/>
              </a:rPr>
              <a:t>des usagers 2024 sur les années 2022 et 2023</a:t>
            </a:r>
            <a:endParaRPr lang="fr-FR" sz="600">
              <a:latin typeface="Calibri" panose="020F0502020204030204" pitchFamily="34" charset="0"/>
              <a:cs typeface="Calibri" panose="020F0502020204030204" pitchFamily="34" charset="0"/>
            </a:endParaRPr>
          </a:p>
        </p:txBody>
      </p:sp>
      <p:sp>
        <p:nvSpPr>
          <p:cNvPr id="4" name="object 16">
            <a:extLst>
              <a:ext uri="{FF2B5EF4-FFF2-40B4-BE49-F238E27FC236}">
                <a16:creationId xmlns:a16="http://schemas.microsoft.com/office/drawing/2014/main" id="{9E60AFDD-2804-C9F7-93D2-9BA5C591A1EB}"/>
              </a:ext>
            </a:extLst>
          </p:cNvPr>
          <p:cNvSpPr txBox="1"/>
          <p:nvPr/>
        </p:nvSpPr>
        <p:spPr>
          <a:xfrm>
            <a:off x="697865" y="3083698"/>
            <a:ext cx="6160770" cy="508473"/>
          </a:xfrm>
          <a:prstGeom prst="rect">
            <a:avLst/>
          </a:prstGeom>
        </p:spPr>
        <p:txBody>
          <a:bodyPr vert="horz" wrap="square" lIns="0" tIns="15875" rIns="0" bIns="0" rtlCol="0">
            <a:spAutoFit/>
          </a:bodyPr>
          <a:lstStyle/>
          <a:p>
            <a:pPr marL="12700">
              <a:lnSpc>
                <a:spcPct val="100000"/>
              </a:lnSpc>
              <a:spcBef>
                <a:spcPts val="125"/>
              </a:spcBef>
            </a:pPr>
            <a:r>
              <a:rPr lang="fr-FR" sz="3200" b="1" i="1" spc="-10" dirty="0">
                <a:solidFill>
                  <a:srgbClr val="FFC000"/>
                </a:solidFill>
                <a:latin typeface="+mn-lt"/>
                <a:ea typeface="Verdana" panose="020B0604030504040204" pitchFamily="34" charset="0"/>
                <a:cs typeface="Calibri" panose="020F0502020204030204" pitchFamily="34" charset="0"/>
              </a:rPr>
              <a:t>Les essentiels</a:t>
            </a:r>
            <a:endParaRPr sz="3200" b="1" i="1" dirty="0">
              <a:solidFill>
                <a:srgbClr val="FFC000"/>
              </a:solidFill>
              <a:latin typeface="+mn-lt"/>
              <a:ea typeface="Verdana" panose="020B060403050404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object 18"/>
          <p:cNvSpPr txBox="1"/>
          <p:nvPr/>
        </p:nvSpPr>
        <p:spPr>
          <a:xfrm>
            <a:off x="1769496" y="9509193"/>
            <a:ext cx="117475" cy="250825"/>
          </a:xfrm>
          <a:prstGeom prst="rect">
            <a:avLst/>
          </a:prstGeom>
        </p:spPr>
        <p:txBody>
          <a:bodyPr vert="vert270" wrap="square" lIns="0" tIns="8890" rIns="0" bIns="0" rtlCol="0">
            <a:spAutoFit/>
          </a:bodyPr>
          <a:lstStyle/>
          <a:p>
            <a:pPr marL="12700">
              <a:lnSpc>
                <a:spcPct val="100000"/>
              </a:lnSpc>
              <a:spcBef>
                <a:spcPts val="70"/>
              </a:spcBef>
            </a:pPr>
            <a:r>
              <a:rPr sz="600" spc="-10">
                <a:solidFill>
                  <a:srgbClr val="FFFFFF"/>
                </a:solidFill>
                <a:latin typeface="Trebuchet MS"/>
                <a:cs typeface="Trebuchet MS"/>
              </a:rPr>
              <a:t>Locaux</a:t>
            </a:r>
            <a:endParaRPr sz="600">
              <a:latin typeface="Trebuchet MS"/>
              <a:cs typeface="Trebuchet MS"/>
            </a:endParaRPr>
          </a:p>
        </p:txBody>
      </p:sp>
      <p:sp>
        <p:nvSpPr>
          <p:cNvPr id="19" name="object 19"/>
          <p:cNvSpPr txBox="1"/>
          <p:nvPr/>
        </p:nvSpPr>
        <p:spPr>
          <a:xfrm>
            <a:off x="2297782" y="8966658"/>
            <a:ext cx="206375" cy="793115"/>
          </a:xfrm>
          <a:prstGeom prst="rect">
            <a:avLst/>
          </a:prstGeom>
        </p:spPr>
        <p:txBody>
          <a:bodyPr vert="vert270" wrap="square" lIns="0" tIns="13970" rIns="0" bIns="0" rtlCol="0">
            <a:spAutoFit/>
          </a:bodyPr>
          <a:lstStyle/>
          <a:p>
            <a:pPr marL="28575" marR="5080" indent="-16510">
              <a:lnSpc>
                <a:spcPts val="700"/>
              </a:lnSpc>
              <a:spcBef>
                <a:spcPts val="110"/>
              </a:spcBef>
            </a:pPr>
            <a:r>
              <a:rPr sz="600" spc="-20">
                <a:solidFill>
                  <a:srgbClr val="FFFFFF"/>
                </a:solidFill>
                <a:latin typeface="Trebuchet MS"/>
                <a:cs typeface="Trebuchet MS"/>
              </a:rPr>
              <a:t>Remboursement</a:t>
            </a:r>
            <a:r>
              <a:rPr sz="600" spc="30">
                <a:solidFill>
                  <a:srgbClr val="FFFFFF"/>
                </a:solidFill>
                <a:latin typeface="Trebuchet MS"/>
                <a:cs typeface="Trebuchet MS"/>
              </a:rPr>
              <a:t> </a:t>
            </a:r>
            <a:r>
              <a:rPr sz="600" spc="-10">
                <a:solidFill>
                  <a:srgbClr val="FFFFFF"/>
                </a:solidFill>
                <a:latin typeface="Trebuchet MS"/>
                <a:cs typeface="Trebuchet MS"/>
              </a:rPr>
              <a:t>frais</a:t>
            </a:r>
            <a:r>
              <a:rPr sz="600" spc="500">
                <a:solidFill>
                  <a:srgbClr val="FFFFFF"/>
                </a:solidFill>
                <a:latin typeface="Trebuchet MS"/>
                <a:cs typeface="Trebuchet MS"/>
              </a:rPr>
              <a:t> </a:t>
            </a:r>
            <a:r>
              <a:rPr sz="600" spc="-20">
                <a:solidFill>
                  <a:srgbClr val="FFFFFF"/>
                </a:solidFill>
                <a:latin typeface="Trebuchet MS"/>
                <a:cs typeface="Trebuchet MS"/>
              </a:rPr>
              <a:t>de</a:t>
            </a:r>
            <a:r>
              <a:rPr sz="600" spc="-50">
                <a:solidFill>
                  <a:srgbClr val="FFFFFF"/>
                </a:solidFill>
                <a:latin typeface="Trebuchet MS"/>
                <a:cs typeface="Trebuchet MS"/>
              </a:rPr>
              <a:t> </a:t>
            </a:r>
            <a:r>
              <a:rPr sz="600" spc="-20">
                <a:solidFill>
                  <a:srgbClr val="FFFFFF"/>
                </a:solidFill>
                <a:latin typeface="Trebuchet MS"/>
                <a:cs typeface="Trebuchet MS"/>
              </a:rPr>
              <a:t>déplacement</a:t>
            </a:r>
            <a:r>
              <a:rPr sz="600" spc="-50">
                <a:solidFill>
                  <a:srgbClr val="FFFFFF"/>
                </a:solidFill>
                <a:latin typeface="Trebuchet MS"/>
                <a:cs typeface="Trebuchet MS"/>
              </a:rPr>
              <a:t> </a:t>
            </a:r>
            <a:r>
              <a:rPr sz="600" spc="-10">
                <a:solidFill>
                  <a:srgbClr val="FFFFFF"/>
                </a:solidFill>
                <a:latin typeface="Trebuchet MS"/>
                <a:cs typeface="Trebuchet MS"/>
              </a:rPr>
              <a:t>des</a:t>
            </a:r>
            <a:r>
              <a:rPr sz="600" spc="-50">
                <a:solidFill>
                  <a:srgbClr val="FFFFFF"/>
                </a:solidFill>
                <a:latin typeface="Trebuchet MS"/>
                <a:cs typeface="Trebuchet MS"/>
              </a:rPr>
              <a:t> </a:t>
            </a:r>
            <a:r>
              <a:rPr sz="600" spc="-25">
                <a:solidFill>
                  <a:srgbClr val="FFFFFF"/>
                </a:solidFill>
                <a:latin typeface="Trebuchet MS"/>
                <a:cs typeface="Trebuchet MS"/>
              </a:rPr>
              <a:t>RU</a:t>
            </a:r>
            <a:endParaRPr sz="600">
              <a:latin typeface="Trebuchet MS"/>
              <a:cs typeface="Trebuchet MS"/>
            </a:endParaRPr>
          </a:p>
        </p:txBody>
      </p:sp>
      <p:sp>
        <p:nvSpPr>
          <p:cNvPr id="20" name="object 20"/>
          <p:cNvSpPr txBox="1"/>
          <p:nvPr/>
        </p:nvSpPr>
        <p:spPr>
          <a:xfrm>
            <a:off x="2823553" y="9271003"/>
            <a:ext cx="117475" cy="488950"/>
          </a:xfrm>
          <a:prstGeom prst="rect">
            <a:avLst/>
          </a:prstGeom>
        </p:spPr>
        <p:txBody>
          <a:bodyPr vert="vert270" wrap="square" lIns="0" tIns="8890" rIns="0" bIns="0" rtlCol="0">
            <a:spAutoFit/>
          </a:bodyPr>
          <a:lstStyle/>
          <a:p>
            <a:pPr marL="12700">
              <a:lnSpc>
                <a:spcPct val="100000"/>
              </a:lnSpc>
              <a:spcBef>
                <a:spcPts val="70"/>
              </a:spcBef>
            </a:pPr>
            <a:r>
              <a:rPr sz="600" spc="-30">
                <a:solidFill>
                  <a:srgbClr val="FFFFFF"/>
                </a:solidFill>
                <a:latin typeface="Trebuchet MS"/>
                <a:cs typeface="Trebuchet MS"/>
              </a:rPr>
              <a:t>Téléphone</a:t>
            </a:r>
            <a:r>
              <a:rPr sz="600" spc="25">
                <a:solidFill>
                  <a:srgbClr val="FFFFFF"/>
                </a:solidFill>
                <a:latin typeface="Trebuchet MS"/>
                <a:cs typeface="Trebuchet MS"/>
              </a:rPr>
              <a:t> </a:t>
            </a:r>
            <a:r>
              <a:rPr sz="600" spc="-25">
                <a:solidFill>
                  <a:srgbClr val="FFFFFF"/>
                </a:solidFill>
                <a:latin typeface="Trebuchet MS"/>
                <a:cs typeface="Trebuchet MS"/>
              </a:rPr>
              <a:t>fixe</a:t>
            </a:r>
            <a:endParaRPr sz="600">
              <a:latin typeface="Trebuchet MS"/>
              <a:cs typeface="Trebuchet MS"/>
            </a:endParaRPr>
          </a:p>
        </p:txBody>
      </p:sp>
      <p:sp>
        <p:nvSpPr>
          <p:cNvPr id="22" name="object 22"/>
          <p:cNvSpPr txBox="1"/>
          <p:nvPr/>
        </p:nvSpPr>
        <p:spPr>
          <a:xfrm>
            <a:off x="3880125" y="9388037"/>
            <a:ext cx="117475" cy="371475"/>
          </a:xfrm>
          <a:prstGeom prst="rect">
            <a:avLst/>
          </a:prstGeom>
        </p:spPr>
        <p:txBody>
          <a:bodyPr vert="vert270" wrap="square" lIns="0" tIns="8890" rIns="0" bIns="0" rtlCol="0">
            <a:spAutoFit/>
          </a:bodyPr>
          <a:lstStyle/>
          <a:p>
            <a:pPr marL="12700">
              <a:lnSpc>
                <a:spcPct val="100000"/>
              </a:lnSpc>
              <a:spcBef>
                <a:spcPts val="70"/>
              </a:spcBef>
            </a:pPr>
            <a:r>
              <a:rPr sz="600" spc="-20">
                <a:solidFill>
                  <a:srgbClr val="FFFFFF"/>
                </a:solidFill>
                <a:latin typeface="Trebuchet MS"/>
                <a:cs typeface="Trebuchet MS"/>
              </a:rPr>
              <a:t>Ordinateur</a:t>
            </a:r>
            <a:endParaRPr sz="600">
              <a:latin typeface="Trebuchet MS"/>
              <a:cs typeface="Trebuchet MS"/>
            </a:endParaRPr>
          </a:p>
        </p:txBody>
      </p:sp>
      <p:sp>
        <p:nvSpPr>
          <p:cNvPr id="33" name="object 22"/>
          <p:cNvSpPr txBox="1">
            <a:spLocks noGrp="1"/>
          </p:cNvSpPr>
          <p:nvPr>
            <p:ph type="sldNum" sz="quarter" idx="12"/>
          </p:nvPr>
        </p:nvSpPr>
        <p:spPr>
          <a:xfrm>
            <a:off x="7245777" y="10418763"/>
            <a:ext cx="230187" cy="131762"/>
          </a:xfrm>
          <a:prstGeom prst="rect">
            <a:avLst/>
          </a:prstGeom>
        </p:spPr>
        <p:txBody>
          <a:bodyPr vert="horz" wrap="square" lIns="0" tIns="0" rIns="0" bIns="0" rtlCol="0">
            <a:spAutoFit/>
          </a:bodyPr>
          <a:lstStyle/>
          <a:p>
            <a:pPr marL="38100" algn="ctr">
              <a:lnSpc>
                <a:spcPts val="1070"/>
              </a:lnSpc>
            </a:pPr>
            <a:fld id="{81D60167-4931-47E6-BA6A-407CBD079E47}" type="slidenum">
              <a:rPr sz="800" spc="-25"/>
              <a:pPr marL="38100" algn="ctr">
                <a:lnSpc>
                  <a:spcPts val="1070"/>
                </a:lnSpc>
              </a:pPr>
              <a:t>5</a:t>
            </a:fld>
            <a:endParaRPr spc="-25"/>
          </a:p>
        </p:txBody>
      </p:sp>
      <p:sp>
        <p:nvSpPr>
          <p:cNvPr id="25" name="object 10"/>
          <p:cNvSpPr txBox="1"/>
          <p:nvPr/>
        </p:nvSpPr>
        <p:spPr>
          <a:xfrm>
            <a:off x="497975" y="2812501"/>
            <a:ext cx="6480175" cy="335989"/>
          </a:xfrm>
          <a:prstGeom prst="rect">
            <a:avLst/>
          </a:prstGeom>
        </p:spPr>
        <p:txBody>
          <a:bodyPr vert="horz" wrap="square" lIns="0" tIns="88900" rIns="0" bIns="0" rtlCol="0">
            <a:spAutoFit/>
          </a:bodyPr>
          <a:lstStyle/>
          <a:p>
            <a:pPr marL="241300" indent="-228600" algn="l">
              <a:spcBef>
                <a:spcPts val="600"/>
              </a:spcBef>
              <a:buFont typeface="+mj-lt"/>
              <a:buAutoNum type="alphaUcPeriod"/>
              <a:tabLst>
                <a:tab pos="240665" algn="l"/>
              </a:tabLst>
            </a:pPr>
            <a:r>
              <a:rPr lang="fr-FR" sz="1600" b="1" kern="1200" spc="20">
                <a:solidFill>
                  <a:srgbClr val="231F20"/>
                </a:solidFill>
                <a:latin typeface="+mn-lt"/>
                <a:cs typeface="Calibri" panose="020F0502020204030204" pitchFamily="34" charset="0"/>
              </a:rPr>
              <a:t>Présidence</a:t>
            </a:r>
            <a:r>
              <a:rPr sz="1600" b="1" kern="1200" spc="20">
                <a:solidFill>
                  <a:srgbClr val="231F20"/>
                </a:solidFill>
                <a:latin typeface="+mn-lt"/>
                <a:cs typeface="Calibri" panose="020F0502020204030204" pitchFamily="34" charset="0"/>
              </a:rPr>
              <a:t> </a:t>
            </a:r>
            <a:r>
              <a:rPr lang="fr-FR" sz="1600" b="1" kern="1200" spc="20">
                <a:solidFill>
                  <a:srgbClr val="231F20"/>
                </a:solidFill>
                <a:latin typeface="+mn-lt"/>
                <a:cs typeface="Calibri" panose="020F0502020204030204" pitchFamily="34" charset="0"/>
              </a:rPr>
              <a:t>		              </a:t>
            </a:r>
            <a:r>
              <a:rPr sz="1600" b="1" kern="1200" spc="20">
                <a:solidFill>
                  <a:srgbClr val="231F20"/>
                </a:solidFill>
                <a:latin typeface="+mn-lt"/>
                <a:cs typeface="Calibri" panose="020F0502020204030204" pitchFamily="34" charset="0"/>
              </a:rPr>
              <a:t>et </a:t>
            </a:r>
            <a:r>
              <a:rPr lang="fr-FR" sz="1600" b="1" kern="1200" spc="20">
                <a:solidFill>
                  <a:srgbClr val="231F20"/>
                </a:solidFill>
                <a:latin typeface="+mn-lt"/>
                <a:cs typeface="Calibri" panose="020F0502020204030204" pitchFamily="34" charset="0"/>
              </a:rPr>
              <a:t>v</a:t>
            </a:r>
            <a:r>
              <a:rPr sz="1600" b="1" kern="1200" spc="20">
                <a:solidFill>
                  <a:srgbClr val="231F20"/>
                </a:solidFill>
                <a:latin typeface="+mn-lt"/>
                <a:cs typeface="Calibri" panose="020F0502020204030204" pitchFamily="34" charset="0"/>
              </a:rPr>
              <a:t>ice-</a:t>
            </a:r>
            <a:r>
              <a:rPr lang="fr-FR" sz="1600" b="1" kern="1200" spc="20">
                <a:solidFill>
                  <a:srgbClr val="231F20"/>
                </a:solidFill>
                <a:latin typeface="+mn-lt"/>
                <a:cs typeface="Calibri" panose="020F0502020204030204" pitchFamily="34" charset="0"/>
              </a:rPr>
              <a:t>présidence</a:t>
            </a:r>
            <a:endParaRPr lang="fr-FR" sz="1200" kern="1200" spc="20">
              <a:latin typeface="+mn-lt"/>
              <a:cs typeface="Calibri" panose="020F0502020204030204" pitchFamily="34" charset="0"/>
            </a:endParaRPr>
          </a:p>
        </p:txBody>
      </p:sp>
      <p:sp>
        <p:nvSpPr>
          <p:cNvPr id="14" name="Rectangle avec coins arrondis en diagonale 13"/>
          <p:cNvSpPr/>
          <p:nvPr/>
        </p:nvSpPr>
        <p:spPr>
          <a:xfrm>
            <a:off x="541191" y="9348172"/>
            <a:ext cx="6357008" cy="1114711"/>
          </a:xfrm>
          <a:prstGeom prst="roundRect">
            <a:avLst/>
          </a:prstGeom>
          <a:solidFill>
            <a:schemeClr val="accent6">
              <a:lumMod val="20000"/>
              <a:lumOff val="80000"/>
            </a:schemeClr>
          </a:solidFill>
          <a:ln>
            <a:solidFill>
              <a:schemeClr val="accent6"/>
            </a:solidFill>
          </a:ln>
        </p:spPr>
        <p:style>
          <a:lnRef idx="3">
            <a:schemeClr val="lt1"/>
          </a:lnRef>
          <a:fillRef idx="1">
            <a:schemeClr val="accent3"/>
          </a:fillRef>
          <a:effectRef idx="1">
            <a:schemeClr val="accent3"/>
          </a:effectRef>
          <a:fontRef idx="minor">
            <a:schemeClr val="lt1"/>
          </a:fontRef>
        </p:style>
        <p:txBody>
          <a:bodyPr rtlCol="0" anchor="t"/>
          <a:lstStyle/>
          <a:p>
            <a:pPr algn="l">
              <a:spcAft>
                <a:spcPts val="500"/>
              </a:spcAft>
            </a:pPr>
            <a:r>
              <a:rPr lang="fr-FR" b="1" kern="1200" dirty="0">
                <a:solidFill>
                  <a:schemeClr val="tx1"/>
                </a:solidFill>
              </a:rPr>
              <a:t>Objectif 2025</a:t>
            </a:r>
          </a:p>
          <a:p>
            <a:pPr algn="l">
              <a:spcAft>
                <a:spcPts val="600"/>
              </a:spcAft>
            </a:pPr>
            <a:r>
              <a:rPr lang="fr-FR" sz="1200" dirty="0">
                <a:solidFill>
                  <a:schemeClr val="tx1"/>
                </a:solidFill>
              </a:rPr>
              <a:t>Promouvoir et susciter la prise de fonction des Représentants des Usagers aux postes de Présidence et vice-présidence lors du renouvellement du mandat en 2025 en développant des actions de formation et de communication adaptées entre France Assos Santé et l’ARS.</a:t>
            </a:r>
          </a:p>
          <a:p>
            <a:pPr algn="l">
              <a:spcAft>
                <a:spcPts val="600"/>
              </a:spcAft>
            </a:pPr>
            <a:endParaRPr lang="fr-FR" sz="1200" kern="1200" dirty="0">
              <a:solidFill>
                <a:srgbClr val="FF0000"/>
              </a:solidFill>
            </a:endParaRPr>
          </a:p>
        </p:txBody>
      </p:sp>
      <p:sp>
        <p:nvSpPr>
          <p:cNvPr id="7" name="object 10"/>
          <p:cNvSpPr txBox="1"/>
          <p:nvPr/>
        </p:nvSpPr>
        <p:spPr>
          <a:xfrm>
            <a:off x="503998" y="1312038"/>
            <a:ext cx="6480177" cy="1274708"/>
          </a:xfrm>
          <a:prstGeom prst="rect">
            <a:avLst/>
          </a:prstGeom>
        </p:spPr>
        <p:txBody>
          <a:bodyPr vert="horz" wrap="square" lIns="0" tIns="88900" rIns="0" bIns="0" rtlCol="0">
            <a:spAutoFit/>
          </a:bodyPr>
          <a:lstStyle/>
          <a:p>
            <a:pPr>
              <a:spcAft>
                <a:spcPts val="600"/>
              </a:spcAft>
            </a:pPr>
            <a:r>
              <a:rPr lang="fr-FR" sz="1400" b="1">
                <a:latin typeface="+mn-lt"/>
              </a:rPr>
              <a:t>Les CDU sont composés à minima des membres suivants</a:t>
            </a:r>
            <a:r>
              <a:rPr lang="fr-FR" sz="1400">
                <a:latin typeface="+mn-lt"/>
              </a:rPr>
              <a:t> :</a:t>
            </a:r>
            <a:endParaRPr lang="fr-FR" sz="1200">
              <a:latin typeface="+mn-lt"/>
            </a:endParaRPr>
          </a:p>
          <a:p>
            <a:pPr marL="171450" indent="-171450">
              <a:spcBef>
                <a:spcPts val="300"/>
              </a:spcBef>
              <a:buFont typeface="Arial" panose="020B0604020202020204" pitchFamily="34" charset="0"/>
              <a:buChar char="•"/>
            </a:pPr>
            <a:r>
              <a:rPr lang="fr-FR" sz="1200" b="1">
                <a:latin typeface="+mn-lt"/>
              </a:rPr>
              <a:t>Le représentant légal de l’établissement </a:t>
            </a:r>
            <a:r>
              <a:rPr lang="fr-FR" sz="1200">
                <a:latin typeface="+mn-lt"/>
              </a:rPr>
              <a:t>(ou la personne qu’il désigne à cet effet)</a:t>
            </a:r>
          </a:p>
          <a:p>
            <a:pPr marL="171450" indent="-171450">
              <a:spcBef>
                <a:spcPts val="300"/>
              </a:spcBef>
              <a:buFont typeface="Arial" panose="020B0604020202020204" pitchFamily="34" charset="0"/>
              <a:buChar char="•"/>
            </a:pPr>
            <a:r>
              <a:rPr lang="fr-FR" sz="1200" b="1">
                <a:latin typeface="+mn-lt"/>
              </a:rPr>
              <a:t>Un médiateur médecin et son suppléant </a:t>
            </a:r>
            <a:r>
              <a:rPr lang="fr-FR" sz="1200">
                <a:latin typeface="+mn-lt"/>
              </a:rPr>
              <a:t>(désignés par le représentant légal de l’ES)</a:t>
            </a:r>
          </a:p>
          <a:p>
            <a:pPr marL="171450" indent="-171450">
              <a:spcBef>
                <a:spcPts val="300"/>
              </a:spcBef>
              <a:buFont typeface="Arial" panose="020B0604020202020204" pitchFamily="34" charset="0"/>
              <a:buChar char="•"/>
            </a:pPr>
            <a:r>
              <a:rPr lang="fr-FR" sz="1200" b="1">
                <a:latin typeface="+mn-lt"/>
              </a:rPr>
              <a:t>Un médiateur non-médecin et son suppléant </a:t>
            </a:r>
            <a:r>
              <a:rPr lang="fr-FR" sz="1200">
                <a:latin typeface="+mn-lt"/>
              </a:rPr>
              <a:t>(désignés par le représentant légal de l’ES)</a:t>
            </a:r>
          </a:p>
          <a:p>
            <a:pPr marL="171450" indent="-171450">
              <a:spcBef>
                <a:spcPts val="300"/>
              </a:spcBef>
              <a:buFont typeface="Arial" panose="020B0604020202020204" pitchFamily="34" charset="0"/>
              <a:buChar char="•"/>
            </a:pPr>
            <a:r>
              <a:rPr lang="fr-FR" sz="1200" b="1">
                <a:latin typeface="+mn-lt"/>
              </a:rPr>
              <a:t>Deux représentants des</a:t>
            </a:r>
            <a:r>
              <a:rPr lang="fr-FR" sz="1200" b="1">
                <a:solidFill>
                  <a:schemeClr val="tx1"/>
                </a:solidFill>
                <a:latin typeface="+mn-lt"/>
              </a:rPr>
              <a:t> usagers </a:t>
            </a:r>
            <a:r>
              <a:rPr lang="fr-FR" sz="1200">
                <a:latin typeface="+mn-lt"/>
              </a:rPr>
              <a:t>et leurs suppléants.</a:t>
            </a:r>
          </a:p>
        </p:txBody>
      </p:sp>
      <p:sp>
        <p:nvSpPr>
          <p:cNvPr id="35" name="ZoneTexte 34">
            <a:extLst>
              <a:ext uri="{FF2B5EF4-FFF2-40B4-BE49-F238E27FC236}">
                <a16:creationId xmlns:a16="http://schemas.microsoft.com/office/drawing/2014/main" id="{C05E8538-DD72-E341-981E-B2AE7B96D38F}"/>
              </a:ext>
            </a:extLst>
          </p:cNvPr>
          <p:cNvSpPr txBox="1"/>
          <p:nvPr/>
        </p:nvSpPr>
        <p:spPr>
          <a:xfrm>
            <a:off x="360000" y="288000"/>
            <a:ext cx="6840000" cy="261610"/>
          </a:xfrm>
          <a:prstGeom prst="rect">
            <a:avLst/>
          </a:prstGeom>
          <a:solidFill>
            <a:srgbClr val="FFC000"/>
          </a:solidFill>
        </p:spPr>
        <p:txBody>
          <a:bodyPr wrap="square" rtlCol="0">
            <a:spAutoFit/>
          </a:bodyPr>
          <a:lstStyle/>
          <a:p>
            <a:pPr algn="r"/>
            <a:r>
              <a:rPr lang="fr-FR" sz="1100" b="1" u="sng" kern="1200" spc="20">
                <a:solidFill>
                  <a:schemeClr val="bg1"/>
                </a:solidFill>
                <a:latin typeface="+mn-lt"/>
                <a:ea typeface="Verdana" panose="020B0604030504040204" pitchFamily="34" charset="0"/>
                <a:cs typeface="Calibri" panose="020F0502020204030204" pitchFamily="34" charset="0"/>
              </a:rPr>
              <a:t>BILAN DU FONCTIONNEMENT DES CDU EN 2022</a:t>
            </a:r>
          </a:p>
        </p:txBody>
      </p:sp>
      <p:pic>
        <p:nvPicPr>
          <p:cNvPr id="39" name="Graphique 38" descr="Réseau utilisateur avec un remplissage uni">
            <a:extLst>
              <a:ext uri="{FF2B5EF4-FFF2-40B4-BE49-F238E27FC236}">
                <a16:creationId xmlns:a16="http://schemas.microsoft.com/office/drawing/2014/main" id="{944DE8C7-2998-B6FE-B420-49AAC5AEF6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0000" y="486781"/>
            <a:ext cx="914400" cy="914400"/>
          </a:xfrm>
          <a:prstGeom prst="rect">
            <a:avLst/>
          </a:prstGeom>
        </p:spPr>
      </p:pic>
      <p:sp>
        <p:nvSpPr>
          <p:cNvPr id="15" name="object 9">
            <a:extLst>
              <a:ext uri="{FF2B5EF4-FFF2-40B4-BE49-F238E27FC236}">
                <a16:creationId xmlns:a16="http://schemas.microsoft.com/office/drawing/2014/main" id="{A6529EFC-882E-90D6-F97E-FF9546A1D127}"/>
              </a:ext>
            </a:extLst>
          </p:cNvPr>
          <p:cNvSpPr/>
          <p:nvPr/>
        </p:nvSpPr>
        <p:spPr>
          <a:xfrm>
            <a:off x="1558287" y="618997"/>
            <a:ext cx="3799002" cy="767769"/>
          </a:xfrm>
          <a:custGeom>
            <a:avLst/>
            <a:gdLst/>
            <a:ahLst/>
            <a:cxnLst/>
            <a:rect l="l" t="t" r="r" b="b"/>
            <a:pathLst>
              <a:path w="4361815" h="459740">
                <a:moveTo>
                  <a:pt x="4361815" y="0"/>
                </a:moveTo>
                <a:lnTo>
                  <a:pt x="0" y="0"/>
                </a:lnTo>
                <a:lnTo>
                  <a:pt x="0" y="459270"/>
                </a:lnTo>
                <a:lnTo>
                  <a:pt x="4361815" y="459270"/>
                </a:lnTo>
                <a:lnTo>
                  <a:pt x="4361815" y="0"/>
                </a:lnTo>
                <a:close/>
              </a:path>
            </a:pathLst>
          </a:custGeom>
          <a:noFill/>
        </p:spPr>
        <p:txBody>
          <a:bodyPr wrap="square" lIns="0" tIns="0" rIns="0" bIns="0" rtlCol="0" anchor="ctr"/>
          <a:lstStyle/>
          <a:p>
            <a:pPr>
              <a:lnSpc>
                <a:spcPts val="2600"/>
              </a:lnSpc>
            </a:pPr>
            <a:r>
              <a:rPr lang="fr-FR" sz="2400" b="1">
                <a:solidFill>
                  <a:srgbClr val="FFC000"/>
                </a:solidFill>
                <a:latin typeface="+mj-lt"/>
                <a:ea typeface="Verdana" panose="020B0604030504040204" pitchFamily="34" charset="0"/>
              </a:rPr>
              <a:t>Gouvernance des CDU</a:t>
            </a:r>
          </a:p>
        </p:txBody>
      </p:sp>
      <p:sp>
        <p:nvSpPr>
          <p:cNvPr id="16" name="object 16">
            <a:extLst>
              <a:ext uri="{FF2B5EF4-FFF2-40B4-BE49-F238E27FC236}">
                <a16:creationId xmlns:a16="http://schemas.microsoft.com/office/drawing/2014/main" id="{FFB3F40D-1E6E-EC2B-D4A5-620F46CF0500}"/>
              </a:ext>
            </a:extLst>
          </p:cNvPr>
          <p:cNvSpPr txBox="1"/>
          <p:nvPr/>
        </p:nvSpPr>
        <p:spPr>
          <a:xfrm>
            <a:off x="7314705" y="7386666"/>
            <a:ext cx="92333" cy="2973543"/>
          </a:xfrm>
          <a:prstGeom prst="rect">
            <a:avLst/>
          </a:prstGeom>
        </p:spPr>
        <p:txBody>
          <a:bodyPr vert="vert270" wrap="square" lIns="0" tIns="16510" rIns="0" bIns="0" rtlCol="0">
            <a:spAutoFit/>
          </a:bodyPr>
          <a:lstStyle/>
          <a:p>
            <a:pPr marL="12700">
              <a:lnSpc>
                <a:spcPct val="100000"/>
              </a:lnSpc>
              <a:spcBef>
                <a:spcPts val="130"/>
              </a:spcBef>
            </a:pPr>
            <a:r>
              <a:rPr lang="fr-FR" sz="600" b="0">
                <a:solidFill>
                  <a:srgbClr val="231F20"/>
                </a:solidFill>
                <a:latin typeface="Calibri" panose="020F0502020204030204" pitchFamily="34" charset="0"/>
                <a:cs typeface="Calibri" panose="020F0502020204030204" pitchFamily="34" charset="0"/>
              </a:rPr>
              <a:t>Rapport </a:t>
            </a:r>
            <a:r>
              <a:rPr lang="fr-FR" sz="600" b="0" spc="-10">
                <a:solidFill>
                  <a:srgbClr val="231F20"/>
                </a:solidFill>
                <a:latin typeface="Calibri" panose="020F0502020204030204" pitchFamily="34" charset="0"/>
                <a:cs typeface="Calibri" panose="020F0502020204030204" pitchFamily="34" charset="0"/>
              </a:rPr>
              <a:t>d’activité</a:t>
            </a:r>
            <a:r>
              <a:rPr lang="fr-FR" sz="600" b="0" spc="5">
                <a:solidFill>
                  <a:srgbClr val="231F20"/>
                </a:solidFill>
                <a:latin typeface="Calibri" panose="020F0502020204030204" pitchFamily="34" charset="0"/>
                <a:cs typeface="Calibri" panose="020F0502020204030204" pitchFamily="34" charset="0"/>
              </a:rPr>
              <a:t> </a:t>
            </a:r>
            <a:r>
              <a:rPr lang="fr-FR" sz="600" b="0">
                <a:solidFill>
                  <a:srgbClr val="231F20"/>
                </a:solidFill>
                <a:latin typeface="Calibri" panose="020F0502020204030204" pitchFamily="34" charset="0"/>
                <a:cs typeface="Calibri" panose="020F0502020204030204" pitchFamily="34" charset="0"/>
              </a:rPr>
              <a:t>des </a:t>
            </a:r>
            <a:r>
              <a:rPr lang="fr-FR" sz="600" b="0" spc="-10">
                <a:solidFill>
                  <a:srgbClr val="231F20"/>
                </a:solidFill>
                <a:latin typeface="Calibri" panose="020F0502020204030204" pitchFamily="34" charset="0"/>
                <a:cs typeface="Calibri" panose="020F0502020204030204" pitchFamily="34" charset="0"/>
              </a:rPr>
              <a:t>commissions</a:t>
            </a:r>
            <a:r>
              <a:rPr lang="fr-FR" sz="600" b="0" spc="5">
                <a:solidFill>
                  <a:srgbClr val="231F20"/>
                </a:solidFill>
                <a:latin typeface="Calibri" panose="020F0502020204030204" pitchFamily="34" charset="0"/>
                <a:cs typeface="Calibri" panose="020F0502020204030204" pitchFamily="34" charset="0"/>
              </a:rPr>
              <a:t> </a:t>
            </a:r>
            <a:r>
              <a:rPr lang="fr-FR" sz="600" b="0">
                <a:solidFill>
                  <a:srgbClr val="231F20"/>
                </a:solidFill>
                <a:latin typeface="Calibri" panose="020F0502020204030204" pitchFamily="34" charset="0"/>
                <a:cs typeface="Calibri" panose="020F0502020204030204" pitchFamily="34" charset="0"/>
              </a:rPr>
              <a:t>des usagers 2024 sur les années 2022 et 2023</a:t>
            </a:r>
            <a:endParaRPr lang="fr-FR" sz="600">
              <a:latin typeface="Calibri" panose="020F0502020204030204" pitchFamily="34" charset="0"/>
              <a:cs typeface="Calibri" panose="020F0502020204030204" pitchFamily="34" charset="0"/>
            </a:endParaRPr>
          </a:p>
        </p:txBody>
      </p:sp>
      <p:cxnSp>
        <p:nvCxnSpPr>
          <p:cNvPr id="9" name="Connecteur droit 8">
            <a:extLst>
              <a:ext uri="{FF2B5EF4-FFF2-40B4-BE49-F238E27FC236}">
                <a16:creationId xmlns:a16="http://schemas.microsoft.com/office/drawing/2014/main" id="{97D41444-F61D-7C76-B26C-197A3D1C76AA}"/>
              </a:ext>
            </a:extLst>
          </p:cNvPr>
          <p:cNvCxnSpPr>
            <a:cxnSpLocks/>
          </p:cNvCxnSpPr>
          <p:nvPr/>
        </p:nvCxnSpPr>
        <p:spPr>
          <a:xfrm>
            <a:off x="3749600" y="2880831"/>
            <a:ext cx="0" cy="6245806"/>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6" name="Groupe 5">
            <a:extLst>
              <a:ext uri="{FF2B5EF4-FFF2-40B4-BE49-F238E27FC236}">
                <a16:creationId xmlns:a16="http://schemas.microsoft.com/office/drawing/2014/main" id="{BA3CA5BA-0EF5-2AD7-3457-44D01D37C81C}"/>
              </a:ext>
            </a:extLst>
          </p:cNvPr>
          <p:cNvGrpSpPr/>
          <p:nvPr/>
        </p:nvGrpSpPr>
        <p:grpSpPr>
          <a:xfrm>
            <a:off x="249703" y="6334647"/>
            <a:ext cx="7139881" cy="2888433"/>
            <a:chOff x="178250" y="3374119"/>
            <a:chExt cx="7139881" cy="2888433"/>
          </a:xfrm>
        </p:grpSpPr>
        <p:sp>
          <p:nvSpPr>
            <p:cNvPr id="17" name="object 10">
              <a:extLst>
                <a:ext uri="{FF2B5EF4-FFF2-40B4-BE49-F238E27FC236}">
                  <a16:creationId xmlns:a16="http://schemas.microsoft.com/office/drawing/2014/main" id="{B44AD1A1-A058-F131-86CD-9BC07D0E8E37}"/>
                </a:ext>
              </a:extLst>
            </p:cNvPr>
            <p:cNvSpPr txBox="1"/>
            <p:nvPr/>
          </p:nvSpPr>
          <p:spPr>
            <a:xfrm>
              <a:off x="497974" y="3376238"/>
              <a:ext cx="1540305" cy="305212"/>
            </a:xfrm>
            <a:prstGeom prst="rect">
              <a:avLst/>
            </a:prstGeom>
            <a:noFill/>
          </p:spPr>
          <p:txBody>
            <a:bodyPr vert="horz" wrap="square" lIns="0" tIns="88900" rIns="0" bIns="0" rtlCol="0" anchor="ctr">
              <a:spAutoFit/>
            </a:bodyPr>
            <a:lstStyle/>
            <a:p>
              <a:pPr marL="12700" marR="5080" algn="l">
                <a:spcBef>
                  <a:spcPts val="600"/>
                </a:spcBef>
              </a:pPr>
              <a:r>
                <a:rPr lang="fr-FR" sz="1400" b="1" kern="1200" spc="20" dirty="0">
                  <a:solidFill>
                    <a:srgbClr val="231F20"/>
                  </a:solidFill>
                  <a:latin typeface="+mn-lt"/>
                  <a:cs typeface="Calibri" panose="020F0502020204030204" pitchFamily="34" charset="0"/>
                </a:rPr>
                <a:t>En 2023</a:t>
              </a:r>
              <a:endParaRPr sz="1400" b="1" kern="1200" spc="20" dirty="0">
                <a:latin typeface="+mn-lt"/>
                <a:cs typeface="Calibri" panose="020F0502020204030204" pitchFamily="34" charset="0"/>
              </a:endParaRPr>
            </a:p>
          </p:txBody>
        </p:sp>
        <p:graphicFrame>
          <p:nvGraphicFramePr>
            <p:cNvPr id="2" name="Graphique 1">
              <a:extLst>
                <a:ext uri="{FF2B5EF4-FFF2-40B4-BE49-F238E27FC236}">
                  <a16:creationId xmlns:a16="http://schemas.microsoft.com/office/drawing/2014/main" id="{8C36B5C9-0097-0514-6FF3-ADEF9A149723}"/>
                </a:ext>
              </a:extLst>
            </p:cNvPr>
            <p:cNvGraphicFramePr>
              <a:graphicFrameLocks/>
            </p:cNvGraphicFramePr>
            <p:nvPr>
              <p:extLst>
                <p:ext uri="{D42A27DB-BD31-4B8C-83A1-F6EECF244321}">
                  <p14:modId xmlns:p14="http://schemas.microsoft.com/office/powerpoint/2010/main" val="3312681505"/>
                </p:ext>
              </p:extLst>
            </p:nvPr>
          </p:nvGraphicFramePr>
          <p:xfrm>
            <a:off x="178250" y="3773035"/>
            <a:ext cx="3600000" cy="24874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Graphique 2">
              <a:extLst>
                <a:ext uri="{FF2B5EF4-FFF2-40B4-BE49-F238E27FC236}">
                  <a16:creationId xmlns:a16="http://schemas.microsoft.com/office/drawing/2014/main" id="{4212FA21-BE9F-E502-24E5-89E439F18700}"/>
                </a:ext>
              </a:extLst>
            </p:cNvPr>
            <p:cNvGraphicFramePr>
              <a:graphicFrameLocks/>
            </p:cNvGraphicFramePr>
            <p:nvPr>
              <p:extLst>
                <p:ext uri="{D42A27DB-BD31-4B8C-83A1-F6EECF244321}">
                  <p14:modId xmlns:p14="http://schemas.microsoft.com/office/powerpoint/2010/main" val="1592093497"/>
                </p:ext>
              </p:extLst>
            </p:nvPr>
          </p:nvGraphicFramePr>
          <p:xfrm>
            <a:off x="3718131" y="3833034"/>
            <a:ext cx="3600000" cy="2429518"/>
          </p:xfrm>
          <a:graphic>
            <a:graphicData uri="http://schemas.openxmlformats.org/drawingml/2006/chart">
              <c:chart xmlns:c="http://schemas.openxmlformats.org/drawingml/2006/chart" xmlns:r="http://schemas.openxmlformats.org/officeDocument/2006/relationships" r:id="rId5"/>
            </a:graphicData>
          </a:graphic>
        </p:graphicFrame>
        <p:sp>
          <p:nvSpPr>
            <p:cNvPr id="23" name="object 10">
              <a:extLst>
                <a:ext uri="{FF2B5EF4-FFF2-40B4-BE49-F238E27FC236}">
                  <a16:creationId xmlns:a16="http://schemas.microsoft.com/office/drawing/2014/main" id="{39BC3A56-415C-CFC9-BF29-8C2493CF84F3}"/>
                </a:ext>
              </a:extLst>
            </p:cNvPr>
            <p:cNvSpPr txBox="1"/>
            <p:nvPr/>
          </p:nvSpPr>
          <p:spPr>
            <a:xfrm>
              <a:off x="3855788" y="3374119"/>
              <a:ext cx="1540305" cy="305212"/>
            </a:xfrm>
            <a:prstGeom prst="rect">
              <a:avLst/>
            </a:prstGeom>
            <a:noFill/>
          </p:spPr>
          <p:txBody>
            <a:bodyPr vert="horz" wrap="square" lIns="0" tIns="88900" rIns="0" bIns="0" rtlCol="0" anchor="ctr">
              <a:spAutoFit/>
            </a:bodyPr>
            <a:lstStyle/>
            <a:p>
              <a:pPr marL="12700" marR="5080" algn="l">
                <a:spcBef>
                  <a:spcPts val="600"/>
                </a:spcBef>
              </a:pPr>
              <a:r>
                <a:rPr lang="fr-FR" sz="1400" b="1" kern="1200" spc="20" dirty="0">
                  <a:solidFill>
                    <a:srgbClr val="231F20"/>
                  </a:solidFill>
                  <a:latin typeface="+mn-lt"/>
                  <a:cs typeface="Calibri" panose="020F0502020204030204" pitchFamily="34" charset="0"/>
                </a:rPr>
                <a:t>En 2023</a:t>
              </a:r>
              <a:endParaRPr sz="1400" b="1" kern="1200" spc="20" dirty="0">
                <a:latin typeface="+mn-lt"/>
                <a:cs typeface="Calibri" panose="020F0502020204030204" pitchFamily="34" charset="0"/>
              </a:endParaRPr>
            </a:p>
          </p:txBody>
        </p:sp>
      </p:grpSp>
      <p:grpSp>
        <p:nvGrpSpPr>
          <p:cNvPr id="10" name="Groupe 9">
            <a:extLst>
              <a:ext uri="{FF2B5EF4-FFF2-40B4-BE49-F238E27FC236}">
                <a16:creationId xmlns:a16="http://schemas.microsoft.com/office/drawing/2014/main" id="{4D6F6881-A4AB-B378-ABF6-A89F61065861}"/>
              </a:ext>
            </a:extLst>
          </p:cNvPr>
          <p:cNvGrpSpPr/>
          <p:nvPr/>
        </p:nvGrpSpPr>
        <p:grpSpPr>
          <a:xfrm>
            <a:off x="191010" y="3295616"/>
            <a:ext cx="7140001" cy="2975684"/>
            <a:chOff x="178190" y="6270951"/>
            <a:chExt cx="7140001" cy="2975684"/>
          </a:xfrm>
        </p:grpSpPr>
        <p:graphicFrame>
          <p:nvGraphicFramePr>
            <p:cNvPr id="11" name="Graphique 10">
              <a:extLst>
                <a:ext uri="{FF2B5EF4-FFF2-40B4-BE49-F238E27FC236}">
                  <a16:creationId xmlns:a16="http://schemas.microsoft.com/office/drawing/2014/main" id="{913E1CFE-77A8-EE37-9DC4-AAB135135FAE}"/>
                </a:ext>
              </a:extLst>
            </p:cNvPr>
            <p:cNvGraphicFramePr>
              <a:graphicFrameLocks/>
            </p:cNvGraphicFramePr>
            <p:nvPr>
              <p:extLst>
                <p:ext uri="{D42A27DB-BD31-4B8C-83A1-F6EECF244321}">
                  <p14:modId xmlns:p14="http://schemas.microsoft.com/office/powerpoint/2010/main" val="1596259272"/>
                </p:ext>
              </p:extLst>
            </p:nvPr>
          </p:nvGraphicFramePr>
          <p:xfrm>
            <a:off x="178190" y="6745480"/>
            <a:ext cx="3600000" cy="248746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Graphique 11">
              <a:extLst>
                <a:ext uri="{FF2B5EF4-FFF2-40B4-BE49-F238E27FC236}">
                  <a16:creationId xmlns:a16="http://schemas.microsoft.com/office/drawing/2014/main" id="{E73CC218-1777-C818-1188-70408C9E6D80}"/>
                </a:ext>
              </a:extLst>
            </p:cNvPr>
            <p:cNvGraphicFramePr>
              <a:graphicFrameLocks/>
            </p:cNvGraphicFramePr>
            <p:nvPr>
              <p:extLst>
                <p:ext uri="{D42A27DB-BD31-4B8C-83A1-F6EECF244321}">
                  <p14:modId xmlns:p14="http://schemas.microsoft.com/office/powerpoint/2010/main" val="3424110930"/>
                </p:ext>
              </p:extLst>
            </p:nvPr>
          </p:nvGraphicFramePr>
          <p:xfrm>
            <a:off x="3718191" y="6734459"/>
            <a:ext cx="3600000" cy="2512176"/>
          </p:xfrm>
          <a:graphic>
            <a:graphicData uri="http://schemas.openxmlformats.org/drawingml/2006/chart">
              <c:chart xmlns:c="http://schemas.openxmlformats.org/drawingml/2006/chart" xmlns:r="http://schemas.openxmlformats.org/officeDocument/2006/relationships" r:id="rId7"/>
            </a:graphicData>
          </a:graphic>
        </p:graphicFrame>
        <p:sp>
          <p:nvSpPr>
            <p:cNvPr id="13" name="object 10">
              <a:extLst>
                <a:ext uri="{FF2B5EF4-FFF2-40B4-BE49-F238E27FC236}">
                  <a16:creationId xmlns:a16="http://schemas.microsoft.com/office/drawing/2014/main" id="{4942BD4C-6A23-213A-05AE-B0C2F6D2B72C}"/>
                </a:ext>
              </a:extLst>
            </p:cNvPr>
            <p:cNvSpPr txBox="1"/>
            <p:nvPr/>
          </p:nvSpPr>
          <p:spPr>
            <a:xfrm>
              <a:off x="509026" y="6273070"/>
              <a:ext cx="1540305" cy="305212"/>
            </a:xfrm>
            <a:prstGeom prst="rect">
              <a:avLst/>
            </a:prstGeom>
            <a:noFill/>
          </p:spPr>
          <p:txBody>
            <a:bodyPr vert="horz" wrap="square" lIns="0" tIns="88900" rIns="0" bIns="0" rtlCol="0" anchor="ctr">
              <a:spAutoFit/>
            </a:bodyPr>
            <a:lstStyle/>
            <a:p>
              <a:pPr marL="12700" marR="5080" algn="l">
                <a:spcBef>
                  <a:spcPts val="600"/>
                </a:spcBef>
              </a:pPr>
              <a:r>
                <a:rPr lang="fr-FR" sz="1400" b="1" kern="1200" spc="20" dirty="0">
                  <a:solidFill>
                    <a:srgbClr val="231F20"/>
                  </a:solidFill>
                  <a:latin typeface="+mn-lt"/>
                  <a:cs typeface="Calibri" panose="020F0502020204030204" pitchFamily="34" charset="0"/>
                </a:rPr>
                <a:t>En 2022</a:t>
              </a:r>
              <a:endParaRPr sz="1400" b="1" kern="1200" spc="20" dirty="0">
                <a:latin typeface="+mn-lt"/>
                <a:cs typeface="Calibri" panose="020F0502020204030204" pitchFamily="34" charset="0"/>
              </a:endParaRPr>
            </a:p>
          </p:txBody>
        </p:sp>
        <p:sp>
          <p:nvSpPr>
            <p:cNvPr id="21" name="object 10">
              <a:extLst>
                <a:ext uri="{FF2B5EF4-FFF2-40B4-BE49-F238E27FC236}">
                  <a16:creationId xmlns:a16="http://schemas.microsoft.com/office/drawing/2014/main" id="{C64010ED-9350-F1F1-DBEC-7B167E769168}"/>
                </a:ext>
              </a:extLst>
            </p:cNvPr>
            <p:cNvSpPr txBox="1"/>
            <p:nvPr/>
          </p:nvSpPr>
          <p:spPr>
            <a:xfrm>
              <a:off x="3866840" y="6270951"/>
              <a:ext cx="1540305" cy="305212"/>
            </a:xfrm>
            <a:prstGeom prst="rect">
              <a:avLst/>
            </a:prstGeom>
            <a:noFill/>
          </p:spPr>
          <p:txBody>
            <a:bodyPr vert="horz" wrap="square" lIns="0" tIns="88900" rIns="0" bIns="0" rtlCol="0" anchor="ctr">
              <a:spAutoFit/>
            </a:bodyPr>
            <a:lstStyle/>
            <a:p>
              <a:pPr marL="12700" marR="5080" algn="l">
                <a:spcBef>
                  <a:spcPts val="600"/>
                </a:spcBef>
              </a:pPr>
              <a:r>
                <a:rPr lang="fr-FR" sz="1400" b="1" kern="1200" spc="20">
                  <a:solidFill>
                    <a:srgbClr val="231F20"/>
                  </a:solidFill>
                  <a:latin typeface="+mn-lt"/>
                  <a:cs typeface="Calibri" panose="020F0502020204030204" pitchFamily="34" charset="0"/>
                </a:rPr>
                <a:t>En 2022</a:t>
              </a:r>
              <a:endParaRPr sz="1400" b="1" kern="1200" spc="20">
                <a:latin typeface="+mn-lt"/>
                <a:cs typeface="Calibri" panose="020F0502020204030204" pitchFamily="34" charset="0"/>
              </a:endParaRPr>
            </a:p>
          </p:txBody>
        </p:sp>
      </p:grpSp>
      <p:pic>
        <p:nvPicPr>
          <p:cNvPr id="28" name="Graphique 27" descr="Croissance de l'activité avec un remplissage uni">
            <a:extLst>
              <a:ext uri="{FF2B5EF4-FFF2-40B4-BE49-F238E27FC236}">
                <a16:creationId xmlns:a16="http://schemas.microsoft.com/office/drawing/2014/main" id="{AD85596E-B4F6-E426-692D-257DB4892D8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2555" y="6767070"/>
            <a:ext cx="389290" cy="389290"/>
          </a:xfrm>
          <a:prstGeom prst="rect">
            <a:avLst/>
          </a:prstGeom>
        </p:spPr>
      </p:pic>
      <p:pic>
        <p:nvPicPr>
          <p:cNvPr id="29" name="Graphique 28" descr="Croissance de l'activité avec un remplissage uni">
            <a:extLst>
              <a:ext uri="{FF2B5EF4-FFF2-40B4-BE49-F238E27FC236}">
                <a16:creationId xmlns:a16="http://schemas.microsoft.com/office/drawing/2014/main" id="{6B3535BD-432A-98C5-5B58-D83E1A3E4C0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071564" y="7939928"/>
            <a:ext cx="389290" cy="38929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Graphique 7">
            <a:extLst>
              <a:ext uri="{FF2B5EF4-FFF2-40B4-BE49-F238E27FC236}">
                <a16:creationId xmlns:a16="http://schemas.microsoft.com/office/drawing/2014/main" id="{84C46CCB-4628-C761-4EE1-E8107EC0A716}"/>
              </a:ext>
            </a:extLst>
          </p:cNvPr>
          <p:cNvGraphicFramePr>
            <a:graphicFrameLocks/>
          </p:cNvGraphicFramePr>
          <p:nvPr>
            <p:extLst>
              <p:ext uri="{D42A27DB-BD31-4B8C-83A1-F6EECF244321}">
                <p14:modId xmlns:p14="http://schemas.microsoft.com/office/powerpoint/2010/main" val="3241003104"/>
              </p:ext>
            </p:extLst>
          </p:nvPr>
        </p:nvGraphicFramePr>
        <p:xfrm>
          <a:off x="3482924" y="1737642"/>
          <a:ext cx="5015673" cy="3009404"/>
        </p:xfrm>
        <a:graphic>
          <a:graphicData uri="http://schemas.openxmlformats.org/drawingml/2006/chart">
            <c:chart xmlns:c="http://schemas.openxmlformats.org/drawingml/2006/chart" xmlns:r="http://schemas.openxmlformats.org/officeDocument/2006/relationships" r:id="rId2"/>
          </a:graphicData>
        </a:graphic>
      </p:graphicFrame>
      <p:sp>
        <p:nvSpPr>
          <p:cNvPr id="10" name="object 10"/>
          <p:cNvSpPr txBox="1"/>
          <p:nvPr/>
        </p:nvSpPr>
        <p:spPr>
          <a:xfrm>
            <a:off x="504000" y="900000"/>
            <a:ext cx="6480175" cy="966931"/>
          </a:xfrm>
          <a:prstGeom prst="rect">
            <a:avLst/>
          </a:prstGeom>
        </p:spPr>
        <p:txBody>
          <a:bodyPr vert="horz" wrap="square" lIns="0" tIns="88900" rIns="0" bIns="0" rtlCol="0">
            <a:spAutoFit/>
          </a:bodyPr>
          <a:lstStyle/>
          <a:p>
            <a:pPr marL="241300" indent="-228600" algn="l">
              <a:spcBef>
                <a:spcPts val="1200"/>
              </a:spcBef>
              <a:buFont typeface="+mj-lt"/>
              <a:buAutoNum type="alphaUcPeriod" startAt="2"/>
              <a:tabLst>
                <a:tab pos="167005" algn="l"/>
              </a:tabLst>
            </a:pPr>
            <a:r>
              <a:rPr lang="fr-FR" sz="1600" b="1" kern="1200" spc="20" dirty="0">
                <a:solidFill>
                  <a:srgbClr val="231F20"/>
                </a:solidFill>
                <a:latin typeface="+mn-lt"/>
                <a:cs typeface="Calibri" panose="020F0502020204030204" pitchFamily="34" charset="0"/>
              </a:rPr>
              <a:t>Vacances</a:t>
            </a:r>
            <a:r>
              <a:rPr sz="1600" b="1" kern="1200" spc="20" dirty="0">
                <a:solidFill>
                  <a:srgbClr val="231F20"/>
                </a:solidFill>
                <a:latin typeface="+mn-lt"/>
                <a:cs typeface="Calibri" panose="020F0502020204030204" pitchFamily="34" charset="0"/>
              </a:rPr>
              <a:t> de </a:t>
            </a:r>
            <a:r>
              <a:rPr lang="fr-FR" sz="1600" b="1" kern="1200" spc="20" dirty="0">
                <a:solidFill>
                  <a:srgbClr val="231F20"/>
                </a:solidFill>
                <a:latin typeface="+mn-lt"/>
                <a:cs typeface="Calibri" panose="020F0502020204030204" pitchFamily="34" charset="0"/>
              </a:rPr>
              <a:t>postes</a:t>
            </a:r>
            <a:r>
              <a:rPr sz="1600" b="1" kern="1200" spc="20" dirty="0">
                <a:solidFill>
                  <a:srgbClr val="231F20"/>
                </a:solidFill>
                <a:latin typeface="+mn-lt"/>
                <a:cs typeface="Calibri" panose="020F0502020204030204" pitchFamily="34" charset="0"/>
              </a:rPr>
              <a:t> de </a:t>
            </a:r>
            <a:r>
              <a:rPr sz="1600" b="1" kern="1200" spc="20" dirty="0" err="1">
                <a:solidFill>
                  <a:schemeClr val="tx1"/>
                </a:solidFill>
                <a:latin typeface="+mn-lt"/>
                <a:cs typeface="Calibri" panose="020F0502020204030204" pitchFamily="34" charset="0"/>
              </a:rPr>
              <a:t>représentant</a:t>
            </a:r>
            <a:r>
              <a:rPr lang="fr-FR" sz="1600" b="1" kern="1200" spc="20" dirty="0">
                <a:solidFill>
                  <a:schemeClr val="tx1"/>
                </a:solidFill>
                <a:latin typeface="+mn-lt"/>
                <a:cs typeface="Calibri" panose="020F0502020204030204" pitchFamily="34" charset="0"/>
              </a:rPr>
              <a:t>s</a:t>
            </a:r>
            <a:r>
              <a:rPr sz="1600" b="1" kern="1200" spc="20" dirty="0">
                <a:solidFill>
                  <a:schemeClr val="tx1"/>
                </a:solidFill>
                <a:latin typeface="+mn-lt"/>
                <a:cs typeface="Calibri" panose="020F0502020204030204" pitchFamily="34" charset="0"/>
              </a:rPr>
              <a:t> </a:t>
            </a:r>
            <a:r>
              <a:rPr sz="1600" b="1" kern="1200" spc="20" dirty="0">
                <a:solidFill>
                  <a:srgbClr val="231F20"/>
                </a:solidFill>
                <a:latin typeface="+mn-lt"/>
                <a:cs typeface="Calibri" panose="020F0502020204030204" pitchFamily="34" charset="0"/>
              </a:rPr>
              <a:t>des usagers (RU)</a:t>
            </a:r>
            <a:endParaRPr sz="1600" b="1" kern="1200" spc="20" dirty="0">
              <a:latin typeface="+mn-lt"/>
              <a:cs typeface="Calibri" panose="020F0502020204030204" pitchFamily="34" charset="0"/>
            </a:endParaRPr>
          </a:p>
          <a:p>
            <a:pPr marL="12700" marR="5715" algn="l">
              <a:spcBef>
                <a:spcPts val="600"/>
              </a:spcBef>
            </a:pPr>
            <a:r>
              <a:rPr lang="fr-FR" sz="1200" kern="1200" spc="20" dirty="0">
                <a:solidFill>
                  <a:srgbClr val="231F20"/>
                </a:solidFill>
                <a:latin typeface="+mn-lt"/>
                <a:cs typeface="Calibri" panose="020F0502020204030204" pitchFamily="34" charset="0"/>
              </a:rPr>
              <a:t>Les représentants des Usagers (RU) sont désignés pour trois ans sur proposition de l’association agréée à laquelle ils appartiennent. Ils exercent leur mandat représentatif et bénévole au nom de tous les patients, leur entourage et de l’établissement de santé.</a:t>
            </a:r>
          </a:p>
        </p:txBody>
      </p:sp>
      <p:sp>
        <p:nvSpPr>
          <p:cNvPr id="18" name="object 18"/>
          <p:cNvSpPr txBox="1"/>
          <p:nvPr/>
        </p:nvSpPr>
        <p:spPr>
          <a:xfrm>
            <a:off x="1769496" y="9509193"/>
            <a:ext cx="117475" cy="250825"/>
          </a:xfrm>
          <a:prstGeom prst="rect">
            <a:avLst/>
          </a:prstGeom>
        </p:spPr>
        <p:txBody>
          <a:bodyPr vert="vert270" wrap="square" lIns="0" tIns="8890" rIns="0" bIns="0" rtlCol="0">
            <a:spAutoFit/>
          </a:bodyPr>
          <a:lstStyle/>
          <a:p>
            <a:pPr marL="12700">
              <a:lnSpc>
                <a:spcPct val="100000"/>
              </a:lnSpc>
              <a:spcBef>
                <a:spcPts val="70"/>
              </a:spcBef>
            </a:pPr>
            <a:r>
              <a:rPr sz="600" spc="-10">
                <a:solidFill>
                  <a:srgbClr val="FFFFFF"/>
                </a:solidFill>
                <a:latin typeface="Trebuchet MS"/>
                <a:cs typeface="Trebuchet MS"/>
              </a:rPr>
              <a:t>Locaux</a:t>
            </a:r>
            <a:endParaRPr sz="600">
              <a:latin typeface="Trebuchet MS"/>
              <a:cs typeface="Trebuchet MS"/>
            </a:endParaRPr>
          </a:p>
        </p:txBody>
      </p:sp>
      <p:sp>
        <p:nvSpPr>
          <p:cNvPr id="20" name="object 20"/>
          <p:cNvSpPr txBox="1"/>
          <p:nvPr/>
        </p:nvSpPr>
        <p:spPr>
          <a:xfrm>
            <a:off x="2823553" y="9271003"/>
            <a:ext cx="117475" cy="488950"/>
          </a:xfrm>
          <a:prstGeom prst="rect">
            <a:avLst/>
          </a:prstGeom>
        </p:spPr>
        <p:txBody>
          <a:bodyPr vert="vert270" wrap="square" lIns="0" tIns="8890" rIns="0" bIns="0" rtlCol="0">
            <a:spAutoFit/>
          </a:bodyPr>
          <a:lstStyle/>
          <a:p>
            <a:pPr marL="12700">
              <a:lnSpc>
                <a:spcPct val="100000"/>
              </a:lnSpc>
              <a:spcBef>
                <a:spcPts val="70"/>
              </a:spcBef>
            </a:pPr>
            <a:r>
              <a:rPr sz="600" spc="-30">
                <a:solidFill>
                  <a:srgbClr val="FFFFFF"/>
                </a:solidFill>
                <a:latin typeface="Trebuchet MS"/>
                <a:cs typeface="Trebuchet MS"/>
              </a:rPr>
              <a:t>Téléphone</a:t>
            </a:r>
            <a:r>
              <a:rPr sz="600" spc="25">
                <a:solidFill>
                  <a:srgbClr val="FFFFFF"/>
                </a:solidFill>
                <a:latin typeface="Trebuchet MS"/>
                <a:cs typeface="Trebuchet MS"/>
              </a:rPr>
              <a:t> </a:t>
            </a:r>
            <a:r>
              <a:rPr sz="600" spc="-25">
                <a:solidFill>
                  <a:srgbClr val="FFFFFF"/>
                </a:solidFill>
                <a:latin typeface="Trebuchet MS"/>
                <a:cs typeface="Trebuchet MS"/>
              </a:rPr>
              <a:t>fixe</a:t>
            </a:r>
            <a:endParaRPr sz="600">
              <a:latin typeface="Trebuchet MS"/>
              <a:cs typeface="Trebuchet MS"/>
            </a:endParaRPr>
          </a:p>
        </p:txBody>
      </p:sp>
      <p:sp>
        <p:nvSpPr>
          <p:cNvPr id="22" name="object 22"/>
          <p:cNvSpPr txBox="1"/>
          <p:nvPr/>
        </p:nvSpPr>
        <p:spPr>
          <a:xfrm>
            <a:off x="3880125" y="9388037"/>
            <a:ext cx="117475" cy="371475"/>
          </a:xfrm>
          <a:prstGeom prst="rect">
            <a:avLst/>
          </a:prstGeom>
        </p:spPr>
        <p:txBody>
          <a:bodyPr vert="vert270" wrap="square" lIns="0" tIns="8890" rIns="0" bIns="0" rtlCol="0">
            <a:spAutoFit/>
          </a:bodyPr>
          <a:lstStyle/>
          <a:p>
            <a:pPr marL="12700">
              <a:lnSpc>
                <a:spcPct val="100000"/>
              </a:lnSpc>
              <a:spcBef>
                <a:spcPts val="70"/>
              </a:spcBef>
            </a:pPr>
            <a:r>
              <a:rPr sz="600" spc="-20">
                <a:solidFill>
                  <a:srgbClr val="FFFFFF"/>
                </a:solidFill>
                <a:latin typeface="Trebuchet MS"/>
                <a:cs typeface="Trebuchet MS"/>
              </a:rPr>
              <a:t>Ordinateur</a:t>
            </a:r>
            <a:endParaRPr sz="600">
              <a:latin typeface="Trebuchet MS"/>
              <a:cs typeface="Trebuchet MS"/>
            </a:endParaRPr>
          </a:p>
        </p:txBody>
      </p:sp>
      <p:sp>
        <p:nvSpPr>
          <p:cNvPr id="33" name="object 22"/>
          <p:cNvSpPr txBox="1">
            <a:spLocks noGrp="1"/>
          </p:cNvSpPr>
          <p:nvPr>
            <p:ph type="sldNum" sz="quarter" idx="12"/>
          </p:nvPr>
        </p:nvSpPr>
        <p:spPr>
          <a:xfrm>
            <a:off x="7245777" y="10418763"/>
            <a:ext cx="230187" cy="131762"/>
          </a:xfrm>
          <a:prstGeom prst="rect">
            <a:avLst/>
          </a:prstGeom>
        </p:spPr>
        <p:txBody>
          <a:bodyPr vert="horz" wrap="square" lIns="0" tIns="0" rIns="0" bIns="0" rtlCol="0">
            <a:spAutoFit/>
          </a:bodyPr>
          <a:lstStyle/>
          <a:p>
            <a:pPr marL="38100" algn="ctr">
              <a:lnSpc>
                <a:spcPts val="1070"/>
              </a:lnSpc>
            </a:pPr>
            <a:fld id="{81D60167-4931-47E6-BA6A-407CBD079E47}" type="slidenum">
              <a:rPr sz="800" spc="-25"/>
              <a:pPr marL="38100" algn="ctr">
                <a:lnSpc>
                  <a:spcPts val="1070"/>
                </a:lnSpc>
              </a:pPr>
              <a:t>6</a:t>
            </a:fld>
            <a:endParaRPr spc="-25"/>
          </a:p>
        </p:txBody>
      </p:sp>
      <p:sp>
        <p:nvSpPr>
          <p:cNvPr id="15" name="object 10"/>
          <p:cNvSpPr txBox="1"/>
          <p:nvPr/>
        </p:nvSpPr>
        <p:spPr>
          <a:xfrm>
            <a:off x="504000" y="5733659"/>
            <a:ext cx="6480175" cy="4383251"/>
          </a:xfrm>
          <a:prstGeom prst="rect">
            <a:avLst/>
          </a:prstGeom>
        </p:spPr>
        <p:txBody>
          <a:bodyPr vert="horz" wrap="square" lIns="0" tIns="88900" rIns="0" bIns="0" rtlCol="0">
            <a:spAutoFit/>
          </a:bodyPr>
          <a:lstStyle/>
          <a:p>
            <a:pPr marL="241300" indent="-228600" algn="l">
              <a:spcBef>
                <a:spcPts val="1200"/>
              </a:spcBef>
              <a:spcAft>
                <a:spcPts val="600"/>
              </a:spcAft>
              <a:buFont typeface="+mj-lt"/>
              <a:buAutoNum type="alphaUcPeriod" startAt="3"/>
              <a:tabLst>
                <a:tab pos="165100" algn="l"/>
              </a:tabLst>
            </a:pPr>
            <a:r>
              <a:rPr sz="1600" b="1" kern="1200" spc="20" dirty="0">
                <a:solidFill>
                  <a:srgbClr val="231F20"/>
                </a:solidFill>
                <a:latin typeface="+mn-lt"/>
                <a:cs typeface="Calibri" panose="020F0502020204030204" pitchFamily="34" charset="0"/>
              </a:rPr>
              <a:t>Composition </a:t>
            </a:r>
            <a:r>
              <a:rPr sz="1600" b="1" kern="1200" spc="20" dirty="0" err="1">
                <a:solidFill>
                  <a:srgbClr val="231F20"/>
                </a:solidFill>
                <a:latin typeface="+mn-lt"/>
                <a:cs typeface="Calibri" panose="020F0502020204030204" pitchFamily="34" charset="0"/>
              </a:rPr>
              <a:t>élargie</a:t>
            </a:r>
            <a:r>
              <a:rPr sz="1600" b="1" kern="1200" spc="20" dirty="0">
                <a:solidFill>
                  <a:srgbClr val="231F20"/>
                </a:solidFill>
                <a:latin typeface="+mn-lt"/>
                <a:cs typeface="Calibri" panose="020F0502020204030204" pitchFamily="34" charset="0"/>
              </a:rPr>
              <a:t> et </a:t>
            </a:r>
            <a:r>
              <a:rPr sz="1600" b="1" kern="1200" spc="20" dirty="0" err="1">
                <a:solidFill>
                  <a:srgbClr val="231F20"/>
                </a:solidFill>
                <a:latin typeface="+mn-lt"/>
                <a:cs typeface="Calibri" panose="020F0502020204030204" pitchFamily="34" charset="0"/>
              </a:rPr>
              <a:t>ouverture</a:t>
            </a:r>
            <a:r>
              <a:rPr sz="1600" b="1" kern="1200" spc="20" dirty="0">
                <a:solidFill>
                  <a:srgbClr val="231F20"/>
                </a:solidFill>
                <a:latin typeface="+mn-lt"/>
                <a:cs typeface="Calibri" panose="020F0502020204030204" pitchFamily="34" charset="0"/>
              </a:rPr>
              <a:t> sur les </a:t>
            </a:r>
            <a:r>
              <a:rPr sz="1600" b="1" kern="1200" spc="20" dirty="0" err="1">
                <a:solidFill>
                  <a:srgbClr val="231F20"/>
                </a:solidFill>
                <a:latin typeface="+mn-lt"/>
                <a:cs typeface="Calibri" panose="020F0502020204030204" pitchFamily="34" charset="0"/>
              </a:rPr>
              <a:t>autres</a:t>
            </a:r>
            <a:r>
              <a:rPr sz="1600" b="1" kern="1200" spc="20" dirty="0">
                <a:solidFill>
                  <a:srgbClr val="231F20"/>
                </a:solidFill>
                <a:latin typeface="+mn-lt"/>
                <a:cs typeface="Calibri" panose="020F0502020204030204" pitchFamily="34" charset="0"/>
              </a:rPr>
              <a:t> commissions</a:t>
            </a:r>
            <a:endParaRPr sz="1600" b="1" kern="1200" spc="20" dirty="0">
              <a:latin typeface="+mn-lt"/>
              <a:cs typeface="Calibri" panose="020F0502020204030204" pitchFamily="34" charset="0"/>
            </a:endParaRPr>
          </a:p>
          <a:p>
            <a:pPr marL="12700" marR="5080" algn="l">
              <a:spcBef>
                <a:spcPts val="600"/>
              </a:spcBef>
            </a:pPr>
            <a:r>
              <a:rPr sz="1200" kern="1200" spc="20" dirty="0">
                <a:solidFill>
                  <a:srgbClr val="231F20"/>
                </a:solidFill>
                <a:latin typeface="+mn-lt"/>
                <a:cs typeface="Calibri" panose="020F0502020204030204" pitchFamily="34" charset="0"/>
              </a:rPr>
              <a:t>Au-</a:t>
            </a:r>
            <a:r>
              <a:rPr sz="1200" kern="1200" spc="20" dirty="0" err="1">
                <a:solidFill>
                  <a:srgbClr val="231F20"/>
                </a:solidFill>
                <a:latin typeface="+mn-lt"/>
                <a:cs typeface="Calibri" panose="020F0502020204030204" pitchFamily="34" charset="0"/>
              </a:rPr>
              <a:t>delà</a:t>
            </a:r>
            <a:r>
              <a:rPr sz="1200" kern="1200" spc="20" dirty="0">
                <a:solidFill>
                  <a:srgbClr val="231F20"/>
                </a:solidFill>
                <a:latin typeface="+mn-lt"/>
                <a:cs typeface="Calibri" panose="020F0502020204030204" pitchFamily="34" charset="0"/>
              </a:rPr>
              <a:t> de la composition </a:t>
            </a:r>
            <a:r>
              <a:rPr sz="1200" kern="1200" spc="20" dirty="0" err="1">
                <a:solidFill>
                  <a:srgbClr val="231F20"/>
                </a:solidFill>
                <a:latin typeface="+mn-lt"/>
                <a:cs typeface="Calibri" panose="020F0502020204030204" pitchFamily="34" charset="0"/>
              </a:rPr>
              <a:t>imposée</a:t>
            </a:r>
            <a:r>
              <a:rPr sz="1200" kern="1200" spc="20" dirty="0">
                <a:solidFill>
                  <a:srgbClr val="231F20"/>
                </a:solidFill>
                <a:latin typeface="+mn-lt"/>
                <a:cs typeface="Calibri" panose="020F0502020204030204" pitchFamily="34" charset="0"/>
              </a:rPr>
              <a:t> par le code de la santé </a:t>
            </a:r>
            <a:r>
              <a:rPr sz="1200" kern="1200" spc="20" dirty="0" err="1">
                <a:solidFill>
                  <a:srgbClr val="231F20"/>
                </a:solidFill>
                <a:latin typeface="+mn-lt"/>
                <a:cs typeface="Calibri" panose="020F0502020204030204" pitchFamily="34" charset="0"/>
              </a:rPr>
              <a:t>publique</a:t>
            </a:r>
            <a:r>
              <a:rPr sz="1200" kern="1200" spc="20" dirty="0">
                <a:solidFill>
                  <a:srgbClr val="231F20"/>
                </a:solidFill>
                <a:latin typeface="+mn-lt"/>
                <a:cs typeface="Calibri" panose="020F0502020204030204" pitchFamily="34" charset="0"/>
              </a:rPr>
              <a:t>, </a:t>
            </a:r>
            <a:r>
              <a:rPr lang="fr-FR" sz="1200" b="1" kern="1200" spc="20" dirty="0">
                <a:solidFill>
                  <a:srgbClr val="231F20"/>
                </a:solidFill>
                <a:latin typeface="+mn-lt"/>
                <a:cs typeface="Calibri" panose="020F0502020204030204" pitchFamily="34" charset="0"/>
              </a:rPr>
              <a:t>75 </a:t>
            </a:r>
            <a:r>
              <a:rPr sz="1200" b="1" kern="1200" spc="20" dirty="0">
                <a:solidFill>
                  <a:srgbClr val="231F20"/>
                </a:solidFill>
                <a:latin typeface="+mn-lt"/>
                <a:cs typeface="Calibri" panose="020F0502020204030204" pitchFamily="34" charset="0"/>
              </a:rPr>
              <a:t>% </a:t>
            </a:r>
            <a:r>
              <a:rPr lang="fr-FR" sz="1200" kern="1200" spc="20" dirty="0">
                <a:solidFill>
                  <a:srgbClr val="231F20"/>
                </a:solidFill>
                <a:latin typeface="+mn-lt"/>
                <a:cs typeface="Calibri" panose="020F0502020204030204" pitchFamily="34" charset="0"/>
              </a:rPr>
              <a:t>(72 % en 2022) </a:t>
            </a:r>
            <a:r>
              <a:rPr sz="1200" kern="1200" spc="20" dirty="0">
                <a:solidFill>
                  <a:srgbClr val="231F20"/>
                </a:solidFill>
                <a:latin typeface="+mn-lt"/>
                <a:cs typeface="Calibri" panose="020F0502020204030204" pitchFamily="34" charset="0"/>
              </a:rPr>
              <a:t>des CDU </a:t>
            </a:r>
            <a:r>
              <a:rPr sz="1200" kern="1200" spc="20" dirty="0" err="1">
                <a:solidFill>
                  <a:srgbClr val="231F20"/>
                </a:solidFill>
                <a:latin typeface="+mn-lt"/>
                <a:cs typeface="Calibri" panose="020F0502020204030204" pitchFamily="34" charset="0"/>
              </a:rPr>
              <a:t>ont</a:t>
            </a:r>
            <a:r>
              <a:rPr sz="1200" kern="1200" spc="20" dirty="0">
                <a:solidFill>
                  <a:srgbClr val="231F20"/>
                </a:solidFill>
                <a:latin typeface="+mn-lt"/>
                <a:cs typeface="Calibri" panose="020F0502020204030204" pitchFamily="34" charset="0"/>
              </a:rPr>
              <a:t> </a:t>
            </a:r>
            <a:r>
              <a:rPr sz="1200" kern="1200" spc="20" dirty="0" err="1">
                <a:solidFill>
                  <a:srgbClr val="231F20"/>
                </a:solidFill>
                <a:latin typeface="+mn-lt"/>
                <a:cs typeface="Calibri" panose="020F0502020204030204" pitchFamily="34" charset="0"/>
              </a:rPr>
              <a:t>choisi</a:t>
            </a:r>
            <a:r>
              <a:rPr sz="1200" kern="1200" spc="20" dirty="0">
                <a:solidFill>
                  <a:srgbClr val="231F20"/>
                </a:solidFill>
                <a:latin typeface="+mn-lt"/>
                <a:cs typeface="Calibri" panose="020F0502020204030204" pitchFamily="34" charset="0"/>
              </a:rPr>
              <a:t> de </a:t>
            </a:r>
            <a:r>
              <a:rPr sz="1200" kern="1200" spc="20" dirty="0" err="1">
                <a:solidFill>
                  <a:srgbClr val="231F20"/>
                </a:solidFill>
                <a:latin typeface="+mn-lt"/>
                <a:cs typeface="Calibri" panose="020F0502020204030204" pitchFamily="34" charset="0"/>
              </a:rPr>
              <a:t>permettre</a:t>
            </a:r>
            <a:r>
              <a:rPr sz="1200" kern="1200" spc="20" dirty="0">
                <a:solidFill>
                  <a:srgbClr val="231F20"/>
                </a:solidFill>
                <a:latin typeface="+mn-lt"/>
                <a:cs typeface="Calibri" panose="020F0502020204030204" pitchFamily="34" charset="0"/>
              </a:rPr>
              <a:t> à </a:t>
            </a:r>
            <a:r>
              <a:rPr sz="1200" kern="1200" spc="20" dirty="0" err="1">
                <a:solidFill>
                  <a:srgbClr val="231F20"/>
                </a:solidFill>
                <a:latin typeface="+mn-lt"/>
                <a:cs typeface="Calibri" panose="020F0502020204030204" pitchFamily="34" charset="0"/>
              </a:rPr>
              <a:t>d’autres</a:t>
            </a:r>
            <a:r>
              <a:rPr sz="1200" kern="1200" spc="20" dirty="0">
                <a:solidFill>
                  <a:srgbClr val="231F20"/>
                </a:solidFill>
                <a:latin typeface="+mn-lt"/>
                <a:cs typeface="Calibri" panose="020F0502020204030204" pitchFamily="34" charset="0"/>
              </a:rPr>
              <a:t> </a:t>
            </a:r>
            <a:r>
              <a:rPr sz="1200" kern="1200" spc="20" dirty="0" err="1">
                <a:solidFill>
                  <a:srgbClr val="231F20"/>
                </a:solidFill>
                <a:latin typeface="+mn-lt"/>
                <a:cs typeface="Calibri" panose="020F0502020204030204" pitchFamily="34" charset="0"/>
              </a:rPr>
              <a:t>personnes</a:t>
            </a:r>
            <a:r>
              <a:rPr sz="1200" kern="1200" spc="20" dirty="0">
                <a:solidFill>
                  <a:srgbClr val="231F20"/>
                </a:solidFill>
                <a:latin typeface="+mn-lt"/>
                <a:cs typeface="Calibri" panose="020F0502020204030204" pitchFamily="34" charset="0"/>
              </a:rPr>
              <a:t> d’être </a:t>
            </a:r>
            <a:r>
              <a:rPr sz="1200" kern="1200" spc="20" dirty="0" err="1">
                <a:solidFill>
                  <a:srgbClr val="231F20"/>
                </a:solidFill>
                <a:latin typeface="+mn-lt"/>
                <a:cs typeface="Calibri" panose="020F0502020204030204" pitchFamily="34" charset="0"/>
              </a:rPr>
              <a:t>membre</a:t>
            </a:r>
            <a:r>
              <a:rPr sz="1200" kern="1200" spc="20" dirty="0">
                <a:solidFill>
                  <a:srgbClr val="231F20"/>
                </a:solidFill>
                <a:latin typeface="+mn-lt"/>
                <a:cs typeface="Calibri" panose="020F0502020204030204" pitchFamily="34" charset="0"/>
              </a:rPr>
              <a:t> de</a:t>
            </a:r>
            <a:r>
              <a:rPr sz="1200" kern="1200" spc="20" dirty="0">
                <a:solidFill>
                  <a:srgbClr val="FF0000"/>
                </a:solidFill>
                <a:latin typeface="+mn-lt"/>
                <a:cs typeface="Calibri" panose="020F0502020204030204" pitchFamily="34" charset="0"/>
              </a:rPr>
              <a:t> </a:t>
            </a:r>
            <a:r>
              <a:rPr lang="fr-FR" sz="1200" kern="1200" spc="20" dirty="0">
                <a:solidFill>
                  <a:srgbClr val="FF0000"/>
                </a:solidFill>
                <a:latin typeface="+mn-lt"/>
                <a:cs typeface="Calibri" panose="020F0502020204030204" pitchFamily="34" charset="0"/>
              </a:rPr>
              <a:t>cette </a:t>
            </a:r>
            <a:r>
              <a:rPr sz="1200" kern="1200" spc="20" dirty="0">
                <a:solidFill>
                  <a:srgbClr val="231F20"/>
                </a:solidFill>
                <a:latin typeface="+mn-lt"/>
                <a:cs typeface="Calibri" panose="020F0502020204030204" pitchFamily="34" charset="0"/>
              </a:rPr>
              <a:t>instance avec </a:t>
            </a:r>
            <a:r>
              <a:rPr sz="1200" kern="1200" spc="20" dirty="0" err="1">
                <a:solidFill>
                  <a:srgbClr val="231F20"/>
                </a:solidFill>
                <a:latin typeface="+mn-lt"/>
                <a:cs typeface="Calibri" panose="020F0502020204030204" pitchFamily="34" charset="0"/>
              </a:rPr>
              <a:t>principalement</a:t>
            </a:r>
            <a:r>
              <a:rPr sz="1200" kern="1200" spc="20" dirty="0">
                <a:solidFill>
                  <a:srgbClr val="231F20"/>
                </a:solidFill>
                <a:latin typeface="+mn-lt"/>
                <a:cs typeface="Calibri" panose="020F0502020204030204" pitchFamily="34" charset="0"/>
              </a:rPr>
              <a:t> </a:t>
            </a:r>
            <a:r>
              <a:rPr sz="1200" kern="1200" spc="20" dirty="0" err="1">
                <a:solidFill>
                  <a:srgbClr val="231F20"/>
                </a:solidFill>
                <a:latin typeface="+mn-lt"/>
                <a:cs typeface="Calibri" panose="020F0502020204030204" pitchFamily="34" charset="0"/>
              </a:rPr>
              <a:t>l’ajout</a:t>
            </a:r>
            <a:r>
              <a:rPr sz="1200" kern="1200" spc="20" dirty="0">
                <a:solidFill>
                  <a:srgbClr val="231F20"/>
                </a:solidFill>
                <a:latin typeface="+mn-lt"/>
                <a:cs typeface="Calibri" panose="020F0502020204030204" pitchFamily="34" charset="0"/>
              </a:rPr>
              <a:t> :</a:t>
            </a:r>
            <a:endParaRPr sz="1200" kern="1200" spc="20" dirty="0">
              <a:latin typeface="+mn-lt"/>
              <a:cs typeface="Calibri" panose="020F0502020204030204" pitchFamily="34" charset="0"/>
            </a:endParaRPr>
          </a:p>
          <a:p>
            <a:pPr marL="184150" lvl="1" indent="-171450">
              <a:spcBef>
                <a:spcPts val="600"/>
              </a:spcBef>
              <a:buFont typeface="Arial" panose="020B0604020202020204" pitchFamily="34" charset="0"/>
              <a:buChar char="•"/>
              <a:tabLst>
                <a:tab pos="240665" algn="l"/>
              </a:tabLst>
            </a:pPr>
            <a:r>
              <a:rPr sz="1200" kern="1200" spc="20" dirty="0">
                <a:solidFill>
                  <a:srgbClr val="231F20"/>
                </a:solidFill>
                <a:latin typeface="+mn-lt"/>
                <a:cs typeface="Calibri" panose="020F0502020204030204" pitchFamily="34" charset="0"/>
              </a:rPr>
              <a:t>dans 54</a:t>
            </a:r>
            <a:r>
              <a:rPr lang="fr-FR" sz="1200" kern="1200" spc="20" dirty="0">
                <a:solidFill>
                  <a:srgbClr val="231F20"/>
                </a:solidFill>
                <a:latin typeface="+mn-lt"/>
                <a:cs typeface="Calibri" panose="020F0502020204030204" pitchFamily="34" charset="0"/>
              </a:rPr>
              <a:t> </a:t>
            </a:r>
            <a:r>
              <a:rPr sz="1200" kern="1200" spc="20" dirty="0">
                <a:solidFill>
                  <a:srgbClr val="231F20"/>
                </a:solidFill>
                <a:latin typeface="+mn-lt"/>
                <a:cs typeface="Calibri" panose="020F0502020204030204" pitchFamily="34" charset="0"/>
              </a:rPr>
              <a:t>% des CDU, d’un </a:t>
            </a:r>
            <a:r>
              <a:rPr sz="1200" kern="1200" spc="20" dirty="0" err="1">
                <a:solidFill>
                  <a:srgbClr val="231F20"/>
                </a:solidFill>
                <a:latin typeface="+mn-lt"/>
                <a:cs typeface="Calibri" panose="020F0502020204030204" pitchFamily="34" charset="0"/>
              </a:rPr>
              <a:t>président</a:t>
            </a:r>
            <a:r>
              <a:rPr sz="1200" kern="1200" spc="20" dirty="0">
                <a:solidFill>
                  <a:srgbClr val="231F20"/>
                </a:solidFill>
                <a:latin typeface="+mn-lt"/>
                <a:cs typeface="Calibri" panose="020F0502020204030204" pitchFamily="34" charset="0"/>
              </a:rPr>
              <a:t> de la commission </a:t>
            </a:r>
            <a:r>
              <a:rPr sz="1200" kern="1200" spc="20" dirty="0" err="1">
                <a:solidFill>
                  <a:srgbClr val="231F20"/>
                </a:solidFill>
                <a:latin typeface="+mn-lt"/>
                <a:cs typeface="Calibri" panose="020F0502020204030204" pitchFamily="34" charset="0"/>
              </a:rPr>
              <a:t>médicale</a:t>
            </a:r>
            <a:r>
              <a:rPr sz="1200" kern="1200" spc="20" dirty="0">
                <a:solidFill>
                  <a:srgbClr val="231F20"/>
                </a:solidFill>
                <a:latin typeface="+mn-lt"/>
                <a:cs typeface="Calibri" panose="020F0502020204030204" pitchFamily="34" charset="0"/>
              </a:rPr>
              <a:t> </a:t>
            </a:r>
            <a:r>
              <a:rPr sz="1200" kern="1200" spc="20" dirty="0" err="1">
                <a:solidFill>
                  <a:srgbClr val="231F20"/>
                </a:solidFill>
                <a:latin typeface="+mn-lt"/>
                <a:cs typeface="Calibri" panose="020F0502020204030204" pitchFamily="34" charset="0"/>
              </a:rPr>
              <a:t>d’établissements</a:t>
            </a:r>
            <a:r>
              <a:rPr sz="1200" kern="1200" spc="20" dirty="0">
                <a:solidFill>
                  <a:srgbClr val="231F20"/>
                </a:solidFill>
                <a:latin typeface="+mn-lt"/>
                <a:cs typeface="Calibri" panose="020F0502020204030204" pitchFamily="34" charset="0"/>
              </a:rPr>
              <a:t> (CME) ;</a:t>
            </a:r>
            <a:endParaRPr sz="1200" kern="1200" spc="20" dirty="0">
              <a:latin typeface="+mn-lt"/>
              <a:cs typeface="Calibri" panose="020F0502020204030204" pitchFamily="34" charset="0"/>
            </a:endParaRPr>
          </a:p>
          <a:p>
            <a:pPr marL="184150" lvl="1" indent="-171450">
              <a:spcBef>
                <a:spcPts val="600"/>
              </a:spcBef>
              <a:buFont typeface="Arial" panose="020B0604020202020204" pitchFamily="34" charset="0"/>
              <a:buChar char="•"/>
              <a:tabLst>
                <a:tab pos="240665" algn="l"/>
              </a:tabLst>
            </a:pPr>
            <a:r>
              <a:rPr sz="1200" kern="1200" spc="20" dirty="0">
                <a:solidFill>
                  <a:srgbClr val="231F20"/>
                </a:solidFill>
                <a:latin typeface="+mn-lt"/>
                <a:cs typeface="Calibri" panose="020F0502020204030204" pitchFamily="34" charset="0"/>
              </a:rPr>
              <a:t>dans 3</a:t>
            </a:r>
            <a:r>
              <a:rPr lang="fr-FR" sz="1200" kern="1200" spc="20" dirty="0">
                <a:solidFill>
                  <a:srgbClr val="231F20"/>
                </a:solidFill>
                <a:latin typeface="+mn-lt"/>
                <a:cs typeface="Calibri" panose="020F0502020204030204" pitchFamily="34" charset="0"/>
              </a:rPr>
              <a:t>4 </a:t>
            </a:r>
            <a:r>
              <a:rPr sz="1200" kern="1200" spc="20" dirty="0">
                <a:solidFill>
                  <a:srgbClr val="231F20"/>
                </a:solidFill>
                <a:latin typeface="+mn-lt"/>
                <a:cs typeface="Calibri" panose="020F0502020204030204" pitchFamily="34" charset="0"/>
              </a:rPr>
              <a:t>% des CDU, d’un </a:t>
            </a:r>
            <a:r>
              <a:rPr sz="1200" kern="1200" spc="20" dirty="0" err="1">
                <a:solidFill>
                  <a:srgbClr val="231F20"/>
                </a:solidFill>
                <a:latin typeface="+mn-lt"/>
                <a:cs typeface="Calibri" panose="020F0502020204030204" pitchFamily="34" charset="0"/>
              </a:rPr>
              <a:t>directeur</a:t>
            </a:r>
            <a:r>
              <a:rPr sz="1200" kern="1200" spc="20" dirty="0">
                <a:solidFill>
                  <a:srgbClr val="231F20"/>
                </a:solidFill>
                <a:latin typeface="+mn-lt"/>
                <a:cs typeface="Calibri" panose="020F0502020204030204" pitchFamily="34" charset="0"/>
              </a:rPr>
              <a:t> des soins.</a:t>
            </a:r>
            <a:endParaRPr sz="1200" kern="1200" spc="20" dirty="0">
              <a:latin typeface="+mn-lt"/>
              <a:cs typeface="Calibri" panose="020F0502020204030204" pitchFamily="34" charset="0"/>
            </a:endParaRPr>
          </a:p>
          <a:p>
            <a:pPr lvl="1">
              <a:spcBef>
                <a:spcPts val="600"/>
              </a:spcBef>
              <a:buClr>
                <a:srgbClr val="231F20"/>
              </a:buClr>
              <a:buFont typeface="Roboto"/>
              <a:buChar char="-"/>
            </a:pPr>
            <a:endParaRPr sz="1200" kern="1200" spc="20" dirty="0">
              <a:latin typeface="+mn-lt"/>
              <a:cs typeface="Calibri" panose="020F0502020204030204" pitchFamily="34" charset="0"/>
            </a:endParaRPr>
          </a:p>
          <a:p>
            <a:pPr marL="12700">
              <a:spcAft>
                <a:spcPts val="600"/>
              </a:spcAft>
            </a:pPr>
            <a:r>
              <a:rPr lang="fr-FR" sz="1400" b="1" kern="1200" spc="20" dirty="0">
                <a:solidFill>
                  <a:srgbClr val="231F20"/>
                </a:solidFill>
                <a:latin typeface="+mn-lt"/>
                <a:cs typeface="Calibri" panose="020F0502020204030204" pitchFamily="34" charset="0"/>
              </a:rPr>
              <a:t>84 % d</a:t>
            </a:r>
            <a:r>
              <a:rPr sz="1400" b="1" kern="1200" spc="20" dirty="0">
                <a:solidFill>
                  <a:srgbClr val="231F20"/>
                </a:solidFill>
                <a:latin typeface="+mn-lt"/>
                <a:cs typeface="Calibri" panose="020F0502020204030204" pitchFamily="34" charset="0"/>
              </a:rPr>
              <a:t>es CDU </a:t>
            </a:r>
            <a:r>
              <a:rPr sz="1400" b="1" kern="1200" spc="20" dirty="0" err="1">
                <a:solidFill>
                  <a:srgbClr val="231F20"/>
                </a:solidFill>
                <a:latin typeface="+mn-lt"/>
                <a:cs typeface="Calibri" panose="020F0502020204030204" pitchFamily="34" charset="0"/>
              </a:rPr>
              <a:t>ont</a:t>
            </a:r>
            <a:r>
              <a:rPr sz="1400" b="1" kern="1200" spc="20" dirty="0">
                <a:solidFill>
                  <a:srgbClr val="231F20"/>
                </a:solidFill>
                <a:latin typeface="+mn-lt"/>
                <a:cs typeface="Calibri" panose="020F0502020204030204" pitchFamily="34" charset="0"/>
              </a:rPr>
              <a:t> </a:t>
            </a:r>
            <a:r>
              <a:rPr lang="fr-FR" sz="1400" b="1" kern="1200" spc="20" dirty="0">
                <a:solidFill>
                  <a:srgbClr val="231F20"/>
                </a:solidFill>
                <a:latin typeface="+mn-lt"/>
                <a:cs typeface="Calibri" panose="020F0502020204030204" pitchFamily="34" charset="0"/>
              </a:rPr>
              <a:t>été</a:t>
            </a:r>
            <a:r>
              <a:rPr sz="1400" b="1" kern="1200" spc="20" dirty="0">
                <a:solidFill>
                  <a:srgbClr val="231F20"/>
                </a:solidFill>
                <a:latin typeface="+mn-lt"/>
                <a:cs typeface="Calibri" panose="020F0502020204030204" pitchFamily="34" charset="0"/>
              </a:rPr>
              <a:t> </a:t>
            </a:r>
            <a:r>
              <a:rPr lang="fr-FR" sz="1400" b="1" kern="1200" spc="20" dirty="0">
                <a:solidFill>
                  <a:srgbClr val="231F20"/>
                </a:solidFill>
                <a:latin typeface="+mn-lt"/>
                <a:cs typeface="Calibri" panose="020F0502020204030204" pitchFamily="34" charset="0"/>
              </a:rPr>
              <a:t>ouvertes </a:t>
            </a:r>
            <a:r>
              <a:rPr sz="1400" b="1" kern="1200" spc="20" dirty="0">
                <a:solidFill>
                  <a:srgbClr val="231F20"/>
                </a:solidFill>
                <a:latin typeface="+mn-lt"/>
                <a:cs typeface="Calibri" panose="020F0502020204030204" pitchFamily="34" charset="0"/>
              </a:rPr>
              <a:t>aux </a:t>
            </a:r>
            <a:r>
              <a:rPr sz="1400" b="1" kern="1200" spc="20" dirty="0" err="1">
                <a:solidFill>
                  <a:srgbClr val="231F20"/>
                </a:solidFill>
                <a:latin typeface="+mn-lt"/>
                <a:cs typeface="Calibri" panose="020F0502020204030204" pitchFamily="34" charset="0"/>
              </a:rPr>
              <a:t>autres</a:t>
            </a:r>
            <a:r>
              <a:rPr sz="1400" b="1" kern="1200" spc="20" dirty="0">
                <a:solidFill>
                  <a:srgbClr val="231F20"/>
                </a:solidFill>
                <a:latin typeface="+mn-lt"/>
                <a:cs typeface="Calibri" panose="020F0502020204030204" pitchFamily="34" charset="0"/>
              </a:rPr>
              <a:t> commissions </a:t>
            </a:r>
            <a:r>
              <a:rPr lang="fr-FR" sz="1400" b="1" kern="1200" spc="20" dirty="0">
                <a:solidFill>
                  <a:srgbClr val="231F20"/>
                </a:solidFill>
                <a:latin typeface="+mn-lt"/>
                <a:cs typeface="Calibri" panose="020F0502020204030204" pitchFamily="34" charset="0"/>
              </a:rPr>
              <a:t>(83 % en 2022)</a:t>
            </a:r>
            <a:br>
              <a:rPr lang="fr-FR" sz="1400" b="1" kern="1200" spc="20" dirty="0">
                <a:solidFill>
                  <a:srgbClr val="231F20"/>
                </a:solidFill>
                <a:latin typeface="+mn-lt"/>
                <a:cs typeface="Calibri" panose="020F0502020204030204" pitchFamily="34" charset="0"/>
              </a:rPr>
            </a:br>
            <a:r>
              <a:rPr lang="fr-FR" sz="1400" b="1" kern="1200" spc="20" dirty="0">
                <a:solidFill>
                  <a:srgbClr val="231F20"/>
                </a:solidFill>
                <a:latin typeface="+mn-lt"/>
                <a:cs typeface="Calibri" panose="020F0502020204030204" pitchFamily="34" charset="0"/>
              </a:rPr>
              <a:t>(invitation à participer à des séances en fonction des thématiques)</a:t>
            </a:r>
            <a:r>
              <a:rPr sz="1400" b="1" kern="1200" spc="20" dirty="0">
                <a:solidFill>
                  <a:srgbClr val="231F20"/>
                </a:solidFill>
                <a:latin typeface="+mn-lt"/>
                <a:cs typeface="Calibri" panose="020F0502020204030204" pitchFamily="34" charset="0"/>
              </a:rPr>
              <a:t> :</a:t>
            </a:r>
            <a:endParaRPr sz="1400" b="1" kern="1200" spc="20" dirty="0">
              <a:latin typeface="+mn-lt"/>
              <a:cs typeface="Calibri" panose="020F0502020204030204" pitchFamily="34" charset="0"/>
            </a:endParaRPr>
          </a:p>
          <a:p>
            <a:pPr marL="184150" lvl="1" indent="-171450">
              <a:spcBef>
                <a:spcPts val="600"/>
              </a:spcBef>
              <a:buFont typeface="Arial" panose="020B0604020202020204" pitchFamily="34" charset="0"/>
              <a:buChar char="•"/>
              <a:tabLst>
                <a:tab pos="240665" algn="l"/>
              </a:tabLst>
            </a:pPr>
            <a:r>
              <a:rPr sz="1200" kern="1200" spc="20" dirty="0">
                <a:solidFill>
                  <a:srgbClr val="231F20"/>
                </a:solidFill>
                <a:latin typeface="+mn-lt"/>
                <a:cs typeface="Calibri" panose="020F0502020204030204" pitchFamily="34" charset="0"/>
              </a:rPr>
              <a:t>le </a:t>
            </a:r>
            <a:r>
              <a:rPr sz="1200" kern="1200" spc="20" dirty="0" err="1">
                <a:solidFill>
                  <a:srgbClr val="231F20"/>
                </a:solidFill>
                <a:latin typeface="+mn-lt"/>
                <a:cs typeface="Calibri" panose="020F0502020204030204" pitchFamily="34" charset="0"/>
              </a:rPr>
              <a:t>Comité</a:t>
            </a:r>
            <a:r>
              <a:rPr sz="1200" kern="1200" spc="20" dirty="0">
                <a:solidFill>
                  <a:srgbClr val="231F20"/>
                </a:solidFill>
                <a:latin typeface="+mn-lt"/>
                <a:cs typeface="Calibri" panose="020F0502020204030204" pitchFamily="34" charset="0"/>
              </a:rPr>
              <a:t> de </a:t>
            </a:r>
            <a:r>
              <a:rPr sz="1200" kern="1200" spc="20" dirty="0" err="1">
                <a:solidFill>
                  <a:srgbClr val="231F20"/>
                </a:solidFill>
                <a:latin typeface="+mn-lt"/>
                <a:cs typeface="Calibri" panose="020F0502020204030204" pitchFamily="34" charset="0"/>
              </a:rPr>
              <a:t>lutte</a:t>
            </a:r>
            <a:r>
              <a:rPr sz="1200" kern="1200" spc="20" dirty="0">
                <a:solidFill>
                  <a:srgbClr val="231F20"/>
                </a:solidFill>
                <a:latin typeface="+mn-lt"/>
                <a:cs typeface="Calibri" panose="020F0502020204030204" pitchFamily="34" charset="0"/>
              </a:rPr>
              <a:t> </a:t>
            </a:r>
            <a:r>
              <a:rPr sz="1200" kern="1200" spc="20" dirty="0" err="1">
                <a:solidFill>
                  <a:srgbClr val="231F20"/>
                </a:solidFill>
                <a:latin typeface="+mn-lt"/>
                <a:cs typeface="Calibri" panose="020F0502020204030204" pitchFamily="34" charset="0"/>
              </a:rPr>
              <a:t>contre</a:t>
            </a:r>
            <a:r>
              <a:rPr sz="1200" kern="1200" spc="20" dirty="0">
                <a:solidFill>
                  <a:srgbClr val="231F20"/>
                </a:solidFill>
                <a:latin typeface="+mn-lt"/>
                <a:cs typeface="Calibri" panose="020F0502020204030204" pitchFamily="34" charset="0"/>
              </a:rPr>
              <a:t> les infections </a:t>
            </a:r>
            <a:br>
              <a:rPr lang="fr-FR" sz="1200" kern="1200" spc="20" dirty="0">
                <a:solidFill>
                  <a:srgbClr val="231F20"/>
                </a:solidFill>
                <a:latin typeface="+mn-lt"/>
                <a:cs typeface="Calibri" panose="020F0502020204030204" pitchFamily="34" charset="0"/>
              </a:rPr>
            </a:br>
            <a:r>
              <a:rPr sz="1200" kern="1200" spc="20" dirty="0" err="1">
                <a:solidFill>
                  <a:srgbClr val="231F20"/>
                </a:solidFill>
                <a:latin typeface="+mn-lt"/>
                <a:cs typeface="Calibri" panose="020F0502020204030204" pitchFamily="34" charset="0"/>
              </a:rPr>
              <a:t>nosocomiales</a:t>
            </a:r>
            <a:r>
              <a:rPr sz="1200" kern="1200" spc="20" dirty="0">
                <a:solidFill>
                  <a:srgbClr val="231F20"/>
                </a:solidFill>
                <a:latin typeface="+mn-lt"/>
                <a:cs typeface="Calibri" panose="020F0502020204030204" pitchFamily="34" charset="0"/>
              </a:rPr>
              <a:t> (CLIN) </a:t>
            </a:r>
            <a:r>
              <a:rPr lang="fr-FR" sz="1200" kern="1200" spc="20" dirty="0">
                <a:solidFill>
                  <a:srgbClr val="231F20"/>
                </a:solidFill>
                <a:latin typeface="+mn-lt"/>
                <a:cs typeface="Calibri" panose="020F0502020204030204" pitchFamily="34" charset="0"/>
              </a:rPr>
              <a:t>74 </a:t>
            </a:r>
            <a:r>
              <a:rPr sz="1200" kern="1200" spc="20" dirty="0">
                <a:solidFill>
                  <a:srgbClr val="231F20"/>
                </a:solidFill>
                <a:latin typeface="+mn-lt"/>
                <a:cs typeface="Calibri" panose="020F0502020204030204" pitchFamily="34" charset="0"/>
              </a:rPr>
              <a:t>%</a:t>
            </a:r>
            <a:r>
              <a:rPr lang="fr-FR" sz="1200" kern="1200" spc="20" dirty="0">
                <a:solidFill>
                  <a:srgbClr val="231F20"/>
                </a:solidFill>
                <a:latin typeface="+mn-lt"/>
                <a:cs typeface="Calibri" panose="020F0502020204030204" pitchFamily="34" charset="0"/>
              </a:rPr>
              <a:t> </a:t>
            </a:r>
            <a:r>
              <a:rPr sz="1200" kern="1200" spc="20" dirty="0">
                <a:solidFill>
                  <a:srgbClr val="231F20"/>
                </a:solidFill>
                <a:latin typeface="+mn-lt"/>
                <a:cs typeface="Calibri" panose="020F0502020204030204" pitchFamily="34" charset="0"/>
              </a:rPr>
              <a:t>;</a:t>
            </a:r>
            <a:endParaRPr sz="1200" kern="1200" spc="20" dirty="0">
              <a:latin typeface="+mn-lt"/>
              <a:cs typeface="Calibri" panose="020F0502020204030204" pitchFamily="34" charset="0"/>
            </a:endParaRPr>
          </a:p>
          <a:p>
            <a:pPr marL="184150" lvl="1" indent="-171450">
              <a:spcBef>
                <a:spcPts val="600"/>
              </a:spcBef>
              <a:buFont typeface="Arial" panose="020B0604020202020204" pitchFamily="34" charset="0"/>
              <a:buChar char="•"/>
              <a:tabLst>
                <a:tab pos="240665" algn="l"/>
              </a:tabLst>
            </a:pPr>
            <a:r>
              <a:rPr lang="fr-FR" sz="1200" kern="1200" spc="20" dirty="0">
                <a:solidFill>
                  <a:srgbClr val="231F20"/>
                </a:solidFill>
                <a:latin typeface="+mn-lt"/>
                <a:cs typeface="Calibri" panose="020F0502020204030204" pitchFamily="34" charset="0"/>
              </a:rPr>
              <a:t>le Comité de Liaison Alimentation </a:t>
            </a:r>
            <a:br>
              <a:rPr lang="fr-FR" sz="1200" kern="1200" spc="20" dirty="0">
                <a:solidFill>
                  <a:srgbClr val="231F20"/>
                </a:solidFill>
                <a:latin typeface="+mn-lt"/>
                <a:cs typeface="Calibri" panose="020F0502020204030204" pitchFamily="34" charset="0"/>
              </a:rPr>
            </a:br>
            <a:r>
              <a:rPr lang="fr-FR" sz="1200" kern="1200" spc="20" dirty="0">
                <a:solidFill>
                  <a:srgbClr val="231F20"/>
                </a:solidFill>
                <a:latin typeface="+mn-lt"/>
                <a:cs typeface="Calibri" panose="020F0502020204030204" pitchFamily="34" charset="0"/>
              </a:rPr>
              <a:t>Nutrition (CLAN) 58 % ;</a:t>
            </a:r>
          </a:p>
          <a:p>
            <a:pPr marL="184150" lvl="1" indent="-171450">
              <a:spcBef>
                <a:spcPts val="600"/>
              </a:spcBef>
              <a:buFont typeface="Arial" panose="020B0604020202020204" pitchFamily="34" charset="0"/>
              <a:buChar char="•"/>
              <a:tabLst>
                <a:tab pos="240665" algn="l"/>
              </a:tabLst>
            </a:pPr>
            <a:r>
              <a:rPr sz="1200" kern="1200" spc="20" dirty="0">
                <a:solidFill>
                  <a:srgbClr val="231F20"/>
                </a:solidFill>
                <a:latin typeface="+mn-lt"/>
                <a:cs typeface="Calibri" panose="020F0502020204030204" pitchFamily="34" charset="0"/>
              </a:rPr>
              <a:t>le </a:t>
            </a:r>
            <a:r>
              <a:rPr sz="1200" kern="1200" spc="20" dirty="0" err="1">
                <a:solidFill>
                  <a:srgbClr val="231F20"/>
                </a:solidFill>
                <a:latin typeface="+mn-lt"/>
                <a:cs typeface="Calibri" panose="020F0502020204030204" pitchFamily="34" charset="0"/>
              </a:rPr>
              <a:t>Comité</a:t>
            </a:r>
            <a:r>
              <a:rPr sz="1200" kern="1200" spc="20" dirty="0">
                <a:solidFill>
                  <a:srgbClr val="231F20"/>
                </a:solidFill>
                <a:latin typeface="+mn-lt"/>
                <a:cs typeface="Calibri" panose="020F0502020204030204" pitchFamily="34" charset="0"/>
              </a:rPr>
              <a:t> de </a:t>
            </a:r>
            <a:r>
              <a:rPr sz="1200" kern="1200" spc="20" dirty="0" err="1">
                <a:solidFill>
                  <a:srgbClr val="231F20"/>
                </a:solidFill>
                <a:latin typeface="+mn-lt"/>
                <a:cs typeface="Calibri" panose="020F0502020204030204" pitchFamily="34" charset="0"/>
              </a:rPr>
              <a:t>Lutte</a:t>
            </a:r>
            <a:r>
              <a:rPr sz="1200" kern="1200" spc="20" dirty="0">
                <a:solidFill>
                  <a:srgbClr val="231F20"/>
                </a:solidFill>
                <a:latin typeface="+mn-lt"/>
                <a:cs typeface="Calibri" panose="020F0502020204030204" pitchFamily="34" charset="0"/>
              </a:rPr>
              <a:t> </a:t>
            </a:r>
            <a:r>
              <a:rPr sz="1200" kern="1200" spc="20" dirty="0" err="1">
                <a:solidFill>
                  <a:srgbClr val="231F20"/>
                </a:solidFill>
                <a:latin typeface="+mn-lt"/>
                <a:cs typeface="Calibri" panose="020F0502020204030204" pitchFamily="34" charset="0"/>
              </a:rPr>
              <a:t>Contre</a:t>
            </a:r>
            <a:r>
              <a:rPr sz="1200" kern="1200" spc="20" dirty="0">
                <a:solidFill>
                  <a:srgbClr val="231F20"/>
                </a:solidFill>
                <a:latin typeface="+mn-lt"/>
                <a:cs typeface="Calibri" panose="020F0502020204030204" pitchFamily="34" charset="0"/>
              </a:rPr>
              <a:t> la </a:t>
            </a:r>
            <a:r>
              <a:rPr sz="1200" kern="1200" spc="20" dirty="0" err="1">
                <a:solidFill>
                  <a:srgbClr val="231F20"/>
                </a:solidFill>
                <a:latin typeface="+mn-lt"/>
                <a:cs typeface="Calibri" panose="020F0502020204030204" pitchFamily="34" charset="0"/>
              </a:rPr>
              <a:t>Douleur</a:t>
            </a:r>
            <a:r>
              <a:rPr sz="1200" kern="1200" spc="20" dirty="0">
                <a:solidFill>
                  <a:srgbClr val="231F20"/>
                </a:solidFill>
                <a:latin typeface="+mn-lt"/>
                <a:cs typeface="Calibri" panose="020F0502020204030204" pitchFamily="34" charset="0"/>
              </a:rPr>
              <a:t> </a:t>
            </a:r>
            <a:br>
              <a:rPr lang="fr-FR" sz="1200" kern="1200" spc="20" dirty="0">
                <a:solidFill>
                  <a:srgbClr val="231F20"/>
                </a:solidFill>
                <a:latin typeface="+mn-lt"/>
                <a:cs typeface="Calibri" panose="020F0502020204030204" pitchFamily="34" charset="0"/>
              </a:rPr>
            </a:br>
            <a:r>
              <a:rPr sz="1200" kern="1200" spc="20" dirty="0">
                <a:solidFill>
                  <a:srgbClr val="231F20"/>
                </a:solidFill>
                <a:latin typeface="+mn-lt"/>
                <a:cs typeface="Calibri" panose="020F0502020204030204" pitchFamily="34" charset="0"/>
              </a:rPr>
              <a:t>(CLUD) </a:t>
            </a:r>
            <a:r>
              <a:rPr lang="fr-FR" sz="1200" kern="1200" spc="20" dirty="0">
                <a:solidFill>
                  <a:srgbClr val="231F20"/>
                </a:solidFill>
                <a:latin typeface="+mn-lt"/>
                <a:cs typeface="Calibri" panose="020F0502020204030204" pitchFamily="34" charset="0"/>
              </a:rPr>
              <a:t>60 </a:t>
            </a:r>
            <a:r>
              <a:rPr sz="1200" kern="1200" spc="20" dirty="0">
                <a:solidFill>
                  <a:srgbClr val="231F20"/>
                </a:solidFill>
                <a:latin typeface="+mn-lt"/>
                <a:cs typeface="Calibri" panose="020F0502020204030204" pitchFamily="34" charset="0"/>
              </a:rPr>
              <a:t>% ;</a:t>
            </a:r>
            <a:endParaRPr sz="1200" kern="1200" spc="20" dirty="0">
              <a:latin typeface="+mn-lt"/>
              <a:cs typeface="Calibri" panose="020F0502020204030204" pitchFamily="34" charset="0"/>
            </a:endParaRPr>
          </a:p>
          <a:p>
            <a:pPr marL="184150" lvl="1" indent="-171450">
              <a:spcBef>
                <a:spcPts val="600"/>
              </a:spcBef>
              <a:buFont typeface="Arial" panose="020B0604020202020204" pitchFamily="34" charset="0"/>
              <a:buChar char="•"/>
              <a:tabLst>
                <a:tab pos="240665" algn="l"/>
              </a:tabLst>
            </a:pPr>
            <a:r>
              <a:rPr lang="fr-FR" sz="1200" kern="1200" spc="20" dirty="0">
                <a:solidFill>
                  <a:srgbClr val="231F20"/>
                </a:solidFill>
                <a:latin typeface="+mn-lt"/>
                <a:cs typeface="Calibri" panose="020F0502020204030204" pitchFamily="34" charset="0"/>
              </a:rPr>
              <a:t>la Commission Médicale </a:t>
            </a:r>
            <a:br>
              <a:rPr lang="fr-FR" sz="1200" kern="1200" spc="20" dirty="0">
                <a:solidFill>
                  <a:srgbClr val="231F20"/>
                </a:solidFill>
                <a:latin typeface="+mn-lt"/>
                <a:cs typeface="Calibri" panose="020F0502020204030204" pitchFamily="34" charset="0"/>
              </a:rPr>
            </a:br>
            <a:r>
              <a:rPr lang="fr-FR" sz="1200" kern="1200" spc="20" dirty="0">
                <a:solidFill>
                  <a:srgbClr val="231F20"/>
                </a:solidFill>
                <a:latin typeface="+mn-lt"/>
                <a:cs typeface="Calibri" panose="020F0502020204030204" pitchFamily="34" charset="0"/>
              </a:rPr>
              <a:t>d’Etablissement (CME) 38 %</a:t>
            </a:r>
            <a:r>
              <a:rPr sz="1200" kern="1200" spc="20" dirty="0">
                <a:solidFill>
                  <a:srgbClr val="231F20"/>
                </a:solidFill>
                <a:latin typeface="+mn-lt"/>
                <a:cs typeface="Calibri" panose="020F0502020204030204" pitchFamily="34" charset="0"/>
              </a:rPr>
              <a:t>.</a:t>
            </a:r>
            <a:endParaRPr sz="1200" kern="1200" spc="20" dirty="0">
              <a:latin typeface="+mn-lt"/>
              <a:cs typeface="Calibri" panose="020F0502020204030204" pitchFamily="34" charset="0"/>
            </a:endParaRPr>
          </a:p>
          <a:p>
            <a:pPr>
              <a:spcBef>
                <a:spcPts val="600"/>
              </a:spcBef>
            </a:pPr>
            <a:endParaRPr sz="1200" kern="1200" spc="20" dirty="0">
              <a:latin typeface="+mn-lt"/>
              <a:cs typeface="Calibri" panose="020F0502020204030204" pitchFamily="34" charset="0"/>
            </a:endParaRPr>
          </a:p>
        </p:txBody>
      </p:sp>
      <p:sp>
        <p:nvSpPr>
          <p:cNvPr id="17" name="object 10"/>
          <p:cNvSpPr txBox="1"/>
          <p:nvPr/>
        </p:nvSpPr>
        <p:spPr>
          <a:xfrm>
            <a:off x="533565" y="2886741"/>
            <a:ext cx="3840127" cy="828432"/>
          </a:xfrm>
          <a:prstGeom prst="rect">
            <a:avLst/>
          </a:prstGeom>
        </p:spPr>
        <p:txBody>
          <a:bodyPr vert="horz" wrap="square" lIns="0" tIns="88900" rIns="0" bIns="0" rtlCol="0">
            <a:spAutoFit/>
          </a:bodyPr>
          <a:lstStyle/>
          <a:p>
            <a:pPr marL="12700" marR="5715" algn="l">
              <a:spcBef>
                <a:spcPts val="600"/>
              </a:spcBef>
            </a:pPr>
            <a:r>
              <a:rPr sz="1200" kern="1200" spc="20" dirty="0">
                <a:solidFill>
                  <a:srgbClr val="231F20"/>
                </a:solidFill>
                <a:latin typeface="Calibri" panose="020F0502020204030204" pitchFamily="34" charset="0"/>
                <a:cs typeface="Calibri" panose="020F0502020204030204" pitchFamily="34" charset="0"/>
              </a:rPr>
              <a:t>Durant </a:t>
            </a:r>
            <a:r>
              <a:rPr sz="1200" kern="1200" spc="20" dirty="0" err="1">
                <a:solidFill>
                  <a:srgbClr val="231F20"/>
                </a:solidFill>
                <a:latin typeface="Calibri" panose="020F0502020204030204" pitchFamily="34" charset="0"/>
                <a:cs typeface="Calibri" panose="020F0502020204030204" pitchFamily="34" charset="0"/>
              </a:rPr>
              <a:t>l’année</a:t>
            </a:r>
            <a:r>
              <a:rPr sz="1200" kern="1200" spc="20" dirty="0">
                <a:solidFill>
                  <a:srgbClr val="231F20"/>
                </a:solidFill>
                <a:latin typeface="Calibri" panose="020F0502020204030204" pitchFamily="34" charset="0"/>
                <a:cs typeface="Calibri" panose="020F0502020204030204" pitchFamily="34" charset="0"/>
              </a:rPr>
              <a:t> 202</a:t>
            </a:r>
            <a:r>
              <a:rPr lang="fr-FR" sz="1200" kern="1200" spc="20" dirty="0">
                <a:solidFill>
                  <a:srgbClr val="231F20"/>
                </a:solidFill>
                <a:latin typeface="Calibri" panose="020F0502020204030204" pitchFamily="34" charset="0"/>
                <a:cs typeface="Calibri" panose="020F0502020204030204" pitchFamily="34" charset="0"/>
              </a:rPr>
              <a:t>3</a:t>
            </a:r>
            <a:r>
              <a:rPr sz="1200" kern="1200" spc="20" dirty="0">
                <a:solidFill>
                  <a:srgbClr val="231F20"/>
                </a:solidFill>
                <a:latin typeface="Calibri" panose="020F0502020204030204" pitchFamily="34" charset="0"/>
                <a:cs typeface="Calibri" panose="020F0502020204030204" pitchFamily="34" charset="0"/>
              </a:rPr>
              <a:t>, </a:t>
            </a:r>
            <a:r>
              <a:rPr lang="fr-FR" sz="1200" b="1" kern="1200" spc="20" dirty="0">
                <a:solidFill>
                  <a:srgbClr val="231F20"/>
                </a:solidFill>
                <a:latin typeface="Calibri" panose="020F0502020204030204" pitchFamily="34" charset="0"/>
                <a:cs typeface="Calibri" panose="020F0502020204030204" pitchFamily="34" charset="0"/>
              </a:rPr>
              <a:t>33 </a:t>
            </a:r>
            <a:r>
              <a:rPr sz="1200" b="1" kern="1200" spc="20" dirty="0">
                <a:solidFill>
                  <a:srgbClr val="231F20"/>
                </a:solidFill>
                <a:latin typeface="Calibri" panose="020F0502020204030204" pitchFamily="34" charset="0"/>
                <a:cs typeface="Calibri" panose="020F0502020204030204" pitchFamily="34" charset="0"/>
              </a:rPr>
              <a:t>%</a:t>
            </a:r>
            <a:r>
              <a:rPr sz="1200" kern="1200" spc="20" dirty="0">
                <a:solidFill>
                  <a:srgbClr val="231F20"/>
                </a:solidFill>
                <a:latin typeface="Calibri" panose="020F0502020204030204" pitchFamily="34" charset="0"/>
                <a:cs typeface="Calibri" panose="020F0502020204030204" pitchFamily="34" charset="0"/>
              </a:rPr>
              <a:t> </a:t>
            </a:r>
            <a:r>
              <a:rPr lang="fr-FR" sz="1200" kern="1200" spc="20" dirty="0">
                <a:solidFill>
                  <a:srgbClr val="231F20"/>
                </a:solidFill>
                <a:latin typeface="Calibri" panose="020F0502020204030204" pitchFamily="34" charset="0"/>
                <a:cs typeface="Calibri" panose="020F0502020204030204" pitchFamily="34" charset="0"/>
              </a:rPr>
              <a:t>(40 % en 2022) </a:t>
            </a:r>
            <a:r>
              <a:rPr sz="1200" kern="1200" spc="20" dirty="0">
                <a:solidFill>
                  <a:srgbClr val="231F20"/>
                </a:solidFill>
                <a:latin typeface="Calibri" panose="020F0502020204030204" pitchFamily="34" charset="0"/>
                <a:cs typeface="Calibri" panose="020F0502020204030204" pitchFamily="34" charset="0"/>
              </a:rPr>
              <a:t>des CDU </a:t>
            </a:r>
            <a:r>
              <a:rPr sz="1200" kern="1200" spc="20" dirty="0" err="1">
                <a:solidFill>
                  <a:srgbClr val="231F20"/>
                </a:solidFill>
                <a:latin typeface="Calibri" panose="020F0502020204030204" pitchFamily="34" charset="0"/>
                <a:cs typeface="Calibri" panose="020F0502020204030204" pitchFamily="34" charset="0"/>
              </a:rPr>
              <a:t>ont</a:t>
            </a:r>
            <a:r>
              <a:rPr sz="1200" kern="1200" spc="20" dirty="0">
                <a:solidFill>
                  <a:srgbClr val="231F20"/>
                </a:solidFill>
                <a:latin typeface="Calibri" panose="020F0502020204030204" pitchFamily="34" charset="0"/>
                <a:cs typeface="Calibri" panose="020F0502020204030204" pitchFamily="34" charset="0"/>
              </a:rPr>
              <a:t> </a:t>
            </a:r>
            <a:r>
              <a:rPr sz="1200" kern="1200" spc="20" dirty="0" err="1">
                <a:solidFill>
                  <a:srgbClr val="231F20"/>
                </a:solidFill>
                <a:latin typeface="Calibri" panose="020F0502020204030204" pitchFamily="34" charset="0"/>
                <a:cs typeface="Calibri" panose="020F0502020204030204" pitchFamily="34" charset="0"/>
              </a:rPr>
              <a:t>eu</a:t>
            </a:r>
            <a:r>
              <a:rPr sz="1200" kern="1200" spc="20" dirty="0">
                <a:solidFill>
                  <a:srgbClr val="231F20"/>
                </a:solidFill>
                <a:latin typeface="Calibri" panose="020F0502020204030204" pitchFamily="34" charset="0"/>
                <a:cs typeface="Calibri" panose="020F0502020204030204" pitchFamily="34" charset="0"/>
              </a:rPr>
              <a:t> des </a:t>
            </a:r>
            <a:r>
              <a:rPr sz="1200" kern="1200" spc="20" dirty="0" err="1">
                <a:solidFill>
                  <a:srgbClr val="231F20"/>
                </a:solidFill>
                <a:latin typeface="Calibri" panose="020F0502020204030204" pitchFamily="34" charset="0"/>
                <a:cs typeface="Calibri" panose="020F0502020204030204" pitchFamily="34" charset="0"/>
              </a:rPr>
              <a:t>postes</a:t>
            </a:r>
            <a:r>
              <a:rPr sz="1200" kern="1200" spc="20" dirty="0">
                <a:solidFill>
                  <a:srgbClr val="231F20"/>
                </a:solidFill>
                <a:latin typeface="Calibri" panose="020F0502020204030204" pitchFamily="34" charset="0"/>
                <a:cs typeface="Calibri" panose="020F0502020204030204" pitchFamily="34" charset="0"/>
              </a:rPr>
              <a:t> de </a:t>
            </a:r>
            <a:r>
              <a:rPr sz="1200" kern="1200" spc="20" dirty="0" err="1">
                <a:solidFill>
                  <a:srgbClr val="231F20"/>
                </a:solidFill>
                <a:latin typeface="Calibri" panose="020F0502020204030204" pitchFamily="34" charset="0"/>
                <a:cs typeface="Calibri" panose="020F0502020204030204" pitchFamily="34" charset="0"/>
              </a:rPr>
              <a:t>représentants</a:t>
            </a:r>
            <a:r>
              <a:rPr sz="1200" kern="1200" spc="20" dirty="0">
                <a:solidFill>
                  <a:srgbClr val="231F20"/>
                </a:solidFill>
                <a:latin typeface="Calibri" panose="020F0502020204030204" pitchFamily="34" charset="0"/>
                <a:cs typeface="Calibri" panose="020F0502020204030204" pitchFamily="34" charset="0"/>
              </a:rPr>
              <a:t> des </a:t>
            </a:r>
            <a:r>
              <a:rPr sz="1200" kern="1200" spc="20" dirty="0" err="1">
                <a:solidFill>
                  <a:srgbClr val="231F20"/>
                </a:solidFill>
                <a:latin typeface="Calibri" panose="020F0502020204030204" pitchFamily="34" charset="0"/>
                <a:cs typeface="Calibri" panose="020F0502020204030204" pitchFamily="34" charset="0"/>
              </a:rPr>
              <a:t>usagers</a:t>
            </a:r>
            <a:r>
              <a:rPr sz="1200" kern="1200" spc="20" dirty="0">
                <a:solidFill>
                  <a:srgbClr val="231F20"/>
                </a:solidFill>
                <a:latin typeface="Calibri" panose="020F0502020204030204" pitchFamily="34" charset="0"/>
                <a:cs typeface="Calibri" panose="020F0502020204030204" pitchFamily="34" charset="0"/>
              </a:rPr>
              <a:t> </a:t>
            </a:r>
            <a:r>
              <a:rPr sz="1200" kern="1200" spc="20" dirty="0" err="1">
                <a:solidFill>
                  <a:srgbClr val="231F20"/>
                </a:solidFill>
                <a:latin typeface="Calibri" panose="020F0502020204030204" pitchFamily="34" charset="0"/>
                <a:cs typeface="Calibri" panose="020F0502020204030204" pitchFamily="34" charset="0"/>
              </a:rPr>
              <a:t>vacants</a:t>
            </a:r>
            <a:r>
              <a:rPr sz="1200" kern="1200" spc="20" dirty="0">
                <a:solidFill>
                  <a:srgbClr val="231F20"/>
                </a:solidFill>
                <a:latin typeface="Calibri" panose="020F0502020204030204" pitchFamily="34" charset="0"/>
                <a:cs typeface="Calibri" panose="020F0502020204030204" pitchFamily="34" charset="0"/>
              </a:rPr>
              <a:t> et </a:t>
            </a:r>
            <a:r>
              <a:rPr sz="1200" kern="1200" spc="20" dirty="0" err="1">
                <a:solidFill>
                  <a:srgbClr val="231F20"/>
                </a:solidFill>
                <a:latin typeface="Calibri" panose="020F0502020204030204" pitchFamily="34" charset="0"/>
                <a:cs typeface="Calibri" panose="020F0502020204030204" pitchFamily="34" charset="0"/>
              </a:rPr>
              <a:t>ce</a:t>
            </a:r>
            <a:r>
              <a:rPr sz="1200" kern="1200" spc="20" dirty="0">
                <a:solidFill>
                  <a:srgbClr val="231F20"/>
                </a:solidFill>
                <a:latin typeface="Calibri" panose="020F0502020204030204" pitchFamily="34" charset="0"/>
                <a:cs typeface="Calibri" panose="020F0502020204030204" pitchFamily="34" charset="0"/>
              </a:rPr>
              <a:t>, pendant </a:t>
            </a:r>
            <a:r>
              <a:rPr sz="1200" kern="1200" spc="20" dirty="0" err="1">
                <a:solidFill>
                  <a:srgbClr val="231F20"/>
                </a:solidFill>
                <a:latin typeface="Calibri" panose="020F0502020204030204" pitchFamily="34" charset="0"/>
                <a:cs typeface="Calibri" panose="020F0502020204030204" pitchFamily="34" charset="0"/>
              </a:rPr>
              <a:t>une</a:t>
            </a:r>
            <a:r>
              <a:rPr sz="1200" kern="1200" spc="20" dirty="0">
                <a:solidFill>
                  <a:srgbClr val="231F20"/>
                </a:solidFill>
                <a:latin typeface="Calibri" panose="020F0502020204030204" pitchFamily="34" charset="0"/>
                <a:cs typeface="Calibri" panose="020F0502020204030204" pitchFamily="34" charset="0"/>
              </a:rPr>
              <a:t> durée </a:t>
            </a:r>
            <a:r>
              <a:rPr sz="1200" kern="1200" spc="20" dirty="0" err="1">
                <a:solidFill>
                  <a:srgbClr val="231F20"/>
                </a:solidFill>
                <a:latin typeface="Calibri" panose="020F0502020204030204" pitchFamily="34" charset="0"/>
                <a:cs typeface="Calibri" panose="020F0502020204030204" pitchFamily="34" charset="0"/>
              </a:rPr>
              <a:t>moyenne</a:t>
            </a:r>
            <a:r>
              <a:rPr sz="1200" kern="1200" spc="20" dirty="0">
                <a:solidFill>
                  <a:srgbClr val="231F20"/>
                </a:solidFill>
                <a:latin typeface="Calibri" panose="020F0502020204030204" pitchFamily="34" charset="0"/>
                <a:cs typeface="Calibri" panose="020F0502020204030204" pitchFamily="34" charset="0"/>
              </a:rPr>
              <a:t> </a:t>
            </a:r>
            <a:r>
              <a:rPr sz="1200" kern="1200" spc="20" dirty="0">
                <a:solidFill>
                  <a:schemeClr val="tx1"/>
                </a:solidFill>
                <a:latin typeface="Calibri" panose="020F0502020204030204" pitchFamily="34" charset="0"/>
                <a:cs typeface="Calibri" panose="020F0502020204030204" pitchFamily="34" charset="0"/>
              </a:rPr>
              <a:t>de </a:t>
            </a:r>
            <a:r>
              <a:rPr lang="fr-FR" sz="1200" kern="1200" spc="20" dirty="0">
                <a:solidFill>
                  <a:schemeClr val="tx1"/>
                </a:solidFill>
                <a:latin typeface="Calibri" panose="020F0502020204030204" pitchFamily="34" charset="0"/>
                <a:cs typeface="Calibri" panose="020F0502020204030204" pitchFamily="34" charset="0"/>
              </a:rPr>
              <a:t>10</a:t>
            </a:r>
            <a:r>
              <a:rPr sz="1200" kern="1200" spc="20" dirty="0">
                <a:solidFill>
                  <a:schemeClr val="tx1"/>
                </a:solidFill>
                <a:latin typeface="Calibri" panose="020F0502020204030204" pitchFamily="34" charset="0"/>
                <a:cs typeface="Calibri" panose="020F0502020204030204" pitchFamily="34" charset="0"/>
              </a:rPr>
              <a:t> </a:t>
            </a:r>
            <a:r>
              <a:rPr sz="1200" kern="1200" spc="20" dirty="0" err="1">
                <a:solidFill>
                  <a:schemeClr val="tx1"/>
                </a:solidFill>
                <a:latin typeface="Calibri" panose="020F0502020204030204" pitchFamily="34" charset="0"/>
                <a:cs typeface="Calibri" panose="020F0502020204030204" pitchFamily="34" charset="0"/>
              </a:rPr>
              <a:t>mois</a:t>
            </a:r>
            <a:r>
              <a:rPr lang="fr-FR" sz="1200" kern="1200" spc="20" dirty="0">
                <a:solidFill>
                  <a:schemeClr val="tx1"/>
                </a:solidFill>
                <a:latin typeface="Calibri" panose="020F0502020204030204" pitchFamily="34" charset="0"/>
                <a:cs typeface="Calibri" panose="020F0502020204030204" pitchFamily="34" charset="0"/>
              </a:rPr>
              <a:t> (9 mois pendant l’année 2022)</a:t>
            </a:r>
            <a:r>
              <a:rPr sz="1200" kern="1200" spc="20" dirty="0">
                <a:solidFill>
                  <a:srgbClr val="231F20"/>
                </a:solidFill>
                <a:latin typeface="Calibri" panose="020F0502020204030204" pitchFamily="34" charset="0"/>
                <a:cs typeface="Calibri" panose="020F0502020204030204" pitchFamily="34" charset="0"/>
              </a:rPr>
              <a:t>.</a:t>
            </a:r>
            <a:endParaRPr sz="1200" kern="1200" spc="20" dirty="0">
              <a:latin typeface="Calibri" panose="020F0502020204030204" pitchFamily="34" charset="0"/>
              <a:cs typeface="Calibri" panose="020F0502020204030204" pitchFamily="34" charset="0"/>
            </a:endParaRPr>
          </a:p>
        </p:txBody>
      </p:sp>
      <p:sp>
        <p:nvSpPr>
          <p:cNvPr id="6" name="ZoneTexte 5"/>
          <p:cNvSpPr txBox="1"/>
          <p:nvPr/>
        </p:nvSpPr>
        <p:spPr>
          <a:xfrm>
            <a:off x="458039" y="2111074"/>
            <a:ext cx="4280195" cy="1015663"/>
          </a:xfrm>
          <a:prstGeom prst="rect">
            <a:avLst/>
          </a:prstGeom>
          <a:noFill/>
        </p:spPr>
        <p:txBody>
          <a:bodyPr wrap="square" rtlCol="0">
            <a:spAutoFit/>
          </a:bodyPr>
          <a:lstStyle/>
          <a:p>
            <a:pPr algn="l"/>
            <a:r>
              <a:rPr lang="fr-FR" sz="2800" b="1" kern="1200" spc="20" dirty="0">
                <a:solidFill>
                  <a:srgbClr val="ED7D31"/>
                </a:solidFill>
                <a:latin typeface="Wingdings 3" panose="05040102010807070707" pitchFamily="18" charset="2"/>
                <a:cs typeface="Calibri" panose="020F0502020204030204" pitchFamily="34" charset="0"/>
              </a:rPr>
              <a:t>k</a:t>
            </a:r>
            <a:r>
              <a:rPr lang="fr-FR" sz="2800" b="1" kern="1200" spc="20" dirty="0">
                <a:solidFill>
                  <a:srgbClr val="ED7D31"/>
                </a:solidFill>
                <a:latin typeface="+mn-lt"/>
                <a:cs typeface="Calibri" panose="020F0502020204030204" pitchFamily="34" charset="0"/>
              </a:rPr>
              <a:t> 47 %</a:t>
            </a:r>
            <a:r>
              <a:rPr lang="fr-FR" b="1" kern="1200" spc="20" dirty="0">
                <a:solidFill>
                  <a:srgbClr val="ED7D31"/>
                </a:solidFill>
                <a:latin typeface="+mn-lt"/>
                <a:cs typeface="Calibri" panose="020F0502020204030204" pitchFamily="34" charset="0"/>
              </a:rPr>
              <a:t>  </a:t>
            </a:r>
            <a:r>
              <a:rPr lang="fr-FR" sz="1600" kern="1200" spc="20" dirty="0">
                <a:solidFill>
                  <a:schemeClr val="tx1"/>
                </a:solidFill>
                <a:latin typeface="+mn-lt"/>
                <a:cs typeface="Calibri" panose="020F0502020204030204" pitchFamily="34" charset="0"/>
              </a:rPr>
              <a:t>des </a:t>
            </a:r>
            <a:r>
              <a:rPr lang="fr-FR" sz="1600" kern="1200" spc="20" dirty="0">
                <a:solidFill>
                  <a:srgbClr val="231F20"/>
                </a:solidFill>
                <a:latin typeface="+mn-lt"/>
                <a:cs typeface="Calibri" panose="020F0502020204030204" pitchFamily="34" charset="0"/>
              </a:rPr>
              <a:t>établissements fonctionnent avec les 4 RU requis (45% en 2022).</a:t>
            </a:r>
            <a:endParaRPr lang="fr-FR" sz="1600" kern="1200" spc="20" dirty="0">
              <a:latin typeface="+mn-lt"/>
              <a:cs typeface="Calibri" panose="020F0502020204030204" pitchFamily="34" charset="0"/>
            </a:endParaRPr>
          </a:p>
          <a:p>
            <a:pPr algn="l"/>
            <a:endParaRPr lang="fr-FR" sz="1600" dirty="0">
              <a:latin typeface="+mn-lt"/>
            </a:endParaRPr>
          </a:p>
        </p:txBody>
      </p:sp>
      <p:sp>
        <p:nvSpPr>
          <p:cNvPr id="4" name="Rectangle avec coins arrondis en diagonale 3"/>
          <p:cNvSpPr/>
          <p:nvPr/>
        </p:nvSpPr>
        <p:spPr>
          <a:xfrm>
            <a:off x="3597619" y="8474599"/>
            <a:ext cx="3325923" cy="1592807"/>
          </a:xfrm>
          <a:prstGeom prst="roundRect">
            <a:avLst/>
          </a:prstGeom>
          <a:solidFill>
            <a:schemeClr val="accent6">
              <a:lumMod val="20000"/>
              <a:lumOff val="80000"/>
            </a:schemeClr>
          </a:solidFill>
          <a:ln>
            <a:solidFill>
              <a:schemeClr val="accent6"/>
            </a:solidFill>
          </a:ln>
        </p:spPr>
        <p:style>
          <a:lnRef idx="3">
            <a:schemeClr val="lt1"/>
          </a:lnRef>
          <a:fillRef idx="1">
            <a:schemeClr val="accent3"/>
          </a:fillRef>
          <a:effectRef idx="1">
            <a:schemeClr val="accent3"/>
          </a:effectRef>
          <a:fontRef idx="minor">
            <a:schemeClr val="lt1"/>
          </a:fontRef>
        </p:style>
        <p:txBody>
          <a:bodyPr rtlCol="0" anchor="ctr"/>
          <a:lstStyle/>
          <a:p>
            <a:pPr algn="l">
              <a:spcAft>
                <a:spcPts val="600"/>
              </a:spcAft>
            </a:pPr>
            <a:r>
              <a:rPr lang="fr-FR" b="1" kern="1200" dirty="0">
                <a:solidFill>
                  <a:schemeClr val="tx1"/>
                </a:solidFill>
              </a:rPr>
              <a:t>Objectif 2025</a:t>
            </a:r>
            <a:endParaRPr lang="fr-FR" sz="1200" kern="1200" dirty="0">
              <a:solidFill>
                <a:schemeClr val="tx1"/>
              </a:solidFill>
            </a:endParaRPr>
          </a:p>
          <a:p>
            <a:pPr algn="l"/>
            <a:r>
              <a:rPr lang="fr-FR" sz="1300" kern="1200" dirty="0">
                <a:solidFill>
                  <a:schemeClr val="tx1"/>
                </a:solidFill>
              </a:rPr>
              <a:t>Poursuivre la dynamique engagée sur l’ouverture sur les autres commissions ce qui permet à la CDU plus de transversalité avec le reste de l’établissement.</a:t>
            </a:r>
          </a:p>
        </p:txBody>
      </p:sp>
      <p:sp>
        <p:nvSpPr>
          <p:cNvPr id="19" name="Rectangle avec coins arrondis en diagonale 18"/>
          <p:cNvSpPr/>
          <p:nvPr/>
        </p:nvSpPr>
        <p:spPr>
          <a:xfrm>
            <a:off x="504000" y="3888120"/>
            <a:ext cx="4114236" cy="1733646"/>
          </a:xfrm>
          <a:prstGeom prst="roundRect">
            <a:avLst/>
          </a:prstGeom>
          <a:solidFill>
            <a:schemeClr val="accent6">
              <a:lumMod val="20000"/>
              <a:lumOff val="80000"/>
            </a:schemeClr>
          </a:solidFill>
          <a:ln>
            <a:solidFill>
              <a:schemeClr val="accent6"/>
            </a:solidFill>
          </a:ln>
        </p:spPr>
        <p:style>
          <a:lnRef idx="3">
            <a:schemeClr val="lt1"/>
          </a:lnRef>
          <a:fillRef idx="1">
            <a:schemeClr val="accent3"/>
          </a:fillRef>
          <a:effectRef idx="1">
            <a:schemeClr val="accent3"/>
          </a:effectRef>
          <a:fontRef idx="minor">
            <a:schemeClr val="lt1"/>
          </a:fontRef>
        </p:style>
        <p:txBody>
          <a:bodyPr rtlCol="0" anchor="ctr"/>
          <a:lstStyle/>
          <a:p>
            <a:pPr algn="l">
              <a:spcAft>
                <a:spcPts val="600"/>
              </a:spcAft>
            </a:pPr>
            <a:r>
              <a:rPr lang="fr-FR" b="1" kern="1200" dirty="0">
                <a:solidFill>
                  <a:schemeClr val="tx1"/>
                </a:solidFill>
              </a:rPr>
              <a:t>Objectif 2025</a:t>
            </a:r>
            <a:endParaRPr lang="fr-FR" sz="1200" kern="1200" dirty="0">
              <a:solidFill>
                <a:schemeClr val="tx1"/>
              </a:solidFill>
            </a:endParaRPr>
          </a:p>
          <a:p>
            <a:pPr algn="l"/>
            <a:r>
              <a:rPr lang="fr-FR" sz="1300" kern="1200" dirty="0">
                <a:solidFill>
                  <a:schemeClr val="tx1"/>
                </a:solidFill>
              </a:rPr>
              <a:t>Donner la priorité à la gestion des postes vacants afin de soutenir les établissements dépourvus de RU ou n’en disposant que d’un seul, en tirant parti cette année de l’appel à candidatures et de la communication associée avec L’ARS, les Fédérations des Etablissements de Santé et France Assos Santé</a:t>
            </a:r>
          </a:p>
        </p:txBody>
      </p:sp>
      <p:sp>
        <p:nvSpPr>
          <p:cNvPr id="11" name="ZoneTexte 10">
            <a:extLst>
              <a:ext uri="{FF2B5EF4-FFF2-40B4-BE49-F238E27FC236}">
                <a16:creationId xmlns:a16="http://schemas.microsoft.com/office/drawing/2014/main" id="{D5D8527B-D5E9-BEDB-9C33-367021192212}"/>
              </a:ext>
            </a:extLst>
          </p:cNvPr>
          <p:cNvSpPr txBox="1"/>
          <p:nvPr/>
        </p:nvSpPr>
        <p:spPr>
          <a:xfrm>
            <a:off x="360000" y="288000"/>
            <a:ext cx="6840000" cy="261610"/>
          </a:xfrm>
          <a:prstGeom prst="rect">
            <a:avLst/>
          </a:prstGeom>
          <a:solidFill>
            <a:srgbClr val="FFC000"/>
          </a:solidFill>
        </p:spPr>
        <p:txBody>
          <a:bodyPr wrap="square" rtlCol="0">
            <a:spAutoFit/>
          </a:bodyPr>
          <a:lstStyle/>
          <a:p>
            <a:pPr algn="r"/>
            <a:r>
              <a:rPr lang="fr-FR" sz="1100" b="1" u="sng" kern="1200" spc="20" dirty="0">
                <a:solidFill>
                  <a:schemeClr val="bg1"/>
                </a:solidFill>
                <a:latin typeface="+mn-lt"/>
                <a:ea typeface="Verdana" panose="020B0604030504040204" pitchFamily="34" charset="0"/>
                <a:cs typeface="Calibri" panose="020F0502020204030204" pitchFamily="34" charset="0"/>
              </a:rPr>
              <a:t>BILAN DU FONCTIONNEMENT DES CDU SUR LES ANNEES 2022-2023</a:t>
            </a:r>
          </a:p>
        </p:txBody>
      </p:sp>
      <p:sp>
        <p:nvSpPr>
          <p:cNvPr id="5" name="object 16">
            <a:extLst>
              <a:ext uri="{FF2B5EF4-FFF2-40B4-BE49-F238E27FC236}">
                <a16:creationId xmlns:a16="http://schemas.microsoft.com/office/drawing/2014/main" id="{2B4F977B-3B92-31C2-9B27-FEEF36A1EA1A}"/>
              </a:ext>
            </a:extLst>
          </p:cNvPr>
          <p:cNvSpPr txBox="1"/>
          <p:nvPr/>
        </p:nvSpPr>
        <p:spPr>
          <a:xfrm>
            <a:off x="7314705" y="7386666"/>
            <a:ext cx="92333" cy="2973543"/>
          </a:xfrm>
          <a:prstGeom prst="rect">
            <a:avLst/>
          </a:prstGeom>
        </p:spPr>
        <p:txBody>
          <a:bodyPr vert="vert270" wrap="square" lIns="0" tIns="16510" rIns="0" bIns="0" rtlCol="0">
            <a:spAutoFit/>
          </a:bodyPr>
          <a:lstStyle/>
          <a:p>
            <a:pPr marL="12700">
              <a:lnSpc>
                <a:spcPct val="100000"/>
              </a:lnSpc>
              <a:spcBef>
                <a:spcPts val="130"/>
              </a:spcBef>
            </a:pPr>
            <a:r>
              <a:rPr lang="fr-FR" sz="600" b="0">
                <a:solidFill>
                  <a:srgbClr val="231F20"/>
                </a:solidFill>
                <a:latin typeface="Calibri" panose="020F0502020204030204" pitchFamily="34" charset="0"/>
                <a:cs typeface="Calibri" panose="020F0502020204030204" pitchFamily="34" charset="0"/>
              </a:rPr>
              <a:t>Rapport </a:t>
            </a:r>
            <a:r>
              <a:rPr lang="fr-FR" sz="600" b="0" spc="-10">
                <a:solidFill>
                  <a:srgbClr val="231F20"/>
                </a:solidFill>
                <a:latin typeface="Calibri" panose="020F0502020204030204" pitchFamily="34" charset="0"/>
                <a:cs typeface="Calibri" panose="020F0502020204030204" pitchFamily="34" charset="0"/>
              </a:rPr>
              <a:t>d’activité</a:t>
            </a:r>
            <a:r>
              <a:rPr lang="fr-FR" sz="600" b="0" spc="5">
                <a:solidFill>
                  <a:srgbClr val="231F20"/>
                </a:solidFill>
                <a:latin typeface="Calibri" panose="020F0502020204030204" pitchFamily="34" charset="0"/>
                <a:cs typeface="Calibri" panose="020F0502020204030204" pitchFamily="34" charset="0"/>
              </a:rPr>
              <a:t> </a:t>
            </a:r>
            <a:r>
              <a:rPr lang="fr-FR" sz="600" b="0">
                <a:solidFill>
                  <a:srgbClr val="231F20"/>
                </a:solidFill>
                <a:latin typeface="Calibri" panose="020F0502020204030204" pitchFamily="34" charset="0"/>
                <a:cs typeface="Calibri" panose="020F0502020204030204" pitchFamily="34" charset="0"/>
              </a:rPr>
              <a:t>des </a:t>
            </a:r>
            <a:r>
              <a:rPr lang="fr-FR" sz="600" b="0" spc="-10">
                <a:solidFill>
                  <a:srgbClr val="231F20"/>
                </a:solidFill>
                <a:latin typeface="Calibri" panose="020F0502020204030204" pitchFamily="34" charset="0"/>
                <a:cs typeface="Calibri" panose="020F0502020204030204" pitchFamily="34" charset="0"/>
              </a:rPr>
              <a:t>commissions</a:t>
            </a:r>
            <a:r>
              <a:rPr lang="fr-FR" sz="600" b="0" spc="5">
                <a:solidFill>
                  <a:srgbClr val="231F20"/>
                </a:solidFill>
                <a:latin typeface="Calibri" panose="020F0502020204030204" pitchFamily="34" charset="0"/>
                <a:cs typeface="Calibri" panose="020F0502020204030204" pitchFamily="34" charset="0"/>
              </a:rPr>
              <a:t> </a:t>
            </a:r>
            <a:r>
              <a:rPr lang="fr-FR" sz="600" b="0">
                <a:solidFill>
                  <a:srgbClr val="231F20"/>
                </a:solidFill>
                <a:latin typeface="Calibri" panose="020F0502020204030204" pitchFamily="34" charset="0"/>
                <a:cs typeface="Calibri" panose="020F0502020204030204" pitchFamily="34" charset="0"/>
              </a:rPr>
              <a:t>des usagers 2024 sur les années 2022 et 2023</a:t>
            </a:r>
            <a:endParaRPr lang="fr-FR" sz="6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9745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Rectangle avec coins arrondis en diagonale 28"/>
          <p:cNvSpPr/>
          <p:nvPr/>
        </p:nvSpPr>
        <p:spPr>
          <a:xfrm>
            <a:off x="3741274" y="8354917"/>
            <a:ext cx="2893593" cy="1675051"/>
          </a:xfrm>
          <a:prstGeom prst="roundRect">
            <a:avLst/>
          </a:prstGeom>
          <a:solidFill>
            <a:schemeClr val="accent6">
              <a:lumMod val="20000"/>
              <a:lumOff val="80000"/>
            </a:schemeClr>
          </a:solidFill>
          <a:ln>
            <a:solidFill>
              <a:schemeClr val="accent6"/>
            </a:solidFill>
          </a:ln>
        </p:spPr>
        <p:style>
          <a:lnRef idx="3">
            <a:schemeClr val="lt1"/>
          </a:lnRef>
          <a:fillRef idx="1">
            <a:schemeClr val="accent3"/>
          </a:fillRef>
          <a:effectRef idx="1">
            <a:schemeClr val="accent3"/>
          </a:effectRef>
          <a:fontRef idx="minor">
            <a:schemeClr val="lt1"/>
          </a:fontRef>
        </p:style>
        <p:txBody>
          <a:bodyPr rtlCol="0" anchor="ctr"/>
          <a:lstStyle/>
          <a:p>
            <a:pPr algn="l">
              <a:spcAft>
                <a:spcPts val="600"/>
              </a:spcAft>
            </a:pPr>
            <a:r>
              <a:rPr lang="fr-FR" b="1" kern="1200" dirty="0">
                <a:solidFill>
                  <a:schemeClr val="tx1"/>
                </a:solidFill>
              </a:rPr>
              <a:t>Objectif 2025</a:t>
            </a:r>
          </a:p>
          <a:p>
            <a:pPr algn="l"/>
            <a:r>
              <a:rPr lang="fr-FR" sz="1200" kern="1200" dirty="0">
                <a:solidFill>
                  <a:schemeClr val="tx1"/>
                </a:solidFill>
              </a:rPr>
              <a:t>Poursuivre la présentation des RU </a:t>
            </a:r>
            <a:br>
              <a:rPr lang="fr-FR" sz="1200" kern="1200" dirty="0">
                <a:solidFill>
                  <a:schemeClr val="tx1"/>
                </a:solidFill>
              </a:rPr>
            </a:br>
            <a:r>
              <a:rPr lang="fr-FR" sz="1200" kern="1200" dirty="0">
                <a:solidFill>
                  <a:schemeClr val="tx1"/>
                </a:solidFill>
              </a:rPr>
              <a:t>aux sessions d’accueil et d’intégration </a:t>
            </a:r>
            <a:br>
              <a:rPr lang="fr-FR" sz="1200" kern="1200" dirty="0">
                <a:solidFill>
                  <a:schemeClr val="tx1"/>
                </a:solidFill>
              </a:rPr>
            </a:br>
            <a:r>
              <a:rPr lang="fr-FR" sz="1200" kern="1200" dirty="0">
                <a:solidFill>
                  <a:schemeClr val="tx1"/>
                </a:solidFill>
              </a:rPr>
              <a:t>du personnel des établissements avec </a:t>
            </a:r>
            <a:br>
              <a:rPr lang="fr-FR" sz="1200" kern="1200" dirty="0">
                <a:solidFill>
                  <a:schemeClr val="tx1"/>
                </a:solidFill>
              </a:rPr>
            </a:br>
            <a:r>
              <a:rPr lang="fr-FR" sz="1200" kern="1200" dirty="0">
                <a:solidFill>
                  <a:schemeClr val="tx1"/>
                </a:solidFill>
              </a:rPr>
              <a:t>la participation des RU.</a:t>
            </a:r>
          </a:p>
        </p:txBody>
      </p:sp>
      <p:sp>
        <p:nvSpPr>
          <p:cNvPr id="11" name="object 11"/>
          <p:cNvSpPr txBox="1"/>
          <p:nvPr/>
        </p:nvSpPr>
        <p:spPr>
          <a:xfrm>
            <a:off x="478305" y="1570820"/>
            <a:ext cx="5429804" cy="505267"/>
          </a:xfrm>
          <a:prstGeom prst="rect">
            <a:avLst/>
          </a:prstGeom>
        </p:spPr>
        <p:txBody>
          <a:bodyPr vert="horz" wrap="square" lIns="0" tIns="12700" rIns="0" bIns="0" rtlCol="0">
            <a:spAutoFit/>
          </a:bodyPr>
          <a:lstStyle/>
          <a:p>
            <a:pPr marL="12700" marR="5080">
              <a:lnSpc>
                <a:spcPct val="100000"/>
              </a:lnSpc>
              <a:spcBef>
                <a:spcPts val="100"/>
              </a:spcBef>
            </a:pPr>
            <a:r>
              <a:rPr lang="fr-FR" sz="1600" b="1" kern="1200" spc="20">
                <a:solidFill>
                  <a:srgbClr val="231F20"/>
                </a:solidFill>
                <a:latin typeface="+mn-lt"/>
                <a:ea typeface="Roboto" panose="02000000000000000000" pitchFamily="2" charset="0"/>
                <a:cs typeface="Calibri" panose="020F0502020204030204" pitchFamily="34" charset="0"/>
              </a:rPr>
              <a:t>Les </a:t>
            </a:r>
            <a:r>
              <a:rPr sz="1600" b="1" kern="1200" spc="20" err="1">
                <a:solidFill>
                  <a:srgbClr val="231F20"/>
                </a:solidFill>
                <a:latin typeface="+mn-lt"/>
                <a:ea typeface="Roboto" panose="02000000000000000000" pitchFamily="2" charset="0"/>
                <a:cs typeface="Calibri" panose="020F0502020204030204" pitchFamily="34" charset="0"/>
              </a:rPr>
              <a:t>établissements</a:t>
            </a:r>
            <a:r>
              <a:rPr sz="1600" b="1" kern="1200" spc="20">
                <a:solidFill>
                  <a:srgbClr val="231F20"/>
                </a:solidFill>
                <a:latin typeface="+mn-lt"/>
                <a:ea typeface="Roboto" panose="02000000000000000000" pitchFamily="2" charset="0"/>
                <a:cs typeface="Calibri" panose="020F0502020204030204" pitchFamily="34" charset="0"/>
              </a:rPr>
              <a:t> de santé </a:t>
            </a:r>
            <a:r>
              <a:rPr sz="1600" b="1" kern="1200" spc="20" err="1">
                <a:solidFill>
                  <a:srgbClr val="231F20"/>
                </a:solidFill>
                <a:latin typeface="+mn-lt"/>
                <a:ea typeface="Roboto" panose="02000000000000000000" pitchFamily="2" charset="0"/>
                <a:cs typeface="Calibri" panose="020F0502020204030204" pitchFamily="34" charset="0"/>
              </a:rPr>
              <a:t>ont</a:t>
            </a:r>
            <a:r>
              <a:rPr sz="1600" b="1" kern="1200" spc="20">
                <a:solidFill>
                  <a:srgbClr val="231F20"/>
                </a:solidFill>
                <a:latin typeface="+mn-lt"/>
                <a:ea typeface="Roboto" panose="02000000000000000000" pitchFamily="2" charset="0"/>
                <a:cs typeface="Calibri" panose="020F0502020204030204" pitchFamily="34" charset="0"/>
              </a:rPr>
              <a:t> mis </a:t>
            </a:r>
            <a:r>
              <a:rPr sz="1600" b="1" kern="1200" spc="20" err="1">
                <a:solidFill>
                  <a:srgbClr val="231F20"/>
                </a:solidFill>
                <a:latin typeface="+mn-lt"/>
                <a:ea typeface="Roboto" panose="02000000000000000000" pitchFamily="2" charset="0"/>
                <a:cs typeface="Calibri" panose="020F0502020204030204" pitchFamily="34" charset="0"/>
              </a:rPr>
              <a:t>plusieurs</a:t>
            </a:r>
            <a:r>
              <a:rPr sz="1600" b="1" kern="1200" spc="20">
                <a:solidFill>
                  <a:srgbClr val="231F20"/>
                </a:solidFill>
                <a:latin typeface="+mn-lt"/>
                <a:ea typeface="Roboto" panose="02000000000000000000" pitchFamily="2" charset="0"/>
                <a:cs typeface="Calibri" panose="020F0502020204030204" pitchFamily="34" charset="0"/>
              </a:rPr>
              <a:t> </a:t>
            </a:r>
            <a:r>
              <a:rPr sz="1600" b="1" kern="1200" spc="20" err="1">
                <a:solidFill>
                  <a:srgbClr val="231F20"/>
                </a:solidFill>
                <a:latin typeface="+mn-lt"/>
                <a:ea typeface="Roboto" panose="02000000000000000000" pitchFamily="2" charset="0"/>
                <a:cs typeface="Calibri" panose="020F0502020204030204" pitchFamily="34" charset="0"/>
              </a:rPr>
              <a:t>moyens</a:t>
            </a:r>
            <a:r>
              <a:rPr sz="1600" b="1" kern="1200" spc="20">
                <a:solidFill>
                  <a:srgbClr val="231F20"/>
                </a:solidFill>
                <a:latin typeface="+mn-lt"/>
                <a:ea typeface="Roboto" panose="02000000000000000000" pitchFamily="2" charset="0"/>
                <a:cs typeface="Calibri" panose="020F0502020204030204" pitchFamily="34" charset="0"/>
              </a:rPr>
              <a:t> </a:t>
            </a:r>
            <a:br>
              <a:rPr lang="fr-FR" sz="1600" b="1" kern="1200" spc="20">
                <a:solidFill>
                  <a:srgbClr val="231F20"/>
                </a:solidFill>
                <a:latin typeface="+mn-lt"/>
                <a:ea typeface="Roboto" panose="02000000000000000000" pitchFamily="2" charset="0"/>
                <a:cs typeface="Calibri" panose="020F0502020204030204" pitchFamily="34" charset="0"/>
              </a:rPr>
            </a:br>
            <a:r>
              <a:rPr sz="1600" b="1" kern="1200" spc="20">
                <a:solidFill>
                  <a:srgbClr val="231F20"/>
                </a:solidFill>
                <a:latin typeface="+mn-lt"/>
                <a:ea typeface="Roboto" panose="02000000000000000000" pitchFamily="2" charset="0"/>
                <a:cs typeface="Calibri" panose="020F0502020204030204" pitchFamily="34" charset="0"/>
              </a:rPr>
              <a:t>à disposition</a:t>
            </a:r>
            <a:r>
              <a:rPr lang="fr-FR" sz="1600" b="1" kern="1200" spc="20">
                <a:solidFill>
                  <a:srgbClr val="231F20"/>
                </a:solidFill>
                <a:latin typeface="+mn-lt"/>
                <a:ea typeface="Roboto" panose="02000000000000000000" pitchFamily="2" charset="0"/>
                <a:cs typeface="Calibri" panose="020F0502020204030204" pitchFamily="34" charset="0"/>
              </a:rPr>
              <a:t> </a:t>
            </a:r>
            <a:r>
              <a:rPr sz="1600" b="1" kern="1200" spc="20">
                <a:solidFill>
                  <a:srgbClr val="231F20"/>
                </a:solidFill>
                <a:latin typeface="+mn-lt"/>
                <a:ea typeface="Roboto" panose="02000000000000000000" pitchFamily="2" charset="0"/>
                <a:cs typeface="Calibri" panose="020F0502020204030204" pitchFamily="34" charset="0"/>
              </a:rPr>
              <a:t>des </a:t>
            </a:r>
            <a:r>
              <a:rPr sz="1600" b="1" kern="1200" spc="20" err="1">
                <a:solidFill>
                  <a:srgbClr val="231F20"/>
                </a:solidFill>
                <a:latin typeface="+mn-lt"/>
                <a:ea typeface="Roboto" panose="02000000000000000000" pitchFamily="2" charset="0"/>
                <a:cs typeface="Calibri" panose="020F0502020204030204" pitchFamily="34" charset="0"/>
              </a:rPr>
              <a:t>membres</a:t>
            </a:r>
            <a:r>
              <a:rPr sz="1600" b="1" kern="1200" spc="20">
                <a:solidFill>
                  <a:srgbClr val="231F20"/>
                </a:solidFill>
                <a:latin typeface="+mn-lt"/>
                <a:ea typeface="Roboto" panose="02000000000000000000" pitchFamily="2" charset="0"/>
                <a:cs typeface="Calibri" panose="020F0502020204030204" pitchFamily="34" charset="0"/>
              </a:rPr>
              <a:t> de la CDU :</a:t>
            </a:r>
            <a:endParaRPr lang="fr-FR" sz="1600" b="1" kern="1200" spc="20">
              <a:solidFill>
                <a:srgbClr val="231F20"/>
              </a:solidFill>
              <a:latin typeface="+mn-lt"/>
              <a:ea typeface="Roboto" panose="02000000000000000000" pitchFamily="2" charset="0"/>
              <a:cs typeface="Calibri" panose="020F0502020204030204" pitchFamily="34" charset="0"/>
            </a:endParaRPr>
          </a:p>
        </p:txBody>
      </p:sp>
      <p:sp>
        <p:nvSpPr>
          <p:cNvPr id="33" name="object 22"/>
          <p:cNvSpPr txBox="1">
            <a:spLocks noGrp="1"/>
          </p:cNvSpPr>
          <p:nvPr>
            <p:ph type="sldNum" sz="quarter" idx="12"/>
          </p:nvPr>
        </p:nvSpPr>
        <p:spPr>
          <a:xfrm>
            <a:off x="7245777" y="10418763"/>
            <a:ext cx="230187" cy="131762"/>
          </a:xfrm>
          <a:prstGeom prst="rect">
            <a:avLst/>
          </a:prstGeom>
        </p:spPr>
        <p:txBody>
          <a:bodyPr vert="horz" wrap="square" lIns="0" tIns="0" rIns="0" bIns="0" rtlCol="0">
            <a:spAutoFit/>
          </a:bodyPr>
          <a:lstStyle/>
          <a:p>
            <a:pPr marL="38100" algn="ctr">
              <a:lnSpc>
                <a:spcPts val="1070"/>
              </a:lnSpc>
            </a:pPr>
            <a:fld id="{81D60167-4931-47E6-BA6A-407CBD079E47}" type="slidenum">
              <a:rPr sz="800" spc="-25"/>
              <a:pPr marL="38100" algn="ctr">
                <a:lnSpc>
                  <a:spcPts val="1070"/>
                </a:lnSpc>
              </a:pPr>
              <a:t>7</a:t>
            </a:fld>
            <a:endParaRPr spc="-25"/>
          </a:p>
        </p:txBody>
      </p:sp>
      <p:sp>
        <p:nvSpPr>
          <p:cNvPr id="25" name="Rectangle avec coins arrondis en diagonale 24"/>
          <p:cNvSpPr/>
          <p:nvPr/>
        </p:nvSpPr>
        <p:spPr>
          <a:xfrm>
            <a:off x="503999" y="5886691"/>
            <a:ext cx="6291333" cy="1114599"/>
          </a:xfrm>
          <a:prstGeom prst="roundRect">
            <a:avLst/>
          </a:prstGeom>
          <a:solidFill>
            <a:schemeClr val="accent6">
              <a:lumMod val="20000"/>
              <a:lumOff val="80000"/>
            </a:schemeClr>
          </a:solidFill>
          <a:ln>
            <a:solidFill>
              <a:schemeClr val="accent6"/>
            </a:solidFill>
          </a:ln>
        </p:spPr>
        <p:style>
          <a:lnRef idx="3">
            <a:schemeClr val="lt1"/>
          </a:lnRef>
          <a:fillRef idx="1">
            <a:schemeClr val="accent3"/>
          </a:fillRef>
          <a:effectRef idx="1">
            <a:schemeClr val="accent3"/>
          </a:effectRef>
          <a:fontRef idx="minor">
            <a:schemeClr val="lt1"/>
          </a:fontRef>
        </p:style>
        <p:txBody>
          <a:bodyPr rtlCol="0" anchor="ctr"/>
          <a:lstStyle/>
          <a:p>
            <a:pPr algn="l">
              <a:spcAft>
                <a:spcPts val="600"/>
              </a:spcAft>
            </a:pPr>
            <a:r>
              <a:rPr lang="fr-FR" b="1" kern="1200" dirty="0">
                <a:solidFill>
                  <a:schemeClr val="tx1"/>
                </a:solidFill>
              </a:rPr>
              <a:t>Objectif 2025</a:t>
            </a:r>
          </a:p>
          <a:p>
            <a:r>
              <a:rPr lang="fr-FR" sz="1200" b="1" dirty="0">
                <a:solidFill>
                  <a:schemeClr val="tx1"/>
                </a:solidFill>
                <a:latin typeface="+mn-lt"/>
              </a:rPr>
              <a:t>Créer un guide des « moyens mis à disposition des CDU » </a:t>
            </a:r>
            <a:r>
              <a:rPr lang="fr-FR" sz="1200" dirty="0">
                <a:solidFill>
                  <a:schemeClr val="tx1"/>
                </a:solidFill>
                <a:latin typeface="+mn-lt"/>
              </a:rPr>
              <a:t>à l’attention des établissements </a:t>
            </a:r>
            <a:br>
              <a:rPr lang="fr-FR" sz="1200" dirty="0">
                <a:solidFill>
                  <a:schemeClr val="tx1"/>
                </a:solidFill>
                <a:latin typeface="+mn-lt"/>
              </a:rPr>
            </a:br>
            <a:r>
              <a:rPr lang="fr-FR" sz="1200" dirty="0">
                <a:solidFill>
                  <a:schemeClr val="tx1"/>
                </a:solidFill>
                <a:latin typeface="+mn-lt"/>
              </a:rPr>
              <a:t>de santé pour harmoniser les bonnes pratiques (local dédié, adresse mail fournie, outils informatiques...).</a:t>
            </a:r>
          </a:p>
        </p:txBody>
      </p:sp>
      <p:sp>
        <p:nvSpPr>
          <p:cNvPr id="17" name="object 11"/>
          <p:cNvSpPr txBox="1"/>
          <p:nvPr/>
        </p:nvSpPr>
        <p:spPr>
          <a:xfrm>
            <a:off x="530321" y="4909790"/>
            <a:ext cx="6466688" cy="720710"/>
          </a:xfrm>
          <a:prstGeom prst="rect">
            <a:avLst/>
          </a:prstGeom>
        </p:spPr>
        <p:txBody>
          <a:bodyPr vert="horz" wrap="square" lIns="0" tIns="12700" rIns="0" bIns="0" rtlCol="0">
            <a:spAutoFit/>
          </a:bodyPr>
          <a:lstStyle/>
          <a:p>
            <a:pPr algn="l">
              <a:spcBef>
                <a:spcPts val="600"/>
              </a:spcBef>
            </a:pPr>
            <a:r>
              <a:rPr lang="fr-FR" sz="1200" b="1" kern="1200" dirty="0">
                <a:solidFill>
                  <a:schemeClr val="tx1"/>
                </a:solidFill>
                <a:latin typeface="+mn-lt"/>
              </a:rPr>
              <a:t>Le remboursement des frais de déplacement a progressé passant de </a:t>
            </a:r>
            <a:r>
              <a:rPr lang="fr-FR" sz="1200" b="1" kern="1200" dirty="0">
                <a:solidFill>
                  <a:srgbClr val="ED7D31"/>
                </a:solidFill>
                <a:latin typeface="+mn-lt"/>
              </a:rPr>
              <a:t>63 % à 70 % </a:t>
            </a:r>
            <a:r>
              <a:rPr lang="fr-FR" sz="1200" b="1" kern="1200" dirty="0">
                <a:solidFill>
                  <a:schemeClr val="tx1"/>
                </a:solidFill>
                <a:latin typeface="+mn-lt"/>
              </a:rPr>
              <a:t>entre 2022 et 2023</a:t>
            </a:r>
            <a:r>
              <a:rPr lang="fr-FR" sz="1200" b="1" kern="1200" dirty="0">
                <a:solidFill>
                  <a:srgbClr val="ED7D31"/>
                </a:solidFill>
                <a:latin typeface="+mn-lt"/>
              </a:rPr>
              <a:t>.</a:t>
            </a:r>
          </a:p>
          <a:p>
            <a:pPr algn="l">
              <a:spcBef>
                <a:spcPts val="600"/>
              </a:spcBef>
            </a:pPr>
            <a:r>
              <a:rPr lang="fr-FR" sz="1200" kern="1200" dirty="0">
                <a:solidFill>
                  <a:schemeClr val="tx1"/>
                </a:solidFill>
                <a:latin typeface="+mn-lt"/>
              </a:rPr>
              <a:t>Les moyens alloués pour les membres de la CDU sont quasi-identiques entre 2022 et 2023.  </a:t>
            </a:r>
          </a:p>
          <a:p>
            <a:pPr algn="l">
              <a:spcBef>
                <a:spcPts val="600"/>
              </a:spcBef>
            </a:pPr>
            <a:r>
              <a:rPr lang="fr-FR" sz="1200" b="1" kern="1200" dirty="0">
                <a:solidFill>
                  <a:schemeClr val="tx1"/>
                </a:solidFill>
                <a:latin typeface="+mn-lt"/>
              </a:rPr>
              <a:t>28 % des établissement ne proposent pas de locaux dédiés aux RU membres de la CDU.</a:t>
            </a:r>
          </a:p>
        </p:txBody>
      </p:sp>
      <p:sp>
        <p:nvSpPr>
          <p:cNvPr id="3" name="ZoneTexte 2"/>
          <p:cNvSpPr txBox="1"/>
          <p:nvPr/>
        </p:nvSpPr>
        <p:spPr>
          <a:xfrm>
            <a:off x="530321" y="2207492"/>
            <a:ext cx="6583148" cy="2708434"/>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fr-FR" sz="1400" b="1" kern="1200" spc="20" dirty="0">
                <a:solidFill>
                  <a:srgbClr val="ED7D31"/>
                </a:solidFill>
                <a:latin typeface="Wingdings 3" panose="05040102010807070707" pitchFamily="18" charset="2"/>
                <a:cs typeface="Calibri" panose="020F0502020204030204" pitchFamily="34" charset="0"/>
              </a:rPr>
              <a:t>k</a:t>
            </a:r>
            <a:r>
              <a:rPr lang="fr-FR" sz="1400" b="1" dirty="0">
                <a:solidFill>
                  <a:srgbClr val="ED7D31"/>
                </a:solidFill>
                <a:latin typeface="+mn-lt"/>
              </a:rPr>
              <a:t>72 % </a:t>
            </a:r>
            <a:r>
              <a:rPr lang="fr-FR" sz="1200" dirty="0">
                <a:latin typeface="+mn-lt"/>
              </a:rPr>
              <a:t>ont des locaux réservés (61 % en 2022)</a:t>
            </a:r>
          </a:p>
          <a:p>
            <a:pPr marL="171450" indent="-171450">
              <a:spcAft>
                <a:spcPts val="600"/>
              </a:spcAft>
              <a:buFont typeface="Arial" panose="020B0604020202020204" pitchFamily="34" charset="0"/>
              <a:buChar char="•"/>
            </a:pPr>
            <a:r>
              <a:rPr lang="fr-FR" sz="1400" b="1" kern="1200" spc="20" dirty="0">
                <a:solidFill>
                  <a:srgbClr val="ED7D31"/>
                </a:solidFill>
                <a:latin typeface="Wingdings 3" panose="05040102010807070707" pitchFamily="18" charset="2"/>
                <a:cs typeface="Calibri" panose="020F0502020204030204" pitchFamily="34" charset="0"/>
              </a:rPr>
              <a:t>k</a:t>
            </a:r>
            <a:r>
              <a:rPr lang="fr-FR" sz="1400" b="1" dirty="0">
                <a:solidFill>
                  <a:srgbClr val="ED7D31"/>
                </a:solidFill>
                <a:latin typeface="+mn-lt"/>
              </a:rPr>
              <a:t>50 % </a:t>
            </a:r>
            <a:r>
              <a:rPr lang="fr-FR" sz="1200" dirty="0">
                <a:latin typeface="+mn-lt"/>
              </a:rPr>
              <a:t>ont un adresse e-mail fournie (45 % en 2022)</a:t>
            </a:r>
          </a:p>
          <a:p>
            <a:pPr marL="171450" indent="-171450">
              <a:spcAft>
                <a:spcPts val="600"/>
              </a:spcAft>
              <a:buFont typeface="Arial" panose="020B0604020202020204" pitchFamily="34" charset="0"/>
              <a:buChar char="•"/>
            </a:pPr>
            <a:r>
              <a:rPr lang="fr-FR" sz="1400" b="1" kern="1200" spc="20" dirty="0">
                <a:solidFill>
                  <a:srgbClr val="ED7D31"/>
                </a:solidFill>
                <a:latin typeface="Wingdings 3" panose="05040102010807070707" pitchFamily="18" charset="2"/>
                <a:cs typeface="Calibri" panose="020F0502020204030204" pitchFamily="34" charset="0"/>
              </a:rPr>
              <a:t>k</a:t>
            </a:r>
            <a:r>
              <a:rPr lang="fr-FR" sz="1400" b="1" dirty="0">
                <a:solidFill>
                  <a:srgbClr val="ED7D31"/>
                </a:solidFill>
                <a:latin typeface="+mn-lt"/>
              </a:rPr>
              <a:t>70 % </a:t>
            </a:r>
            <a:r>
              <a:rPr lang="fr-FR" sz="1200" dirty="0">
                <a:latin typeface="+mn-lt"/>
              </a:rPr>
              <a:t>des établissements ont proposé aux représentants des usagers de rembourser </a:t>
            </a:r>
            <a:br>
              <a:rPr lang="fr-FR" sz="1200" dirty="0">
                <a:latin typeface="+mn-lt"/>
              </a:rPr>
            </a:br>
            <a:r>
              <a:rPr lang="fr-FR" sz="1200" dirty="0">
                <a:latin typeface="+mn-lt"/>
              </a:rPr>
              <a:t>leurs frais de déplacement (63 % en 2022)</a:t>
            </a:r>
          </a:p>
          <a:p>
            <a:pPr marL="171450" indent="-171450">
              <a:spcAft>
                <a:spcPts val="600"/>
              </a:spcAft>
              <a:buFont typeface="Arial" panose="020B0604020202020204" pitchFamily="34" charset="0"/>
              <a:buChar char="•"/>
            </a:pPr>
            <a:r>
              <a:rPr lang="fr-FR" sz="1400" b="1" kern="1200" spc="20" dirty="0">
                <a:solidFill>
                  <a:srgbClr val="ED7D31"/>
                </a:solidFill>
                <a:latin typeface="Wingdings 3" panose="05040102010807070707" pitchFamily="18" charset="2"/>
                <a:cs typeface="Calibri" panose="020F0502020204030204" pitchFamily="34" charset="0"/>
              </a:rPr>
              <a:t>k</a:t>
            </a:r>
            <a:r>
              <a:rPr lang="fr-FR" sz="1400" b="1" dirty="0">
                <a:solidFill>
                  <a:srgbClr val="ED7D31"/>
                </a:solidFill>
                <a:latin typeface="+mn-lt"/>
              </a:rPr>
              <a:t>32 % </a:t>
            </a:r>
            <a:r>
              <a:rPr lang="fr-FR" sz="1200" dirty="0">
                <a:latin typeface="+mn-lt"/>
              </a:rPr>
              <a:t>ont un ordinateur (29 % en 2022)</a:t>
            </a:r>
          </a:p>
          <a:p>
            <a:pPr marL="171450" indent="-171450">
              <a:spcAft>
                <a:spcPts val="600"/>
              </a:spcAft>
              <a:buFont typeface="Arial" panose="020B0604020202020204" pitchFamily="34" charset="0"/>
              <a:buChar char="•"/>
            </a:pPr>
            <a:r>
              <a:rPr lang="fr-FR" sz="1200" dirty="0">
                <a:latin typeface="+mn-lt"/>
              </a:rPr>
              <a:t>28 % ont un téléphone fixe (30 % en 2022)</a:t>
            </a:r>
          </a:p>
          <a:p>
            <a:pPr marL="171450" indent="-171450">
              <a:spcAft>
                <a:spcPts val="600"/>
              </a:spcAft>
              <a:buFont typeface="Arial" panose="020B0604020202020204" pitchFamily="34" charset="0"/>
              <a:buChar char="•"/>
            </a:pPr>
            <a:r>
              <a:rPr lang="fr-FR" sz="1200" dirty="0">
                <a:latin typeface="+mn-lt"/>
              </a:rPr>
              <a:t>2 % ont un téléphone portable (2,5 % en 2022)</a:t>
            </a:r>
          </a:p>
          <a:p>
            <a:pPr marL="171450" indent="-171450">
              <a:spcAft>
                <a:spcPts val="600"/>
              </a:spcAft>
              <a:buFont typeface="Arial" panose="020B0604020202020204" pitchFamily="34" charset="0"/>
              <a:buChar char="•"/>
            </a:pPr>
            <a:r>
              <a:rPr lang="fr-FR" sz="1200" dirty="0">
                <a:latin typeface="+mn-lt"/>
              </a:rPr>
              <a:t>15 % ont un espace collaboratif (15 % en 2022)</a:t>
            </a:r>
          </a:p>
          <a:p>
            <a:pPr marL="171450" indent="-171450">
              <a:spcAft>
                <a:spcPts val="600"/>
              </a:spcAft>
              <a:buFont typeface="Arial" panose="020B0604020202020204" pitchFamily="34" charset="0"/>
              <a:buChar char="•"/>
            </a:pPr>
            <a:r>
              <a:rPr lang="fr-FR" sz="1200" dirty="0">
                <a:latin typeface="+mn-lt"/>
              </a:rPr>
              <a:t>12 % autres (secrétariat) (15 % en 2022)</a:t>
            </a:r>
          </a:p>
          <a:p>
            <a:pPr marL="171450" indent="-171450">
              <a:spcAft>
                <a:spcPts val="600"/>
              </a:spcAft>
              <a:buFont typeface="Arial" panose="020B0604020202020204" pitchFamily="34" charset="0"/>
              <a:buChar char="•"/>
            </a:pPr>
            <a:r>
              <a:rPr lang="fr-FR" sz="1400" b="1" kern="1200" spc="20" dirty="0">
                <a:solidFill>
                  <a:srgbClr val="ED7D31"/>
                </a:solidFill>
                <a:latin typeface="Wingdings 3" panose="05040102010807070707" pitchFamily="18" charset="2"/>
                <a:cs typeface="Calibri" panose="020F0502020204030204" pitchFamily="34" charset="0"/>
              </a:rPr>
              <a:t>k</a:t>
            </a:r>
            <a:r>
              <a:rPr lang="fr-FR" sz="1400" b="1" dirty="0">
                <a:solidFill>
                  <a:srgbClr val="ED7D31"/>
                </a:solidFill>
                <a:latin typeface="+mn-lt"/>
              </a:rPr>
              <a:t>2 % </a:t>
            </a:r>
            <a:r>
              <a:rPr lang="fr-FR" sz="1200" dirty="0">
                <a:solidFill>
                  <a:schemeClr val="tx1"/>
                </a:solidFill>
                <a:latin typeface="+mn-lt"/>
              </a:rPr>
              <a:t>ont une indemnisation des congés de représentation </a:t>
            </a:r>
            <a:r>
              <a:rPr lang="fr-FR" sz="1200" dirty="0">
                <a:latin typeface="+mn-lt"/>
              </a:rPr>
              <a:t>(1,5 % en 2022)</a:t>
            </a:r>
          </a:p>
        </p:txBody>
      </p:sp>
      <p:sp>
        <p:nvSpPr>
          <p:cNvPr id="27" name="object 9"/>
          <p:cNvSpPr txBox="1"/>
          <p:nvPr/>
        </p:nvSpPr>
        <p:spPr>
          <a:xfrm>
            <a:off x="530321" y="8508805"/>
            <a:ext cx="2847839" cy="1397819"/>
          </a:xfrm>
          <a:prstGeom prst="rect">
            <a:avLst/>
          </a:prstGeom>
        </p:spPr>
        <p:txBody>
          <a:bodyPr vert="horz" wrap="square" lIns="0" tIns="12700" rIns="0" bIns="0" rtlCol="0">
            <a:spAutoFit/>
          </a:bodyPr>
          <a:lstStyle/>
          <a:p>
            <a:pPr marL="12700" marR="5080">
              <a:lnSpc>
                <a:spcPct val="100000"/>
              </a:lnSpc>
              <a:spcBef>
                <a:spcPts val="1200"/>
              </a:spcBef>
            </a:pPr>
            <a:r>
              <a:rPr lang="fr-FR" kern="1200" spc="20" dirty="0">
                <a:solidFill>
                  <a:srgbClr val="ED7D31"/>
                </a:solidFill>
                <a:latin typeface="Wingdings 3" panose="05040102010807070707" pitchFamily="18" charset="2"/>
                <a:cs typeface="Calibri" panose="020F0502020204030204" pitchFamily="34" charset="0"/>
              </a:rPr>
              <a:t>k</a:t>
            </a:r>
            <a:r>
              <a:rPr lang="fr-FR" kern="1200" spc="20" dirty="0">
                <a:solidFill>
                  <a:srgbClr val="ED7D31"/>
                </a:solidFill>
                <a:latin typeface="+mn-lt"/>
                <a:cs typeface="Calibri" panose="020F0502020204030204" pitchFamily="34" charset="0"/>
              </a:rPr>
              <a:t> </a:t>
            </a:r>
            <a:r>
              <a:rPr lang="fr-FR" b="1" dirty="0">
                <a:solidFill>
                  <a:srgbClr val="ED7D31"/>
                </a:solidFill>
                <a:latin typeface="+mn-lt"/>
                <a:cs typeface="Calibri" panose="020F0502020204030204" pitchFamily="34" charset="0"/>
              </a:rPr>
              <a:t>42,5</a:t>
            </a:r>
            <a:r>
              <a:rPr b="1" dirty="0">
                <a:solidFill>
                  <a:srgbClr val="ED7D31"/>
                </a:solidFill>
                <a:latin typeface="+mn-lt"/>
                <a:cs typeface="Calibri" panose="020F0502020204030204" pitchFamily="34" charset="0"/>
              </a:rPr>
              <a:t>%</a:t>
            </a:r>
            <a:r>
              <a:rPr b="1" spc="40" dirty="0">
                <a:solidFill>
                  <a:srgbClr val="ED7D31"/>
                </a:solidFill>
                <a:latin typeface="+mn-lt"/>
                <a:cs typeface="Calibri" panose="020F0502020204030204" pitchFamily="34" charset="0"/>
              </a:rPr>
              <a:t> </a:t>
            </a:r>
            <a:r>
              <a:rPr b="1" dirty="0">
                <a:solidFill>
                  <a:srgbClr val="231F20"/>
                </a:solidFill>
                <a:latin typeface="+mn-lt"/>
                <a:cs typeface="Calibri" panose="020F0502020204030204" pitchFamily="34" charset="0"/>
              </a:rPr>
              <a:t>des</a:t>
            </a:r>
            <a:r>
              <a:rPr b="1" spc="40" dirty="0">
                <a:solidFill>
                  <a:srgbClr val="231F20"/>
                </a:solidFill>
                <a:latin typeface="+mn-lt"/>
                <a:cs typeface="Calibri" panose="020F0502020204030204" pitchFamily="34" charset="0"/>
              </a:rPr>
              <a:t> </a:t>
            </a:r>
            <a:r>
              <a:rPr b="1" dirty="0" err="1">
                <a:solidFill>
                  <a:srgbClr val="231F20"/>
                </a:solidFill>
                <a:latin typeface="+mn-lt"/>
                <a:cs typeface="Calibri" panose="020F0502020204030204" pitchFamily="34" charset="0"/>
              </a:rPr>
              <a:t>établissements</a:t>
            </a:r>
            <a:r>
              <a:rPr b="1" spc="35" dirty="0">
                <a:solidFill>
                  <a:srgbClr val="231F20"/>
                </a:solidFill>
                <a:latin typeface="+mn-lt"/>
                <a:cs typeface="Calibri" panose="020F0502020204030204" pitchFamily="34" charset="0"/>
              </a:rPr>
              <a:t> </a:t>
            </a:r>
            <a:br>
              <a:rPr lang="fr-FR" b="1" spc="35" dirty="0">
                <a:solidFill>
                  <a:srgbClr val="231F20"/>
                </a:solidFill>
                <a:latin typeface="+mn-lt"/>
                <a:cs typeface="Calibri" panose="020F0502020204030204" pitchFamily="34" charset="0"/>
              </a:rPr>
            </a:br>
            <a:r>
              <a:rPr b="1" dirty="0">
                <a:solidFill>
                  <a:srgbClr val="231F20"/>
                </a:solidFill>
                <a:latin typeface="+mn-lt"/>
                <a:cs typeface="Calibri" panose="020F0502020204030204" pitchFamily="34" charset="0"/>
              </a:rPr>
              <a:t>de</a:t>
            </a:r>
            <a:r>
              <a:rPr b="1" spc="40" dirty="0">
                <a:solidFill>
                  <a:srgbClr val="231F20"/>
                </a:solidFill>
                <a:latin typeface="+mn-lt"/>
                <a:cs typeface="Calibri" panose="020F0502020204030204" pitchFamily="34" charset="0"/>
              </a:rPr>
              <a:t> </a:t>
            </a:r>
            <a:r>
              <a:rPr b="1" dirty="0">
                <a:solidFill>
                  <a:srgbClr val="231F20"/>
                </a:solidFill>
                <a:latin typeface="+mn-lt"/>
                <a:cs typeface="Calibri" panose="020F0502020204030204" pitchFamily="34" charset="0"/>
              </a:rPr>
              <a:t>santé</a:t>
            </a:r>
            <a:r>
              <a:rPr b="1" spc="40" dirty="0">
                <a:solidFill>
                  <a:srgbClr val="231F20"/>
                </a:solidFill>
                <a:latin typeface="+mn-lt"/>
                <a:cs typeface="Calibri" panose="020F0502020204030204" pitchFamily="34" charset="0"/>
              </a:rPr>
              <a:t> </a:t>
            </a:r>
            <a:r>
              <a:rPr b="1" dirty="0" err="1">
                <a:solidFill>
                  <a:srgbClr val="231F20"/>
                </a:solidFill>
                <a:latin typeface="+mn-lt"/>
                <a:cs typeface="Calibri" panose="020F0502020204030204" pitchFamily="34" charset="0"/>
              </a:rPr>
              <a:t>ont</a:t>
            </a:r>
            <a:r>
              <a:rPr b="1" spc="35" dirty="0">
                <a:solidFill>
                  <a:srgbClr val="231F20"/>
                </a:solidFill>
                <a:latin typeface="+mn-lt"/>
                <a:cs typeface="Calibri" panose="020F0502020204030204" pitchFamily="34" charset="0"/>
              </a:rPr>
              <a:t> </a:t>
            </a:r>
            <a:r>
              <a:rPr b="1" dirty="0" err="1">
                <a:solidFill>
                  <a:srgbClr val="231F20"/>
                </a:solidFill>
                <a:latin typeface="+mn-lt"/>
                <a:cs typeface="Calibri" panose="020F0502020204030204" pitchFamily="34" charset="0"/>
              </a:rPr>
              <a:t>présenté</a:t>
            </a:r>
            <a:r>
              <a:rPr b="1" spc="40" dirty="0">
                <a:solidFill>
                  <a:srgbClr val="231F20"/>
                </a:solidFill>
                <a:latin typeface="+mn-lt"/>
                <a:cs typeface="Calibri" panose="020F0502020204030204" pitchFamily="34" charset="0"/>
              </a:rPr>
              <a:t> </a:t>
            </a:r>
            <a:r>
              <a:rPr b="1" dirty="0">
                <a:solidFill>
                  <a:srgbClr val="231F20"/>
                </a:solidFill>
                <a:latin typeface="+mn-lt"/>
                <a:cs typeface="Calibri" panose="020F0502020204030204" pitchFamily="34" charset="0"/>
              </a:rPr>
              <a:t>les</a:t>
            </a:r>
            <a:r>
              <a:rPr b="1" spc="40" dirty="0">
                <a:solidFill>
                  <a:srgbClr val="231F20"/>
                </a:solidFill>
                <a:latin typeface="+mn-lt"/>
                <a:cs typeface="Calibri" panose="020F0502020204030204" pitchFamily="34" charset="0"/>
              </a:rPr>
              <a:t> </a:t>
            </a:r>
            <a:r>
              <a:rPr b="1" dirty="0" err="1">
                <a:solidFill>
                  <a:srgbClr val="231F20"/>
                </a:solidFill>
                <a:latin typeface="+mn-lt"/>
                <a:cs typeface="Calibri" panose="020F0502020204030204" pitchFamily="34" charset="0"/>
              </a:rPr>
              <a:t>représentants</a:t>
            </a:r>
            <a:r>
              <a:rPr b="1" spc="35" dirty="0">
                <a:solidFill>
                  <a:srgbClr val="231F20"/>
                </a:solidFill>
                <a:latin typeface="+mn-lt"/>
                <a:cs typeface="Calibri" panose="020F0502020204030204" pitchFamily="34" charset="0"/>
              </a:rPr>
              <a:t> </a:t>
            </a:r>
            <a:r>
              <a:rPr b="1" dirty="0">
                <a:solidFill>
                  <a:srgbClr val="231F20"/>
                </a:solidFill>
                <a:latin typeface="+mn-lt"/>
                <a:cs typeface="Calibri" panose="020F0502020204030204" pitchFamily="34" charset="0"/>
              </a:rPr>
              <a:t>des</a:t>
            </a:r>
            <a:r>
              <a:rPr b="1" spc="40" dirty="0">
                <a:solidFill>
                  <a:srgbClr val="231F20"/>
                </a:solidFill>
                <a:latin typeface="+mn-lt"/>
                <a:cs typeface="Calibri" panose="020F0502020204030204" pitchFamily="34" charset="0"/>
              </a:rPr>
              <a:t> </a:t>
            </a:r>
            <a:r>
              <a:rPr b="1" dirty="0" err="1">
                <a:solidFill>
                  <a:srgbClr val="231F20"/>
                </a:solidFill>
                <a:latin typeface="+mn-lt"/>
                <a:cs typeface="Calibri" panose="020F0502020204030204" pitchFamily="34" charset="0"/>
              </a:rPr>
              <a:t>usagers</a:t>
            </a:r>
            <a:r>
              <a:rPr b="1" spc="40" dirty="0">
                <a:solidFill>
                  <a:srgbClr val="231F20"/>
                </a:solidFill>
                <a:latin typeface="+mn-lt"/>
                <a:cs typeface="Calibri" panose="020F0502020204030204" pitchFamily="34" charset="0"/>
              </a:rPr>
              <a:t> </a:t>
            </a:r>
            <a:br>
              <a:rPr lang="fr-FR" b="1" spc="40" dirty="0">
                <a:solidFill>
                  <a:srgbClr val="231F20"/>
                </a:solidFill>
                <a:latin typeface="+mn-lt"/>
                <a:cs typeface="Calibri" panose="020F0502020204030204" pitchFamily="34" charset="0"/>
              </a:rPr>
            </a:br>
            <a:r>
              <a:rPr b="1" dirty="0">
                <a:solidFill>
                  <a:srgbClr val="231F20"/>
                </a:solidFill>
                <a:latin typeface="+mn-lt"/>
                <a:cs typeface="Calibri" panose="020F0502020204030204" pitchFamily="34" charset="0"/>
              </a:rPr>
              <a:t>à</a:t>
            </a:r>
            <a:r>
              <a:rPr b="1" spc="40" dirty="0">
                <a:solidFill>
                  <a:srgbClr val="231F20"/>
                </a:solidFill>
                <a:latin typeface="+mn-lt"/>
                <a:cs typeface="Calibri" panose="020F0502020204030204" pitchFamily="34" charset="0"/>
              </a:rPr>
              <a:t> </a:t>
            </a:r>
            <a:r>
              <a:rPr b="1" dirty="0" err="1">
                <a:solidFill>
                  <a:srgbClr val="231F20"/>
                </a:solidFill>
                <a:latin typeface="+mn-lt"/>
                <a:cs typeface="Calibri" panose="020F0502020204030204" pitchFamily="34" charset="0"/>
              </a:rPr>
              <a:t>leur</a:t>
            </a:r>
            <a:r>
              <a:rPr b="1" spc="35" dirty="0">
                <a:solidFill>
                  <a:srgbClr val="231F20"/>
                </a:solidFill>
                <a:latin typeface="+mn-lt"/>
                <a:cs typeface="Calibri" panose="020F0502020204030204" pitchFamily="34" charset="0"/>
              </a:rPr>
              <a:t> </a:t>
            </a:r>
            <a:r>
              <a:rPr b="1" dirty="0">
                <a:solidFill>
                  <a:srgbClr val="231F20"/>
                </a:solidFill>
                <a:latin typeface="+mn-lt"/>
                <a:cs typeface="Calibri" panose="020F0502020204030204" pitchFamily="34" charset="0"/>
              </a:rPr>
              <a:t>personnel</a:t>
            </a:r>
            <a:r>
              <a:rPr b="1" spc="40" dirty="0">
                <a:solidFill>
                  <a:srgbClr val="231F20"/>
                </a:solidFill>
                <a:latin typeface="+mn-lt"/>
                <a:cs typeface="Calibri" panose="020F0502020204030204" pitchFamily="34" charset="0"/>
              </a:rPr>
              <a:t> </a:t>
            </a:r>
            <a:r>
              <a:rPr b="1" spc="-25" dirty="0" err="1">
                <a:solidFill>
                  <a:srgbClr val="231F20"/>
                </a:solidFill>
                <a:latin typeface="+mn-lt"/>
                <a:cs typeface="Calibri" panose="020F0502020204030204" pitchFamily="34" charset="0"/>
              </a:rPr>
              <a:t>dès</a:t>
            </a:r>
            <a:r>
              <a:rPr b="1" spc="-25" dirty="0">
                <a:solidFill>
                  <a:srgbClr val="231F20"/>
                </a:solidFill>
                <a:latin typeface="+mn-lt"/>
                <a:cs typeface="Calibri" panose="020F0502020204030204" pitchFamily="34" charset="0"/>
              </a:rPr>
              <a:t> </a:t>
            </a:r>
            <a:r>
              <a:rPr b="1" dirty="0" err="1">
                <a:solidFill>
                  <a:srgbClr val="231F20"/>
                </a:solidFill>
                <a:latin typeface="+mn-lt"/>
                <a:cs typeface="Calibri" panose="020F0502020204030204" pitchFamily="34" charset="0"/>
              </a:rPr>
              <a:t>leur</a:t>
            </a:r>
            <a:r>
              <a:rPr b="1" spc="30" dirty="0">
                <a:solidFill>
                  <a:srgbClr val="231F20"/>
                </a:solidFill>
                <a:latin typeface="+mn-lt"/>
                <a:cs typeface="Calibri" panose="020F0502020204030204" pitchFamily="34" charset="0"/>
              </a:rPr>
              <a:t> </a:t>
            </a:r>
            <a:r>
              <a:rPr b="1" spc="-10" dirty="0" err="1">
                <a:solidFill>
                  <a:srgbClr val="231F20"/>
                </a:solidFill>
                <a:latin typeface="+mn-lt"/>
                <a:cs typeface="Calibri" panose="020F0502020204030204" pitchFamily="34" charset="0"/>
              </a:rPr>
              <a:t>arrivée</a:t>
            </a:r>
            <a:r>
              <a:rPr lang="fr-FR" b="1" spc="-10" dirty="0">
                <a:solidFill>
                  <a:srgbClr val="231F20"/>
                </a:solidFill>
                <a:latin typeface="+mn-lt"/>
                <a:cs typeface="Calibri" panose="020F0502020204030204" pitchFamily="34" charset="0"/>
              </a:rPr>
              <a:t>. </a:t>
            </a:r>
            <a:r>
              <a:rPr lang="fr-FR" b="1" dirty="0">
                <a:latin typeface="+mn-lt"/>
                <a:cs typeface="Calibri" panose="020F0502020204030204" pitchFamily="34" charset="0"/>
              </a:rPr>
              <a:t> (39% en 2022).</a:t>
            </a:r>
            <a:endParaRPr lang="fr-FR" b="1" spc="-10" dirty="0">
              <a:solidFill>
                <a:srgbClr val="231F20"/>
              </a:solidFill>
              <a:latin typeface="+mn-lt"/>
              <a:cs typeface="Calibri" panose="020F0502020204030204" pitchFamily="34" charset="0"/>
            </a:endParaRPr>
          </a:p>
        </p:txBody>
      </p:sp>
      <p:sp>
        <p:nvSpPr>
          <p:cNvPr id="9" name="ZoneTexte 8">
            <a:extLst>
              <a:ext uri="{FF2B5EF4-FFF2-40B4-BE49-F238E27FC236}">
                <a16:creationId xmlns:a16="http://schemas.microsoft.com/office/drawing/2014/main" id="{7C0388A1-F511-5CEB-A1C8-B6DD4B04D8F9}"/>
              </a:ext>
            </a:extLst>
          </p:cNvPr>
          <p:cNvSpPr txBox="1"/>
          <p:nvPr/>
        </p:nvSpPr>
        <p:spPr>
          <a:xfrm>
            <a:off x="360000" y="288000"/>
            <a:ext cx="6840000" cy="261610"/>
          </a:xfrm>
          <a:prstGeom prst="rect">
            <a:avLst/>
          </a:prstGeom>
          <a:solidFill>
            <a:srgbClr val="FFC000"/>
          </a:solidFill>
        </p:spPr>
        <p:txBody>
          <a:bodyPr wrap="square" rtlCol="0">
            <a:spAutoFit/>
          </a:bodyPr>
          <a:lstStyle/>
          <a:p>
            <a:pPr algn="r"/>
            <a:r>
              <a:rPr lang="fr-FR" sz="1100" b="1" u="sng" kern="1200" spc="20" dirty="0">
                <a:solidFill>
                  <a:schemeClr val="bg1"/>
                </a:solidFill>
                <a:latin typeface="+mn-lt"/>
                <a:ea typeface="Verdana" panose="020B0604030504040204" pitchFamily="34" charset="0"/>
                <a:cs typeface="Calibri" panose="020F0502020204030204" pitchFamily="34" charset="0"/>
              </a:rPr>
              <a:t>BILAN DU FONCTIONNEMENT DES CDU SUR LES ANNEES 2022-2023</a:t>
            </a:r>
          </a:p>
        </p:txBody>
      </p:sp>
      <p:pic>
        <p:nvPicPr>
          <p:cNvPr id="4" name="Graphique 3" descr="Hôpital avec un remplissage uni">
            <a:extLst>
              <a:ext uri="{FF2B5EF4-FFF2-40B4-BE49-F238E27FC236}">
                <a16:creationId xmlns:a16="http://schemas.microsoft.com/office/drawing/2014/main" id="{D785D746-DFD8-400F-1843-1D421FA03A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8306" y="7306406"/>
            <a:ext cx="914400" cy="914400"/>
          </a:xfrm>
          <a:prstGeom prst="rect">
            <a:avLst/>
          </a:prstGeom>
        </p:spPr>
      </p:pic>
      <p:pic>
        <p:nvPicPr>
          <p:cNvPr id="13" name="Graphique 12" descr="Interface utilisateur ou expérience utilisateur avec un remplissage uni">
            <a:extLst>
              <a:ext uri="{FF2B5EF4-FFF2-40B4-BE49-F238E27FC236}">
                <a16:creationId xmlns:a16="http://schemas.microsoft.com/office/drawing/2014/main" id="{1183BD60-7888-76A5-105B-45B0EB6C9C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890" y="606779"/>
            <a:ext cx="914400" cy="914400"/>
          </a:xfrm>
          <a:prstGeom prst="rect">
            <a:avLst/>
          </a:prstGeom>
        </p:spPr>
      </p:pic>
      <p:sp>
        <p:nvSpPr>
          <p:cNvPr id="20" name="object 9">
            <a:extLst>
              <a:ext uri="{FF2B5EF4-FFF2-40B4-BE49-F238E27FC236}">
                <a16:creationId xmlns:a16="http://schemas.microsoft.com/office/drawing/2014/main" id="{19811915-2BAF-6A1E-F74A-8414E1AB8EDF}"/>
              </a:ext>
            </a:extLst>
          </p:cNvPr>
          <p:cNvSpPr/>
          <p:nvPr/>
        </p:nvSpPr>
        <p:spPr>
          <a:xfrm>
            <a:off x="1558287" y="618997"/>
            <a:ext cx="3799002" cy="767769"/>
          </a:xfrm>
          <a:custGeom>
            <a:avLst/>
            <a:gdLst/>
            <a:ahLst/>
            <a:cxnLst/>
            <a:rect l="l" t="t" r="r" b="b"/>
            <a:pathLst>
              <a:path w="4361815" h="459740">
                <a:moveTo>
                  <a:pt x="4361815" y="0"/>
                </a:moveTo>
                <a:lnTo>
                  <a:pt x="0" y="0"/>
                </a:lnTo>
                <a:lnTo>
                  <a:pt x="0" y="459270"/>
                </a:lnTo>
                <a:lnTo>
                  <a:pt x="4361815" y="459270"/>
                </a:lnTo>
                <a:lnTo>
                  <a:pt x="4361815" y="0"/>
                </a:lnTo>
                <a:close/>
              </a:path>
            </a:pathLst>
          </a:custGeom>
          <a:noFill/>
        </p:spPr>
        <p:txBody>
          <a:bodyPr wrap="square" lIns="0" tIns="0" rIns="0" bIns="0" rtlCol="0" anchor="ctr"/>
          <a:lstStyle/>
          <a:p>
            <a:pPr>
              <a:lnSpc>
                <a:spcPts val="2600"/>
              </a:lnSpc>
            </a:pPr>
            <a:r>
              <a:rPr lang="fr-FR" sz="2400" b="1">
                <a:solidFill>
                  <a:srgbClr val="FFC000"/>
                </a:solidFill>
                <a:latin typeface="+mj-lt"/>
                <a:ea typeface="Verdana" panose="020B0604030504040204" pitchFamily="34" charset="0"/>
              </a:rPr>
              <a:t>Moyens mis à disposition</a:t>
            </a:r>
          </a:p>
        </p:txBody>
      </p:sp>
      <p:sp>
        <p:nvSpPr>
          <p:cNvPr id="21" name="object 9">
            <a:extLst>
              <a:ext uri="{FF2B5EF4-FFF2-40B4-BE49-F238E27FC236}">
                <a16:creationId xmlns:a16="http://schemas.microsoft.com/office/drawing/2014/main" id="{D648C407-769C-CD18-C7FD-C87A76C1D724}"/>
              </a:ext>
            </a:extLst>
          </p:cNvPr>
          <p:cNvSpPr/>
          <p:nvPr/>
        </p:nvSpPr>
        <p:spPr>
          <a:xfrm>
            <a:off x="1558286" y="7390334"/>
            <a:ext cx="5237046" cy="767769"/>
          </a:xfrm>
          <a:custGeom>
            <a:avLst/>
            <a:gdLst/>
            <a:ahLst/>
            <a:cxnLst/>
            <a:rect l="l" t="t" r="r" b="b"/>
            <a:pathLst>
              <a:path w="4361815" h="459740">
                <a:moveTo>
                  <a:pt x="4361815" y="0"/>
                </a:moveTo>
                <a:lnTo>
                  <a:pt x="0" y="0"/>
                </a:lnTo>
                <a:lnTo>
                  <a:pt x="0" y="459270"/>
                </a:lnTo>
                <a:lnTo>
                  <a:pt x="4361815" y="459270"/>
                </a:lnTo>
                <a:lnTo>
                  <a:pt x="4361815" y="0"/>
                </a:lnTo>
                <a:close/>
              </a:path>
            </a:pathLst>
          </a:custGeom>
          <a:noFill/>
        </p:spPr>
        <p:txBody>
          <a:bodyPr wrap="square" lIns="0" tIns="0" rIns="0" bIns="0" rtlCol="0" anchor="ctr"/>
          <a:lstStyle/>
          <a:p>
            <a:pPr>
              <a:lnSpc>
                <a:spcPts val="2600"/>
              </a:lnSpc>
            </a:pPr>
            <a:r>
              <a:rPr lang="fr-FR" sz="2400" b="1">
                <a:solidFill>
                  <a:srgbClr val="FFC000"/>
                </a:solidFill>
                <a:latin typeface="+mj-lt"/>
                <a:ea typeface="Verdana" panose="020B0604030504040204" pitchFamily="34" charset="0"/>
              </a:rPr>
              <a:t>Visibilité des représentants </a:t>
            </a:r>
            <a:br>
              <a:rPr lang="fr-FR" sz="2400" b="1">
                <a:solidFill>
                  <a:srgbClr val="FFC000"/>
                </a:solidFill>
                <a:latin typeface="+mj-lt"/>
                <a:ea typeface="Verdana" panose="020B0604030504040204" pitchFamily="34" charset="0"/>
              </a:rPr>
            </a:br>
            <a:r>
              <a:rPr lang="fr-FR" sz="2400" b="1">
                <a:solidFill>
                  <a:srgbClr val="FFC000"/>
                </a:solidFill>
                <a:latin typeface="+mj-lt"/>
                <a:ea typeface="Verdana" panose="020B0604030504040204" pitchFamily="34" charset="0"/>
              </a:rPr>
              <a:t>pour les membres des établissements</a:t>
            </a:r>
          </a:p>
        </p:txBody>
      </p:sp>
      <p:sp>
        <p:nvSpPr>
          <p:cNvPr id="22" name="object 16">
            <a:extLst>
              <a:ext uri="{FF2B5EF4-FFF2-40B4-BE49-F238E27FC236}">
                <a16:creationId xmlns:a16="http://schemas.microsoft.com/office/drawing/2014/main" id="{895BAD73-8171-F97D-711E-98EDBADBAF05}"/>
              </a:ext>
            </a:extLst>
          </p:cNvPr>
          <p:cNvSpPr txBox="1"/>
          <p:nvPr/>
        </p:nvSpPr>
        <p:spPr>
          <a:xfrm>
            <a:off x="7314705" y="7386666"/>
            <a:ext cx="92333" cy="2973543"/>
          </a:xfrm>
          <a:prstGeom prst="rect">
            <a:avLst/>
          </a:prstGeom>
        </p:spPr>
        <p:txBody>
          <a:bodyPr vert="vert270" wrap="square" lIns="0" tIns="16510" rIns="0" bIns="0" rtlCol="0">
            <a:spAutoFit/>
          </a:bodyPr>
          <a:lstStyle/>
          <a:p>
            <a:pPr marL="12700">
              <a:lnSpc>
                <a:spcPct val="100000"/>
              </a:lnSpc>
              <a:spcBef>
                <a:spcPts val="130"/>
              </a:spcBef>
            </a:pPr>
            <a:r>
              <a:rPr lang="fr-FR" sz="600" b="0">
                <a:solidFill>
                  <a:srgbClr val="231F20"/>
                </a:solidFill>
                <a:latin typeface="Calibri" panose="020F0502020204030204" pitchFamily="34" charset="0"/>
                <a:cs typeface="Calibri" panose="020F0502020204030204" pitchFamily="34" charset="0"/>
              </a:rPr>
              <a:t>Rapport </a:t>
            </a:r>
            <a:r>
              <a:rPr lang="fr-FR" sz="600" b="0" spc="-10">
                <a:solidFill>
                  <a:srgbClr val="231F20"/>
                </a:solidFill>
                <a:latin typeface="Calibri" panose="020F0502020204030204" pitchFamily="34" charset="0"/>
                <a:cs typeface="Calibri" panose="020F0502020204030204" pitchFamily="34" charset="0"/>
              </a:rPr>
              <a:t>d’activité</a:t>
            </a:r>
            <a:r>
              <a:rPr lang="fr-FR" sz="600" b="0" spc="5">
                <a:solidFill>
                  <a:srgbClr val="231F20"/>
                </a:solidFill>
                <a:latin typeface="Calibri" panose="020F0502020204030204" pitchFamily="34" charset="0"/>
                <a:cs typeface="Calibri" panose="020F0502020204030204" pitchFamily="34" charset="0"/>
              </a:rPr>
              <a:t> </a:t>
            </a:r>
            <a:r>
              <a:rPr lang="fr-FR" sz="600" b="0">
                <a:solidFill>
                  <a:srgbClr val="231F20"/>
                </a:solidFill>
                <a:latin typeface="Calibri" panose="020F0502020204030204" pitchFamily="34" charset="0"/>
                <a:cs typeface="Calibri" panose="020F0502020204030204" pitchFamily="34" charset="0"/>
              </a:rPr>
              <a:t>des </a:t>
            </a:r>
            <a:r>
              <a:rPr lang="fr-FR" sz="600" b="0" spc="-10">
                <a:solidFill>
                  <a:srgbClr val="231F20"/>
                </a:solidFill>
                <a:latin typeface="Calibri" panose="020F0502020204030204" pitchFamily="34" charset="0"/>
                <a:cs typeface="Calibri" panose="020F0502020204030204" pitchFamily="34" charset="0"/>
              </a:rPr>
              <a:t>commissions</a:t>
            </a:r>
            <a:r>
              <a:rPr lang="fr-FR" sz="600" b="0" spc="5">
                <a:solidFill>
                  <a:srgbClr val="231F20"/>
                </a:solidFill>
                <a:latin typeface="Calibri" panose="020F0502020204030204" pitchFamily="34" charset="0"/>
                <a:cs typeface="Calibri" panose="020F0502020204030204" pitchFamily="34" charset="0"/>
              </a:rPr>
              <a:t> </a:t>
            </a:r>
            <a:r>
              <a:rPr lang="fr-FR" sz="600" b="0">
                <a:solidFill>
                  <a:srgbClr val="231F20"/>
                </a:solidFill>
                <a:latin typeface="Calibri" panose="020F0502020204030204" pitchFamily="34" charset="0"/>
                <a:cs typeface="Calibri" panose="020F0502020204030204" pitchFamily="34" charset="0"/>
              </a:rPr>
              <a:t>des usagers 2024 sur les années 2022 et 2023</a:t>
            </a:r>
            <a:endParaRPr lang="fr-FR" sz="6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1462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Graphique 7">
            <a:extLst>
              <a:ext uri="{FF2B5EF4-FFF2-40B4-BE49-F238E27FC236}">
                <a16:creationId xmlns:a16="http://schemas.microsoft.com/office/drawing/2014/main" id="{AD8D6E5E-ECFF-9147-2A9A-7A82EB3FC030}"/>
              </a:ext>
            </a:extLst>
          </p:cNvPr>
          <p:cNvGraphicFramePr>
            <a:graphicFrameLocks/>
          </p:cNvGraphicFramePr>
          <p:nvPr>
            <p:extLst>
              <p:ext uri="{D42A27DB-BD31-4B8C-83A1-F6EECF244321}">
                <p14:modId xmlns:p14="http://schemas.microsoft.com/office/powerpoint/2010/main" val="3503962344"/>
              </p:ext>
            </p:extLst>
          </p:nvPr>
        </p:nvGraphicFramePr>
        <p:xfrm>
          <a:off x="2758267" y="1049230"/>
          <a:ext cx="5096779"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1" name="object 22"/>
          <p:cNvSpPr txBox="1">
            <a:spLocks/>
          </p:cNvSpPr>
          <p:nvPr/>
        </p:nvSpPr>
        <p:spPr>
          <a:xfrm>
            <a:off x="7233473" y="10418481"/>
            <a:ext cx="230504" cy="132024"/>
          </a:xfrm>
          <a:prstGeom prst="rect">
            <a:avLst/>
          </a:prstGeom>
        </p:spPr>
        <p:txBody>
          <a:bodyPr vert="horz" wrap="square" lIns="0" tIns="0" rIns="0" bIns="0" rtlCol="0">
            <a:spAutoFit/>
          </a:bodyPr>
          <a:lstStyle>
            <a:defPPr>
              <a:defRPr kern="0"/>
            </a:defPPr>
            <a:lvl1pPr>
              <a:defRPr sz="1000" b="0" i="0">
                <a:solidFill>
                  <a:srgbClr val="231F20"/>
                </a:solidFill>
                <a:latin typeface="Arial"/>
                <a:cs typeface="Arial"/>
              </a:defRPr>
            </a:lvl1pPr>
          </a:lstStyle>
          <a:p>
            <a:pPr marL="38100" algn="ctr">
              <a:lnSpc>
                <a:spcPts val="1070"/>
              </a:lnSpc>
            </a:pPr>
            <a:fld id="{81D60167-4931-47E6-BA6A-407CBD079E47}" type="slidenum">
              <a:rPr lang="fr-FR" sz="800" spc="-25" smtClean="0">
                <a:latin typeface="Calibri" panose="020F0502020204030204" pitchFamily="34" charset="0"/>
                <a:cs typeface="Calibri" panose="020F0502020204030204" pitchFamily="34" charset="0"/>
              </a:rPr>
              <a:pPr marL="38100" algn="ctr">
                <a:lnSpc>
                  <a:spcPts val="1070"/>
                </a:lnSpc>
              </a:pPr>
              <a:t>8</a:t>
            </a:fld>
            <a:endParaRPr lang="fr-FR" spc="-25">
              <a:latin typeface="Calibri" panose="020F0502020204030204" pitchFamily="34" charset="0"/>
              <a:cs typeface="Calibri" panose="020F0502020204030204"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3453315177"/>
              </p:ext>
            </p:extLst>
          </p:nvPr>
        </p:nvGraphicFramePr>
        <p:xfrm>
          <a:off x="560091" y="3825968"/>
          <a:ext cx="4718133" cy="1823434"/>
        </p:xfrm>
        <a:graphic>
          <a:graphicData uri="http://schemas.openxmlformats.org/drawingml/2006/table">
            <a:tbl>
              <a:tblPr/>
              <a:tblGrid>
                <a:gridCol w="3090530">
                  <a:extLst>
                    <a:ext uri="{9D8B030D-6E8A-4147-A177-3AD203B41FA5}">
                      <a16:colId xmlns:a16="http://schemas.microsoft.com/office/drawing/2014/main" val="310563260"/>
                    </a:ext>
                  </a:extLst>
                </a:gridCol>
                <a:gridCol w="869938">
                  <a:extLst>
                    <a:ext uri="{9D8B030D-6E8A-4147-A177-3AD203B41FA5}">
                      <a16:colId xmlns:a16="http://schemas.microsoft.com/office/drawing/2014/main" val="2336502396"/>
                    </a:ext>
                  </a:extLst>
                </a:gridCol>
                <a:gridCol w="757665">
                  <a:extLst>
                    <a:ext uri="{9D8B030D-6E8A-4147-A177-3AD203B41FA5}">
                      <a16:colId xmlns:a16="http://schemas.microsoft.com/office/drawing/2014/main" val="2342299392"/>
                    </a:ext>
                  </a:extLst>
                </a:gridCol>
              </a:tblGrid>
              <a:tr h="320752">
                <a:tc>
                  <a:txBody>
                    <a:bodyPr/>
                    <a:lstStyle/>
                    <a:p>
                      <a:pPr marL="0" marR="0" lvl="0" indent="0" algn="l" defTabSz="914400" eaLnBrk="1" fontAlgn="auto" latinLnBrk="0" hangingPunct="1">
                        <a:lnSpc>
                          <a:spcPct val="107000"/>
                        </a:lnSpc>
                        <a:spcBef>
                          <a:spcPts val="0"/>
                        </a:spcBef>
                        <a:spcAft>
                          <a:spcPts val="800"/>
                        </a:spcAft>
                        <a:buClrTx/>
                        <a:buSzTx/>
                        <a:buFontTx/>
                        <a:buNone/>
                        <a:tabLst/>
                        <a:defRPr/>
                      </a:pPr>
                      <a:r>
                        <a:rPr lang="fr-FR" sz="1200" b="1" kern="1200" spc="20">
                          <a:solidFill>
                            <a:srgbClr val="231F20"/>
                          </a:solidFill>
                          <a:latin typeface="+mj-lt"/>
                          <a:cs typeface="Calibri" panose="020F0502020204030204" pitchFamily="34" charset="0"/>
                        </a:rPr>
                        <a:t>Diffusion des informations aux usagers via : </a:t>
                      </a:r>
                      <a:endParaRPr lang="fr-FR" sz="1200" b="1" kern="1200" spc="20">
                        <a:latin typeface="+mj-lt"/>
                        <a:cs typeface="Calibri" panose="020F0502020204030204" pitchFamily="34"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7000"/>
                        </a:lnSpc>
                        <a:spcAft>
                          <a:spcPts val="800"/>
                        </a:spcAft>
                      </a:pPr>
                      <a:r>
                        <a:rPr lang="fr-FR" sz="1200" b="1" dirty="0">
                          <a:effectLst/>
                          <a:latin typeface="+mj-lt"/>
                          <a:ea typeface="PMingLiU"/>
                          <a:cs typeface="Times New Roman" panose="02020603050405020304" pitchFamily="18" charset="0"/>
                        </a:rPr>
                        <a:t>2022</a:t>
                      </a: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7000"/>
                        </a:lnSpc>
                        <a:spcAft>
                          <a:spcPts val="800"/>
                        </a:spcAft>
                      </a:pPr>
                      <a:r>
                        <a:rPr lang="fr-FR" sz="1200" b="1" dirty="0">
                          <a:effectLst/>
                          <a:latin typeface="+mj-lt"/>
                          <a:ea typeface="PMingLiU"/>
                          <a:cs typeface="Times New Roman" panose="02020603050405020304" pitchFamily="18" charset="0"/>
                        </a:rPr>
                        <a:t>2023</a:t>
                      </a: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13523379"/>
                  </a:ext>
                </a:extLst>
              </a:tr>
              <a:tr h="250447">
                <a:tc>
                  <a:txBody>
                    <a:bodyPr/>
                    <a:lstStyle/>
                    <a:p>
                      <a:pPr algn="l">
                        <a:lnSpc>
                          <a:spcPct val="107000"/>
                        </a:lnSpc>
                        <a:spcAft>
                          <a:spcPts val="800"/>
                        </a:spcAft>
                      </a:pPr>
                      <a:r>
                        <a:rPr lang="fr-FR" sz="1100" b="0">
                          <a:effectLst/>
                          <a:latin typeface="+mj-lt"/>
                          <a:ea typeface="PMingLiU"/>
                          <a:cs typeface="Times New Roman" panose="02020603050405020304" pitchFamily="18" charset="0"/>
                        </a:rPr>
                        <a:t>Livret d'accueil </a:t>
                      </a: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1100" b="0" dirty="0">
                          <a:effectLst/>
                          <a:latin typeface="+mj-lt"/>
                          <a:ea typeface="PMingLiU"/>
                          <a:cs typeface="Times New Roman" panose="02020603050405020304" pitchFamily="18" charset="0"/>
                        </a:rPr>
                        <a:t>99 %</a:t>
                      </a: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1100" b="0" dirty="0">
                          <a:effectLst/>
                          <a:latin typeface="+mj-lt"/>
                          <a:ea typeface="PMingLiU"/>
                          <a:cs typeface="Times New Roman" panose="02020603050405020304" pitchFamily="18" charset="0"/>
                        </a:rPr>
                        <a:t>99%</a:t>
                      </a: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1611461"/>
                  </a:ext>
                </a:extLst>
              </a:tr>
              <a:tr h="250447">
                <a:tc>
                  <a:txBody>
                    <a:bodyPr/>
                    <a:lstStyle/>
                    <a:p>
                      <a:pPr algn="l">
                        <a:lnSpc>
                          <a:spcPct val="107000"/>
                        </a:lnSpc>
                        <a:spcAft>
                          <a:spcPts val="800"/>
                        </a:spcAft>
                      </a:pPr>
                      <a:r>
                        <a:rPr lang="fr-FR" sz="1100" b="0">
                          <a:effectLst/>
                          <a:latin typeface="+mj-lt"/>
                          <a:ea typeface="PMingLiU"/>
                          <a:cs typeface="Times New Roman" panose="02020603050405020304" pitchFamily="18" charset="0"/>
                        </a:rPr>
                        <a:t>Affichage </a:t>
                      </a: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1100" b="0" dirty="0">
                          <a:effectLst/>
                          <a:latin typeface="+mj-lt"/>
                          <a:ea typeface="PMingLiU"/>
                          <a:cs typeface="Times New Roman" panose="02020603050405020304" pitchFamily="18" charset="0"/>
                        </a:rPr>
                        <a:t>87 %</a:t>
                      </a: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1100" b="0" dirty="0">
                          <a:effectLst/>
                          <a:latin typeface="+mj-lt"/>
                          <a:ea typeface="PMingLiU"/>
                          <a:cs typeface="Times New Roman" panose="02020603050405020304" pitchFamily="18" charset="0"/>
                        </a:rPr>
                        <a:t>93%</a:t>
                      </a: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8472147"/>
                  </a:ext>
                </a:extLst>
              </a:tr>
              <a:tr h="250447">
                <a:tc>
                  <a:txBody>
                    <a:bodyPr/>
                    <a:lstStyle/>
                    <a:p>
                      <a:pPr algn="l">
                        <a:lnSpc>
                          <a:spcPct val="107000"/>
                        </a:lnSpc>
                        <a:spcAft>
                          <a:spcPts val="800"/>
                        </a:spcAft>
                      </a:pPr>
                      <a:r>
                        <a:rPr lang="fr-FR" sz="1100" b="0">
                          <a:effectLst/>
                          <a:latin typeface="+mj-lt"/>
                          <a:ea typeface="PMingLiU"/>
                          <a:cs typeface="Times New Roman" panose="02020603050405020304" pitchFamily="18" charset="0"/>
                        </a:rPr>
                        <a:t>Accueil ou entrée de l'établissement </a:t>
                      </a: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1100" b="0" dirty="0">
                          <a:effectLst/>
                          <a:latin typeface="+mj-lt"/>
                          <a:ea typeface="PMingLiU"/>
                          <a:cs typeface="Times New Roman" panose="02020603050405020304" pitchFamily="18" charset="0"/>
                        </a:rPr>
                        <a:t>77 %</a:t>
                      </a: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1100" b="0" dirty="0">
                          <a:effectLst/>
                          <a:latin typeface="+mj-lt"/>
                          <a:ea typeface="PMingLiU"/>
                          <a:cs typeface="Times New Roman" panose="02020603050405020304" pitchFamily="18" charset="0"/>
                        </a:rPr>
                        <a:t>78%</a:t>
                      </a: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0360161"/>
                  </a:ext>
                </a:extLst>
              </a:tr>
              <a:tr h="250447">
                <a:tc>
                  <a:txBody>
                    <a:bodyPr/>
                    <a:lstStyle/>
                    <a:p>
                      <a:pPr algn="l">
                        <a:lnSpc>
                          <a:spcPct val="107000"/>
                        </a:lnSpc>
                        <a:spcAft>
                          <a:spcPts val="800"/>
                        </a:spcAft>
                      </a:pPr>
                      <a:r>
                        <a:rPr lang="fr-FR" sz="1100" b="0">
                          <a:effectLst/>
                          <a:latin typeface="+mj-lt"/>
                          <a:ea typeface="PMingLiU"/>
                          <a:cs typeface="Times New Roman" panose="02020603050405020304" pitchFamily="18" charset="0"/>
                        </a:rPr>
                        <a:t>Permanence pour l'information des usagers </a:t>
                      </a: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1100" b="0" dirty="0">
                          <a:effectLst/>
                          <a:latin typeface="+mj-lt"/>
                          <a:ea typeface="PMingLiU"/>
                          <a:cs typeface="Times New Roman" panose="02020603050405020304" pitchFamily="18" charset="0"/>
                        </a:rPr>
                        <a:t>21 %</a:t>
                      </a: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1100" b="0" dirty="0">
                          <a:effectLst/>
                          <a:latin typeface="+mj-lt"/>
                          <a:ea typeface="PMingLiU"/>
                          <a:cs typeface="Times New Roman" panose="02020603050405020304" pitchFamily="18" charset="0"/>
                        </a:rPr>
                        <a:t>24%</a:t>
                      </a: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2968285"/>
                  </a:ext>
                </a:extLst>
              </a:tr>
              <a:tr h="250447">
                <a:tc>
                  <a:txBody>
                    <a:bodyPr/>
                    <a:lstStyle/>
                    <a:p>
                      <a:pPr algn="l">
                        <a:lnSpc>
                          <a:spcPct val="107000"/>
                        </a:lnSpc>
                        <a:spcAft>
                          <a:spcPts val="800"/>
                        </a:spcAft>
                      </a:pPr>
                      <a:r>
                        <a:rPr lang="fr-FR" sz="1100" b="0">
                          <a:effectLst/>
                          <a:latin typeface="+mj-lt"/>
                          <a:ea typeface="PMingLiU"/>
                          <a:cs typeface="Times New Roman" panose="02020603050405020304" pitchFamily="18" charset="0"/>
                        </a:rPr>
                        <a:t>Référent désigné à cet effet </a:t>
                      </a: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1100" b="0" dirty="0">
                          <a:effectLst/>
                          <a:latin typeface="+mj-lt"/>
                          <a:ea typeface="PMingLiU"/>
                          <a:cs typeface="Times New Roman" panose="02020603050405020304" pitchFamily="18" charset="0"/>
                        </a:rPr>
                        <a:t>15 %</a:t>
                      </a: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1100" b="0" dirty="0">
                          <a:effectLst/>
                          <a:latin typeface="+mj-lt"/>
                          <a:ea typeface="PMingLiU"/>
                          <a:cs typeface="Times New Roman" panose="02020603050405020304" pitchFamily="18" charset="0"/>
                        </a:rPr>
                        <a:t>13%</a:t>
                      </a: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9882569"/>
                  </a:ext>
                </a:extLst>
              </a:tr>
              <a:tr h="250447">
                <a:tc>
                  <a:txBody>
                    <a:bodyPr/>
                    <a:lstStyle/>
                    <a:p>
                      <a:pPr algn="l">
                        <a:lnSpc>
                          <a:spcPct val="107000"/>
                        </a:lnSpc>
                        <a:spcAft>
                          <a:spcPts val="800"/>
                        </a:spcAft>
                      </a:pPr>
                      <a:r>
                        <a:rPr lang="fr-FR" sz="1100" b="0" dirty="0">
                          <a:effectLst/>
                          <a:latin typeface="+mj-lt"/>
                          <a:ea typeface="PMingLiU"/>
                          <a:cs typeface="Times New Roman" panose="02020603050405020304" pitchFamily="18" charset="0"/>
                        </a:rPr>
                        <a:t>Autre(s) </a:t>
                      </a: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1100" b="0" dirty="0">
                          <a:effectLst/>
                          <a:latin typeface="+mj-lt"/>
                          <a:ea typeface="PMingLiU"/>
                          <a:cs typeface="Times New Roman" panose="02020603050405020304" pitchFamily="18" charset="0"/>
                        </a:rPr>
                        <a:t>26 %</a:t>
                      </a: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1100" b="0" dirty="0">
                          <a:effectLst/>
                          <a:latin typeface="+mj-lt"/>
                          <a:ea typeface="PMingLiU"/>
                          <a:cs typeface="Times New Roman" panose="02020603050405020304" pitchFamily="18" charset="0"/>
                        </a:rPr>
                        <a:t>33%</a:t>
                      </a: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0483382"/>
                  </a:ext>
                </a:extLst>
              </a:tr>
            </a:tbl>
          </a:graphicData>
        </a:graphic>
      </p:graphicFrame>
      <p:sp>
        <p:nvSpPr>
          <p:cNvPr id="15" name="Rectangle avec coins arrondis en diagonale 14"/>
          <p:cNvSpPr/>
          <p:nvPr/>
        </p:nvSpPr>
        <p:spPr>
          <a:xfrm>
            <a:off x="504000" y="7848326"/>
            <a:ext cx="6664298" cy="2248474"/>
          </a:xfrm>
          <a:prstGeom prst="roundRect">
            <a:avLst/>
          </a:prstGeom>
          <a:solidFill>
            <a:schemeClr val="accent6">
              <a:lumMod val="20000"/>
              <a:lumOff val="80000"/>
            </a:schemeClr>
          </a:solidFill>
          <a:ln>
            <a:solidFill>
              <a:schemeClr val="accent6"/>
            </a:solidFill>
          </a:ln>
        </p:spPr>
        <p:style>
          <a:lnRef idx="3">
            <a:schemeClr val="lt1"/>
          </a:lnRef>
          <a:fillRef idx="1">
            <a:schemeClr val="accent3"/>
          </a:fillRef>
          <a:effectRef idx="1">
            <a:schemeClr val="accent3"/>
          </a:effectRef>
          <a:fontRef idx="minor">
            <a:schemeClr val="lt1"/>
          </a:fontRef>
        </p:style>
        <p:txBody>
          <a:bodyPr rtlCol="0" anchor="t"/>
          <a:lstStyle/>
          <a:p>
            <a:pPr algn="l">
              <a:spcAft>
                <a:spcPts val="600"/>
              </a:spcAft>
            </a:pPr>
            <a:r>
              <a:rPr lang="fr-FR" b="1" kern="1200" dirty="0">
                <a:solidFill>
                  <a:schemeClr val="tx1"/>
                </a:solidFill>
              </a:rPr>
              <a:t>Objectif 2025</a:t>
            </a:r>
            <a:endParaRPr lang="fr-FR" kern="1200" dirty="0">
              <a:solidFill>
                <a:schemeClr val="tx1"/>
              </a:solidFill>
            </a:endParaRPr>
          </a:p>
          <a:p>
            <a:pPr marL="171450" indent="-171450" algn="l">
              <a:buFont typeface="Arial" panose="020B0604020202020204" pitchFamily="34" charset="0"/>
              <a:buChar char="•"/>
            </a:pPr>
            <a:r>
              <a:rPr lang="fr-FR" sz="1200" kern="1200" dirty="0">
                <a:solidFill>
                  <a:schemeClr val="tx1"/>
                </a:solidFill>
              </a:rPr>
              <a:t>Améliorer l’accessibilité directe aux RU dans le contact avec les usagers notamment </a:t>
            </a:r>
            <a:br>
              <a:rPr lang="fr-FR" sz="1200" kern="1200" dirty="0">
                <a:solidFill>
                  <a:schemeClr val="tx1"/>
                </a:solidFill>
              </a:rPr>
            </a:br>
            <a:r>
              <a:rPr lang="fr-FR" sz="1200" kern="1200" dirty="0">
                <a:solidFill>
                  <a:schemeClr val="tx1"/>
                </a:solidFill>
              </a:rPr>
              <a:t>par le biais d’une permanence ou d’une maison des usagers.</a:t>
            </a:r>
          </a:p>
          <a:p>
            <a:pPr marL="171450" indent="-171450" algn="l">
              <a:buFont typeface="Arial" panose="020B0604020202020204" pitchFamily="34" charset="0"/>
              <a:buChar char="•"/>
            </a:pPr>
            <a:endParaRPr lang="fr-FR" sz="1200" kern="1200" dirty="0">
              <a:solidFill>
                <a:schemeClr val="tx1"/>
              </a:solidFill>
            </a:endParaRPr>
          </a:p>
          <a:p>
            <a:pPr marL="171450" indent="-171450" algn="l">
              <a:buFont typeface="Arial" panose="020B0604020202020204" pitchFamily="34" charset="0"/>
              <a:buChar char="•"/>
            </a:pPr>
            <a:r>
              <a:rPr lang="fr-FR" sz="1200" kern="1200" dirty="0">
                <a:solidFill>
                  <a:schemeClr val="tx1"/>
                </a:solidFill>
              </a:rPr>
              <a:t>Poursuivre la dynamique de diversification des moyens de communication en dehors </a:t>
            </a:r>
            <a:br>
              <a:rPr lang="fr-FR" sz="1200" kern="1200" dirty="0">
                <a:solidFill>
                  <a:schemeClr val="tx1"/>
                </a:solidFill>
              </a:rPr>
            </a:br>
            <a:r>
              <a:rPr lang="fr-FR" sz="1200" kern="1200" dirty="0">
                <a:solidFill>
                  <a:schemeClr val="tx1"/>
                </a:solidFill>
              </a:rPr>
              <a:t>des éléments réglementaires permettant de mieux repérer les RU et la mission de la CDU.</a:t>
            </a:r>
          </a:p>
          <a:p>
            <a:pPr marL="171450" indent="-171450" algn="l">
              <a:buFont typeface="Arial" panose="020B0604020202020204" pitchFamily="34" charset="0"/>
              <a:buChar char="•"/>
            </a:pPr>
            <a:endParaRPr lang="fr-FR" sz="1200" kern="1200" dirty="0">
              <a:solidFill>
                <a:schemeClr val="tx1"/>
              </a:solidFill>
            </a:endParaRPr>
          </a:p>
          <a:p>
            <a:pPr marL="171450" indent="-171450" algn="l">
              <a:buFont typeface="Arial" panose="020B0604020202020204" pitchFamily="34" charset="0"/>
              <a:buChar char="•"/>
            </a:pPr>
            <a:r>
              <a:rPr lang="fr-FR" sz="1200" kern="1200" dirty="0">
                <a:solidFill>
                  <a:schemeClr val="tx1"/>
                </a:solidFill>
              </a:rPr>
              <a:t>Favoriser la traduction des supports d’information (livret d’accueil, affichage) dans lesquels </a:t>
            </a:r>
            <a:br>
              <a:rPr lang="fr-FR" sz="1200" kern="1200" dirty="0">
                <a:solidFill>
                  <a:schemeClr val="tx1"/>
                </a:solidFill>
              </a:rPr>
            </a:br>
            <a:r>
              <a:rPr lang="fr-FR" sz="1200" kern="1200" dirty="0">
                <a:solidFill>
                  <a:schemeClr val="tx1"/>
                </a:solidFill>
              </a:rPr>
              <a:t>la CDU est présentée en « facile à lire et à comprendre » (FALC).</a:t>
            </a:r>
          </a:p>
        </p:txBody>
      </p:sp>
      <p:sp>
        <p:nvSpPr>
          <p:cNvPr id="21" name="object 8"/>
          <p:cNvSpPr txBox="1"/>
          <p:nvPr/>
        </p:nvSpPr>
        <p:spPr>
          <a:xfrm>
            <a:off x="580310" y="1946385"/>
            <a:ext cx="3326845" cy="1182375"/>
          </a:xfrm>
          <a:prstGeom prst="rect">
            <a:avLst/>
          </a:prstGeom>
        </p:spPr>
        <p:txBody>
          <a:bodyPr vert="horz" wrap="square" lIns="0" tIns="12700" rIns="0" bIns="0" rtlCol="0">
            <a:spAutoFit/>
          </a:bodyPr>
          <a:lstStyle/>
          <a:p>
            <a:pPr algn="r">
              <a:spcBef>
                <a:spcPts val="100"/>
              </a:spcBef>
              <a:spcAft>
                <a:spcPts val="300"/>
              </a:spcAft>
              <a:tabLst>
                <a:tab pos="240665" algn="l"/>
              </a:tabLst>
            </a:pPr>
            <a:r>
              <a:rPr lang="fr-FR" sz="2000" kern="1200" spc="20" dirty="0">
                <a:solidFill>
                  <a:srgbClr val="ED7D31"/>
                </a:solidFill>
                <a:latin typeface="Wingdings 3" panose="05040102010807070707" pitchFamily="18" charset="2"/>
                <a:cs typeface="Calibri" panose="020F0502020204030204" pitchFamily="34" charset="0"/>
              </a:rPr>
              <a:t>k</a:t>
            </a:r>
            <a:r>
              <a:rPr lang="fr-FR" sz="2000" kern="1200" spc="20" dirty="0">
                <a:solidFill>
                  <a:srgbClr val="ED7D31"/>
                </a:solidFill>
                <a:latin typeface="+mn-lt"/>
                <a:cs typeface="Calibri" panose="020F0502020204030204" pitchFamily="34" charset="0"/>
              </a:rPr>
              <a:t> </a:t>
            </a:r>
            <a:r>
              <a:rPr lang="fr-FR" sz="2000" b="1" kern="1200" spc="20" dirty="0">
                <a:solidFill>
                  <a:srgbClr val="ED7D31"/>
                </a:solidFill>
                <a:latin typeface="+mn-lt"/>
                <a:cs typeface="Calibri" panose="020F0502020204030204" pitchFamily="34" charset="0"/>
              </a:rPr>
              <a:t>92% </a:t>
            </a:r>
            <a:r>
              <a:rPr lang="fr-FR" sz="1400" b="1" kern="1200" spc="20" dirty="0">
                <a:solidFill>
                  <a:srgbClr val="231F20"/>
                </a:solidFill>
                <a:latin typeface="+mn-lt"/>
                <a:cs typeface="Calibri" panose="020F0502020204030204" pitchFamily="34" charset="0"/>
              </a:rPr>
              <a:t>des établissements de santé </a:t>
            </a:r>
            <a:br>
              <a:rPr lang="fr-FR" sz="1400" b="1" kern="1200" spc="20" dirty="0">
                <a:solidFill>
                  <a:srgbClr val="231F20"/>
                </a:solidFill>
                <a:latin typeface="+mn-lt"/>
                <a:cs typeface="Calibri" panose="020F0502020204030204" pitchFamily="34" charset="0"/>
              </a:rPr>
            </a:br>
            <a:r>
              <a:rPr lang="fr-FR" sz="1400" b="1" kern="1200" spc="20" dirty="0">
                <a:solidFill>
                  <a:srgbClr val="231F20"/>
                </a:solidFill>
                <a:latin typeface="+mn-lt"/>
                <a:cs typeface="Calibri" panose="020F0502020204030204" pitchFamily="34" charset="0"/>
              </a:rPr>
              <a:t>indiquent les noms et coordonnées des représentants des usagers </a:t>
            </a:r>
            <a:br>
              <a:rPr lang="fr-FR" sz="1400" b="1" kern="1200" spc="20" dirty="0">
                <a:solidFill>
                  <a:srgbClr val="231F20"/>
                </a:solidFill>
                <a:latin typeface="+mn-lt"/>
                <a:cs typeface="Calibri" panose="020F0502020204030204" pitchFamily="34" charset="0"/>
              </a:rPr>
            </a:br>
            <a:r>
              <a:rPr lang="fr-FR" sz="1400" b="1" kern="1200" spc="20" dirty="0">
                <a:solidFill>
                  <a:srgbClr val="231F20"/>
                </a:solidFill>
                <a:latin typeface="+mn-lt"/>
                <a:cs typeface="Calibri" panose="020F0502020204030204" pitchFamily="34" charset="0"/>
              </a:rPr>
              <a:t>sur les documents d’information destinés aux usagers (87% en 2022).</a:t>
            </a:r>
          </a:p>
        </p:txBody>
      </p:sp>
      <p:sp>
        <p:nvSpPr>
          <p:cNvPr id="22" name="object 8"/>
          <p:cNvSpPr txBox="1"/>
          <p:nvPr/>
        </p:nvSpPr>
        <p:spPr>
          <a:xfrm>
            <a:off x="511405" y="6186022"/>
            <a:ext cx="6480174" cy="1320874"/>
          </a:xfrm>
          <a:prstGeom prst="rect">
            <a:avLst/>
          </a:prstGeom>
        </p:spPr>
        <p:txBody>
          <a:bodyPr vert="horz" wrap="square" lIns="0" tIns="12700" rIns="0" bIns="0" rtlCol="0">
            <a:spAutoFit/>
          </a:bodyPr>
          <a:lstStyle/>
          <a:p>
            <a:pPr marR="5080" algn="l">
              <a:spcBef>
                <a:spcPts val="100"/>
              </a:spcBef>
            </a:pPr>
            <a:r>
              <a:rPr lang="fr-FR" sz="1600" kern="1200" spc="20" dirty="0">
                <a:solidFill>
                  <a:srgbClr val="ED7D31"/>
                </a:solidFill>
                <a:latin typeface="Wingdings 3" panose="05040102010807070707" pitchFamily="18" charset="2"/>
                <a:cs typeface="Calibri" panose="020F0502020204030204" pitchFamily="34" charset="0"/>
              </a:rPr>
              <a:t>k</a:t>
            </a:r>
            <a:r>
              <a:rPr lang="fr-FR" sz="1600" kern="1200" spc="20" dirty="0">
                <a:solidFill>
                  <a:srgbClr val="ED7D31"/>
                </a:solidFill>
                <a:latin typeface="+mn-lt"/>
                <a:cs typeface="Calibri" panose="020F0502020204030204" pitchFamily="34" charset="0"/>
              </a:rPr>
              <a:t> </a:t>
            </a:r>
            <a:r>
              <a:rPr lang="fr-FR" sz="1600" b="1" kern="1200" spc="20" dirty="0">
                <a:solidFill>
                  <a:srgbClr val="ED7D31"/>
                </a:solidFill>
                <a:latin typeface="+mn-lt"/>
                <a:cs typeface="Calibri" panose="020F0502020204030204" pitchFamily="34" charset="0"/>
              </a:rPr>
              <a:t>98% </a:t>
            </a:r>
            <a:r>
              <a:rPr lang="fr-FR" sz="1600" b="1" kern="1200" spc="20" dirty="0">
                <a:solidFill>
                  <a:srgbClr val="231F20"/>
                </a:solidFill>
                <a:latin typeface="+mn-lt"/>
                <a:cs typeface="Calibri" panose="020F0502020204030204" pitchFamily="34" charset="0"/>
              </a:rPr>
              <a:t>des usagers peuvent contacter un représentant des usagers à tout moment en cas de difficulté (95% en 2022). </a:t>
            </a:r>
          </a:p>
          <a:p>
            <a:pPr marR="5080" algn="l">
              <a:spcBef>
                <a:spcPts val="100"/>
              </a:spcBef>
            </a:pPr>
            <a:endParaRPr lang="fr-FR" sz="1200" b="1" kern="1200" spc="20" dirty="0">
              <a:solidFill>
                <a:srgbClr val="231F20"/>
              </a:solidFill>
              <a:latin typeface="+mn-lt"/>
              <a:cs typeface="Calibri" panose="020F0502020204030204" pitchFamily="34" charset="0"/>
            </a:endParaRPr>
          </a:p>
          <a:p>
            <a:pPr marR="5080" algn="l">
              <a:spcBef>
                <a:spcPts val="100"/>
              </a:spcBef>
            </a:pPr>
            <a:r>
              <a:rPr lang="fr-FR" sz="1400" b="1" kern="1200" spc="20" dirty="0">
                <a:solidFill>
                  <a:schemeClr val="tx1"/>
                </a:solidFill>
                <a:cs typeface="Calibri" panose="020F0502020204030204" pitchFamily="34" charset="0"/>
              </a:rPr>
              <a:t>&gt;&gt; </a:t>
            </a:r>
            <a:r>
              <a:rPr lang="fr-FR" sz="1400" b="1" kern="1200" spc="20" dirty="0">
                <a:solidFill>
                  <a:srgbClr val="231F20"/>
                </a:solidFill>
                <a:latin typeface="+mn-lt"/>
                <a:cs typeface="Calibri" panose="020F0502020204030204" pitchFamily="34" charset="0"/>
              </a:rPr>
              <a:t>dans 20% des établissements</a:t>
            </a:r>
            <a:r>
              <a:rPr lang="fr-FR" sz="1400" kern="1200" spc="20" dirty="0">
                <a:solidFill>
                  <a:srgbClr val="231F20"/>
                </a:solidFill>
                <a:latin typeface="+mn-lt"/>
                <a:cs typeface="Calibri" panose="020F0502020204030204" pitchFamily="34" charset="0"/>
              </a:rPr>
              <a:t>, par le biais d’une permanence du type </a:t>
            </a:r>
            <a:br>
              <a:rPr lang="fr-FR" sz="1400" kern="1200" spc="20" dirty="0">
                <a:solidFill>
                  <a:srgbClr val="231F20"/>
                </a:solidFill>
                <a:latin typeface="+mn-lt"/>
                <a:cs typeface="Calibri" panose="020F0502020204030204" pitchFamily="34" charset="0"/>
              </a:rPr>
            </a:br>
            <a:r>
              <a:rPr lang="fr-FR" sz="1400" kern="1200" spc="20" dirty="0">
                <a:solidFill>
                  <a:srgbClr val="231F20"/>
                </a:solidFill>
                <a:latin typeface="+mn-lt"/>
                <a:cs typeface="Calibri" panose="020F0502020204030204" pitchFamily="34" charset="0"/>
              </a:rPr>
              <a:t>« Maisons des Usagers » (19% en 2022).</a:t>
            </a:r>
          </a:p>
          <a:p>
            <a:pPr marR="5080" algn="l">
              <a:spcBef>
                <a:spcPts val="100"/>
              </a:spcBef>
            </a:pPr>
            <a:endParaRPr lang="fr-FR" sz="1050" kern="1200" spc="20" dirty="0">
              <a:solidFill>
                <a:srgbClr val="231F20"/>
              </a:solidFill>
              <a:latin typeface="+mn-lt"/>
              <a:cs typeface="Calibri" panose="020F0502020204030204" pitchFamily="34" charset="0"/>
            </a:endParaRPr>
          </a:p>
        </p:txBody>
      </p:sp>
      <p:sp>
        <p:nvSpPr>
          <p:cNvPr id="16" name="object 20">
            <a:extLst>
              <a:ext uri="{FF2B5EF4-FFF2-40B4-BE49-F238E27FC236}">
                <a16:creationId xmlns:a16="http://schemas.microsoft.com/office/drawing/2014/main" id="{44A4689F-6BE9-567C-C48E-5E682C786780}"/>
              </a:ext>
            </a:extLst>
          </p:cNvPr>
          <p:cNvSpPr txBox="1"/>
          <p:nvPr/>
        </p:nvSpPr>
        <p:spPr>
          <a:xfrm>
            <a:off x="5506891" y="3801490"/>
            <a:ext cx="1715252" cy="1741502"/>
          </a:xfrm>
          <a:prstGeom prst="rect">
            <a:avLst/>
          </a:prstGeom>
        </p:spPr>
        <p:txBody>
          <a:bodyPr vert="horz" wrap="square" lIns="0" tIns="63500" rIns="0" bIns="0" rtlCol="0">
            <a:spAutoFit/>
          </a:bodyPr>
          <a:lstStyle/>
          <a:p>
            <a:pPr algn="l">
              <a:spcBef>
                <a:spcPts val="100"/>
              </a:spcBef>
            </a:pPr>
            <a:r>
              <a:rPr sz="900" u="sng" kern="1200" spc="20" dirty="0" err="1">
                <a:solidFill>
                  <a:srgbClr val="231F20"/>
                </a:solidFill>
                <a:latin typeface="+mn-lt"/>
                <a:cs typeface="Calibri" panose="020F0502020204030204" pitchFamily="34" charset="0"/>
              </a:rPr>
              <a:t>Ont</a:t>
            </a:r>
            <a:r>
              <a:rPr sz="900" u="sng" kern="1200" spc="20" dirty="0">
                <a:solidFill>
                  <a:srgbClr val="231F20"/>
                </a:solidFill>
                <a:latin typeface="+mn-lt"/>
                <a:cs typeface="Calibri" panose="020F0502020204030204" pitchFamily="34" charset="0"/>
              </a:rPr>
              <a:t> </a:t>
            </a:r>
            <a:r>
              <a:rPr sz="900" u="sng" kern="1200" spc="20" dirty="0" err="1">
                <a:solidFill>
                  <a:srgbClr val="231F20"/>
                </a:solidFill>
                <a:latin typeface="+mn-lt"/>
                <a:cs typeface="Calibri" panose="020F0502020204030204" pitchFamily="34" charset="0"/>
              </a:rPr>
              <a:t>également</a:t>
            </a:r>
            <a:r>
              <a:rPr sz="900" u="sng" kern="1200" spc="20" dirty="0">
                <a:solidFill>
                  <a:srgbClr val="231F20"/>
                </a:solidFill>
                <a:latin typeface="+mn-lt"/>
                <a:cs typeface="Calibri" panose="020F0502020204030204" pitchFamily="34" charset="0"/>
              </a:rPr>
              <a:t> </a:t>
            </a:r>
            <a:r>
              <a:rPr sz="900" u="sng" kern="1200" spc="20" dirty="0" err="1">
                <a:solidFill>
                  <a:srgbClr val="231F20"/>
                </a:solidFill>
                <a:latin typeface="+mn-lt"/>
                <a:cs typeface="Calibri" panose="020F0502020204030204" pitchFamily="34" charset="0"/>
              </a:rPr>
              <a:t>été</a:t>
            </a:r>
            <a:r>
              <a:rPr sz="900" u="sng" kern="1200" spc="20" dirty="0">
                <a:solidFill>
                  <a:srgbClr val="231F20"/>
                </a:solidFill>
                <a:latin typeface="+mn-lt"/>
                <a:cs typeface="Calibri" panose="020F0502020204030204" pitchFamily="34" charset="0"/>
              </a:rPr>
              <a:t> </a:t>
            </a:r>
            <a:r>
              <a:rPr sz="900" u="sng" kern="1200" spc="20" dirty="0" err="1">
                <a:solidFill>
                  <a:srgbClr val="231F20"/>
                </a:solidFill>
                <a:latin typeface="+mn-lt"/>
                <a:cs typeface="Calibri" panose="020F0502020204030204" pitchFamily="34" charset="0"/>
              </a:rPr>
              <a:t>cités</a:t>
            </a:r>
            <a:r>
              <a:rPr sz="900" u="sng" kern="1200" spc="20" dirty="0">
                <a:solidFill>
                  <a:srgbClr val="231F20"/>
                </a:solidFill>
                <a:latin typeface="+mn-lt"/>
                <a:cs typeface="Calibri" panose="020F0502020204030204" pitchFamily="34" charset="0"/>
              </a:rPr>
              <a:t> :</a:t>
            </a:r>
            <a:endParaRPr sz="900" u="sng" kern="1200" spc="20" dirty="0">
              <a:latin typeface="+mn-lt"/>
              <a:cs typeface="Calibri" panose="020F0502020204030204" pitchFamily="34" charset="0"/>
            </a:endParaRPr>
          </a:p>
          <a:p>
            <a:pPr marL="108000" indent="-108000" algn="l">
              <a:spcBef>
                <a:spcPts val="200"/>
              </a:spcBef>
              <a:buFont typeface="Wingdings" panose="05000000000000000000" pitchFamily="2" charset="2"/>
              <a:buChar char="§"/>
              <a:tabLst>
                <a:tab pos="240665" algn="l"/>
              </a:tabLst>
            </a:pPr>
            <a:r>
              <a:rPr lang="fr-FR" sz="900" kern="1200" spc="20" dirty="0">
                <a:solidFill>
                  <a:srgbClr val="231F20"/>
                </a:solidFill>
                <a:latin typeface="+mn-lt"/>
                <a:cs typeface="Calibri" panose="020F0502020204030204" pitchFamily="34" charset="0"/>
              </a:rPr>
              <a:t>L</a:t>
            </a:r>
            <a:r>
              <a:rPr sz="900" kern="1200" spc="20" dirty="0">
                <a:solidFill>
                  <a:srgbClr val="231F20"/>
                </a:solidFill>
                <a:latin typeface="+mn-lt"/>
                <a:cs typeface="Calibri" panose="020F0502020204030204" pitchFamily="34" charset="0"/>
              </a:rPr>
              <a:t>e site internet de </a:t>
            </a:r>
            <a:r>
              <a:rPr sz="900" kern="1200" spc="20" dirty="0" err="1">
                <a:solidFill>
                  <a:srgbClr val="231F20"/>
                </a:solidFill>
                <a:latin typeface="+mn-lt"/>
                <a:cs typeface="Calibri" panose="020F0502020204030204" pitchFamily="34" charset="0"/>
              </a:rPr>
              <a:t>l’établissement</a:t>
            </a:r>
            <a:r>
              <a:rPr lang="fr-FR" sz="900" kern="1200" spc="20" dirty="0">
                <a:solidFill>
                  <a:srgbClr val="231F20"/>
                </a:solidFill>
                <a:latin typeface="+mn-lt"/>
                <a:cs typeface="Calibri" panose="020F0502020204030204" pitchFamily="34" charset="0"/>
              </a:rPr>
              <a:t>, </a:t>
            </a:r>
          </a:p>
          <a:p>
            <a:pPr marL="108000" indent="-108000" algn="l">
              <a:spcBef>
                <a:spcPts val="200"/>
              </a:spcBef>
              <a:buFont typeface="Wingdings" panose="05000000000000000000" pitchFamily="2" charset="2"/>
              <a:buChar char="§"/>
              <a:tabLst>
                <a:tab pos="240665" algn="l"/>
              </a:tabLst>
            </a:pPr>
            <a:r>
              <a:rPr lang="fr-FR" sz="900" kern="1200" spc="20" dirty="0">
                <a:solidFill>
                  <a:srgbClr val="231F20"/>
                </a:solidFill>
                <a:latin typeface="+mn-lt"/>
                <a:cs typeface="Calibri" panose="020F0502020204030204" pitchFamily="34" charset="0"/>
              </a:rPr>
              <a:t>Le canal interne des télévisions, </a:t>
            </a:r>
          </a:p>
          <a:p>
            <a:pPr marL="108000" indent="-108000" algn="l">
              <a:spcBef>
                <a:spcPts val="200"/>
              </a:spcBef>
              <a:buFont typeface="Wingdings" panose="05000000000000000000" pitchFamily="2" charset="2"/>
              <a:buChar char="§"/>
              <a:tabLst>
                <a:tab pos="240665" algn="l"/>
              </a:tabLst>
            </a:pPr>
            <a:r>
              <a:rPr lang="fr-FR" sz="900" kern="1200" spc="20" dirty="0">
                <a:solidFill>
                  <a:srgbClr val="231F20"/>
                </a:solidFill>
                <a:latin typeface="+mn-lt"/>
                <a:cs typeface="Calibri" panose="020F0502020204030204" pitchFamily="34" charset="0"/>
              </a:rPr>
              <a:t>L’affichage (papier et dynamique)</a:t>
            </a:r>
            <a:r>
              <a:rPr lang="fr-FR" sz="900" kern="1200" spc="20" dirty="0">
                <a:latin typeface="+mn-lt"/>
                <a:cs typeface="Calibri" panose="020F0502020204030204" pitchFamily="34" charset="0"/>
              </a:rPr>
              <a:t>, </a:t>
            </a:r>
          </a:p>
          <a:p>
            <a:pPr marL="108000" indent="-108000" algn="l">
              <a:spcBef>
                <a:spcPts val="200"/>
              </a:spcBef>
              <a:buFont typeface="Wingdings" panose="05000000000000000000" pitchFamily="2" charset="2"/>
              <a:buChar char="§"/>
              <a:tabLst>
                <a:tab pos="240665" algn="l"/>
              </a:tabLst>
            </a:pPr>
            <a:r>
              <a:rPr lang="fr-FR" sz="900" kern="1200" spc="20" dirty="0">
                <a:solidFill>
                  <a:srgbClr val="231F20"/>
                </a:solidFill>
                <a:latin typeface="+mn-lt"/>
                <a:cs typeface="Calibri" panose="020F0502020204030204" pitchFamily="34" charset="0"/>
              </a:rPr>
              <a:t>L</a:t>
            </a:r>
            <a:r>
              <a:rPr sz="900" kern="1200" spc="20" dirty="0">
                <a:solidFill>
                  <a:srgbClr val="231F20"/>
                </a:solidFill>
                <a:latin typeface="+mn-lt"/>
                <a:cs typeface="Calibri" panose="020F0502020204030204" pitchFamily="34" charset="0"/>
              </a:rPr>
              <a:t>’</a:t>
            </a:r>
            <a:r>
              <a:rPr sz="900" kern="1200" spc="20" dirty="0" err="1">
                <a:solidFill>
                  <a:srgbClr val="231F20"/>
                </a:solidFill>
                <a:latin typeface="+mn-lt"/>
                <a:cs typeface="Calibri" panose="020F0502020204030204" pitchFamily="34" charset="0"/>
              </a:rPr>
              <a:t>espace</a:t>
            </a:r>
            <a:r>
              <a:rPr sz="900" kern="1200" spc="20" dirty="0">
                <a:solidFill>
                  <a:srgbClr val="231F20"/>
                </a:solidFill>
                <a:latin typeface="+mn-lt"/>
                <a:cs typeface="Calibri" panose="020F0502020204030204" pitchFamily="34" charset="0"/>
              </a:rPr>
              <a:t> </a:t>
            </a:r>
            <a:r>
              <a:rPr sz="900" kern="1200" spc="20" dirty="0" err="1">
                <a:solidFill>
                  <a:srgbClr val="231F20"/>
                </a:solidFill>
                <a:latin typeface="+mn-lt"/>
                <a:cs typeface="Calibri" panose="020F0502020204030204" pitchFamily="34" charset="0"/>
              </a:rPr>
              <a:t>infos</a:t>
            </a:r>
            <a:r>
              <a:rPr sz="900" kern="1200" spc="20" dirty="0">
                <a:solidFill>
                  <a:srgbClr val="231F20"/>
                </a:solidFill>
                <a:latin typeface="+mn-lt"/>
                <a:cs typeface="Calibri" panose="020F0502020204030204" pitchFamily="34" charset="0"/>
              </a:rPr>
              <a:t> « droit des </a:t>
            </a:r>
            <a:r>
              <a:rPr sz="900" kern="1200" spc="20" dirty="0" err="1">
                <a:solidFill>
                  <a:srgbClr val="231F20"/>
                </a:solidFill>
                <a:latin typeface="+mn-lt"/>
                <a:cs typeface="Calibri" panose="020F0502020204030204" pitchFamily="34" charset="0"/>
              </a:rPr>
              <a:t>usagers</a:t>
            </a:r>
            <a:r>
              <a:rPr sz="900" kern="1200" spc="20" dirty="0">
                <a:solidFill>
                  <a:srgbClr val="231F20"/>
                </a:solidFill>
                <a:latin typeface="+mn-lt"/>
                <a:cs typeface="Calibri" panose="020F0502020204030204" pitchFamily="34" charset="0"/>
              </a:rPr>
              <a:t> » et la </a:t>
            </a:r>
            <a:r>
              <a:rPr sz="900" kern="1200" spc="20" dirty="0" err="1">
                <a:solidFill>
                  <a:srgbClr val="231F20"/>
                </a:solidFill>
                <a:latin typeface="+mn-lt"/>
                <a:cs typeface="Calibri" panose="020F0502020204030204" pitchFamily="34" charset="0"/>
              </a:rPr>
              <a:t>maison</a:t>
            </a:r>
            <a:r>
              <a:rPr sz="900" kern="1200" spc="20" dirty="0">
                <a:solidFill>
                  <a:srgbClr val="231F20"/>
                </a:solidFill>
                <a:latin typeface="+mn-lt"/>
                <a:cs typeface="Calibri" panose="020F0502020204030204" pitchFamily="34" charset="0"/>
              </a:rPr>
              <a:t> des </a:t>
            </a:r>
            <a:r>
              <a:rPr sz="900" kern="1200" spc="20" dirty="0" err="1">
                <a:solidFill>
                  <a:srgbClr val="231F20"/>
                </a:solidFill>
                <a:latin typeface="+mn-lt"/>
                <a:cs typeface="Calibri" panose="020F0502020204030204" pitchFamily="34" charset="0"/>
              </a:rPr>
              <a:t>usagers</a:t>
            </a:r>
            <a:r>
              <a:rPr lang="fr-FR" sz="900" kern="1200" spc="20" dirty="0">
                <a:latin typeface="+mn-lt"/>
                <a:cs typeface="Calibri" panose="020F0502020204030204" pitchFamily="34" charset="0"/>
              </a:rPr>
              <a:t>, </a:t>
            </a:r>
          </a:p>
          <a:p>
            <a:pPr marL="108000" indent="-108000" algn="l">
              <a:spcBef>
                <a:spcPts val="200"/>
              </a:spcBef>
              <a:buFont typeface="Wingdings" panose="05000000000000000000" pitchFamily="2" charset="2"/>
              <a:buChar char="§"/>
              <a:tabLst>
                <a:tab pos="240665" algn="l"/>
              </a:tabLst>
            </a:pPr>
            <a:r>
              <a:rPr lang="fr-FR" sz="900" kern="1200" spc="20" dirty="0">
                <a:solidFill>
                  <a:srgbClr val="231F20"/>
                </a:solidFill>
                <a:latin typeface="+mn-lt"/>
                <a:cs typeface="Calibri" panose="020F0502020204030204" pitchFamily="34" charset="0"/>
              </a:rPr>
              <a:t>L</a:t>
            </a:r>
            <a:r>
              <a:rPr sz="900" kern="1200" spc="20" dirty="0">
                <a:solidFill>
                  <a:srgbClr val="231F20"/>
                </a:solidFill>
                <a:latin typeface="+mn-lt"/>
                <a:cs typeface="Calibri" panose="020F0502020204030204" pitchFamily="34" charset="0"/>
              </a:rPr>
              <a:t>es newsletters</a:t>
            </a:r>
            <a:r>
              <a:rPr lang="fr-FR" sz="900" kern="1200" spc="20" dirty="0">
                <a:solidFill>
                  <a:srgbClr val="231F20"/>
                </a:solidFill>
                <a:latin typeface="+mn-lt"/>
                <a:cs typeface="Calibri" panose="020F0502020204030204" pitchFamily="34" charset="0"/>
              </a:rPr>
              <a:t>, courriers, </a:t>
            </a:r>
          </a:p>
          <a:p>
            <a:pPr marL="108000" indent="-108000" algn="l">
              <a:spcBef>
                <a:spcPts val="200"/>
              </a:spcBef>
              <a:buFont typeface="Wingdings" panose="05000000000000000000" pitchFamily="2" charset="2"/>
              <a:buChar char="§"/>
              <a:tabLst>
                <a:tab pos="240665" algn="l"/>
              </a:tabLst>
            </a:pPr>
            <a:r>
              <a:rPr lang="fr-FR" sz="900" kern="1200" spc="20" dirty="0">
                <a:solidFill>
                  <a:srgbClr val="231F20"/>
                </a:solidFill>
                <a:latin typeface="+mn-lt"/>
                <a:cs typeface="Calibri" panose="020F0502020204030204" pitchFamily="34" charset="0"/>
              </a:rPr>
              <a:t>Le personnel soignant.</a:t>
            </a:r>
            <a:endParaRPr sz="900" kern="1200" spc="20" dirty="0">
              <a:latin typeface="+mn-lt"/>
              <a:cs typeface="Calibri" panose="020F0502020204030204" pitchFamily="34" charset="0"/>
            </a:endParaRPr>
          </a:p>
        </p:txBody>
      </p:sp>
      <p:sp>
        <p:nvSpPr>
          <p:cNvPr id="17" name="ZoneTexte 16">
            <a:extLst>
              <a:ext uri="{FF2B5EF4-FFF2-40B4-BE49-F238E27FC236}">
                <a16:creationId xmlns:a16="http://schemas.microsoft.com/office/drawing/2014/main" id="{0E6C56E8-E5BD-6324-616E-FD880A1EFC26}"/>
              </a:ext>
            </a:extLst>
          </p:cNvPr>
          <p:cNvSpPr txBox="1"/>
          <p:nvPr/>
        </p:nvSpPr>
        <p:spPr>
          <a:xfrm>
            <a:off x="360000" y="288000"/>
            <a:ext cx="6840000" cy="261610"/>
          </a:xfrm>
          <a:prstGeom prst="rect">
            <a:avLst/>
          </a:prstGeom>
          <a:solidFill>
            <a:srgbClr val="FFC000"/>
          </a:solidFill>
        </p:spPr>
        <p:txBody>
          <a:bodyPr wrap="square" rtlCol="0">
            <a:spAutoFit/>
          </a:bodyPr>
          <a:lstStyle/>
          <a:p>
            <a:pPr algn="r"/>
            <a:r>
              <a:rPr lang="fr-FR" sz="1100" b="1" u="sng" kern="1200" spc="20" dirty="0">
                <a:solidFill>
                  <a:schemeClr val="bg1"/>
                </a:solidFill>
                <a:latin typeface="+mn-lt"/>
                <a:ea typeface="Verdana" panose="020B0604030504040204" pitchFamily="34" charset="0"/>
                <a:cs typeface="Calibri" panose="020F0502020204030204" pitchFamily="34" charset="0"/>
              </a:rPr>
              <a:t>BILAN DU FONCTIONNEMENT DES CDU SUR LES ANNEES 2022-2023</a:t>
            </a:r>
          </a:p>
        </p:txBody>
      </p:sp>
      <p:pic>
        <p:nvPicPr>
          <p:cNvPr id="4" name="Graphique 3" descr="Enfants avec un remplissage uni">
            <a:extLst>
              <a:ext uri="{FF2B5EF4-FFF2-40B4-BE49-F238E27FC236}">
                <a16:creationId xmlns:a16="http://schemas.microsoft.com/office/drawing/2014/main" id="{D8804EF9-ACB0-628F-5FEA-DBA68809E8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7181" y="532365"/>
            <a:ext cx="914400" cy="914400"/>
          </a:xfrm>
          <a:prstGeom prst="rect">
            <a:avLst/>
          </a:prstGeom>
        </p:spPr>
      </p:pic>
      <p:sp>
        <p:nvSpPr>
          <p:cNvPr id="9" name="object 9">
            <a:extLst>
              <a:ext uri="{FF2B5EF4-FFF2-40B4-BE49-F238E27FC236}">
                <a16:creationId xmlns:a16="http://schemas.microsoft.com/office/drawing/2014/main" id="{65A9B56D-3603-9CE9-5BB2-165739B4B986}"/>
              </a:ext>
            </a:extLst>
          </p:cNvPr>
          <p:cNvSpPr/>
          <p:nvPr/>
        </p:nvSpPr>
        <p:spPr>
          <a:xfrm>
            <a:off x="1299226" y="618997"/>
            <a:ext cx="3799002" cy="767769"/>
          </a:xfrm>
          <a:custGeom>
            <a:avLst/>
            <a:gdLst/>
            <a:ahLst/>
            <a:cxnLst/>
            <a:rect l="l" t="t" r="r" b="b"/>
            <a:pathLst>
              <a:path w="4361815" h="459740">
                <a:moveTo>
                  <a:pt x="4361815" y="0"/>
                </a:moveTo>
                <a:lnTo>
                  <a:pt x="0" y="0"/>
                </a:lnTo>
                <a:lnTo>
                  <a:pt x="0" y="459270"/>
                </a:lnTo>
                <a:lnTo>
                  <a:pt x="4361815" y="459270"/>
                </a:lnTo>
                <a:lnTo>
                  <a:pt x="4361815" y="0"/>
                </a:lnTo>
                <a:close/>
              </a:path>
            </a:pathLst>
          </a:custGeom>
          <a:noFill/>
        </p:spPr>
        <p:txBody>
          <a:bodyPr wrap="square" lIns="0" tIns="0" rIns="0" bIns="0" rtlCol="0" anchor="ctr"/>
          <a:lstStyle/>
          <a:p>
            <a:pPr>
              <a:lnSpc>
                <a:spcPts val="2600"/>
              </a:lnSpc>
            </a:pPr>
            <a:r>
              <a:rPr lang="fr-FR" sz="2400" b="1">
                <a:solidFill>
                  <a:srgbClr val="FFC000"/>
                </a:solidFill>
                <a:latin typeface="+mj-lt"/>
                <a:ea typeface="Verdana" panose="020B0604030504040204" pitchFamily="34" charset="0"/>
              </a:rPr>
              <a:t>Visibilité des représentants </a:t>
            </a:r>
          </a:p>
          <a:p>
            <a:pPr>
              <a:lnSpc>
                <a:spcPts val="2600"/>
              </a:lnSpc>
            </a:pPr>
            <a:r>
              <a:rPr lang="fr-FR" sz="2400" b="1">
                <a:solidFill>
                  <a:srgbClr val="FFC000"/>
                </a:solidFill>
                <a:latin typeface="+mj-lt"/>
                <a:ea typeface="Verdana" panose="020B0604030504040204" pitchFamily="34" charset="0"/>
              </a:rPr>
              <a:t>pour les usagers</a:t>
            </a:r>
          </a:p>
        </p:txBody>
      </p:sp>
      <p:sp>
        <p:nvSpPr>
          <p:cNvPr id="10" name="object 16">
            <a:extLst>
              <a:ext uri="{FF2B5EF4-FFF2-40B4-BE49-F238E27FC236}">
                <a16:creationId xmlns:a16="http://schemas.microsoft.com/office/drawing/2014/main" id="{88EA0FA1-212C-BC62-1D44-C51E4C88645A}"/>
              </a:ext>
            </a:extLst>
          </p:cNvPr>
          <p:cNvSpPr txBox="1"/>
          <p:nvPr/>
        </p:nvSpPr>
        <p:spPr>
          <a:xfrm>
            <a:off x="7314705" y="7386666"/>
            <a:ext cx="92333" cy="2973543"/>
          </a:xfrm>
          <a:prstGeom prst="rect">
            <a:avLst/>
          </a:prstGeom>
        </p:spPr>
        <p:txBody>
          <a:bodyPr vert="vert270" wrap="square" lIns="0" tIns="16510" rIns="0" bIns="0" rtlCol="0">
            <a:spAutoFit/>
          </a:bodyPr>
          <a:lstStyle/>
          <a:p>
            <a:pPr marL="12700">
              <a:lnSpc>
                <a:spcPct val="100000"/>
              </a:lnSpc>
              <a:spcBef>
                <a:spcPts val="130"/>
              </a:spcBef>
            </a:pPr>
            <a:r>
              <a:rPr lang="fr-FR" sz="600" b="0">
                <a:solidFill>
                  <a:srgbClr val="231F20"/>
                </a:solidFill>
                <a:latin typeface="Calibri" panose="020F0502020204030204" pitchFamily="34" charset="0"/>
                <a:cs typeface="Calibri" panose="020F0502020204030204" pitchFamily="34" charset="0"/>
              </a:rPr>
              <a:t>Rapport </a:t>
            </a:r>
            <a:r>
              <a:rPr lang="fr-FR" sz="600" b="0" spc="-10">
                <a:solidFill>
                  <a:srgbClr val="231F20"/>
                </a:solidFill>
                <a:latin typeface="Calibri" panose="020F0502020204030204" pitchFamily="34" charset="0"/>
                <a:cs typeface="Calibri" panose="020F0502020204030204" pitchFamily="34" charset="0"/>
              </a:rPr>
              <a:t>d’activité</a:t>
            </a:r>
            <a:r>
              <a:rPr lang="fr-FR" sz="600" b="0" spc="5">
                <a:solidFill>
                  <a:srgbClr val="231F20"/>
                </a:solidFill>
                <a:latin typeface="Calibri" panose="020F0502020204030204" pitchFamily="34" charset="0"/>
                <a:cs typeface="Calibri" panose="020F0502020204030204" pitchFamily="34" charset="0"/>
              </a:rPr>
              <a:t> </a:t>
            </a:r>
            <a:r>
              <a:rPr lang="fr-FR" sz="600" b="0">
                <a:solidFill>
                  <a:srgbClr val="231F20"/>
                </a:solidFill>
                <a:latin typeface="Calibri" panose="020F0502020204030204" pitchFamily="34" charset="0"/>
                <a:cs typeface="Calibri" panose="020F0502020204030204" pitchFamily="34" charset="0"/>
              </a:rPr>
              <a:t>des </a:t>
            </a:r>
            <a:r>
              <a:rPr lang="fr-FR" sz="600" b="0" spc="-10">
                <a:solidFill>
                  <a:srgbClr val="231F20"/>
                </a:solidFill>
                <a:latin typeface="Calibri" panose="020F0502020204030204" pitchFamily="34" charset="0"/>
                <a:cs typeface="Calibri" panose="020F0502020204030204" pitchFamily="34" charset="0"/>
              </a:rPr>
              <a:t>commissions</a:t>
            </a:r>
            <a:r>
              <a:rPr lang="fr-FR" sz="600" b="0" spc="5">
                <a:solidFill>
                  <a:srgbClr val="231F20"/>
                </a:solidFill>
                <a:latin typeface="Calibri" panose="020F0502020204030204" pitchFamily="34" charset="0"/>
                <a:cs typeface="Calibri" panose="020F0502020204030204" pitchFamily="34" charset="0"/>
              </a:rPr>
              <a:t> </a:t>
            </a:r>
            <a:r>
              <a:rPr lang="fr-FR" sz="600" b="0">
                <a:solidFill>
                  <a:srgbClr val="231F20"/>
                </a:solidFill>
                <a:latin typeface="Calibri" panose="020F0502020204030204" pitchFamily="34" charset="0"/>
                <a:cs typeface="Calibri" panose="020F0502020204030204" pitchFamily="34" charset="0"/>
              </a:rPr>
              <a:t>des usagers 2024 sur les années 2022 et 2023</a:t>
            </a:r>
            <a:endParaRPr lang="fr-FR" sz="600">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504000" y="1866758"/>
            <a:ext cx="6457207" cy="259045"/>
          </a:xfrm>
          <a:prstGeom prst="rect">
            <a:avLst/>
          </a:prstGeom>
        </p:spPr>
        <p:txBody>
          <a:bodyPr vert="horz" wrap="square" lIns="0" tIns="12700" rIns="0" bIns="0" rtlCol="0">
            <a:spAutoFit/>
          </a:bodyPr>
          <a:lstStyle/>
          <a:p>
            <a:pPr marL="241300" indent="-228600">
              <a:lnSpc>
                <a:spcPct val="100000"/>
              </a:lnSpc>
              <a:spcBef>
                <a:spcPts val="100"/>
              </a:spcBef>
              <a:buFont typeface="+mj-lt"/>
              <a:buAutoNum type="alphaUcPeriod"/>
            </a:pPr>
            <a:r>
              <a:rPr sz="1600" b="1" kern="1200" spc="20">
                <a:solidFill>
                  <a:srgbClr val="231F20"/>
                </a:solidFill>
                <a:latin typeface="+mn-lt"/>
                <a:cs typeface="Calibri" panose="020F0502020204030204" pitchFamily="34" charset="0"/>
              </a:rPr>
              <a:t>La formation des représentants des </a:t>
            </a:r>
            <a:r>
              <a:rPr sz="1600" b="1" kern="1200" spc="20" err="1">
                <a:solidFill>
                  <a:srgbClr val="231F20"/>
                </a:solidFill>
                <a:latin typeface="+mn-lt"/>
                <a:cs typeface="Calibri" panose="020F0502020204030204" pitchFamily="34" charset="0"/>
              </a:rPr>
              <a:t>usagers</a:t>
            </a:r>
            <a:endParaRPr sz="1200" kern="1200" spc="20">
              <a:latin typeface="+mn-lt"/>
              <a:cs typeface="Calibri" panose="020F0502020204030204" pitchFamily="34" charset="0"/>
            </a:endParaRPr>
          </a:p>
        </p:txBody>
      </p:sp>
      <p:sp>
        <p:nvSpPr>
          <p:cNvPr id="35" name="object 22"/>
          <p:cNvSpPr txBox="1">
            <a:spLocks/>
          </p:cNvSpPr>
          <p:nvPr/>
        </p:nvSpPr>
        <p:spPr>
          <a:xfrm>
            <a:off x="7233473" y="10418481"/>
            <a:ext cx="230504" cy="132024"/>
          </a:xfrm>
          <a:prstGeom prst="rect">
            <a:avLst/>
          </a:prstGeom>
        </p:spPr>
        <p:txBody>
          <a:bodyPr vert="horz" wrap="square" lIns="0" tIns="0" rIns="0" bIns="0" rtlCol="0">
            <a:spAutoFit/>
          </a:bodyPr>
          <a:lstStyle>
            <a:defPPr>
              <a:defRPr kern="0"/>
            </a:defPPr>
            <a:lvl1pPr>
              <a:defRPr sz="1000" b="0" i="0">
                <a:solidFill>
                  <a:srgbClr val="231F20"/>
                </a:solidFill>
                <a:latin typeface="Arial"/>
                <a:cs typeface="Arial"/>
              </a:defRPr>
            </a:lvl1pPr>
          </a:lstStyle>
          <a:p>
            <a:pPr marL="38100" algn="ctr">
              <a:lnSpc>
                <a:spcPts val="1070"/>
              </a:lnSpc>
            </a:pPr>
            <a:fld id="{81D60167-4931-47E6-BA6A-407CBD079E47}" type="slidenum">
              <a:rPr lang="fr-FR" sz="800" spc="-25" smtClean="0">
                <a:latin typeface="Calibri" panose="020F0502020204030204" pitchFamily="34" charset="0"/>
                <a:cs typeface="Calibri" panose="020F0502020204030204" pitchFamily="34" charset="0"/>
              </a:rPr>
              <a:pPr marL="38100" algn="ctr">
                <a:lnSpc>
                  <a:spcPts val="1070"/>
                </a:lnSpc>
              </a:pPr>
              <a:t>9</a:t>
            </a:fld>
            <a:endParaRPr lang="fr-FR" spc="-25">
              <a:latin typeface="Calibri" panose="020F0502020204030204" pitchFamily="34" charset="0"/>
              <a:cs typeface="Calibri" panose="020F0502020204030204" pitchFamily="34" charset="0"/>
            </a:endParaRPr>
          </a:p>
        </p:txBody>
      </p:sp>
      <p:sp>
        <p:nvSpPr>
          <p:cNvPr id="15" name="object 9"/>
          <p:cNvSpPr txBox="1"/>
          <p:nvPr/>
        </p:nvSpPr>
        <p:spPr>
          <a:xfrm>
            <a:off x="482373" y="7089132"/>
            <a:ext cx="6139602" cy="1779974"/>
          </a:xfrm>
          <a:prstGeom prst="rect">
            <a:avLst/>
          </a:prstGeom>
        </p:spPr>
        <p:txBody>
          <a:bodyPr vert="horz" wrap="square" lIns="0" tIns="25400" rIns="0" bIns="0" rtlCol="0">
            <a:spAutoFit/>
          </a:bodyPr>
          <a:lstStyle/>
          <a:p>
            <a:pPr marL="1440000" marR="5715" algn="l">
              <a:spcBef>
                <a:spcPts val="600"/>
              </a:spcBef>
            </a:pPr>
            <a:r>
              <a:rPr lang="fr-FR" sz="1400" b="1" kern="1200" spc="20" dirty="0">
                <a:solidFill>
                  <a:srgbClr val="231F20"/>
                </a:solidFill>
                <a:latin typeface="+mn-lt"/>
                <a:cs typeface="Calibri" panose="020F0502020204030204" pitchFamily="34" charset="0"/>
              </a:rPr>
              <a:t>86 % des formations ont été proposées </a:t>
            </a:r>
            <a:br>
              <a:rPr lang="fr-FR" sz="1400" b="1" kern="1200" spc="20" dirty="0">
                <a:solidFill>
                  <a:srgbClr val="231F20"/>
                </a:solidFill>
                <a:latin typeface="+mn-lt"/>
                <a:cs typeface="Calibri" panose="020F0502020204030204" pitchFamily="34" charset="0"/>
              </a:rPr>
            </a:br>
            <a:r>
              <a:rPr lang="fr-FR" sz="1400" b="1" kern="1200" spc="20" dirty="0">
                <a:solidFill>
                  <a:srgbClr val="231F20"/>
                </a:solidFill>
                <a:latin typeface="+mn-lt"/>
                <a:cs typeface="Calibri" panose="020F0502020204030204" pitchFamily="34" charset="0"/>
              </a:rPr>
              <a:t>par une association, principalement France Assos Santé </a:t>
            </a:r>
          </a:p>
          <a:p>
            <a:pPr marL="1440000" marR="5715" algn="l">
              <a:spcBef>
                <a:spcPts val="600"/>
              </a:spcBef>
            </a:pPr>
            <a:r>
              <a:rPr lang="fr-FR" sz="1400" b="1" kern="1200" spc="20" dirty="0">
                <a:solidFill>
                  <a:srgbClr val="231F20"/>
                </a:solidFill>
                <a:latin typeface="+mn-lt"/>
                <a:cs typeface="Calibri" panose="020F0502020204030204" pitchFamily="34" charset="0"/>
              </a:rPr>
              <a:t>(81 % en 2022) </a:t>
            </a:r>
          </a:p>
          <a:p>
            <a:pPr marL="298450" marR="5715" indent="-285750" algn="l">
              <a:spcBef>
                <a:spcPts val="600"/>
              </a:spcBef>
              <a:buFont typeface="Wingdings 3" panose="05040102010807070707" pitchFamily="18" charset="2"/>
              <a:buChar char="k"/>
            </a:pPr>
            <a:endParaRPr lang="fr-FR" sz="1400" b="1" kern="1200" spc="20" dirty="0">
              <a:solidFill>
                <a:srgbClr val="231F20"/>
              </a:solidFill>
              <a:latin typeface="+mn-lt"/>
              <a:cs typeface="Calibri" panose="020F0502020204030204" pitchFamily="34" charset="0"/>
            </a:endParaRPr>
          </a:p>
          <a:p>
            <a:pPr marL="12700" marR="5715" algn="l">
              <a:spcBef>
                <a:spcPts val="600"/>
              </a:spcBef>
            </a:pPr>
            <a:r>
              <a:rPr lang="fr-FR" sz="1400" b="1" kern="1200" spc="20" dirty="0">
                <a:solidFill>
                  <a:srgbClr val="231F20"/>
                </a:solidFill>
                <a:latin typeface="+mn-lt"/>
                <a:cs typeface="Calibri" panose="020F0502020204030204" pitchFamily="34" charset="0"/>
              </a:rPr>
              <a:t>11 % par l’établissement de santé (14 % en 2022).</a:t>
            </a:r>
            <a:endParaRPr lang="fr-FR" sz="1400" dirty="0">
              <a:latin typeface="+mn-lt"/>
            </a:endParaRPr>
          </a:p>
          <a:p>
            <a:pPr algn="l">
              <a:spcBef>
                <a:spcPts val="600"/>
              </a:spcBef>
            </a:pPr>
            <a:r>
              <a:rPr lang="fr-FR" sz="1200" dirty="0">
                <a:latin typeface="+mn-lt"/>
              </a:rPr>
              <a:t>Les représentants des usagers ont aussi eu l'opportunité de prendre part à des colloques, conférences, webinaires, ateliers et groupes de travail.</a:t>
            </a:r>
          </a:p>
        </p:txBody>
      </p:sp>
      <p:graphicFrame>
        <p:nvGraphicFramePr>
          <p:cNvPr id="3" name="Tableau 2"/>
          <p:cNvGraphicFramePr>
            <a:graphicFrameLocks noGrp="1"/>
          </p:cNvGraphicFramePr>
          <p:nvPr>
            <p:extLst>
              <p:ext uri="{D42A27DB-BD31-4B8C-83A1-F6EECF244321}">
                <p14:modId xmlns:p14="http://schemas.microsoft.com/office/powerpoint/2010/main" val="716177651"/>
              </p:ext>
            </p:extLst>
          </p:nvPr>
        </p:nvGraphicFramePr>
        <p:xfrm>
          <a:off x="465489" y="3726727"/>
          <a:ext cx="6718348" cy="3025806"/>
        </p:xfrm>
        <a:graphic>
          <a:graphicData uri="http://schemas.openxmlformats.org/drawingml/2006/table">
            <a:tbl>
              <a:tblPr>
                <a:tableStyleId>{5C22544A-7EE6-4342-B048-85BDC9FD1C3A}</a:tableStyleId>
              </a:tblPr>
              <a:tblGrid>
                <a:gridCol w="4898410">
                  <a:extLst>
                    <a:ext uri="{9D8B030D-6E8A-4147-A177-3AD203B41FA5}">
                      <a16:colId xmlns:a16="http://schemas.microsoft.com/office/drawing/2014/main" val="85668527"/>
                    </a:ext>
                  </a:extLst>
                </a:gridCol>
                <a:gridCol w="909969">
                  <a:extLst>
                    <a:ext uri="{9D8B030D-6E8A-4147-A177-3AD203B41FA5}">
                      <a16:colId xmlns:a16="http://schemas.microsoft.com/office/drawing/2014/main" val="810671826"/>
                    </a:ext>
                  </a:extLst>
                </a:gridCol>
                <a:gridCol w="909969">
                  <a:extLst>
                    <a:ext uri="{9D8B030D-6E8A-4147-A177-3AD203B41FA5}">
                      <a16:colId xmlns:a16="http://schemas.microsoft.com/office/drawing/2014/main" val="2660082140"/>
                    </a:ext>
                  </a:extLst>
                </a:gridCol>
              </a:tblGrid>
              <a:tr h="299995">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fr-FR" sz="1200" b="1" kern="1200" spc="20" dirty="0">
                          <a:solidFill>
                            <a:srgbClr val="231F20"/>
                          </a:solidFill>
                          <a:latin typeface="+mn-lt"/>
                          <a:cs typeface="Calibri" panose="020F0502020204030204" pitchFamily="34" charset="0"/>
                        </a:rPr>
                        <a:t>Ces formations ont porté sur diverses thématiques telles que :</a:t>
                      </a:r>
                      <a:endParaRPr lang="fr-FR" sz="1200" b="1" kern="1200" spc="20" dirty="0">
                        <a:latin typeface="+mn-lt"/>
                        <a:cs typeface="Calibri" panose="020F0502020204030204" pitchFamily="34"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fr-FR" sz="1200" b="1" dirty="0">
                          <a:effectLst/>
                          <a:latin typeface="Calibri" panose="020F0502020204030204" pitchFamily="34" charset="0"/>
                          <a:ea typeface="PMingLiU"/>
                          <a:cs typeface="Times New Roman" panose="02020603050405020304" pitchFamily="18" charset="0"/>
                        </a:rPr>
                        <a:t>2022</a:t>
                      </a: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fr-FR" sz="1200" b="1" dirty="0">
                          <a:effectLst/>
                          <a:latin typeface="Calibri" panose="020F0502020204030204" pitchFamily="34" charset="0"/>
                          <a:ea typeface="PMingLiU"/>
                          <a:cs typeface="Times New Roman" panose="02020603050405020304" pitchFamily="18" charset="0"/>
                        </a:rPr>
                        <a:t>2023</a:t>
                      </a: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21294832"/>
                  </a:ext>
                </a:extLst>
              </a:tr>
              <a:tr h="241817">
                <a:tc>
                  <a:txBody>
                    <a:bodyPr/>
                    <a:lstStyle/>
                    <a:p>
                      <a:pPr algn="l">
                        <a:lnSpc>
                          <a:spcPct val="107000"/>
                        </a:lnSpc>
                        <a:spcAft>
                          <a:spcPts val="800"/>
                        </a:spcAft>
                      </a:pPr>
                      <a:r>
                        <a:rPr lang="fr-FR" sz="1050" spc="0" baseline="0">
                          <a:effectLst/>
                        </a:rPr>
                        <a:t>Sans réponses </a:t>
                      </a:r>
                      <a:endParaRPr lang="fr-FR" sz="1050" spc="0" baseline="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7000"/>
                        </a:lnSpc>
                        <a:spcAft>
                          <a:spcPts val="800"/>
                        </a:spcAft>
                      </a:pPr>
                      <a:r>
                        <a:rPr lang="fr-FR" sz="1050" dirty="0">
                          <a:effectLst/>
                        </a:rPr>
                        <a:t>6,5 %</a:t>
                      </a:r>
                      <a:endParaRPr lang="fr-FR" sz="105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7000"/>
                        </a:lnSpc>
                        <a:spcAft>
                          <a:spcPts val="800"/>
                        </a:spcAft>
                      </a:pPr>
                      <a:r>
                        <a:rPr lang="fr-FR" sz="1050" dirty="0">
                          <a:effectLst/>
                        </a:rPr>
                        <a:t>4,3 %</a:t>
                      </a:r>
                      <a:endParaRPr lang="fr-FR" sz="105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631143729"/>
                  </a:ext>
                </a:extLst>
              </a:tr>
              <a:tr h="210844">
                <a:tc>
                  <a:txBody>
                    <a:bodyPr/>
                    <a:lstStyle/>
                    <a:p>
                      <a:pPr algn="l">
                        <a:lnSpc>
                          <a:spcPct val="107000"/>
                        </a:lnSpc>
                        <a:spcAft>
                          <a:spcPts val="800"/>
                        </a:spcAft>
                      </a:pPr>
                      <a:r>
                        <a:rPr lang="fr-FR" sz="1050" spc="0" baseline="0">
                          <a:effectLst/>
                        </a:rPr>
                        <a:t>Organisation de la démocratie en santé</a:t>
                      </a:r>
                      <a:endParaRPr lang="fr-FR" sz="1050" spc="0" baseline="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7000"/>
                        </a:lnSpc>
                        <a:spcAft>
                          <a:spcPts val="800"/>
                        </a:spcAft>
                      </a:pPr>
                      <a:r>
                        <a:rPr lang="fr-FR" sz="1050">
                          <a:effectLst/>
                        </a:rPr>
                        <a:t>32 %</a:t>
                      </a:r>
                      <a:endParaRPr lang="fr-FR" sz="105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7000"/>
                        </a:lnSpc>
                        <a:spcAft>
                          <a:spcPts val="800"/>
                        </a:spcAft>
                      </a:pPr>
                      <a:r>
                        <a:rPr lang="fr-FR" sz="1050">
                          <a:effectLst/>
                        </a:rPr>
                        <a:t>33 %</a:t>
                      </a:r>
                      <a:endParaRPr lang="fr-FR" sz="105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441903146"/>
                  </a:ext>
                </a:extLst>
              </a:tr>
              <a:tr h="209149">
                <a:tc>
                  <a:txBody>
                    <a:bodyPr/>
                    <a:lstStyle/>
                    <a:p>
                      <a:pPr algn="l">
                        <a:lnSpc>
                          <a:spcPct val="107000"/>
                        </a:lnSpc>
                        <a:spcAft>
                          <a:spcPts val="800"/>
                        </a:spcAft>
                      </a:pPr>
                      <a:r>
                        <a:rPr lang="fr-FR" sz="1050" spc="0" baseline="0">
                          <a:effectLst/>
                        </a:rPr>
                        <a:t>Désignation d'une personne de confiance</a:t>
                      </a:r>
                      <a:endParaRPr lang="fr-FR" sz="1050" spc="0" baseline="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7000"/>
                        </a:lnSpc>
                        <a:spcAft>
                          <a:spcPts val="800"/>
                        </a:spcAft>
                      </a:pPr>
                      <a:r>
                        <a:rPr lang="fr-FR" sz="1050" dirty="0">
                          <a:effectLst/>
                        </a:rPr>
                        <a:t>17 %</a:t>
                      </a:r>
                      <a:endParaRPr lang="fr-FR" sz="105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7000"/>
                        </a:lnSpc>
                        <a:spcAft>
                          <a:spcPts val="800"/>
                        </a:spcAft>
                      </a:pPr>
                      <a:r>
                        <a:rPr lang="fr-FR" sz="1050">
                          <a:effectLst/>
                        </a:rPr>
                        <a:t>19 %</a:t>
                      </a:r>
                      <a:endParaRPr lang="fr-FR" sz="105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349202954"/>
                  </a:ext>
                </a:extLst>
              </a:tr>
              <a:tr h="239996">
                <a:tc>
                  <a:txBody>
                    <a:bodyPr/>
                    <a:lstStyle/>
                    <a:p>
                      <a:pPr algn="l">
                        <a:lnSpc>
                          <a:spcPct val="107000"/>
                        </a:lnSpc>
                        <a:spcAft>
                          <a:spcPts val="800"/>
                        </a:spcAft>
                      </a:pPr>
                      <a:r>
                        <a:rPr lang="fr-FR" sz="1050" spc="0" baseline="0">
                          <a:effectLst/>
                        </a:rPr>
                        <a:t>Prise en charge de la douleur</a:t>
                      </a:r>
                      <a:endParaRPr lang="fr-FR" sz="1050" spc="0" baseline="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7000"/>
                        </a:lnSpc>
                        <a:spcAft>
                          <a:spcPts val="800"/>
                        </a:spcAft>
                      </a:pPr>
                      <a:r>
                        <a:rPr lang="fr-FR" sz="1050">
                          <a:effectLst/>
                        </a:rPr>
                        <a:t>15 %</a:t>
                      </a:r>
                      <a:endParaRPr lang="fr-FR" sz="105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7000"/>
                        </a:lnSpc>
                        <a:spcAft>
                          <a:spcPts val="800"/>
                        </a:spcAft>
                      </a:pPr>
                      <a:r>
                        <a:rPr lang="fr-FR" sz="1050" dirty="0">
                          <a:effectLst/>
                        </a:rPr>
                        <a:t>15 %</a:t>
                      </a:r>
                      <a:endParaRPr lang="fr-FR" sz="105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637662706"/>
                  </a:ext>
                </a:extLst>
              </a:tr>
              <a:tr h="238175">
                <a:tc>
                  <a:txBody>
                    <a:bodyPr/>
                    <a:lstStyle/>
                    <a:p>
                      <a:pPr algn="l">
                        <a:lnSpc>
                          <a:spcPct val="107000"/>
                        </a:lnSpc>
                        <a:spcAft>
                          <a:spcPts val="800"/>
                        </a:spcAft>
                      </a:pPr>
                      <a:r>
                        <a:rPr lang="fr-FR" sz="1050" spc="0" baseline="0">
                          <a:effectLst/>
                        </a:rPr>
                        <a:t>Respect des croyances et convictions</a:t>
                      </a:r>
                      <a:endParaRPr lang="fr-FR" sz="1050" spc="0" baseline="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7000"/>
                        </a:lnSpc>
                        <a:spcAft>
                          <a:spcPts val="800"/>
                        </a:spcAft>
                      </a:pPr>
                      <a:r>
                        <a:rPr lang="fr-FR" sz="1050" dirty="0">
                          <a:effectLst/>
                        </a:rPr>
                        <a:t>67 %</a:t>
                      </a:r>
                      <a:endParaRPr lang="fr-FR" sz="105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7000"/>
                        </a:lnSpc>
                        <a:spcAft>
                          <a:spcPts val="800"/>
                        </a:spcAft>
                      </a:pPr>
                      <a:r>
                        <a:rPr lang="fr-FR" sz="1050">
                          <a:effectLst/>
                        </a:rPr>
                        <a:t>7 %</a:t>
                      </a:r>
                      <a:endParaRPr lang="fr-FR" sz="105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042370227"/>
                  </a:ext>
                </a:extLst>
              </a:tr>
              <a:tr h="203538">
                <a:tc>
                  <a:txBody>
                    <a:bodyPr/>
                    <a:lstStyle/>
                    <a:p>
                      <a:pPr algn="l">
                        <a:lnSpc>
                          <a:spcPct val="107000"/>
                        </a:lnSpc>
                        <a:spcAft>
                          <a:spcPts val="800"/>
                        </a:spcAft>
                      </a:pPr>
                      <a:r>
                        <a:rPr lang="fr-FR" sz="1050" spc="0" baseline="0">
                          <a:effectLst/>
                        </a:rPr>
                        <a:t>Rédaction de directives anticipées relatives à la fin de vie</a:t>
                      </a:r>
                      <a:endParaRPr lang="fr-FR" sz="1050" spc="0" baseline="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7000"/>
                        </a:lnSpc>
                        <a:spcAft>
                          <a:spcPts val="800"/>
                        </a:spcAft>
                      </a:pPr>
                      <a:r>
                        <a:rPr lang="fr-FR" sz="1050">
                          <a:effectLst/>
                        </a:rPr>
                        <a:t>22 %</a:t>
                      </a:r>
                      <a:endParaRPr lang="fr-FR" sz="105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7000"/>
                        </a:lnSpc>
                        <a:spcAft>
                          <a:spcPts val="800"/>
                        </a:spcAft>
                      </a:pPr>
                      <a:r>
                        <a:rPr lang="fr-FR" sz="1050">
                          <a:effectLst/>
                        </a:rPr>
                        <a:t>21 %</a:t>
                      </a:r>
                      <a:endParaRPr lang="fr-FR" sz="105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28940777"/>
                  </a:ext>
                </a:extLst>
              </a:tr>
              <a:tr h="216455">
                <a:tc>
                  <a:txBody>
                    <a:bodyPr/>
                    <a:lstStyle/>
                    <a:p>
                      <a:pPr algn="l">
                        <a:lnSpc>
                          <a:spcPct val="107000"/>
                        </a:lnSpc>
                        <a:spcAft>
                          <a:spcPts val="800"/>
                        </a:spcAft>
                      </a:pPr>
                      <a:r>
                        <a:rPr lang="fr-FR" sz="1050" spc="0" baseline="0">
                          <a:effectLst/>
                        </a:rPr>
                        <a:t>Promotion de la bientraitance</a:t>
                      </a:r>
                      <a:endParaRPr lang="fr-FR" sz="1050" spc="0" baseline="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7000"/>
                        </a:lnSpc>
                        <a:spcAft>
                          <a:spcPts val="800"/>
                        </a:spcAft>
                      </a:pPr>
                      <a:r>
                        <a:rPr lang="fr-FR" sz="1050">
                          <a:effectLst/>
                        </a:rPr>
                        <a:t>27 %</a:t>
                      </a:r>
                      <a:endParaRPr lang="fr-FR" sz="105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7000"/>
                        </a:lnSpc>
                        <a:spcAft>
                          <a:spcPts val="800"/>
                        </a:spcAft>
                      </a:pPr>
                      <a:r>
                        <a:rPr lang="fr-FR" sz="1050" dirty="0">
                          <a:effectLst/>
                        </a:rPr>
                        <a:t>26 %</a:t>
                      </a:r>
                      <a:endParaRPr lang="fr-FR" sz="105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4496074"/>
                  </a:ext>
                </a:extLst>
              </a:tr>
              <a:tr h="239996">
                <a:tc>
                  <a:txBody>
                    <a:bodyPr/>
                    <a:lstStyle/>
                    <a:p>
                      <a:pPr algn="l">
                        <a:lnSpc>
                          <a:spcPct val="107000"/>
                        </a:lnSpc>
                        <a:spcAft>
                          <a:spcPts val="800"/>
                        </a:spcAft>
                      </a:pPr>
                      <a:r>
                        <a:rPr lang="fr-FR" sz="1050" spc="0" baseline="0" dirty="0">
                          <a:effectLst/>
                        </a:rPr>
                        <a:t>Accès au dossier médical</a:t>
                      </a:r>
                      <a:endParaRPr lang="fr-FR" sz="1050" spc="0" baseline="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7000"/>
                        </a:lnSpc>
                        <a:spcAft>
                          <a:spcPts val="800"/>
                        </a:spcAft>
                      </a:pPr>
                      <a:r>
                        <a:rPr lang="fr-FR" sz="1050" dirty="0">
                          <a:effectLst/>
                        </a:rPr>
                        <a:t>9 %</a:t>
                      </a:r>
                      <a:endParaRPr lang="fr-FR" sz="105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7000"/>
                        </a:lnSpc>
                        <a:spcAft>
                          <a:spcPts val="800"/>
                        </a:spcAft>
                      </a:pPr>
                      <a:r>
                        <a:rPr lang="fr-FR" sz="1050">
                          <a:effectLst/>
                        </a:rPr>
                        <a:t>11 %</a:t>
                      </a:r>
                      <a:endParaRPr lang="fr-FR" sz="105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490393250"/>
                  </a:ext>
                </a:extLst>
              </a:tr>
              <a:tr h="409461">
                <a:tc>
                  <a:txBody>
                    <a:bodyPr/>
                    <a:lstStyle/>
                    <a:p>
                      <a:pPr algn="l">
                        <a:lnSpc>
                          <a:spcPct val="107000"/>
                        </a:lnSpc>
                        <a:spcAft>
                          <a:spcPts val="800"/>
                        </a:spcAft>
                      </a:pPr>
                      <a:r>
                        <a:rPr lang="fr-FR" sz="1050" spc="0" baseline="0" dirty="0">
                          <a:effectLst/>
                        </a:rPr>
                        <a:t>Méthodologique : organiser une réunion, prendre la parole dans un groupe, </a:t>
                      </a:r>
                      <a:br>
                        <a:rPr lang="fr-FR" sz="1050" spc="0" baseline="0" dirty="0">
                          <a:effectLst/>
                        </a:rPr>
                      </a:br>
                      <a:r>
                        <a:rPr lang="fr-FR" sz="1050" spc="0" baseline="0" dirty="0">
                          <a:effectLst/>
                        </a:rPr>
                        <a:t>répondre à une réclamation, avoir confiance en soi</a:t>
                      </a:r>
                      <a:endParaRPr lang="fr-FR" sz="1050" spc="0" baseline="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7000"/>
                        </a:lnSpc>
                        <a:spcAft>
                          <a:spcPts val="800"/>
                        </a:spcAft>
                      </a:pPr>
                      <a:r>
                        <a:rPr lang="fr-FR" sz="1050" dirty="0">
                          <a:effectLst/>
                        </a:rPr>
                        <a:t>14 %</a:t>
                      </a:r>
                      <a:endParaRPr lang="fr-FR" sz="105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7000"/>
                        </a:lnSpc>
                        <a:spcAft>
                          <a:spcPts val="800"/>
                        </a:spcAft>
                      </a:pPr>
                      <a:r>
                        <a:rPr lang="fr-FR" sz="1050" dirty="0">
                          <a:effectLst/>
                        </a:rPr>
                        <a:t>18 %</a:t>
                      </a:r>
                      <a:endParaRPr lang="fr-FR" sz="105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720935390"/>
                  </a:ext>
                </a:extLst>
              </a:tr>
              <a:tr h="51638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fr-FR" sz="1050" spc="0" baseline="0" dirty="0">
                          <a:effectLst/>
                        </a:rPr>
                        <a:t>Autre(s) </a:t>
                      </a:r>
                      <a:r>
                        <a:rPr lang="fr-FR" sz="1050" kern="1200" spc="0" baseline="0" dirty="0">
                          <a:solidFill>
                            <a:schemeClr val="tx1"/>
                          </a:solidFill>
                          <a:latin typeface="+mn-lt"/>
                          <a:cs typeface="Calibri" panose="020F0502020204030204" pitchFamily="34" charset="0"/>
                        </a:rPr>
                        <a:t>Ensemble des formations proposées </a:t>
                      </a:r>
                      <a:br>
                        <a:rPr lang="fr-FR" sz="1050" kern="1200" spc="0" baseline="0" dirty="0">
                          <a:solidFill>
                            <a:schemeClr val="tx1"/>
                          </a:solidFill>
                          <a:latin typeface="+mn-lt"/>
                          <a:cs typeface="Calibri" panose="020F0502020204030204" pitchFamily="34" charset="0"/>
                        </a:rPr>
                      </a:br>
                      <a:r>
                        <a:rPr lang="fr-FR" sz="1050" kern="1200" spc="0" baseline="0" dirty="0">
                          <a:solidFill>
                            <a:schemeClr val="tx1"/>
                          </a:solidFill>
                          <a:latin typeface="+mn-lt"/>
                          <a:cs typeface="Calibri" panose="020F0502020204030204" pitchFamily="34" charset="0"/>
                        </a:rPr>
                        <a:t>par France Asso Santé, l’ARS et les autres associations </a:t>
                      </a: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7000"/>
                        </a:lnSpc>
                        <a:spcAft>
                          <a:spcPts val="800"/>
                        </a:spcAft>
                      </a:pPr>
                      <a:r>
                        <a:rPr lang="fr-FR" sz="1050" dirty="0">
                          <a:effectLst/>
                        </a:rPr>
                        <a:t>62 %</a:t>
                      </a:r>
                      <a:endParaRPr lang="fr-FR" sz="105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ctr">
                        <a:lnSpc>
                          <a:spcPct val="107000"/>
                        </a:lnSpc>
                        <a:spcAft>
                          <a:spcPts val="800"/>
                        </a:spcAft>
                      </a:pPr>
                      <a:r>
                        <a:rPr lang="fr-FR" sz="1050" dirty="0">
                          <a:effectLst/>
                        </a:rPr>
                        <a:t>64,5 %</a:t>
                      </a:r>
                      <a:endParaRPr lang="fr-FR" sz="1050" dirty="0">
                        <a:effectLst/>
                        <a:latin typeface="Calibri" panose="020F0502020204030204" pitchFamily="34" charset="0"/>
                        <a:ea typeface="PMingLiU"/>
                        <a:cs typeface="Times New Roman" panose="02020603050405020304" pitchFamily="18" charset="0"/>
                      </a:endParaRPr>
                    </a:p>
                  </a:txBody>
                  <a:tcPr marL="44450" marR="44450" marT="0" marB="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248808686"/>
                  </a:ext>
                </a:extLst>
              </a:tr>
            </a:tbl>
          </a:graphicData>
        </a:graphic>
      </p:graphicFrame>
      <p:sp>
        <p:nvSpPr>
          <p:cNvPr id="14" name="Rectangle avec coins arrondis en diagonale 13"/>
          <p:cNvSpPr/>
          <p:nvPr/>
        </p:nvSpPr>
        <p:spPr>
          <a:xfrm>
            <a:off x="3180294" y="8987177"/>
            <a:ext cx="3441681" cy="1403074"/>
          </a:xfrm>
          <a:prstGeom prst="roundRect">
            <a:avLst/>
          </a:prstGeom>
          <a:solidFill>
            <a:schemeClr val="accent6">
              <a:lumMod val="20000"/>
              <a:lumOff val="80000"/>
            </a:schemeClr>
          </a:solidFill>
          <a:ln>
            <a:solidFill>
              <a:schemeClr val="accent6"/>
            </a:solidFill>
          </a:ln>
        </p:spPr>
        <p:style>
          <a:lnRef idx="3">
            <a:schemeClr val="lt1"/>
          </a:lnRef>
          <a:fillRef idx="1">
            <a:schemeClr val="accent3"/>
          </a:fillRef>
          <a:effectRef idx="1">
            <a:schemeClr val="accent3"/>
          </a:effectRef>
          <a:fontRef idx="minor">
            <a:schemeClr val="lt1"/>
          </a:fontRef>
        </p:style>
        <p:txBody>
          <a:bodyPr rtlCol="0" anchor="ctr"/>
          <a:lstStyle/>
          <a:p>
            <a:pPr algn="l">
              <a:spcAft>
                <a:spcPts val="600"/>
              </a:spcAft>
            </a:pPr>
            <a:r>
              <a:rPr lang="fr-FR" b="1" kern="1200" dirty="0">
                <a:solidFill>
                  <a:schemeClr val="tx1"/>
                </a:solidFill>
              </a:rPr>
              <a:t>Objectif 2025</a:t>
            </a:r>
          </a:p>
          <a:p>
            <a:pPr algn="l"/>
            <a:r>
              <a:rPr lang="fr-FR" sz="1200" kern="1200" dirty="0">
                <a:solidFill>
                  <a:schemeClr val="tx1"/>
                </a:solidFill>
              </a:rPr>
              <a:t>Amplifier le partenariat entre France Assos Santé et les établissements autour de l’offre de formation proposée aux RU.</a:t>
            </a:r>
          </a:p>
        </p:txBody>
      </p:sp>
      <p:sp>
        <p:nvSpPr>
          <p:cNvPr id="5" name="object 16">
            <a:extLst>
              <a:ext uri="{FF2B5EF4-FFF2-40B4-BE49-F238E27FC236}">
                <a16:creationId xmlns:a16="http://schemas.microsoft.com/office/drawing/2014/main" id="{36F89067-EC03-B83E-564B-23E5ABB77668}"/>
              </a:ext>
            </a:extLst>
          </p:cNvPr>
          <p:cNvSpPr txBox="1"/>
          <p:nvPr/>
        </p:nvSpPr>
        <p:spPr>
          <a:xfrm>
            <a:off x="7314705" y="7386666"/>
            <a:ext cx="92333" cy="2973543"/>
          </a:xfrm>
          <a:prstGeom prst="rect">
            <a:avLst/>
          </a:prstGeom>
        </p:spPr>
        <p:txBody>
          <a:bodyPr vert="vert270" wrap="square" lIns="0" tIns="16510" rIns="0" bIns="0" rtlCol="0">
            <a:spAutoFit/>
          </a:bodyPr>
          <a:lstStyle/>
          <a:p>
            <a:pPr marL="12700">
              <a:lnSpc>
                <a:spcPct val="100000"/>
              </a:lnSpc>
              <a:spcBef>
                <a:spcPts val="130"/>
              </a:spcBef>
            </a:pPr>
            <a:r>
              <a:rPr lang="fr-FR" sz="600" b="0">
                <a:solidFill>
                  <a:srgbClr val="231F20"/>
                </a:solidFill>
                <a:latin typeface="Calibri" panose="020F0502020204030204" pitchFamily="34" charset="0"/>
                <a:cs typeface="Calibri" panose="020F0502020204030204" pitchFamily="34" charset="0"/>
              </a:rPr>
              <a:t>Rapport </a:t>
            </a:r>
            <a:r>
              <a:rPr lang="fr-FR" sz="600" b="0" spc="-10">
                <a:solidFill>
                  <a:srgbClr val="231F20"/>
                </a:solidFill>
                <a:latin typeface="Calibri" panose="020F0502020204030204" pitchFamily="34" charset="0"/>
                <a:cs typeface="Calibri" panose="020F0502020204030204" pitchFamily="34" charset="0"/>
              </a:rPr>
              <a:t>d’activité</a:t>
            </a:r>
            <a:r>
              <a:rPr lang="fr-FR" sz="600" b="0" spc="5">
                <a:solidFill>
                  <a:srgbClr val="231F20"/>
                </a:solidFill>
                <a:latin typeface="Calibri" panose="020F0502020204030204" pitchFamily="34" charset="0"/>
                <a:cs typeface="Calibri" panose="020F0502020204030204" pitchFamily="34" charset="0"/>
              </a:rPr>
              <a:t> </a:t>
            </a:r>
            <a:r>
              <a:rPr lang="fr-FR" sz="600" b="0">
                <a:solidFill>
                  <a:srgbClr val="231F20"/>
                </a:solidFill>
                <a:latin typeface="Calibri" panose="020F0502020204030204" pitchFamily="34" charset="0"/>
                <a:cs typeface="Calibri" panose="020F0502020204030204" pitchFamily="34" charset="0"/>
              </a:rPr>
              <a:t>des </a:t>
            </a:r>
            <a:r>
              <a:rPr lang="fr-FR" sz="600" b="0" spc="-10">
                <a:solidFill>
                  <a:srgbClr val="231F20"/>
                </a:solidFill>
                <a:latin typeface="Calibri" panose="020F0502020204030204" pitchFamily="34" charset="0"/>
                <a:cs typeface="Calibri" panose="020F0502020204030204" pitchFamily="34" charset="0"/>
              </a:rPr>
              <a:t>commissions</a:t>
            </a:r>
            <a:r>
              <a:rPr lang="fr-FR" sz="600" b="0" spc="5">
                <a:solidFill>
                  <a:srgbClr val="231F20"/>
                </a:solidFill>
                <a:latin typeface="Calibri" panose="020F0502020204030204" pitchFamily="34" charset="0"/>
                <a:cs typeface="Calibri" panose="020F0502020204030204" pitchFamily="34" charset="0"/>
              </a:rPr>
              <a:t> </a:t>
            </a:r>
            <a:r>
              <a:rPr lang="fr-FR" sz="600" b="0">
                <a:solidFill>
                  <a:srgbClr val="231F20"/>
                </a:solidFill>
                <a:latin typeface="Calibri" panose="020F0502020204030204" pitchFamily="34" charset="0"/>
                <a:cs typeface="Calibri" panose="020F0502020204030204" pitchFamily="34" charset="0"/>
              </a:rPr>
              <a:t>des usagers 2024 sur les années 2022 et 2023</a:t>
            </a:r>
            <a:endParaRPr lang="fr-FR" sz="600">
              <a:latin typeface="Calibri" panose="020F0502020204030204" pitchFamily="34" charset="0"/>
              <a:cs typeface="Calibri" panose="020F0502020204030204" pitchFamily="34" charset="0"/>
            </a:endParaRPr>
          </a:p>
        </p:txBody>
      </p:sp>
      <p:sp>
        <p:nvSpPr>
          <p:cNvPr id="6" name="object 8">
            <a:extLst>
              <a:ext uri="{FF2B5EF4-FFF2-40B4-BE49-F238E27FC236}">
                <a16:creationId xmlns:a16="http://schemas.microsoft.com/office/drawing/2014/main" id="{8A1BED0D-0627-7600-3CC4-5005010F42DC}"/>
              </a:ext>
            </a:extLst>
          </p:cNvPr>
          <p:cNvSpPr txBox="1"/>
          <p:nvPr/>
        </p:nvSpPr>
        <p:spPr>
          <a:xfrm>
            <a:off x="482373" y="2403758"/>
            <a:ext cx="6924665" cy="1077218"/>
          </a:xfrm>
          <a:prstGeom prst="rect">
            <a:avLst/>
          </a:prstGeom>
        </p:spPr>
        <p:txBody>
          <a:bodyPr vert="horz" wrap="square" lIns="0" tIns="12700" rIns="0" bIns="0" rtlCol="0">
            <a:spAutoFit/>
          </a:bodyPr>
          <a:lstStyle/>
          <a:p>
            <a:pPr marL="12700" marR="5080">
              <a:lnSpc>
                <a:spcPct val="100000"/>
              </a:lnSpc>
              <a:spcAft>
                <a:spcPts val="600"/>
              </a:spcAft>
            </a:pPr>
            <a:r>
              <a:rPr lang="fr-FR" sz="1600" b="1" kern="1200" spc="20" dirty="0">
                <a:solidFill>
                  <a:srgbClr val="231F20"/>
                </a:solidFill>
                <a:latin typeface="+mn-lt"/>
                <a:cs typeface="Calibri" panose="020F0502020204030204" pitchFamily="34" charset="0"/>
              </a:rPr>
              <a:t>65 % des établissements de santé ont proposé </a:t>
            </a:r>
            <a:br>
              <a:rPr lang="fr-FR" sz="1600" b="1" kern="1200" spc="20" dirty="0">
                <a:solidFill>
                  <a:srgbClr val="231F20"/>
                </a:solidFill>
                <a:latin typeface="+mn-lt"/>
                <a:cs typeface="Calibri" panose="020F0502020204030204" pitchFamily="34" charset="0"/>
              </a:rPr>
            </a:br>
            <a:r>
              <a:rPr lang="fr-FR" sz="1600" b="1" kern="1200" spc="20" dirty="0">
                <a:solidFill>
                  <a:srgbClr val="231F20"/>
                </a:solidFill>
                <a:latin typeface="+mn-lt"/>
                <a:cs typeface="Calibri" panose="020F0502020204030204" pitchFamily="34" charset="0"/>
              </a:rPr>
              <a:t>des formations aux représentants des usagers (68 % en 2022).</a:t>
            </a:r>
          </a:p>
          <a:p>
            <a:pPr marL="180000" marR="5080" indent="-180000">
              <a:lnSpc>
                <a:spcPct val="100000"/>
              </a:lnSpc>
              <a:spcAft>
                <a:spcPts val="500"/>
              </a:spcAft>
              <a:buFont typeface="Arial" panose="020B0604020202020204" pitchFamily="34" charset="0"/>
              <a:buChar char="•"/>
            </a:pPr>
            <a:r>
              <a:rPr lang="fr-FR" sz="1400" kern="1200" spc="20" dirty="0">
                <a:solidFill>
                  <a:srgbClr val="231F20"/>
                </a:solidFill>
                <a:latin typeface="+mn-lt"/>
                <a:cs typeface="Calibri" panose="020F0502020204030204" pitchFamily="34" charset="0"/>
              </a:rPr>
              <a:t>92 % d</a:t>
            </a:r>
            <a:r>
              <a:rPr sz="1400" kern="1200" spc="20" dirty="0">
                <a:solidFill>
                  <a:srgbClr val="231F20"/>
                </a:solidFill>
                <a:latin typeface="+mn-lt"/>
                <a:cs typeface="Calibri" panose="020F0502020204030204" pitchFamily="34" charset="0"/>
              </a:rPr>
              <a:t>es </a:t>
            </a:r>
            <a:r>
              <a:rPr lang="fr-FR" sz="1400" kern="1200" spc="20" dirty="0">
                <a:solidFill>
                  <a:srgbClr val="231F20"/>
                </a:solidFill>
                <a:latin typeface="+mn-lt"/>
                <a:cs typeface="Calibri" panose="020F0502020204030204" pitchFamily="34" charset="0"/>
              </a:rPr>
              <a:t>RU </a:t>
            </a:r>
            <a:r>
              <a:rPr sz="1400" kern="1200" spc="20" dirty="0" err="1">
                <a:solidFill>
                  <a:srgbClr val="231F20"/>
                </a:solidFill>
                <a:latin typeface="+mn-lt"/>
                <a:cs typeface="Calibri" panose="020F0502020204030204" pitchFamily="34" charset="0"/>
              </a:rPr>
              <a:t>ont</a:t>
            </a:r>
            <a:r>
              <a:rPr sz="1400" kern="1200" spc="20" dirty="0">
                <a:solidFill>
                  <a:srgbClr val="231F20"/>
                </a:solidFill>
                <a:latin typeface="+mn-lt"/>
                <a:cs typeface="Calibri" panose="020F0502020204030204" pitchFamily="34" charset="0"/>
              </a:rPr>
              <a:t> </a:t>
            </a:r>
            <a:r>
              <a:rPr sz="1400" kern="1200" spc="20" dirty="0" err="1">
                <a:solidFill>
                  <a:srgbClr val="231F20"/>
                </a:solidFill>
                <a:latin typeface="+mn-lt"/>
                <a:cs typeface="Calibri" panose="020F0502020204030204" pitchFamily="34" charset="0"/>
              </a:rPr>
              <a:t>eu</a:t>
            </a:r>
            <a:r>
              <a:rPr sz="1400" kern="1200" spc="20" dirty="0">
                <a:solidFill>
                  <a:srgbClr val="231F20"/>
                </a:solidFill>
                <a:latin typeface="+mn-lt"/>
                <a:cs typeface="Calibri" panose="020F0502020204030204" pitchFamily="34" charset="0"/>
              </a:rPr>
              <a:t> un </a:t>
            </a:r>
            <a:r>
              <a:rPr sz="1400" kern="1200" spc="20" dirty="0" err="1">
                <a:solidFill>
                  <a:srgbClr val="231F20"/>
                </a:solidFill>
                <a:latin typeface="+mn-lt"/>
                <a:cs typeface="Calibri" panose="020F0502020204030204" pitchFamily="34" charset="0"/>
              </a:rPr>
              <a:t>accès</a:t>
            </a:r>
            <a:r>
              <a:rPr sz="1400" kern="1200" spc="20" dirty="0">
                <a:solidFill>
                  <a:srgbClr val="231F20"/>
                </a:solidFill>
                <a:latin typeface="+mn-lt"/>
                <a:cs typeface="Calibri" panose="020F0502020204030204" pitchFamily="34" charset="0"/>
              </a:rPr>
              <a:t> aux formations tout au long de </a:t>
            </a:r>
            <a:r>
              <a:rPr sz="1400" kern="1200" spc="20" dirty="0" err="1">
                <a:solidFill>
                  <a:srgbClr val="231F20"/>
                </a:solidFill>
                <a:latin typeface="+mn-lt"/>
                <a:cs typeface="Calibri" panose="020F0502020204030204" pitchFamily="34" charset="0"/>
              </a:rPr>
              <a:t>leur</a:t>
            </a:r>
            <a:r>
              <a:rPr sz="1400" kern="1200" spc="20" dirty="0">
                <a:solidFill>
                  <a:srgbClr val="231F20"/>
                </a:solidFill>
                <a:latin typeface="+mn-lt"/>
                <a:cs typeface="Calibri" panose="020F0502020204030204" pitchFamily="34" charset="0"/>
              </a:rPr>
              <a:t> </a:t>
            </a:r>
            <a:r>
              <a:rPr sz="1400" kern="1200" spc="20" dirty="0" err="1">
                <a:solidFill>
                  <a:srgbClr val="231F20"/>
                </a:solidFill>
                <a:latin typeface="+mn-lt"/>
                <a:cs typeface="Calibri" panose="020F0502020204030204" pitchFamily="34" charset="0"/>
              </a:rPr>
              <a:t>mandat</a:t>
            </a:r>
            <a:r>
              <a:rPr lang="fr-FR" sz="1400" kern="1200" spc="20" dirty="0">
                <a:solidFill>
                  <a:srgbClr val="231F20"/>
                </a:solidFill>
                <a:latin typeface="+mn-lt"/>
                <a:cs typeface="Calibri" panose="020F0502020204030204" pitchFamily="34" charset="0"/>
              </a:rPr>
              <a:t> (90 % en 2022).</a:t>
            </a:r>
          </a:p>
          <a:p>
            <a:pPr marL="180000" marR="5080" indent="-180000">
              <a:lnSpc>
                <a:spcPct val="100000"/>
              </a:lnSpc>
              <a:spcAft>
                <a:spcPts val="500"/>
              </a:spcAft>
              <a:buFont typeface="Arial" panose="020B0604020202020204" pitchFamily="34" charset="0"/>
              <a:buChar char="•"/>
            </a:pPr>
            <a:r>
              <a:rPr sz="1400" kern="1200" spc="20" dirty="0">
                <a:solidFill>
                  <a:srgbClr val="231F20"/>
                </a:solidFill>
                <a:latin typeface="+mn-lt"/>
                <a:cs typeface="Calibri" panose="020F0502020204030204" pitchFamily="34" charset="0"/>
              </a:rPr>
              <a:t> </a:t>
            </a:r>
            <a:r>
              <a:rPr lang="fr-FR" sz="1400" kern="1200" spc="20" dirty="0">
                <a:solidFill>
                  <a:srgbClr val="231F20"/>
                </a:solidFill>
                <a:latin typeface="+mn-lt"/>
                <a:cs typeface="Calibri" panose="020F0502020204030204" pitchFamily="34" charset="0"/>
              </a:rPr>
              <a:t>89 %  des RU ont eu accès aux formations dès le début de leur mandat (= 2022).</a:t>
            </a:r>
            <a:endParaRPr sz="1400" kern="1200" spc="20" dirty="0">
              <a:latin typeface="+mn-lt"/>
              <a:cs typeface="Calibri" panose="020F0502020204030204" pitchFamily="34" charset="0"/>
            </a:endParaRPr>
          </a:p>
        </p:txBody>
      </p:sp>
      <p:sp>
        <p:nvSpPr>
          <p:cNvPr id="7" name="ZoneTexte 6">
            <a:extLst>
              <a:ext uri="{FF2B5EF4-FFF2-40B4-BE49-F238E27FC236}">
                <a16:creationId xmlns:a16="http://schemas.microsoft.com/office/drawing/2014/main" id="{99E42EFE-D934-BA18-369B-4C16EF513714}"/>
              </a:ext>
            </a:extLst>
          </p:cNvPr>
          <p:cNvSpPr txBox="1"/>
          <p:nvPr/>
        </p:nvSpPr>
        <p:spPr>
          <a:xfrm>
            <a:off x="360000" y="288000"/>
            <a:ext cx="6840000" cy="261610"/>
          </a:xfrm>
          <a:prstGeom prst="rect">
            <a:avLst/>
          </a:prstGeom>
          <a:solidFill>
            <a:srgbClr val="FFC000"/>
          </a:solidFill>
        </p:spPr>
        <p:txBody>
          <a:bodyPr wrap="square" rtlCol="0">
            <a:spAutoFit/>
          </a:bodyPr>
          <a:lstStyle/>
          <a:p>
            <a:pPr algn="r"/>
            <a:r>
              <a:rPr lang="fr-FR" sz="1100" b="1" u="sng" kern="1200" spc="20" dirty="0">
                <a:solidFill>
                  <a:schemeClr val="bg1"/>
                </a:solidFill>
                <a:latin typeface="+mn-lt"/>
                <a:ea typeface="Verdana" panose="020B0604030504040204" pitchFamily="34" charset="0"/>
                <a:cs typeface="Calibri" panose="020F0502020204030204" pitchFamily="34" charset="0"/>
              </a:rPr>
              <a:t>BILAN DU FONCTIONNEMENT DES CDU SUR LES ANNEES 2022-2023</a:t>
            </a:r>
          </a:p>
        </p:txBody>
      </p:sp>
      <p:sp>
        <p:nvSpPr>
          <p:cNvPr id="12" name="object 9">
            <a:extLst>
              <a:ext uri="{FF2B5EF4-FFF2-40B4-BE49-F238E27FC236}">
                <a16:creationId xmlns:a16="http://schemas.microsoft.com/office/drawing/2014/main" id="{DBF762E2-F302-A420-D251-34FD9B03EA3E}"/>
              </a:ext>
            </a:extLst>
          </p:cNvPr>
          <p:cNvSpPr/>
          <p:nvPr/>
        </p:nvSpPr>
        <p:spPr>
          <a:xfrm>
            <a:off x="1299226" y="678996"/>
            <a:ext cx="3079014" cy="767769"/>
          </a:xfrm>
          <a:custGeom>
            <a:avLst/>
            <a:gdLst/>
            <a:ahLst/>
            <a:cxnLst/>
            <a:rect l="l" t="t" r="r" b="b"/>
            <a:pathLst>
              <a:path w="4361815" h="459740">
                <a:moveTo>
                  <a:pt x="4361815" y="0"/>
                </a:moveTo>
                <a:lnTo>
                  <a:pt x="0" y="0"/>
                </a:lnTo>
                <a:lnTo>
                  <a:pt x="0" y="459270"/>
                </a:lnTo>
                <a:lnTo>
                  <a:pt x="4361815" y="459270"/>
                </a:lnTo>
                <a:lnTo>
                  <a:pt x="4361815" y="0"/>
                </a:lnTo>
                <a:close/>
              </a:path>
            </a:pathLst>
          </a:custGeom>
          <a:noFill/>
        </p:spPr>
        <p:txBody>
          <a:bodyPr wrap="square" lIns="0" tIns="0" rIns="0" bIns="0" rtlCol="0" anchor="ctr"/>
          <a:lstStyle/>
          <a:p>
            <a:pPr>
              <a:lnSpc>
                <a:spcPts val="2600"/>
              </a:lnSpc>
            </a:pPr>
            <a:r>
              <a:rPr lang="fr-FR" sz="2400" b="1" dirty="0">
                <a:solidFill>
                  <a:srgbClr val="FFC000"/>
                </a:solidFill>
                <a:latin typeface="+mj-lt"/>
                <a:ea typeface="Verdana" panose="020B0604030504040204" pitchFamily="34" charset="0"/>
              </a:rPr>
              <a:t>Formation</a:t>
            </a:r>
          </a:p>
        </p:txBody>
      </p:sp>
      <p:pic>
        <p:nvPicPr>
          <p:cNvPr id="2" name="Graphique 1" descr="Presse-papiers badge avec un remplissage uni">
            <a:extLst>
              <a:ext uri="{FF2B5EF4-FFF2-40B4-BE49-F238E27FC236}">
                <a16:creationId xmlns:a16="http://schemas.microsoft.com/office/drawing/2014/main" id="{EB859715-37F7-814D-05F4-E433511250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8309" y="605680"/>
            <a:ext cx="914400" cy="914400"/>
          </a:xfrm>
          <a:prstGeom prst="rect">
            <a:avLst/>
          </a:prstGeom>
        </p:spPr>
      </p:pic>
      <p:pic>
        <p:nvPicPr>
          <p:cNvPr id="4" name="Image 3">
            <a:extLst>
              <a:ext uri="{FF2B5EF4-FFF2-40B4-BE49-F238E27FC236}">
                <a16:creationId xmlns:a16="http://schemas.microsoft.com/office/drawing/2014/main" id="{8AB7FE31-53EC-CC48-8073-9CCD096C35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111" y="7026672"/>
            <a:ext cx="1352172" cy="1063708"/>
          </a:xfrm>
          <a:prstGeom prst="rect">
            <a:avLst/>
          </a:prstGeom>
        </p:spPr>
      </p:pic>
    </p:spTree>
    <p:extLst>
      <p:ext uri="{BB962C8B-B14F-4D97-AF65-F5344CB8AC3E}">
        <p14:creationId xmlns:p14="http://schemas.microsoft.com/office/powerpoint/2010/main" val="2005138282"/>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5434</TotalTime>
  <Words>4029</Words>
  <Application>Microsoft Office PowerPoint</Application>
  <PresentationFormat>Personnalisé</PresentationFormat>
  <Paragraphs>533</Paragraphs>
  <Slides>16</Slides>
  <Notes>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16</vt:i4>
      </vt:variant>
    </vt:vector>
  </HeadingPairs>
  <TitlesOfParts>
    <vt:vector size="24" baseType="lpstr">
      <vt:lpstr>Arial</vt:lpstr>
      <vt:lpstr>Calibri</vt:lpstr>
      <vt:lpstr>Roboto</vt:lpstr>
      <vt:lpstr>Trebuchet MS</vt:lpstr>
      <vt:lpstr>Verdana</vt:lpstr>
      <vt:lpstr>Wingdings</vt:lpstr>
      <vt:lpstr>Wingdings 3</vt:lpstr>
      <vt:lpstr>Conception personnalisée</vt:lpstr>
      <vt:lpstr>Présentation PowerPoint</vt:lpstr>
      <vt:lpstr>Sommaire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 d'activité CDU 2022 V6</dc:title>
  <dc:creator>BONNISSENT, Isabelle (ARS-NA/DOS)</dc:creator>
  <cp:lastModifiedBy>BONNISSENT, Isabelle (ARS-NA/DOS)</cp:lastModifiedBy>
  <cp:revision>291</cp:revision>
  <cp:lastPrinted>2025-03-14T08:00:57Z</cp:lastPrinted>
  <dcterms:created xsi:type="dcterms:W3CDTF">2024-04-05T14:31:04Z</dcterms:created>
  <dcterms:modified xsi:type="dcterms:W3CDTF">2025-06-06T07:19:37Z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2023-01-30T00:00:00Z</vt:filetime>
  </property>
  <property fmtid="{D5CDD505-2E9C-101B-9397-08002B2CF9AE}" pid="3" name="Creator">
    <vt:lpwstr>Adobe Illustrator 27.2 (Windows)</vt:lpwstr>
  </property>
  <property fmtid="{D5CDD505-2E9C-101B-9397-08002B2CF9AE}" pid="4" name="GTS_PDFXVersion">
    <vt:lpwstr>PDF/X-4</vt:lpwstr>
  </property>
  <property fmtid="{D5CDD505-2E9C-101B-9397-08002B2CF9AE}" pid="5" name="LastSaved">
    <vt:filetime>2024-04-05T00:00:00Z</vt:filetime>
  </property>
  <property fmtid="{D5CDD505-2E9C-101B-9397-08002B2CF9AE}" pid="6" name="Producer">
    <vt:lpwstr>3-Heights(TM) PDF Security Shell 4.8.25.2 (http://www.pdf-tools.com)</vt:lpwstr>
  </property>
</Properties>
</file>