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830" r:id="rId2"/>
    <p:sldMasterId id="2147483843" r:id="rId3"/>
    <p:sldMasterId id="2147483851" r:id="rId4"/>
    <p:sldMasterId id="2147483855" r:id="rId5"/>
    <p:sldMasterId id="2147483868" r:id="rId6"/>
    <p:sldMasterId id="2147483876" r:id="rId7"/>
  </p:sldMasterIdLst>
  <p:notesMasterIdLst>
    <p:notesMasterId r:id="rId48"/>
  </p:notesMasterIdLst>
  <p:handoutMasterIdLst>
    <p:handoutMasterId r:id="rId49"/>
  </p:handoutMasterIdLst>
  <p:sldIdLst>
    <p:sldId id="287" r:id="rId8"/>
    <p:sldId id="443" r:id="rId9"/>
    <p:sldId id="419" r:id="rId10"/>
    <p:sldId id="445" r:id="rId11"/>
    <p:sldId id="446" r:id="rId12"/>
    <p:sldId id="447" r:id="rId13"/>
    <p:sldId id="448" r:id="rId14"/>
    <p:sldId id="424" r:id="rId15"/>
    <p:sldId id="469" r:id="rId16"/>
    <p:sldId id="449" r:id="rId17"/>
    <p:sldId id="450" r:id="rId18"/>
    <p:sldId id="451" r:id="rId19"/>
    <p:sldId id="452" r:id="rId20"/>
    <p:sldId id="453" r:id="rId21"/>
    <p:sldId id="458" r:id="rId22"/>
    <p:sldId id="463" r:id="rId23"/>
    <p:sldId id="457" r:id="rId24"/>
    <p:sldId id="459" r:id="rId25"/>
    <p:sldId id="427" r:id="rId26"/>
    <p:sldId id="428" r:id="rId27"/>
    <p:sldId id="429" r:id="rId28"/>
    <p:sldId id="460" r:id="rId29"/>
    <p:sldId id="461" r:id="rId30"/>
    <p:sldId id="462" r:id="rId31"/>
    <p:sldId id="433" r:id="rId32"/>
    <p:sldId id="435" r:id="rId33"/>
    <p:sldId id="436" r:id="rId34"/>
    <p:sldId id="454" r:id="rId35"/>
    <p:sldId id="455" r:id="rId36"/>
    <p:sldId id="456" r:id="rId37"/>
    <p:sldId id="464" r:id="rId38"/>
    <p:sldId id="466" r:id="rId39"/>
    <p:sldId id="470" r:id="rId40"/>
    <p:sldId id="465" r:id="rId41"/>
    <p:sldId id="471" r:id="rId42"/>
    <p:sldId id="467" r:id="rId43"/>
    <p:sldId id="438" r:id="rId44"/>
    <p:sldId id="439" r:id="rId45"/>
    <p:sldId id="416" r:id="rId46"/>
    <p:sldId id="468" r:id="rId47"/>
  </p:sldIdLst>
  <p:sldSz cx="9144000" cy="6858000" type="screen4x3"/>
  <p:notesSz cx="6797675" cy="9926638"/>
  <p:defaultTextStyle>
    <a:defPPr>
      <a:defRPr lang="fr-FR"/>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00"/>
    <a:srgbClr val="00A0B1"/>
    <a:srgbClr val="3F8D91"/>
    <a:srgbClr val="A8DCF4"/>
    <a:srgbClr val="84C8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7706" autoAdjust="0"/>
    <p:restoredTop sz="94671" autoAdjust="0"/>
  </p:normalViewPr>
  <p:slideViewPr>
    <p:cSldViewPr>
      <p:cViewPr varScale="1">
        <p:scale>
          <a:sx n="109" d="100"/>
          <a:sy n="109" d="100"/>
        </p:scale>
        <p:origin x="-870" y="-42"/>
      </p:cViewPr>
      <p:guideLst>
        <p:guide orient="horz" pos="2160"/>
        <p:guide pos="2880"/>
      </p:guideLst>
    </p:cSldViewPr>
  </p:slideViewPr>
  <p:notesTextViewPr>
    <p:cViewPr>
      <p:scale>
        <a:sx n="1" d="1"/>
        <a:sy n="1" d="1"/>
      </p:scale>
      <p:origin x="0" y="0"/>
    </p:cViewPr>
  </p:notesTextViewPr>
  <p:sorterViewPr>
    <p:cViewPr>
      <p:scale>
        <a:sx n="200" d="100"/>
        <a:sy n="200" d="100"/>
      </p:scale>
      <p:origin x="0" y="92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332"/>
          </a:xfrm>
          <a:prstGeom prst="rect">
            <a:avLst/>
          </a:prstGeom>
        </p:spPr>
        <p:txBody>
          <a:bodyPr vert="horz" lIns="91432" tIns="45716" rIns="91432" bIns="45716" rtlCol="0"/>
          <a:lstStyle>
            <a:lvl1pPr algn="l" eaLnBrk="1" hangingPunct="1">
              <a:defRPr sz="1200">
                <a:cs typeface="Arial" charset="0"/>
              </a:defRPr>
            </a:lvl1pPr>
          </a:lstStyle>
          <a:p>
            <a:pPr>
              <a:defRPr/>
            </a:pPr>
            <a:endParaRPr lang="fr-FR"/>
          </a:p>
        </p:txBody>
      </p:sp>
      <p:sp>
        <p:nvSpPr>
          <p:cNvPr id="3" name="Espace réservé de la date 2"/>
          <p:cNvSpPr>
            <a:spLocks noGrp="1"/>
          </p:cNvSpPr>
          <p:nvPr>
            <p:ph type="dt" sz="quarter" idx="1"/>
          </p:nvPr>
        </p:nvSpPr>
        <p:spPr>
          <a:xfrm>
            <a:off x="3850444" y="1"/>
            <a:ext cx="2945659" cy="496332"/>
          </a:xfrm>
          <a:prstGeom prst="rect">
            <a:avLst/>
          </a:prstGeom>
        </p:spPr>
        <p:txBody>
          <a:bodyPr vert="horz" lIns="91432" tIns="45716" rIns="91432" bIns="45716" rtlCol="0"/>
          <a:lstStyle>
            <a:lvl1pPr algn="r" eaLnBrk="1" hangingPunct="1">
              <a:defRPr sz="1200">
                <a:cs typeface="Arial" charset="0"/>
              </a:defRPr>
            </a:lvl1pPr>
          </a:lstStyle>
          <a:p>
            <a:pPr>
              <a:defRPr/>
            </a:pPr>
            <a:fld id="{061A354D-8272-4DAB-BB5A-213AB70E836A}" type="datetimeFigureOut">
              <a:rPr lang="fr-FR"/>
              <a:pPr>
                <a:defRPr/>
              </a:pPr>
              <a:t>21/04/2017</a:t>
            </a:fld>
            <a:endParaRPr lang="fr-FR"/>
          </a:p>
        </p:txBody>
      </p:sp>
      <p:sp>
        <p:nvSpPr>
          <p:cNvPr id="4" name="Espace réservé du pied de page 3"/>
          <p:cNvSpPr>
            <a:spLocks noGrp="1"/>
          </p:cNvSpPr>
          <p:nvPr>
            <p:ph type="ftr" sz="quarter" idx="2"/>
          </p:nvPr>
        </p:nvSpPr>
        <p:spPr>
          <a:xfrm>
            <a:off x="1" y="9428584"/>
            <a:ext cx="2945659" cy="496332"/>
          </a:xfrm>
          <a:prstGeom prst="rect">
            <a:avLst/>
          </a:prstGeom>
        </p:spPr>
        <p:txBody>
          <a:bodyPr vert="horz" lIns="91432" tIns="45716" rIns="91432" bIns="45716" rtlCol="0" anchor="b"/>
          <a:lstStyle>
            <a:lvl1pPr algn="l" eaLnBrk="1" hangingPunct="1">
              <a:defRPr sz="1200">
                <a:cs typeface="Arial" charset="0"/>
              </a:defRPr>
            </a:lvl1pPr>
          </a:lstStyle>
          <a:p>
            <a:pPr>
              <a:defRPr/>
            </a:pPr>
            <a:endParaRPr lang="fr-FR"/>
          </a:p>
        </p:txBody>
      </p:sp>
      <p:sp>
        <p:nvSpPr>
          <p:cNvPr id="5" name="Espace réservé du numéro de diapositive 4"/>
          <p:cNvSpPr>
            <a:spLocks noGrp="1"/>
          </p:cNvSpPr>
          <p:nvPr>
            <p:ph type="sldNum" sz="quarter" idx="3"/>
          </p:nvPr>
        </p:nvSpPr>
        <p:spPr>
          <a:xfrm>
            <a:off x="3850444" y="9428584"/>
            <a:ext cx="2945659" cy="496332"/>
          </a:xfrm>
          <a:prstGeom prst="rect">
            <a:avLst/>
          </a:prstGeom>
        </p:spPr>
        <p:txBody>
          <a:bodyPr vert="horz" lIns="91432" tIns="45716" rIns="91432" bIns="45716" rtlCol="0" anchor="b"/>
          <a:lstStyle>
            <a:lvl1pPr algn="r" eaLnBrk="1" hangingPunct="1">
              <a:defRPr sz="1200">
                <a:cs typeface="Arial" charset="0"/>
              </a:defRPr>
            </a:lvl1pPr>
          </a:lstStyle>
          <a:p>
            <a:pPr>
              <a:defRPr/>
            </a:pPr>
            <a:fld id="{2E6B1E22-D2F3-43EE-9899-3A8CB42CBA2F}" type="slidenum">
              <a:rPr lang="fr-FR"/>
              <a:pPr>
                <a:defRPr/>
              </a:pPr>
              <a:t>‹N°›</a:t>
            </a:fld>
            <a:endParaRPr lang="fr-FR"/>
          </a:p>
        </p:txBody>
      </p:sp>
    </p:spTree>
    <p:extLst>
      <p:ext uri="{BB962C8B-B14F-4D97-AF65-F5344CB8AC3E}">
        <p14:creationId xmlns:p14="http://schemas.microsoft.com/office/powerpoint/2010/main" val="1838060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332"/>
          </a:xfrm>
          <a:prstGeom prst="rect">
            <a:avLst/>
          </a:prstGeom>
        </p:spPr>
        <p:txBody>
          <a:bodyPr vert="horz" lIns="91432" tIns="45716" rIns="91432" bIns="45716"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50444" y="1"/>
            <a:ext cx="2945659" cy="496332"/>
          </a:xfrm>
          <a:prstGeom prst="rect">
            <a:avLst/>
          </a:prstGeom>
        </p:spPr>
        <p:txBody>
          <a:bodyPr vert="horz" lIns="91432" tIns="45716" rIns="91432" bIns="45716" rtlCol="0"/>
          <a:lstStyle>
            <a:lvl1pPr algn="r" eaLnBrk="1" fontAlgn="auto" hangingPunct="1">
              <a:spcBef>
                <a:spcPts val="0"/>
              </a:spcBef>
              <a:spcAft>
                <a:spcPts val="0"/>
              </a:spcAft>
              <a:defRPr sz="1200">
                <a:latin typeface="+mn-lt"/>
                <a:cs typeface="+mn-cs"/>
              </a:defRPr>
            </a:lvl1pPr>
          </a:lstStyle>
          <a:p>
            <a:pPr>
              <a:defRPr/>
            </a:pPr>
            <a:fld id="{36C24466-BB60-45C8-9CB5-CA89B5D1A611}" type="datetimeFigureOut">
              <a:rPr lang="fr-FR"/>
              <a:pPr>
                <a:defRPr/>
              </a:pPr>
              <a:t>21/04/2017</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6" rIns="91432" bIns="45716" rtlCol="0" anchor="ctr"/>
          <a:lstStyle/>
          <a:p>
            <a:pPr lvl="0"/>
            <a:endParaRPr lang="fr-FR" noProof="0" smtClean="0"/>
          </a:p>
        </p:txBody>
      </p:sp>
      <p:sp>
        <p:nvSpPr>
          <p:cNvPr id="5" name="Espace réservé des commentaires 4"/>
          <p:cNvSpPr>
            <a:spLocks noGrp="1"/>
          </p:cNvSpPr>
          <p:nvPr>
            <p:ph type="body" sz="quarter" idx="3"/>
          </p:nvPr>
        </p:nvSpPr>
        <p:spPr>
          <a:xfrm>
            <a:off x="679768" y="4715154"/>
            <a:ext cx="5438140" cy="4466987"/>
          </a:xfrm>
          <a:prstGeom prst="rect">
            <a:avLst/>
          </a:prstGeom>
        </p:spPr>
        <p:txBody>
          <a:bodyPr vert="horz" lIns="91432" tIns="45716" rIns="91432" bIns="45716"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1" y="9428584"/>
            <a:ext cx="2945659" cy="496332"/>
          </a:xfrm>
          <a:prstGeom prst="rect">
            <a:avLst/>
          </a:prstGeom>
        </p:spPr>
        <p:txBody>
          <a:bodyPr vert="horz" lIns="91432" tIns="45716" rIns="91432" bIns="45716"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50444" y="9428584"/>
            <a:ext cx="2945659" cy="496332"/>
          </a:xfrm>
          <a:prstGeom prst="rect">
            <a:avLst/>
          </a:prstGeom>
        </p:spPr>
        <p:txBody>
          <a:bodyPr vert="horz" lIns="91432" tIns="45716" rIns="91432" bIns="45716" rtlCol="0" anchor="b"/>
          <a:lstStyle>
            <a:lvl1pPr algn="r" eaLnBrk="1" fontAlgn="auto" hangingPunct="1">
              <a:spcBef>
                <a:spcPts val="0"/>
              </a:spcBef>
              <a:spcAft>
                <a:spcPts val="0"/>
              </a:spcAft>
              <a:defRPr sz="1200">
                <a:latin typeface="+mn-lt"/>
                <a:cs typeface="+mn-cs"/>
              </a:defRPr>
            </a:lvl1pPr>
          </a:lstStyle>
          <a:p>
            <a:pPr>
              <a:defRPr/>
            </a:pPr>
            <a:fld id="{E9EFFAC4-E4CD-4139-A61C-8E5CA14E9E50}" type="slidenum">
              <a:rPr lang="fr-FR"/>
              <a:pPr>
                <a:defRPr/>
              </a:pPr>
              <a:t>‹N°›</a:t>
            </a:fld>
            <a:endParaRPr lang="fr-FR"/>
          </a:p>
        </p:txBody>
      </p:sp>
    </p:spTree>
    <p:extLst>
      <p:ext uri="{BB962C8B-B14F-4D97-AF65-F5344CB8AC3E}">
        <p14:creationId xmlns:p14="http://schemas.microsoft.com/office/powerpoint/2010/main" val="383894306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bwMode="auto">
          <a:xfrm>
            <a:off x="6065838" y="9551989"/>
            <a:ext cx="539750" cy="179387"/>
          </a:xfrm>
          <a:ln>
            <a:miter lim="800000"/>
            <a:headEnd/>
            <a:tailEnd/>
          </a:ln>
        </p:spPr>
        <p:txBody>
          <a:bodyPr wrap="square" numCol="1" anchorCtr="0" compatLnSpc="1">
            <a:prstTxWarp prst="textNoShape">
              <a:avLst/>
            </a:prstTxWarp>
          </a:bodyPr>
          <a:lstStyle/>
          <a:p>
            <a:pPr fontAlgn="base">
              <a:spcBef>
                <a:spcPct val="0"/>
              </a:spcBef>
              <a:spcAft>
                <a:spcPct val="0"/>
              </a:spcAft>
              <a:defRPr/>
            </a:pPr>
            <a:fld id="{4DFC6960-535A-4C94-B069-87751330EBF8}" type="slidenum">
              <a:rPr lang="fr-FR" smtClean="0">
                <a:solidFill>
                  <a:srgbClr val="000000"/>
                </a:solidFill>
              </a:rPr>
              <a:pPr fontAlgn="base">
                <a:spcBef>
                  <a:spcPct val="0"/>
                </a:spcBef>
                <a:spcAft>
                  <a:spcPct val="0"/>
                </a:spcAft>
                <a:defRPr/>
              </a:pPr>
              <a:t>1</a:t>
            </a:fld>
            <a:endParaRPr lang="fr-FR" smtClean="0">
              <a:solidFill>
                <a:srgbClr val="000000"/>
              </a:solidFill>
            </a:endParaRPr>
          </a:p>
        </p:txBody>
      </p:sp>
      <p:sp>
        <p:nvSpPr>
          <p:cNvPr id="221187" name="Rectangle 2"/>
          <p:cNvSpPr>
            <a:spLocks noGrp="1" noRot="1" noChangeAspect="1" noChangeArrowheads="1" noTextEdit="1"/>
          </p:cNvSpPr>
          <p:nvPr>
            <p:ph type="sldImg"/>
          </p:nvPr>
        </p:nvSpPr>
        <p:spPr bwMode="auto">
          <a:xfrm>
            <a:off x="492125" y="622300"/>
            <a:ext cx="5822950" cy="4367213"/>
          </a:xfrm>
          <a:noFill/>
          <a:ln>
            <a:solidFill>
              <a:srgbClr val="000000"/>
            </a:solidFill>
            <a:miter lim="800000"/>
            <a:headEnd/>
            <a:tailEnd/>
          </a:ln>
        </p:spPr>
      </p:sp>
      <p:sp>
        <p:nvSpPr>
          <p:cNvPr id="221188" name="Rectangle 3"/>
          <p:cNvSpPr>
            <a:spLocks noGrp="1" noChangeArrowheads="1"/>
          </p:cNvSpPr>
          <p:nvPr>
            <p:ph type="body" idx="1"/>
          </p:nvPr>
        </p:nvSpPr>
        <p:spPr bwMode="auto">
          <a:xfrm>
            <a:off x="550864" y="5334001"/>
            <a:ext cx="5792787" cy="238125"/>
          </a:xfrm>
          <a:noFill/>
        </p:spPr>
        <p:txBody>
          <a:bodyPr wrap="square" numCol="1" anchor="t" anchorCtr="0" compatLnSpc="1">
            <a:prstTxWarp prst="textNoShape">
              <a:avLst/>
            </a:prstTxWarp>
          </a:bodyPr>
          <a:lstStyle/>
          <a:p>
            <a:pPr eaLnBrk="1" hangingPunct="1">
              <a:spcBef>
                <a:spcPct val="0"/>
              </a:spcBef>
            </a:pPr>
            <a:endParaRPr lang="fr-FR"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10</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11</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12</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13</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14</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15</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16</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17</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18</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19</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20</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21</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22</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23</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24</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25</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26</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27</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28</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29</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30</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31</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32</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33</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34</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35</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36</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37</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38</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39</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4</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40</a:t>
            </a:fld>
            <a:endParaRPr lang="fr-FR" dirty="0">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dirty="0" smtClean="0">
                <a:solidFill>
                  <a:prstClr val="black"/>
                </a:solidFill>
              </a:rPr>
              <a:t>PAR-FGP053-20111027-MODELE-EP2710</a:t>
            </a:r>
            <a:endParaRPr lang="fr-FR" dirty="0">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5</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6</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7</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8</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commentaires 2"/>
          <p:cNvSpPr>
            <a:spLocks noGrp="1"/>
          </p:cNvSpPr>
          <p:nvPr>
            <p:ph type="body" idx="1"/>
          </p:nvPr>
        </p:nvSpPr>
        <p:spPr/>
        <p:txBody>
          <a:bodyPr/>
          <a:lstStyle/>
          <a:p>
            <a:r>
              <a:rPr lang="fr-FR" dirty="0" smtClean="0"/>
              <a:t>Label groupements parler de la communication fournisseur</a:t>
            </a:r>
            <a:endParaRPr lang="fr-FR" dirty="0"/>
          </a:p>
        </p:txBody>
      </p:sp>
      <p:sp>
        <p:nvSpPr>
          <p:cNvPr id="4" name="Espace réservé du numéro de diapositive 3"/>
          <p:cNvSpPr>
            <a:spLocks noGrp="1"/>
          </p:cNvSpPr>
          <p:nvPr>
            <p:ph type="sldNum" sz="quarter" idx="10"/>
          </p:nvPr>
        </p:nvSpPr>
        <p:spPr/>
        <p:txBody>
          <a:bodyPr/>
          <a:lstStyle/>
          <a:p>
            <a:pPr>
              <a:defRPr/>
            </a:pPr>
            <a:fld id="{F9938B47-29A1-4571-BAB3-129FD89F866B}" type="slidenum">
              <a:rPr lang="fr-FR" smtClean="0">
                <a:solidFill>
                  <a:prstClr val="black"/>
                </a:solidFill>
              </a:rPr>
              <a:pPr>
                <a:defRPr/>
              </a:pPr>
              <a:t>9</a:t>
            </a:fld>
            <a:endParaRPr lang="fr-FR">
              <a:solidFill>
                <a:prstClr val="black"/>
              </a:solidFill>
            </a:endParaRPr>
          </a:p>
        </p:txBody>
      </p:sp>
      <p:sp>
        <p:nvSpPr>
          <p:cNvPr id="5" name="Espace réservé du pied de page 4"/>
          <p:cNvSpPr>
            <a:spLocks noGrp="1"/>
          </p:cNvSpPr>
          <p:nvPr>
            <p:ph type="ftr" sz="quarter" idx="11"/>
          </p:nvPr>
        </p:nvSpPr>
        <p:spPr/>
        <p:txBody>
          <a:bodyPr/>
          <a:lstStyle/>
          <a:p>
            <a:pPr>
              <a:defRPr/>
            </a:pPr>
            <a:r>
              <a:rPr lang="fr-FR" smtClean="0">
                <a:solidFill>
                  <a:prstClr val="black"/>
                </a:solidFill>
              </a:rPr>
              <a:t>PAR-FGP053-20111027-MODELE-EP2710</a:t>
            </a:r>
            <a:endParaRPr lang="fr-FR">
              <a:solidFill>
                <a:prstClr val="black"/>
              </a:solidFill>
            </a:endParaRPr>
          </a:p>
        </p:txBody>
      </p:sp>
    </p:spTree>
    <p:extLst>
      <p:ext uri="{BB962C8B-B14F-4D97-AF65-F5344CB8AC3E}">
        <p14:creationId xmlns:p14="http://schemas.microsoft.com/office/powerpoint/2010/main" val="21978573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image" Target="../media/image2.emf"/><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oleObject" Target="../embeddings/oleObject3.bin"/><Relationship Id="rId2" Type="http://schemas.openxmlformats.org/officeDocument/2006/relationships/tags" Target="../tags/tag25.xml"/><Relationship Id="rId16" Type="http://schemas.openxmlformats.org/officeDocument/2006/relationships/image" Target="../media/image5.jpeg"/><Relationship Id="rId1" Type="http://schemas.openxmlformats.org/officeDocument/2006/relationships/vmlDrawing" Target="../drawings/vmlDrawing3.vml"/><Relationship Id="rId6" Type="http://schemas.openxmlformats.org/officeDocument/2006/relationships/tags" Target="../tags/tag29.xml"/><Relationship Id="rId11" Type="http://schemas.openxmlformats.org/officeDocument/2006/relationships/slideMaster" Target="../slideMasters/slideMaster3.xml"/><Relationship Id="rId5" Type="http://schemas.openxmlformats.org/officeDocument/2006/relationships/tags" Target="../tags/tag28.xml"/><Relationship Id="rId15" Type="http://schemas.openxmlformats.org/officeDocument/2006/relationships/image" Target="../media/image4.jpeg"/><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image" Target="../media/image3.emf"/></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image" Target="../media/image6.png"/><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image" Target="../media/image2.emf"/><Relationship Id="rId2" Type="http://schemas.openxmlformats.org/officeDocument/2006/relationships/tags" Target="../tags/tag34.xml"/><Relationship Id="rId16" Type="http://schemas.openxmlformats.org/officeDocument/2006/relationships/oleObject" Target="../embeddings/oleObject4.bin"/><Relationship Id="rId20" Type="http://schemas.openxmlformats.org/officeDocument/2006/relationships/image" Target="../media/image5.jpeg"/><Relationship Id="rId1" Type="http://schemas.openxmlformats.org/officeDocument/2006/relationships/vmlDrawing" Target="../drawings/vmlDrawing4.v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5" Type="http://schemas.openxmlformats.org/officeDocument/2006/relationships/slideMaster" Target="../slideMasters/slideMaster3.xml"/><Relationship Id="rId10" Type="http://schemas.openxmlformats.org/officeDocument/2006/relationships/tags" Target="../tags/tag42.xml"/><Relationship Id="rId19" Type="http://schemas.openxmlformats.org/officeDocument/2006/relationships/image" Target="../media/image7.jpeg"/><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image" Target="../media/image6.pn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image" Target="../media/image2.emf"/><Relationship Id="rId2" Type="http://schemas.openxmlformats.org/officeDocument/2006/relationships/tags" Target="../tags/tag47.xml"/><Relationship Id="rId16" Type="http://schemas.openxmlformats.org/officeDocument/2006/relationships/oleObject" Target="../embeddings/oleObject5.bin"/><Relationship Id="rId20" Type="http://schemas.openxmlformats.org/officeDocument/2006/relationships/image" Target="../media/image5.jpeg"/><Relationship Id="rId1" Type="http://schemas.openxmlformats.org/officeDocument/2006/relationships/vmlDrawing" Target="../drawings/vmlDrawing5.v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slideMaster" Target="../slideMasters/slideMaster3.xml"/><Relationship Id="rId10" Type="http://schemas.openxmlformats.org/officeDocument/2006/relationships/tags" Target="../tags/tag55.xml"/><Relationship Id="rId19" Type="http://schemas.openxmlformats.org/officeDocument/2006/relationships/image" Target="../media/image7.jpeg"/><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tags" Target="../tags/tag71.xml"/><Relationship Id="rId18" Type="http://schemas.openxmlformats.org/officeDocument/2006/relationships/image" Target="../media/image7.jpeg"/><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image" Target="../media/image6.png"/><Relationship Id="rId2" Type="http://schemas.openxmlformats.org/officeDocument/2006/relationships/tags" Target="../tags/tag60.xml"/><Relationship Id="rId16" Type="http://schemas.openxmlformats.org/officeDocument/2006/relationships/image" Target="../media/image2.emf"/><Relationship Id="rId1" Type="http://schemas.openxmlformats.org/officeDocument/2006/relationships/vmlDrawing" Target="../drawings/vmlDrawing6.vml"/><Relationship Id="rId6" Type="http://schemas.openxmlformats.org/officeDocument/2006/relationships/tags" Target="../tags/tag64.xml"/><Relationship Id="rId11" Type="http://schemas.openxmlformats.org/officeDocument/2006/relationships/tags" Target="../tags/tag69.xml"/><Relationship Id="rId5" Type="http://schemas.openxmlformats.org/officeDocument/2006/relationships/tags" Target="../tags/tag63.xml"/><Relationship Id="rId15" Type="http://schemas.openxmlformats.org/officeDocument/2006/relationships/oleObject" Target="../embeddings/oleObject6.bin"/><Relationship Id="rId10" Type="http://schemas.openxmlformats.org/officeDocument/2006/relationships/tags" Target="../tags/tag68.xml"/><Relationship Id="rId19" Type="http://schemas.openxmlformats.org/officeDocument/2006/relationships/image" Target="../media/image5.jpeg"/><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18" Type="http://schemas.openxmlformats.org/officeDocument/2006/relationships/image" Target="../media/image7.jpeg"/><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tags" Target="../tags/tag82.xml"/><Relationship Id="rId17" Type="http://schemas.openxmlformats.org/officeDocument/2006/relationships/image" Target="../media/image6.png"/><Relationship Id="rId2" Type="http://schemas.openxmlformats.org/officeDocument/2006/relationships/tags" Target="../tags/tag72.xml"/><Relationship Id="rId16" Type="http://schemas.openxmlformats.org/officeDocument/2006/relationships/image" Target="../media/image2.emf"/><Relationship Id="rId1" Type="http://schemas.openxmlformats.org/officeDocument/2006/relationships/vmlDrawing" Target="../drawings/vmlDrawing7.v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5" Type="http://schemas.openxmlformats.org/officeDocument/2006/relationships/oleObject" Target="../embeddings/oleObject7.bin"/><Relationship Id="rId10" Type="http://schemas.openxmlformats.org/officeDocument/2006/relationships/tags" Target="../tags/tag80.xml"/><Relationship Id="rId19" Type="http://schemas.openxmlformats.org/officeDocument/2006/relationships/image" Target="../media/image5.jpeg"/><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image" Target="../media/image2.emf"/><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oleObject" Target="../embeddings/oleObject9.bin"/><Relationship Id="rId2" Type="http://schemas.openxmlformats.org/officeDocument/2006/relationships/tags" Target="../tags/tag98.xml"/><Relationship Id="rId16" Type="http://schemas.openxmlformats.org/officeDocument/2006/relationships/image" Target="../media/image9.jpeg"/><Relationship Id="rId1" Type="http://schemas.openxmlformats.org/officeDocument/2006/relationships/vmlDrawing" Target="../drawings/vmlDrawing9.vml"/><Relationship Id="rId6" Type="http://schemas.openxmlformats.org/officeDocument/2006/relationships/tags" Target="../tags/tag102.xml"/><Relationship Id="rId11" Type="http://schemas.openxmlformats.org/officeDocument/2006/relationships/slideMaster" Target="../slideMasters/slideMaster4.xml"/><Relationship Id="rId5" Type="http://schemas.openxmlformats.org/officeDocument/2006/relationships/tags" Target="../tags/tag101.xml"/><Relationship Id="rId15" Type="http://schemas.openxmlformats.org/officeDocument/2006/relationships/image" Target="../media/image4.jpeg"/><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7.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8.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image" Target="../media/image2.emf"/><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oleObject" Target="../embeddings/oleObject11.bin"/><Relationship Id="rId2" Type="http://schemas.openxmlformats.org/officeDocument/2006/relationships/tags" Target="../tags/tag112.xml"/><Relationship Id="rId16" Type="http://schemas.openxmlformats.org/officeDocument/2006/relationships/image" Target="../media/image12.jpeg"/><Relationship Id="rId1" Type="http://schemas.openxmlformats.org/officeDocument/2006/relationships/vmlDrawing" Target="../drawings/vmlDrawing11.vml"/><Relationship Id="rId6" Type="http://schemas.openxmlformats.org/officeDocument/2006/relationships/tags" Target="../tags/tag116.xml"/><Relationship Id="rId11" Type="http://schemas.openxmlformats.org/officeDocument/2006/relationships/slideMaster" Target="../slideMasters/slideMaster5.xml"/><Relationship Id="rId5" Type="http://schemas.openxmlformats.org/officeDocument/2006/relationships/tags" Target="../tags/tag115.xml"/><Relationship Id="rId15" Type="http://schemas.openxmlformats.org/officeDocument/2006/relationships/image" Target="../media/image4.jpeg"/><Relationship Id="rId10" Type="http://schemas.openxmlformats.org/officeDocument/2006/relationships/tags" Target="../tags/tag120.xml"/><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image" Target="../media/image3.emf"/></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3.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9.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38.xml.rels><?xml version="1.0" encoding="UTF-8" standalone="yes"?>
<Relationships xmlns="http://schemas.openxmlformats.org/package/2006/relationships"><Relationship Id="rId8" Type="http://schemas.openxmlformats.org/officeDocument/2006/relationships/tags" Target="../tags/tag152.xml"/><Relationship Id="rId13" Type="http://schemas.openxmlformats.org/officeDocument/2006/relationships/image" Target="../media/image2.emf"/><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oleObject" Target="../embeddings/oleObject13.bin"/><Relationship Id="rId2" Type="http://schemas.openxmlformats.org/officeDocument/2006/relationships/tags" Target="../tags/tag146.xml"/><Relationship Id="rId16" Type="http://schemas.openxmlformats.org/officeDocument/2006/relationships/image" Target="../media/image5.jpeg"/><Relationship Id="rId1" Type="http://schemas.openxmlformats.org/officeDocument/2006/relationships/vmlDrawing" Target="../drawings/vmlDrawing13.vml"/><Relationship Id="rId6" Type="http://schemas.openxmlformats.org/officeDocument/2006/relationships/tags" Target="../tags/tag150.xml"/><Relationship Id="rId11" Type="http://schemas.openxmlformats.org/officeDocument/2006/relationships/slideMaster" Target="../slideMasters/slideMaster6.xml"/><Relationship Id="rId5" Type="http://schemas.openxmlformats.org/officeDocument/2006/relationships/tags" Target="../tags/tag149.xml"/><Relationship Id="rId15" Type="http://schemas.openxmlformats.org/officeDocument/2006/relationships/image" Target="../media/image4.jpeg"/><Relationship Id="rId10" Type="http://schemas.openxmlformats.org/officeDocument/2006/relationships/tags" Target="../tags/tag154.xml"/><Relationship Id="rId4" Type="http://schemas.openxmlformats.org/officeDocument/2006/relationships/tags" Target="../tags/tag148.xml"/><Relationship Id="rId9" Type="http://schemas.openxmlformats.org/officeDocument/2006/relationships/tags" Target="../tags/tag153.xml"/><Relationship Id="rId14" Type="http://schemas.openxmlformats.org/officeDocument/2006/relationships/image" Target="../media/image3.emf"/></Relationships>
</file>

<file path=ppt/slideLayouts/_rels/slideLayout39.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tags" Target="../tags/tag166.xml"/><Relationship Id="rId18" Type="http://schemas.openxmlformats.org/officeDocument/2006/relationships/image" Target="../media/image6.png"/><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tags" Target="../tags/tag165.xml"/><Relationship Id="rId17" Type="http://schemas.openxmlformats.org/officeDocument/2006/relationships/image" Target="../media/image2.emf"/><Relationship Id="rId2" Type="http://schemas.openxmlformats.org/officeDocument/2006/relationships/tags" Target="../tags/tag155.xml"/><Relationship Id="rId16" Type="http://schemas.openxmlformats.org/officeDocument/2006/relationships/oleObject" Target="../embeddings/oleObject14.bin"/><Relationship Id="rId20" Type="http://schemas.openxmlformats.org/officeDocument/2006/relationships/image" Target="../media/image5.jpeg"/><Relationship Id="rId1" Type="http://schemas.openxmlformats.org/officeDocument/2006/relationships/vmlDrawing" Target="../drawings/vmlDrawing14.vml"/><Relationship Id="rId6" Type="http://schemas.openxmlformats.org/officeDocument/2006/relationships/tags" Target="../tags/tag159.xml"/><Relationship Id="rId11" Type="http://schemas.openxmlformats.org/officeDocument/2006/relationships/tags" Target="../tags/tag164.xml"/><Relationship Id="rId5" Type="http://schemas.openxmlformats.org/officeDocument/2006/relationships/tags" Target="../tags/tag158.xml"/><Relationship Id="rId15" Type="http://schemas.openxmlformats.org/officeDocument/2006/relationships/slideMaster" Target="../slideMasters/slideMaster6.xml"/><Relationship Id="rId10" Type="http://schemas.openxmlformats.org/officeDocument/2006/relationships/tags" Target="../tags/tag163.xml"/><Relationship Id="rId19" Type="http://schemas.openxmlformats.org/officeDocument/2006/relationships/image" Target="../media/image7.jpeg"/><Relationship Id="rId4" Type="http://schemas.openxmlformats.org/officeDocument/2006/relationships/tags" Target="../tags/tag157.xml"/><Relationship Id="rId9" Type="http://schemas.openxmlformats.org/officeDocument/2006/relationships/tags" Target="../tags/tag162.xml"/><Relationship Id="rId14" Type="http://schemas.openxmlformats.org/officeDocument/2006/relationships/tags" Target="../tags/tag16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tags" Target="../tags/tag174.xml"/><Relationship Id="rId13" Type="http://schemas.openxmlformats.org/officeDocument/2006/relationships/tags" Target="../tags/tag179.xml"/><Relationship Id="rId18" Type="http://schemas.openxmlformats.org/officeDocument/2006/relationships/image" Target="../media/image6.png"/><Relationship Id="rId3" Type="http://schemas.openxmlformats.org/officeDocument/2006/relationships/tags" Target="../tags/tag169.xml"/><Relationship Id="rId7" Type="http://schemas.openxmlformats.org/officeDocument/2006/relationships/tags" Target="../tags/tag173.xml"/><Relationship Id="rId12" Type="http://schemas.openxmlformats.org/officeDocument/2006/relationships/tags" Target="../tags/tag178.xml"/><Relationship Id="rId17" Type="http://schemas.openxmlformats.org/officeDocument/2006/relationships/image" Target="../media/image2.emf"/><Relationship Id="rId2" Type="http://schemas.openxmlformats.org/officeDocument/2006/relationships/tags" Target="../tags/tag168.xml"/><Relationship Id="rId16" Type="http://schemas.openxmlformats.org/officeDocument/2006/relationships/oleObject" Target="../embeddings/oleObject15.bin"/><Relationship Id="rId20" Type="http://schemas.openxmlformats.org/officeDocument/2006/relationships/image" Target="../media/image5.jpeg"/><Relationship Id="rId1" Type="http://schemas.openxmlformats.org/officeDocument/2006/relationships/vmlDrawing" Target="../drawings/vmlDrawing15.vml"/><Relationship Id="rId6" Type="http://schemas.openxmlformats.org/officeDocument/2006/relationships/tags" Target="../tags/tag172.xml"/><Relationship Id="rId11" Type="http://schemas.openxmlformats.org/officeDocument/2006/relationships/tags" Target="../tags/tag177.xml"/><Relationship Id="rId5" Type="http://schemas.openxmlformats.org/officeDocument/2006/relationships/tags" Target="../tags/tag171.xml"/><Relationship Id="rId15" Type="http://schemas.openxmlformats.org/officeDocument/2006/relationships/slideMaster" Target="../slideMasters/slideMaster6.xml"/><Relationship Id="rId10" Type="http://schemas.openxmlformats.org/officeDocument/2006/relationships/tags" Target="../tags/tag176.xml"/><Relationship Id="rId19" Type="http://schemas.openxmlformats.org/officeDocument/2006/relationships/image" Target="../media/image7.jpeg"/><Relationship Id="rId4" Type="http://schemas.openxmlformats.org/officeDocument/2006/relationships/tags" Target="../tags/tag170.xml"/><Relationship Id="rId9" Type="http://schemas.openxmlformats.org/officeDocument/2006/relationships/tags" Target="../tags/tag175.xml"/><Relationship Id="rId14" Type="http://schemas.openxmlformats.org/officeDocument/2006/relationships/tags" Target="../tags/tag180.xml"/></Relationships>
</file>

<file path=ppt/slideLayouts/_rels/slideLayout41.xml.rels><?xml version="1.0" encoding="UTF-8" standalone="yes"?>
<Relationships xmlns="http://schemas.openxmlformats.org/package/2006/relationships"><Relationship Id="rId8" Type="http://schemas.openxmlformats.org/officeDocument/2006/relationships/tags" Target="../tags/tag187.xml"/><Relationship Id="rId13" Type="http://schemas.openxmlformats.org/officeDocument/2006/relationships/tags" Target="../tags/tag192.xml"/><Relationship Id="rId18" Type="http://schemas.openxmlformats.org/officeDocument/2006/relationships/image" Target="../media/image7.jpeg"/><Relationship Id="rId3" Type="http://schemas.openxmlformats.org/officeDocument/2006/relationships/tags" Target="../tags/tag182.xml"/><Relationship Id="rId7" Type="http://schemas.openxmlformats.org/officeDocument/2006/relationships/tags" Target="../tags/tag186.xml"/><Relationship Id="rId12" Type="http://schemas.openxmlformats.org/officeDocument/2006/relationships/tags" Target="../tags/tag191.xml"/><Relationship Id="rId17" Type="http://schemas.openxmlformats.org/officeDocument/2006/relationships/image" Target="../media/image6.png"/><Relationship Id="rId2" Type="http://schemas.openxmlformats.org/officeDocument/2006/relationships/tags" Target="../tags/tag181.xml"/><Relationship Id="rId16" Type="http://schemas.openxmlformats.org/officeDocument/2006/relationships/image" Target="../media/image2.emf"/><Relationship Id="rId1" Type="http://schemas.openxmlformats.org/officeDocument/2006/relationships/vmlDrawing" Target="../drawings/vmlDrawing16.vml"/><Relationship Id="rId6" Type="http://schemas.openxmlformats.org/officeDocument/2006/relationships/tags" Target="../tags/tag185.xml"/><Relationship Id="rId11" Type="http://schemas.openxmlformats.org/officeDocument/2006/relationships/tags" Target="../tags/tag190.xml"/><Relationship Id="rId5" Type="http://schemas.openxmlformats.org/officeDocument/2006/relationships/tags" Target="../tags/tag184.xml"/><Relationship Id="rId15" Type="http://schemas.openxmlformats.org/officeDocument/2006/relationships/oleObject" Target="../embeddings/oleObject16.bin"/><Relationship Id="rId10" Type="http://schemas.openxmlformats.org/officeDocument/2006/relationships/tags" Target="../tags/tag189.xml"/><Relationship Id="rId19" Type="http://schemas.openxmlformats.org/officeDocument/2006/relationships/image" Target="../media/image5.jpeg"/><Relationship Id="rId4" Type="http://schemas.openxmlformats.org/officeDocument/2006/relationships/tags" Target="../tags/tag183.xml"/><Relationship Id="rId9" Type="http://schemas.openxmlformats.org/officeDocument/2006/relationships/tags" Target="../tags/tag188.xml"/><Relationship Id="rId14"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18" Type="http://schemas.openxmlformats.org/officeDocument/2006/relationships/image" Target="../media/image7.jpeg"/><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tags" Target="../tags/tag203.xml"/><Relationship Id="rId17" Type="http://schemas.openxmlformats.org/officeDocument/2006/relationships/image" Target="../media/image6.png"/><Relationship Id="rId2" Type="http://schemas.openxmlformats.org/officeDocument/2006/relationships/tags" Target="../tags/tag193.xml"/><Relationship Id="rId16" Type="http://schemas.openxmlformats.org/officeDocument/2006/relationships/image" Target="../media/image2.emf"/><Relationship Id="rId1" Type="http://schemas.openxmlformats.org/officeDocument/2006/relationships/vmlDrawing" Target="../drawings/vmlDrawing17.v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5" Type="http://schemas.openxmlformats.org/officeDocument/2006/relationships/oleObject" Target="../embeddings/oleObject17.bin"/><Relationship Id="rId10" Type="http://schemas.openxmlformats.org/officeDocument/2006/relationships/tags" Target="../tags/tag201.xml"/><Relationship Id="rId19" Type="http://schemas.openxmlformats.org/officeDocument/2006/relationships/image" Target="../media/image5.jpeg"/><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205.xml"/></Relationships>
</file>

<file path=ppt/slideLayouts/_rels/slideLayout44.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image" Target="../media/image2.emf"/><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oleObject" Target="../embeddings/oleObject19.bin"/><Relationship Id="rId2" Type="http://schemas.openxmlformats.org/officeDocument/2006/relationships/tags" Target="../tags/tag209.xml"/><Relationship Id="rId16" Type="http://schemas.openxmlformats.org/officeDocument/2006/relationships/image" Target="../media/image12.jpeg"/><Relationship Id="rId1" Type="http://schemas.openxmlformats.org/officeDocument/2006/relationships/vmlDrawing" Target="../drawings/vmlDrawing19.vml"/><Relationship Id="rId6" Type="http://schemas.openxmlformats.org/officeDocument/2006/relationships/tags" Target="../tags/tag213.xml"/><Relationship Id="rId11" Type="http://schemas.openxmlformats.org/officeDocument/2006/relationships/slideMaster" Target="../slideMasters/slideMaster7.xml"/><Relationship Id="rId5" Type="http://schemas.openxmlformats.org/officeDocument/2006/relationships/tags" Target="../tags/tag212.xml"/><Relationship Id="rId15" Type="http://schemas.openxmlformats.org/officeDocument/2006/relationships/image" Target="../media/image4.jpeg"/><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image" Target="../media/image3.emf"/></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9.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0.xml"/></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1.xml"/></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xml"/><Relationship Id="rId13" Type="http://schemas.openxmlformats.org/officeDocument/2006/relationships/image" Target="../media/image2.emf"/><Relationship Id="rId3" Type="http://schemas.openxmlformats.org/officeDocument/2006/relationships/tags" Target="../tags/tag2.xml"/><Relationship Id="rId7" Type="http://schemas.openxmlformats.org/officeDocument/2006/relationships/tags" Target="../tags/tag6.xml"/><Relationship Id="rId12" Type="http://schemas.openxmlformats.org/officeDocument/2006/relationships/oleObject" Target="../embeddings/oleObject1.bin"/><Relationship Id="rId2" Type="http://schemas.openxmlformats.org/officeDocument/2006/relationships/tags" Target="../tags/tag1.xml"/><Relationship Id="rId16" Type="http://schemas.openxmlformats.org/officeDocument/2006/relationships/image" Target="../media/image5.jpeg"/><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slideMaster" Target="../slideMasters/slideMaster1.xml"/><Relationship Id="rId5" Type="http://schemas.openxmlformats.org/officeDocument/2006/relationships/tags" Target="../tags/tag4.xml"/><Relationship Id="rId15" Type="http://schemas.openxmlformats.org/officeDocument/2006/relationships/image" Target="../media/image4.jpeg"/><Relationship Id="rId10" Type="http://schemas.openxmlformats.org/officeDocument/2006/relationships/tags" Target="../tags/tag9.xml"/><Relationship Id="rId4" Type="http://schemas.openxmlformats.org/officeDocument/2006/relationships/tags" Target="../tags/tag3.xml"/><Relationship Id="rId9" Type="http://schemas.openxmlformats.org/officeDocument/2006/relationships/tags" Target="../tags/tag8.xml"/><Relationship Id="rId14" Type="http://schemas.openxmlformats.org/officeDocument/2006/relationships/image" Target="../media/image3.emf"/></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3.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4.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5.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6.xml"/></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947738"/>
            <a:ext cx="7488238" cy="9118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re 1"/>
          <p:cNvSpPr>
            <a:spLocks noGrp="1"/>
          </p:cNvSpPr>
          <p:nvPr>
            <p:ph type="title"/>
          </p:nvPr>
        </p:nvSpPr>
        <p:spPr>
          <a:xfrm>
            <a:off x="4139952" y="1988840"/>
            <a:ext cx="4546848" cy="3600400"/>
          </a:xfrm>
          <a:prstGeom prst="rect">
            <a:avLst/>
          </a:prstGeom>
        </p:spPr>
        <p:txBody>
          <a:bodyPr/>
          <a:lstStyle>
            <a:lvl1pPr>
              <a:defRPr b="1">
                <a:solidFill>
                  <a:schemeClr val="bg1">
                    <a:lumMod val="50000"/>
                  </a:schemeClr>
                </a:solidFill>
              </a:defRPr>
            </a:lvl1pPr>
          </a:lstStyle>
          <a:p>
            <a:r>
              <a:rPr lang="fr-FR" smtClean="0"/>
              <a:t>Cliquez pour modifier le style du titre</a:t>
            </a:r>
            <a:endParaRPr lang="fr-FR" dirty="0"/>
          </a:p>
        </p:txBody>
      </p:sp>
    </p:spTree>
    <p:extLst>
      <p:ext uri="{BB962C8B-B14F-4D97-AF65-F5344CB8AC3E}">
        <p14:creationId xmlns:p14="http://schemas.microsoft.com/office/powerpoint/2010/main" val="2137335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3AC2D8A-2655-4582-A5F8-C145FD8ED4CB}" type="datetime1">
              <a:rPr lang="fr-FR" smtClean="0"/>
              <a:pPr/>
              <a:t>21/04/2017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DFC15E31-2B0F-40F8-9DF9-423D9AB93470}" type="datetime1">
              <a:rPr lang="fr-FR" smtClean="0"/>
              <a:pPr/>
              <a:t>21/04/2017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63E1DDA-3247-4C9F-8B23-A99A76970BB7}" type="datetime1">
              <a:rPr lang="fr-FR" smtClean="0"/>
              <a:pPr/>
              <a:t>21/04/2017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043857A-E3A2-4972-B54F-EE6D019B4001}" type="datetime1">
              <a:rPr lang="fr-FR" smtClean="0"/>
              <a:pPr/>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148D35D-6822-4AB4-BD8D-7F698D913A62}" type="datetime1">
              <a:rPr lang="fr-FR" smtClean="0"/>
              <a:pPr/>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350A353-59F7-4D26-AE96-771FC98F1FF0}" type="datetime1">
              <a:rPr lang="fr-FR" smtClean="0"/>
              <a:pPr/>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2E2624A-7CBE-4A17-B650-AF51B4C06968}" type="datetime1">
              <a:rPr lang="fr-FR" smtClean="0"/>
              <a:pPr/>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58C17278-9BB9-45BE-AF5C-DA96BA6A9A62}" type="datetime1">
              <a:rPr lang="fr-FR" smtClean="0"/>
              <a:pPr/>
              <a:t>21/04/2017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4589" name="think-cell Slide" r:id="rId12" imgW="360" imgH="360" progId="">
                  <p:embed/>
                </p:oleObj>
              </mc:Choice>
              <mc:Fallback>
                <p:oleObj name="think-cell Slide" r:id="rId12" imgW="360" imgH="360" progId="">
                  <p:embed/>
                  <p:pic>
                    <p:nvPicPr>
                      <p:cNvPr id="0" name="Picture 4"/>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375"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w="9525">
              <a:noFill/>
              <a:miter lim="800000"/>
              <a:headEnd/>
              <a:tailEnd/>
            </a:ln>
            <a:effectLst/>
          </p:spPr>
          <p:txBody>
            <a:bodyPr lIns="0" tIns="0" rIns="0" bIns="0" anchor="b">
              <a:spAutoFit/>
            </a:bodyPr>
            <a:lstStyle/>
            <a:p>
              <a:pPr defTabSz="977900" eaLnBrk="1" hangingPunct="1">
                <a:defRPr/>
              </a:pPr>
              <a:r>
                <a:rPr lang="fr-FR" sz="1500">
                  <a:solidFill>
                    <a:srgbClr val="000000"/>
                  </a:solidFill>
                  <a:latin typeface="Arial"/>
                  <a:cs typeface="+mn-cs"/>
                </a:rPr>
                <a:t>Type de document</a:t>
              </a:r>
            </a:p>
          </p:txBody>
        </p:sp>
        <p:sp>
          <p:nvSpPr>
            <p:cNvPr id="7" name="McK Date" hidden="1"/>
            <p:cNvSpPr txBox="1">
              <a:spLocks noChangeArrowheads="1"/>
            </p:cNvSpPr>
            <p:nvPr/>
          </p:nvSpPr>
          <p:spPr bwMode="auto">
            <a:xfrm>
              <a:off x="1663" y="3275"/>
              <a:ext cx="3109" cy="142"/>
            </a:xfrm>
            <a:prstGeom prst="rect">
              <a:avLst/>
            </a:prstGeom>
            <a:noFill/>
            <a:ln w="9525">
              <a:noFill/>
              <a:miter lim="800000"/>
              <a:headEnd/>
              <a:tailEnd/>
            </a:ln>
            <a:effectLst/>
          </p:spPr>
          <p:txBody>
            <a:bodyPr lIns="0" tIns="0" rIns="0" bIns="0">
              <a:spAutoFit/>
            </a:bodyPr>
            <a:lstStyle/>
            <a:p>
              <a:pPr defTabSz="977900" eaLnBrk="1" hangingPunct="1">
                <a:defRPr/>
              </a:pPr>
              <a:r>
                <a:rPr lang="fr-FR" sz="1500">
                  <a:solidFill>
                    <a:srgbClr val="000000"/>
                  </a:solidFill>
                  <a:latin typeface="Arial"/>
                  <a:cs typeface="+mn-cs"/>
                </a:rPr>
                <a:t>Date</a:t>
              </a:r>
            </a:p>
          </p:txBody>
        </p:sp>
        <p:sp>
          <p:nvSpPr>
            <p:cNvPr id="8" name="McK Disclaimer" hidden="1"/>
            <p:cNvSpPr>
              <a:spLocks noChangeArrowheads="1"/>
            </p:cNvSpPr>
            <p:nvPr/>
          </p:nvSpPr>
          <p:spPr bwMode="auto">
            <a:xfrm>
              <a:off x="1663" y="3664"/>
              <a:ext cx="3169" cy="262"/>
            </a:xfrm>
            <a:prstGeom prst="rect">
              <a:avLst/>
            </a:prstGeom>
            <a:noFill/>
            <a:ln w="9525">
              <a:noFill/>
              <a:miter lim="800000"/>
              <a:headEnd/>
              <a:tailEnd/>
            </a:ln>
            <a:effectLst/>
          </p:spPr>
          <p:txBody>
            <a:bodyPr lIns="0" tIns="0" rIns="0" bIns="0" anchor="b">
              <a:spAutoFit/>
            </a:bodyPr>
            <a:lstStyle/>
            <a:p>
              <a:pPr defTabSz="860425">
                <a:defRPr/>
              </a:pPr>
              <a:r>
                <a:rPr lang="fr-FR" sz="900">
                  <a:solidFill>
                    <a:srgbClr val="000000"/>
                  </a:solidFill>
                  <a:latin typeface="Arial"/>
                  <a:cs typeface="+mn-cs"/>
                </a:rPr>
                <a:t>CONFIDENTIEL ET PROPRIÉTÉ DE McKINSEY &amp; COMPANY</a:t>
              </a:r>
            </a:p>
            <a:p>
              <a:pPr defTabSz="860425">
                <a:defRPr/>
              </a:pPr>
              <a:r>
                <a:rPr lang="fr-FR" sz="900">
                  <a:solidFill>
                    <a:srgbClr val="000000"/>
                  </a:solidFill>
                  <a:latin typeface="Arial"/>
                  <a:cs typeface="+mn-cs"/>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grpSp>
      <p:sp>
        <p:nvSpPr>
          <p:cNvPr id="11" name="Rectangle 1195"/>
          <p:cNvSpPr>
            <a:spLocks noChangeArrowheads="1"/>
          </p:cNvSpPr>
          <p:nvPr>
            <p:custDataLst>
              <p:tags r:id="rId4"/>
            </p:custDataLst>
          </p:nvPr>
        </p:nvSpPr>
        <p:spPr bwMode="gray">
          <a:xfrm>
            <a:off x="0" y="6429381"/>
            <a:ext cx="9144000" cy="428625"/>
          </a:xfrm>
          <a:prstGeom prst="rect">
            <a:avLst/>
          </a:prstGeom>
          <a:solidFill>
            <a:srgbClr val="002960"/>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pic>
        <p:nvPicPr>
          <p:cNvPr id="12" name="TitleBottomBarBW" hidden="1"/>
          <p:cNvPicPr>
            <a:picLocks noChangeAspect="1" noChangeArrowheads="1"/>
          </p:cNvPicPr>
          <p:nvPr>
            <p:custDataLst>
              <p:tags r:id="rId5"/>
            </p:custDataLst>
          </p:nvPr>
        </p:nvPicPr>
        <p:blipFill>
          <a:blip r:embed="rId14" cstate="print"/>
          <a:srcRect/>
          <a:stretch>
            <a:fillRect/>
          </a:stretch>
        </p:blipFill>
        <p:spPr bwMode="auto">
          <a:xfrm>
            <a:off x="7319965" y="6573838"/>
            <a:ext cx="1670050" cy="196850"/>
          </a:xfrm>
          <a:prstGeom prst="rect">
            <a:avLst/>
          </a:prstGeom>
          <a:noFill/>
          <a:ln w="9525">
            <a:noFill/>
            <a:miter lim="800000"/>
            <a:headEnd/>
            <a:tailEnd/>
          </a:ln>
        </p:spPr>
      </p:pic>
      <p:sp>
        <p:nvSpPr>
          <p:cNvPr id="13" name="doc id"/>
          <p:cNvSpPr txBox="1">
            <a:spLocks noChangeArrowheads="1"/>
          </p:cNvSpPr>
          <p:nvPr>
            <p:custDataLst>
              <p:tags r:id="rId6"/>
            </p:custDataLst>
          </p:nvPr>
        </p:nvSpPr>
        <p:spPr bwMode="auto">
          <a:xfrm>
            <a:off x="8615366" y="36513"/>
            <a:ext cx="300037" cy="125412"/>
          </a:xfrm>
          <a:prstGeom prst="rect">
            <a:avLst/>
          </a:prstGeom>
          <a:noFill/>
          <a:ln w="9525">
            <a:noFill/>
            <a:miter lim="800000"/>
            <a:headEnd/>
            <a:tailEnd/>
          </a:ln>
          <a:effectLst/>
        </p:spPr>
        <p:txBody>
          <a:bodyPr wrap="none" lIns="0" tIns="0" rIns="0" bIns="0"/>
          <a:lstStyle/>
          <a:p>
            <a:pPr eaLnBrk="1" hangingPunct="1">
              <a:defRPr/>
            </a:pPr>
            <a:endParaRPr lang="en-US" sz="1700">
              <a:solidFill>
                <a:srgbClr val="000000"/>
              </a:solidFill>
              <a:latin typeface="Arial"/>
              <a:cs typeface="+mn-cs"/>
            </a:endParaRPr>
          </a:p>
        </p:txBody>
      </p:sp>
      <p:sp>
        <p:nvSpPr>
          <p:cNvPr id="14" name="AutoShape 1208"/>
          <p:cNvSpPr>
            <a:spLocks noChangeArrowheads="1"/>
          </p:cNvSpPr>
          <p:nvPr userDrawn="1">
            <p:custDataLst>
              <p:tags r:id="rId7"/>
            </p:custDataLst>
          </p:nvPr>
        </p:nvSpPr>
        <p:spPr bwMode="auto">
          <a:xfrm rot="5140313">
            <a:off x="823916" y="1323978"/>
            <a:ext cx="2528887" cy="2932113"/>
          </a:xfrm>
          <a:custGeom>
            <a:avLst/>
            <a:gdLst>
              <a:gd name="G0" fmla="+- 9420 0 0"/>
              <a:gd name="G1" fmla="+- 21600 0 9420"/>
              <a:gd name="G2" fmla="*/ 9420 1 2"/>
              <a:gd name="G3" fmla="+- 21600 0 G2"/>
              <a:gd name="G4" fmla="+/ 9420 21600 2"/>
              <a:gd name="G5" fmla="+/ G1 0 2"/>
              <a:gd name="G6" fmla="*/ 21600 21600 9420"/>
              <a:gd name="G7" fmla="*/ G6 1 2"/>
              <a:gd name="G8" fmla="+- 21600 0 G7"/>
              <a:gd name="G9" fmla="*/ 21600 1 2"/>
              <a:gd name="G10" fmla="+- 9420 0 G9"/>
              <a:gd name="G11" fmla="?: G10 G8 0"/>
              <a:gd name="G12" fmla="?: G10 G7 21600"/>
              <a:gd name="T0" fmla="*/ 16890 w 21600"/>
              <a:gd name="T1" fmla="*/ 10800 h 21600"/>
              <a:gd name="T2" fmla="*/ 10800 w 21600"/>
              <a:gd name="T3" fmla="*/ 21600 h 21600"/>
              <a:gd name="T4" fmla="*/ 4710 w 21600"/>
              <a:gd name="T5" fmla="*/ 10800 h 21600"/>
              <a:gd name="T6" fmla="*/ 10800 w 21600"/>
              <a:gd name="T7" fmla="*/ 0 h 21600"/>
              <a:gd name="T8" fmla="*/ 6510 w 21600"/>
              <a:gd name="T9" fmla="*/ 6510 h 21600"/>
              <a:gd name="T10" fmla="*/ 15090 w 21600"/>
              <a:gd name="T11" fmla="*/ 15090 h 21600"/>
            </a:gdLst>
            <a:ahLst/>
            <a:cxnLst>
              <a:cxn ang="0">
                <a:pos x="T0" y="T1"/>
              </a:cxn>
              <a:cxn ang="0">
                <a:pos x="T2" y="T3"/>
              </a:cxn>
              <a:cxn ang="0">
                <a:pos x="T4" y="T5"/>
              </a:cxn>
              <a:cxn ang="0">
                <a:pos x="T6" y="T7"/>
              </a:cxn>
            </a:cxnLst>
            <a:rect l="T8" t="T9" r="T10" b="T11"/>
            <a:pathLst>
              <a:path w="21600" h="21600">
                <a:moveTo>
                  <a:pt x="0" y="0"/>
                </a:moveTo>
                <a:lnTo>
                  <a:pt x="9420" y="21600"/>
                </a:lnTo>
                <a:lnTo>
                  <a:pt x="12180" y="21600"/>
                </a:lnTo>
                <a:lnTo>
                  <a:pt x="21600" y="0"/>
                </a:lnTo>
                <a:close/>
              </a:path>
            </a:pathLst>
          </a:custGeom>
          <a:gradFill rotWithShape="1">
            <a:gsLst>
              <a:gs pos="0">
                <a:schemeClr val="bg1"/>
              </a:gs>
              <a:gs pos="100000">
                <a:srgbClr val="FF6600">
                  <a:alpha val="50999"/>
                </a:srgbClr>
              </a:gs>
            </a:gsLst>
            <a:lin ang="5400000" scaled="1"/>
          </a:gradFill>
          <a:ln w="952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blip>
          <a:srcRect/>
          <a:stretch>
            <a:fillRect/>
          </a:stretch>
        </p:blipFill>
        <p:spPr bwMode="auto">
          <a:xfrm>
            <a:off x="2135191" y="931863"/>
            <a:ext cx="4408487" cy="3667125"/>
          </a:xfrm>
          <a:prstGeom prst="rect">
            <a:avLst/>
          </a:prstGeom>
          <a:noFill/>
          <a:ln w="9525">
            <a:noFill/>
            <a:miter lim="800000"/>
            <a:headEnd/>
            <a:tailEnd/>
          </a:ln>
        </p:spPr>
      </p:pic>
      <p:pic>
        <p:nvPicPr>
          <p:cNvPr id="16" name="Picture 1210" descr="phare"/>
          <p:cNvPicPr>
            <a:picLocks noChangeAspect="1" noChangeArrowheads="1"/>
          </p:cNvPicPr>
          <p:nvPr userDrawn="1">
            <p:custDataLst>
              <p:tags r:id="rId9"/>
            </p:custDataLst>
          </p:nvPr>
        </p:nvPicPr>
        <p:blipFill>
          <a:blip r:embed="rId16" cstate="print">
            <a:clrChange>
              <a:clrFrom>
                <a:srgbClr val="FFFFFF"/>
              </a:clrFrom>
              <a:clrTo>
                <a:srgbClr val="FFFFFF">
                  <a:alpha val="0"/>
                </a:srgbClr>
              </a:clrTo>
            </a:clrChange>
          </a:blip>
          <a:srcRect/>
          <a:stretch>
            <a:fillRect/>
          </a:stretch>
        </p:blipFill>
        <p:spPr bwMode="auto">
          <a:xfrm>
            <a:off x="0" y="1944692"/>
            <a:ext cx="1273175" cy="5127625"/>
          </a:xfrm>
          <a:prstGeom prst="rect">
            <a:avLst/>
          </a:prstGeom>
          <a:noFill/>
          <a:ln w="9525">
            <a:noFill/>
            <a:miter lim="800000"/>
            <a:headEnd/>
            <a:tailEnd/>
          </a:ln>
        </p:spPr>
      </p:pic>
      <p:sp>
        <p:nvSpPr>
          <p:cNvPr id="17" name="Arc 1211"/>
          <p:cNvSpPr>
            <a:spLocks/>
          </p:cNvSpPr>
          <p:nvPr userDrawn="1">
            <p:custDataLst>
              <p:tags r:id="rId10"/>
            </p:custDataLst>
          </p:nvPr>
        </p:nvSpPr>
        <p:spPr bwMode="auto">
          <a:xfrm flipH="1" flipV="1">
            <a:off x="-9525" y="5954713"/>
            <a:ext cx="1290638" cy="736600"/>
          </a:xfrm>
          <a:custGeom>
            <a:avLst/>
            <a:gdLst>
              <a:gd name="G0" fmla="+- 17738 0 0"/>
              <a:gd name="G1" fmla="+- 21600 0 0"/>
              <a:gd name="G2" fmla="+- 21600 0 0"/>
              <a:gd name="T0" fmla="*/ 0 w 25659"/>
              <a:gd name="T1" fmla="*/ 9274 h 21600"/>
              <a:gd name="T2" fmla="*/ 25659 w 25659"/>
              <a:gd name="T3" fmla="*/ 1505 h 21600"/>
              <a:gd name="T4" fmla="*/ 17738 w 25659"/>
              <a:gd name="T5" fmla="*/ 21600 h 21600"/>
            </a:gdLst>
            <a:ahLst/>
            <a:cxnLst>
              <a:cxn ang="0">
                <a:pos x="T0" y="T1"/>
              </a:cxn>
              <a:cxn ang="0">
                <a:pos x="T2" y="T3"/>
              </a:cxn>
              <a:cxn ang="0">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close/>
              </a:path>
            </a:pathLst>
          </a:custGeom>
          <a:noFill/>
          <a:ln w="127000">
            <a:solidFill>
              <a:schemeClr val="bg1"/>
            </a:solidFill>
            <a:round/>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3314" name="Rectangle 1026"/>
          <p:cNvSpPr>
            <a:spLocks noGrp="1" noChangeArrowheads="1"/>
          </p:cNvSpPr>
          <p:nvPr>
            <p:ph type="ctrTitle"/>
          </p:nvPr>
        </p:nvSpPr>
        <p:spPr>
          <a:xfrm>
            <a:off x="2693377" y="4543624"/>
            <a:ext cx="5036527" cy="473075"/>
          </a:xfrm>
        </p:spPr>
        <p:txBody>
          <a:bodyPr/>
          <a:lstStyle>
            <a:lvl1pPr>
              <a:defRPr sz="3100" b="0"/>
            </a:lvl1pPr>
          </a:lstStyle>
          <a:p>
            <a:r>
              <a:rPr lang="fr-FR"/>
              <a:t>Click to edit Master title</a:t>
            </a:r>
          </a:p>
        </p:txBody>
      </p:sp>
      <p:sp>
        <p:nvSpPr>
          <p:cNvPr id="13315" name="Rectangle 1027"/>
          <p:cNvSpPr>
            <a:spLocks noGrp="1" noChangeArrowheads="1"/>
          </p:cNvSpPr>
          <p:nvPr>
            <p:ph type="subTitle" idx="1"/>
          </p:nvPr>
        </p:nvSpPr>
        <p:spPr>
          <a:xfrm>
            <a:off x="2693377" y="5632649"/>
            <a:ext cx="5036527" cy="244475"/>
          </a:xfrm>
        </p:spPr>
        <p:txBody>
          <a:bodyPr>
            <a:spAutoFit/>
          </a:bodyPr>
          <a:lstStyle>
            <a:lvl1pPr>
              <a:defRPr/>
            </a:lvl1pPr>
          </a:lstStyle>
          <a:p>
            <a:r>
              <a:rPr lang="fr-FR"/>
              <a:t>Click to edit Master subtitle style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5613" name="think-cell Slide" r:id="rId16" imgW="360" imgH="360" progId="">
                  <p:embed/>
                </p:oleObj>
              </mc:Choice>
              <mc:Fallback>
                <p:oleObj name="think-cell Slide" r:id="rId16" imgW="360" imgH="360" progId="">
                  <p:embed/>
                  <p:pic>
                    <p:nvPicPr>
                      <p:cNvPr id="0" name="Picture 4"/>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AutoShape 324"/>
          <p:cNvSpPr>
            <a:spLocks noChangeArrowheads="1"/>
          </p:cNvSpPr>
          <p:nvPr userDrawn="1">
            <p:custDataLst>
              <p:tags r:id="rId3"/>
            </p:custDataLst>
          </p:nvPr>
        </p:nvSpPr>
        <p:spPr bwMode="auto">
          <a:xfrm rot="5400000">
            <a:off x="3833022"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6" name="McK 1. On-page tracker" hidden="1"/>
          <p:cNvSpPr>
            <a:spLocks noChangeArrowheads="1"/>
          </p:cNvSpPr>
          <p:nvPr userDrawn="1">
            <p:custDataLst>
              <p:tags r:id="rId4"/>
            </p:custDataLst>
          </p:nvPr>
        </p:nvSpPr>
        <p:spPr bwMode="auto">
          <a:xfrm>
            <a:off x="441325" y="26988"/>
            <a:ext cx="920124" cy="230832"/>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7" name="McK 3. Unit of measure" hidden="1"/>
          <p:cNvSpPr txBox="1">
            <a:spLocks noChangeArrowheads="1"/>
          </p:cNvSpPr>
          <p:nvPr userDrawn="1">
            <p:custDataLst>
              <p:tags r:id="rId5"/>
            </p:custDataLst>
          </p:nvPr>
        </p:nvSpPr>
        <p:spPr bwMode="auto">
          <a:xfrm>
            <a:off x="441325" y="700094"/>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8" name="Picture 16" descr="03int-PPT-22-02"/>
          <p:cNvPicPr>
            <a:picLocks noChangeAspect="1" noChangeArrowheads="1"/>
          </p:cNvPicPr>
          <p:nvPr userDrawn="1">
            <p:custDataLst>
              <p:tags r:id="rId6"/>
            </p:custDataLst>
          </p:nvPr>
        </p:nvPicPr>
        <p:blipFill>
          <a:blip r:embed="rId18" cstate="print">
            <a:clrChange>
              <a:clrFrom>
                <a:srgbClr val="FFFFFF"/>
              </a:clrFrom>
              <a:clrTo>
                <a:srgbClr val="FFFFFF">
                  <a:alpha val="0"/>
                </a:srgbClr>
              </a:clrTo>
            </a:clrChange>
          </a:blip>
          <a:srcRect t="65703"/>
          <a:stretch>
            <a:fillRect/>
          </a:stretch>
        </p:blipFill>
        <p:spPr bwMode="auto">
          <a:xfrm>
            <a:off x="0" y="5045081"/>
            <a:ext cx="9144000" cy="1774825"/>
          </a:xfrm>
          <a:prstGeom prst="rect">
            <a:avLst/>
          </a:prstGeom>
          <a:noFill/>
          <a:ln w="9525">
            <a:noFill/>
            <a:miter lim="800000"/>
            <a:headEnd/>
            <a:tailEnd/>
          </a:ln>
        </p:spPr>
      </p:pic>
      <p:sp>
        <p:nvSpPr>
          <p:cNvPr id="9" name="SlideLogoText"/>
          <p:cNvSpPr>
            <a:spLocks noChangeArrowheads="1"/>
          </p:cNvSpPr>
          <p:nvPr>
            <p:custDataLst>
              <p:tags r:id="rId7"/>
            </p:custDataLst>
          </p:nvPr>
        </p:nvSpPr>
        <p:spPr bwMode="auto">
          <a:xfrm>
            <a:off x="5942655" y="6566744"/>
            <a:ext cx="2559996"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0" name="McK 4. Footnote" hidden="1"/>
          <p:cNvSpPr txBox="1">
            <a:spLocks noChangeArrowheads="1"/>
          </p:cNvSpPr>
          <p:nvPr>
            <p:custDataLst>
              <p:tags r:id="rId8"/>
            </p:custDataLst>
          </p:nvPr>
        </p:nvSpPr>
        <p:spPr bwMode="auto">
          <a:xfrm>
            <a:off x="441328"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 name="McK 5. Source" hidden="1"/>
          <p:cNvSpPr>
            <a:spLocks noChangeArrowheads="1"/>
          </p:cNvSpPr>
          <p:nvPr>
            <p:custDataLst>
              <p:tags r:id="rId9"/>
            </p:custDataLst>
          </p:nvPr>
        </p:nvSpPr>
        <p:spPr bwMode="auto">
          <a:xfrm>
            <a:off x="441328" y="6559556"/>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2" name="SlideLogoSeparator"/>
          <p:cNvSpPr>
            <a:spLocks noChangeArrowheads="1"/>
          </p:cNvSpPr>
          <p:nvPr>
            <p:custDataLst>
              <p:tags r:id="rId10"/>
            </p:custDataLst>
          </p:nvPr>
        </p:nvSpPr>
        <p:spPr bwMode="auto">
          <a:xfrm>
            <a:off x="8597577" y="6549281"/>
            <a:ext cx="33664"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3" name="ACET" hidden="1"/>
          <p:cNvGrpSpPr>
            <a:grpSpLocks/>
          </p:cNvGrpSpPr>
          <p:nvPr userDrawn="1">
            <p:custDataLst>
              <p:tags r:id="rId11"/>
            </p:custDataLst>
          </p:nvPr>
        </p:nvGrpSpPr>
        <p:grpSpPr bwMode="auto">
          <a:xfrm>
            <a:off x="1481141" y="1125544"/>
            <a:ext cx="4352925" cy="542925"/>
            <a:chOff x="915" y="695"/>
            <a:chExt cx="2686" cy="335"/>
          </a:xfrm>
        </p:grpSpPr>
        <p:cxnSp>
          <p:nvCxnSpPr>
            <p:cNvPr id="14"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5"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6" name="Image 52" descr="C:\Documents and Settings\Jbseblain\Bureau\Ebauche-sphères-2.jpg"/>
          <p:cNvPicPr>
            <a:picLocks noChangeAspect="1" noChangeArrowheads="1"/>
          </p:cNvPicPr>
          <p:nvPr userDrawn="1">
            <p:custDataLst>
              <p:tags r:id="rId12"/>
            </p:custDataLst>
          </p:nvPr>
        </p:nvPicPr>
        <p:blipFill>
          <a:blip r:embed="rId19"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7" name="Picture 327" descr="phare"/>
          <p:cNvPicPr>
            <a:picLocks noChangeAspect="1" noChangeArrowheads="1"/>
          </p:cNvPicPr>
          <p:nvPr userDrawn="1">
            <p:custDataLst>
              <p:tags r:id="rId13"/>
            </p:custDataLst>
          </p:nvPr>
        </p:nvPicPr>
        <p:blipFill>
          <a:blip r:embed="rId20" cstate="print">
            <a:clrChange>
              <a:clrFrom>
                <a:srgbClr val="FFFFFF"/>
              </a:clrFrom>
              <a:clrTo>
                <a:srgbClr val="FFFFFF">
                  <a:alpha val="0"/>
                </a:srgbClr>
              </a:clrTo>
            </a:clrChange>
            <a:lum bright="70000" contrast="-70000"/>
          </a:blip>
          <a:srcRect/>
          <a:stretch>
            <a:fillRect/>
          </a:stretch>
        </p:blipFill>
        <p:spPr bwMode="auto">
          <a:xfrm>
            <a:off x="-4760" y="3429000"/>
            <a:ext cx="1003301" cy="372745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280"/>
          <p:cNvSpPr>
            <a:spLocks noGrp="1" noChangeArrowheads="1"/>
          </p:cNvSpPr>
          <p:nvPr>
            <p:ph type="sldNum" sz="quarter" idx="10"/>
            <p:custDataLst>
              <p:tags r:id="rId14"/>
            </p:custDataLst>
          </p:nvPr>
        </p:nvSpPr>
        <p:spPr/>
        <p:txBody>
          <a:bodyPr/>
          <a:lstStyle>
            <a:lvl1pPr fontAlgn="auto">
              <a:spcBef>
                <a:spcPts val="0"/>
              </a:spcBef>
              <a:spcAft>
                <a:spcPts val="0"/>
              </a:spcAft>
              <a:defRPr b="1"/>
            </a:lvl1pPr>
          </a:lstStyle>
          <a:p>
            <a:pPr>
              <a:defRPr/>
            </a:pPr>
            <a:fld id="{122153AE-E76C-44B4-A9CA-368736C40A6A}" type="slidenum">
              <a:rPr lang="fr-FR"/>
              <a:pPr>
                <a:defRPr/>
              </a:pPr>
              <a:t>‹N°›</a:t>
            </a:fld>
            <a:r>
              <a:rPr lang="fr-FR"/>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cxnSp>
        <p:nvCxnSpPr>
          <p:cNvPr id="4" name="Connecteur droit 3"/>
          <p:cNvCxnSpPr/>
          <p:nvPr/>
        </p:nvCxnSpPr>
        <p:spPr>
          <a:xfrm>
            <a:off x="-107950" y="1268413"/>
            <a:ext cx="9251950" cy="0"/>
          </a:xfrm>
          <a:prstGeom prst="line">
            <a:avLst/>
          </a:prstGeom>
          <a:ln w="19050">
            <a:solidFill>
              <a:schemeClr val="accent5">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457200" y="476672"/>
            <a:ext cx="8229600" cy="940966"/>
          </a:xfrm>
          <a:prstGeom prst="rect">
            <a:avLst/>
          </a:prstGeom>
        </p:spPr>
        <p:txBody>
          <a:bodyPr/>
          <a:lstStyle>
            <a:lvl1pPr>
              <a:defRPr sz="3200" b="1">
                <a:solidFill>
                  <a:schemeClr val="bg1">
                    <a:lumMod val="50000"/>
                  </a:schemeClr>
                </a:solidFill>
              </a:defRPr>
            </a:lvl1pPr>
          </a:lstStyle>
          <a:p>
            <a:r>
              <a:rPr lang="fr-FR" smtClean="0"/>
              <a:t>Cliquez pour modifier le style du titre</a:t>
            </a:r>
            <a:endParaRPr lang="fr-FR" dirty="0"/>
          </a:p>
        </p:txBody>
      </p:sp>
      <p:sp>
        <p:nvSpPr>
          <p:cNvPr id="10" name="Espace réservé du texte 9"/>
          <p:cNvSpPr>
            <a:spLocks noGrp="1"/>
          </p:cNvSpPr>
          <p:nvPr>
            <p:ph type="body" sz="quarter" idx="11"/>
          </p:nvPr>
        </p:nvSpPr>
        <p:spPr>
          <a:xfrm>
            <a:off x="469082" y="1628800"/>
            <a:ext cx="8207375" cy="4464496"/>
          </a:xfrm>
          <a:prstGeom prst="rect">
            <a:avLst/>
          </a:prstGeom>
        </p:spPr>
        <p:txBody>
          <a:bodyPr/>
          <a:lstStyle>
            <a:lvl1pPr marL="0" indent="0">
              <a:buNone/>
              <a:defRPr sz="2800"/>
            </a:lvl1pPr>
          </a:lstStyle>
          <a:p>
            <a:pPr lvl="0"/>
            <a:r>
              <a:rPr lang="fr-FR" smtClean="0"/>
              <a:t>Cliquez pour modifier les styles du texte du masque</a:t>
            </a:r>
          </a:p>
        </p:txBody>
      </p:sp>
      <p:sp>
        <p:nvSpPr>
          <p:cNvPr id="5" name="Espace réservé de la date 3"/>
          <p:cNvSpPr>
            <a:spLocks noGrp="1"/>
          </p:cNvSpPr>
          <p:nvPr>
            <p:ph type="dt" sz="half" idx="12"/>
          </p:nvPr>
        </p:nvSpPr>
        <p:spPr>
          <a:xfrm>
            <a:off x="6804025" y="6381750"/>
            <a:ext cx="2674938" cy="242888"/>
          </a:xfrm>
          <a:prstGeom prst="rect">
            <a:avLst/>
          </a:prstGeom>
        </p:spPr>
        <p:txBody>
          <a:bodyPr/>
          <a:lstStyle>
            <a:lvl1pPr algn="l" eaLnBrk="1" fontAlgn="auto" hangingPunct="1">
              <a:spcBef>
                <a:spcPts val="0"/>
              </a:spcBef>
              <a:spcAft>
                <a:spcPts val="0"/>
              </a:spcAft>
              <a:defRPr sz="800" b="0">
                <a:solidFill>
                  <a:schemeClr val="bg1">
                    <a:lumMod val="50000"/>
                  </a:schemeClr>
                </a:solidFill>
                <a:latin typeface="+mn-lt"/>
                <a:cs typeface="+mn-cs"/>
              </a:defRPr>
            </a:lvl1pPr>
          </a:lstStyle>
          <a:p>
            <a:pPr>
              <a:defRPr/>
            </a:pPr>
            <a:fld id="{F46DD8B2-D6BB-4D5B-A4D7-2BF4136E0F57}" type="datetime1">
              <a:rPr lang="fr-FR" smtClean="0"/>
              <a:pPr>
                <a:defRPr/>
              </a:pPr>
              <a:t>21/04/2017</a:t>
            </a:fld>
            <a:endParaRPr lang="fr-FR"/>
          </a:p>
        </p:txBody>
      </p:sp>
    </p:spTree>
    <p:extLst>
      <p:ext uri="{BB962C8B-B14F-4D97-AF65-F5344CB8AC3E}">
        <p14:creationId xmlns:p14="http://schemas.microsoft.com/office/powerpoint/2010/main" val="3705063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6637" name="think-cell Slide" r:id="rId16" imgW="360" imgH="360" progId="">
                  <p:embed/>
                </p:oleObj>
              </mc:Choice>
              <mc:Fallback>
                <p:oleObj name="think-cell Slide" r:id="rId16" imgW="360" imgH="360" progId="">
                  <p:embed/>
                  <p:pic>
                    <p:nvPicPr>
                      <p:cNvPr id="0" name="Picture 4"/>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AutoShape 324"/>
          <p:cNvSpPr>
            <a:spLocks noChangeArrowheads="1"/>
          </p:cNvSpPr>
          <p:nvPr userDrawn="1">
            <p:custDataLst>
              <p:tags r:id="rId3"/>
            </p:custDataLst>
          </p:nvPr>
        </p:nvSpPr>
        <p:spPr bwMode="auto">
          <a:xfrm rot="5400000">
            <a:off x="3833022"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6" name="McK 1. On-page tracker" hidden="1"/>
          <p:cNvSpPr>
            <a:spLocks noChangeArrowheads="1"/>
          </p:cNvSpPr>
          <p:nvPr userDrawn="1">
            <p:custDataLst>
              <p:tags r:id="rId4"/>
            </p:custDataLst>
          </p:nvPr>
        </p:nvSpPr>
        <p:spPr bwMode="auto">
          <a:xfrm>
            <a:off x="441325" y="26988"/>
            <a:ext cx="920124" cy="230832"/>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7" name="McK 3. Unit of measure" hidden="1"/>
          <p:cNvSpPr txBox="1">
            <a:spLocks noChangeArrowheads="1"/>
          </p:cNvSpPr>
          <p:nvPr userDrawn="1">
            <p:custDataLst>
              <p:tags r:id="rId5"/>
            </p:custDataLst>
          </p:nvPr>
        </p:nvSpPr>
        <p:spPr bwMode="auto">
          <a:xfrm>
            <a:off x="441325" y="700094"/>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8" name="Picture 16" descr="03int-PPT-22-02"/>
          <p:cNvPicPr>
            <a:picLocks noChangeAspect="1" noChangeArrowheads="1"/>
          </p:cNvPicPr>
          <p:nvPr userDrawn="1">
            <p:custDataLst>
              <p:tags r:id="rId6"/>
            </p:custDataLst>
          </p:nvPr>
        </p:nvPicPr>
        <p:blipFill>
          <a:blip r:embed="rId18" cstate="print">
            <a:clrChange>
              <a:clrFrom>
                <a:srgbClr val="FFFFFF"/>
              </a:clrFrom>
              <a:clrTo>
                <a:srgbClr val="FFFFFF">
                  <a:alpha val="0"/>
                </a:srgbClr>
              </a:clrTo>
            </a:clrChange>
          </a:blip>
          <a:srcRect t="65703"/>
          <a:stretch>
            <a:fillRect/>
          </a:stretch>
        </p:blipFill>
        <p:spPr bwMode="auto">
          <a:xfrm>
            <a:off x="0" y="5045081"/>
            <a:ext cx="9144000" cy="1774825"/>
          </a:xfrm>
          <a:prstGeom prst="rect">
            <a:avLst/>
          </a:prstGeom>
          <a:noFill/>
          <a:ln w="9525">
            <a:noFill/>
            <a:miter lim="800000"/>
            <a:headEnd/>
            <a:tailEnd/>
          </a:ln>
        </p:spPr>
      </p:pic>
      <p:sp>
        <p:nvSpPr>
          <p:cNvPr id="9" name="SlideLogoText"/>
          <p:cNvSpPr>
            <a:spLocks noChangeArrowheads="1"/>
          </p:cNvSpPr>
          <p:nvPr>
            <p:custDataLst>
              <p:tags r:id="rId7"/>
            </p:custDataLst>
          </p:nvPr>
        </p:nvSpPr>
        <p:spPr bwMode="auto">
          <a:xfrm>
            <a:off x="5942655" y="6566744"/>
            <a:ext cx="2559996"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0" name="McK 4. Footnote" hidden="1"/>
          <p:cNvSpPr txBox="1">
            <a:spLocks noChangeArrowheads="1"/>
          </p:cNvSpPr>
          <p:nvPr>
            <p:custDataLst>
              <p:tags r:id="rId8"/>
            </p:custDataLst>
          </p:nvPr>
        </p:nvSpPr>
        <p:spPr bwMode="auto">
          <a:xfrm>
            <a:off x="441328"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 name="McK 5. Source" hidden="1"/>
          <p:cNvSpPr>
            <a:spLocks noChangeArrowheads="1"/>
          </p:cNvSpPr>
          <p:nvPr>
            <p:custDataLst>
              <p:tags r:id="rId9"/>
            </p:custDataLst>
          </p:nvPr>
        </p:nvSpPr>
        <p:spPr bwMode="auto">
          <a:xfrm>
            <a:off x="441328" y="6559556"/>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2" name="SlideLogoSeparator"/>
          <p:cNvSpPr>
            <a:spLocks noChangeArrowheads="1"/>
          </p:cNvSpPr>
          <p:nvPr>
            <p:custDataLst>
              <p:tags r:id="rId10"/>
            </p:custDataLst>
          </p:nvPr>
        </p:nvSpPr>
        <p:spPr bwMode="auto">
          <a:xfrm>
            <a:off x="8597577" y="6549281"/>
            <a:ext cx="33664"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3" name="ACET" hidden="1"/>
          <p:cNvGrpSpPr>
            <a:grpSpLocks/>
          </p:cNvGrpSpPr>
          <p:nvPr userDrawn="1">
            <p:custDataLst>
              <p:tags r:id="rId11"/>
            </p:custDataLst>
          </p:nvPr>
        </p:nvGrpSpPr>
        <p:grpSpPr bwMode="auto">
          <a:xfrm>
            <a:off x="1481141" y="1125544"/>
            <a:ext cx="4352925" cy="542925"/>
            <a:chOff x="915" y="695"/>
            <a:chExt cx="2686" cy="335"/>
          </a:xfrm>
        </p:grpSpPr>
        <p:cxnSp>
          <p:nvCxnSpPr>
            <p:cNvPr id="14"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5"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6" name="Image 52" descr="C:\Documents and Settings\Jbseblain\Bureau\Ebauche-sphères-2.jpg"/>
          <p:cNvPicPr>
            <a:picLocks noChangeAspect="1" noChangeArrowheads="1"/>
          </p:cNvPicPr>
          <p:nvPr userDrawn="1">
            <p:custDataLst>
              <p:tags r:id="rId12"/>
            </p:custDataLst>
          </p:nvPr>
        </p:nvPicPr>
        <p:blipFill>
          <a:blip r:embed="rId19"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7" name="Picture 327" descr="phare"/>
          <p:cNvPicPr>
            <a:picLocks noChangeAspect="1" noChangeArrowheads="1"/>
          </p:cNvPicPr>
          <p:nvPr userDrawn="1">
            <p:custDataLst>
              <p:tags r:id="rId13"/>
            </p:custDataLst>
          </p:nvPr>
        </p:nvPicPr>
        <p:blipFill>
          <a:blip r:embed="rId20" cstate="print">
            <a:clrChange>
              <a:clrFrom>
                <a:srgbClr val="FFFFFF"/>
              </a:clrFrom>
              <a:clrTo>
                <a:srgbClr val="FFFFFF">
                  <a:alpha val="0"/>
                </a:srgbClr>
              </a:clrTo>
            </a:clrChange>
            <a:lum bright="70000" contrast="-70000"/>
          </a:blip>
          <a:srcRect/>
          <a:stretch>
            <a:fillRect/>
          </a:stretch>
        </p:blipFill>
        <p:spPr bwMode="auto">
          <a:xfrm>
            <a:off x="-4760" y="3429000"/>
            <a:ext cx="1003301" cy="3727450"/>
          </a:xfrm>
          <a:prstGeom prst="rect">
            <a:avLst/>
          </a:prstGeom>
          <a:noFill/>
          <a:ln w="9525">
            <a:noFill/>
            <a:miter lim="800000"/>
            <a:headEnd/>
            <a:tailEnd/>
          </a:ln>
        </p:spPr>
      </p:pic>
      <p:sp>
        <p:nvSpPr>
          <p:cNvPr id="2" name="Title 1"/>
          <p:cNvSpPr>
            <a:spLocks noGrp="1"/>
          </p:cNvSpPr>
          <p:nvPr>
            <p:ph type="title"/>
          </p:nvPr>
        </p:nvSpPr>
        <p:spPr>
          <a:xfrm>
            <a:off x="722435" y="4406901"/>
            <a:ext cx="7772400" cy="123110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18" name="Rectangle 280"/>
          <p:cNvSpPr>
            <a:spLocks noGrp="1" noChangeArrowheads="1"/>
          </p:cNvSpPr>
          <p:nvPr>
            <p:ph type="sldNum" sz="quarter" idx="10"/>
            <p:custDataLst>
              <p:tags r:id="rId14"/>
            </p:custDataLst>
          </p:nvPr>
        </p:nvSpPr>
        <p:spPr/>
        <p:txBody>
          <a:bodyPr/>
          <a:lstStyle>
            <a:lvl1pPr fontAlgn="auto">
              <a:spcBef>
                <a:spcPts val="0"/>
              </a:spcBef>
              <a:spcAft>
                <a:spcPts val="0"/>
              </a:spcAft>
              <a:defRPr b="1"/>
            </a:lvl1pPr>
          </a:lstStyle>
          <a:p>
            <a:pPr>
              <a:defRPr/>
            </a:pPr>
            <a:fld id="{16E3CE79-CDC8-457D-AD08-E1370F05B99A}" type="slidenum">
              <a:rPr lang="fr-FR"/>
              <a:pPr>
                <a:defRPr/>
              </a:pPr>
              <a:t>‹N°›</a:t>
            </a:fld>
            <a:r>
              <a:rPr lang="fr-FR"/>
              <a:t> </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Titre et contenu">
    <p:spTree>
      <p:nvGrpSpPr>
        <p:cNvPr id="1" name=""/>
        <p:cNvGrpSpPr/>
        <p:nvPr/>
      </p:nvGrpSpPr>
      <p:grpSpPr>
        <a:xfrm>
          <a:off x="0" y="0"/>
          <a:ext cx="0" cy="0"/>
          <a:chOff x="0" y="0"/>
          <a:chExt cx="0" cy="0"/>
        </a:xfrm>
      </p:grpSpPr>
      <p:graphicFrame>
        <p:nvGraphicFramePr>
          <p:cNvPr id="3"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7661" name="think-cell Slide" r:id="rId15" imgW="360" imgH="360" progId="">
                  <p:embed/>
                </p:oleObj>
              </mc:Choice>
              <mc:Fallback>
                <p:oleObj name="think-cell Slide" r:id="rId15" imgW="360" imgH="360" progId="">
                  <p:embed/>
                  <p:pic>
                    <p:nvPicPr>
                      <p:cNvPr id="0" name="Picture 4"/>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AutoShape 324"/>
          <p:cNvSpPr>
            <a:spLocks noChangeArrowheads="1"/>
          </p:cNvSpPr>
          <p:nvPr>
            <p:custDataLst>
              <p:tags r:id="rId3"/>
            </p:custDataLst>
          </p:nvPr>
        </p:nvSpPr>
        <p:spPr bwMode="auto">
          <a:xfrm rot="5400000">
            <a:off x="3833022"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5" name="McK 1. On-page tracker" hidden="1"/>
          <p:cNvSpPr>
            <a:spLocks noChangeArrowheads="1"/>
          </p:cNvSpPr>
          <p:nvPr>
            <p:custDataLst>
              <p:tags r:id="rId4"/>
            </p:custDataLst>
          </p:nvPr>
        </p:nvSpPr>
        <p:spPr bwMode="auto">
          <a:xfrm>
            <a:off x="441325" y="26988"/>
            <a:ext cx="920124" cy="230832"/>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6" name="McK 3. Unit of measure" hidden="1"/>
          <p:cNvSpPr txBox="1">
            <a:spLocks noChangeArrowheads="1"/>
          </p:cNvSpPr>
          <p:nvPr>
            <p:custDataLst>
              <p:tags r:id="rId5"/>
            </p:custDataLst>
          </p:nvPr>
        </p:nvSpPr>
        <p:spPr bwMode="auto">
          <a:xfrm>
            <a:off x="441325" y="700094"/>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7" name="Picture 16" descr="03int-PPT-22-02"/>
          <p:cNvPicPr>
            <a:picLocks noChangeAspect="1" noChangeArrowheads="1"/>
          </p:cNvPicPr>
          <p:nvPr>
            <p:custDataLst>
              <p:tags r:id="rId6"/>
            </p:custDataLst>
          </p:nvPr>
        </p:nvPicPr>
        <p:blipFill>
          <a:blip r:embed="rId17" cstate="print">
            <a:clrChange>
              <a:clrFrom>
                <a:srgbClr val="FFFFFF"/>
              </a:clrFrom>
              <a:clrTo>
                <a:srgbClr val="FFFFFF">
                  <a:alpha val="0"/>
                </a:srgbClr>
              </a:clrTo>
            </a:clrChange>
          </a:blip>
          <a:srcRect t="65703"/>
          <a:stretch>
            <a:fillRect/>
          </a:stretch>
        </p:blipFill>
        <p:spPr bwMode="auto">
          <a:xfrm>
            <a:off x="0" y="5045081"/>
            <a:ext cx="9144000" cy="1774825"/>
          </a:xfrm>
          <a:prstGeom prst="rect">
            <a:avLst/>
          </a:prstGeom>
          <a:noFill/>
          <a:ln w="9525">
            <a:noFill/>
            <a:miter lim="800000"/>
            <a:headEnd/>
            <a:tailEnd/>
          </a:ln>
        </p:spPr>
      </p:pic>
      <p:sp>
        <p:nvSpPr>
          <p:cNvPr id="8" name="SlideLogoText"/>
          <p:cNvSpPr>
            <a:spLocks noChangeArrowheads="1"/>
          </p:cNvSpPr>
          <p:nvPr>
            <p:custDataLst>
              <p:tags r:id="rId7"/>
            </p:custDataLst>
          </p:nvPr>
        </p:nvSpPr>
        <p:spPr bwMode="auto">
          <a:xfrm>
            <a:off x="5942655" y="6566744"/>
            <a:ext cx="2559996"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9" name="McK 4. Footnote" hidden="1"/>
          <p:cNvSpPr txBox="1">
            <a:spLocks noChangeArrowheads="1"/>
          </p:cNvSpPr>
          <p:nvPr>
            <p:custDataLst>
              <p:tags r:id="rId8"/>
            </p:custDataLst>
          </p:nvPr>
        </p:nvSpPr>
        <p:spPr bwMode="auto">
          <a:xfrm>
            <a:off x="441328"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0" name="McK 5. Source" hidden="1"/>
          <p:cNvSpPr>
            <a:spLocks noChangeArrowheads="1"/>
          </p:cNvSpPr>
          <p:nvPr>
            <p:custDataLst>
              <p:tags r:id="rId9"/>
            </p:custDataLst>
          </p:nvPr>
        </p:nvSpPr>
        <p:spPr bwMode="auto">
          <a:xfrm>
            <a:off x="441328" y="6559556"/>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1" name="SlideLogoSeparator"/>
          <p:cNvSpPr>
            <a:spLocks noChangeArrowheads="1"/>
          </p:cNvSpPr>
          <p:nvPr>
            <p:custDataLst>
              <p:tags r:id="rId10"/>
            </p:custDataLst>
          </p:nvPr>
        </p:nvSpPr>
        <p:spPr bwMode="auto">
          <a:xfrm>
            <a:off x="8597577" y="6549281"/>
            <a:ext cx="33664"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2" name="ACET" hidden="1"/>
          <p:cNvGrpSpPr>
            <a:grpSpLocks/>
          </p:cNvGrpSpPr>
          <p:nvPr>
            <p:custDataLst>
              <p:tags r:id="rId11"/>
            </p:custDataLst>
          </p:nvPr>
        </p:nvGrpSpPr>
        <p:grpSpPr bwMode="auto">
          <a:xfrm>
            <a:off x="1481141" y="1125544"/>
            <a:ext cx="4352925" cy="542925"/>
            <a:chOff x="915" y="695"/>
            <a:chExt cx="2686" cy="335"/>
          </a:xfrm>
        </p:grpSpPr>
        <p:cxnSp>
          <p:nvCxnSpPr>
            <p:cNvPr id="13"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4"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5" name="Image 52" descr="C:\Documents and Settings\Jbseblain\Bureau\Ebauche-sphères-2.jpg"/>
          <p:cNvPicPr>
            <a:picLocks noChangeAspect="1" noChangeArrowheads="1"/>
          </p:cNvPicPr>
          <p:nvPr>
            <p:custDataLst>
              <p:tags r:id="rId12"/>
            </p:custDataLst>
          </p:nvPr>
        </p:nvPicPr>
        <p:blipFill>
          <a:blip r:embed="rId18"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6" name="Picture 327" descr="phare"/>
          <p:cNvPicPr>
            <a:picLocks noChangeAspect="1" noChangeArrowheads="1"/>
          </p:cNvPicPr>
          <p:nvPr>
            <p:custDataLst>
              <p:tags r:id="rId13"/>
            </p:custDataLst>
          </p:nvPr>
        </p:nvPicPr>
        <p:blipFill>
          <a:blip r:embed="rId19" cstate="print">
            <a:clrChange>
              <a:clrFrom>
                <a:srgbClr val="FFFFFF"/>
              </a:clrFrom>
              <a:clrTo>
                <a:srgbClr val="FFFFFF">
                  <a:alpha val="0"/>
                </a:srgbClr>
              </a:clrTo>
            </a:clrChange>
            <a:lum bright="70000" contrast="-70000"/>
          </a:blip>
          <a:srcRect/>
          <a:stretch>
            <a:fillRect/>
          </a:stretch>
        </p:blipFill>
        <p:spPr bwMode="auto">
          <a:xfrm>
            <a:off x="-4760" y="3429000"/>
            <a:ext cx="1003301" cy="3727450"/>
          </a:xfrm>
          <a:prstGeom prst="rect">
            <a:avLst/>
          </a:prstGeom>
          <a:noFill/>
          <a:ln w="9525">
            <a:noFill/>
            <a:miter lim="800000"/>
            <a:headEnd/>
            <a:tailEnd/>
          </a:ln>
        </p:spPr>
      </p:pic>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2_Titre et contenu">
    <p:spTree>
      <p:nvGrpSpPr>
        <p:cNvPr id="1" name=""/>
        <p:cNvGrpSpPr/>
        <p:nvPr/>
      </p:nvGrpSpPr>
      <p:grpSpPr>
        <a:xfrm>
          <a:off x="0" y="0"/>
          <a:ext cx="0" cy="0"/>
          <a:chOff x="0" y="0"/>
          <a:chExt cx="0" cy="0"/>
        </a:xfrm>
      </p:grpSpPr>
      <p:graphicFrame>
        <p:nvGraphicFramePr>
          <p:cNvPr id="3"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8685" name="think-cell Slide" r:id="rId15" imgW="360" imgH="360" progId="">
                  <p:embed/>
                </p:oleObj>
              </mc:Choice>
              <mc:Fallback>
                <p:oleObj name="think-cell Slide" r:id="rId15" imgW="360" imgH="360" progId="">
                  <p:embed/>
                  <p:pic>
                    <p:nvPicPr>
                      <p:cNvPr id="0" name="Picture 4"/>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AutoShape 324"/>
          <p:cNvSpPr>
            <a:spLocks noChangeArrowheads="1"/>
          </p:cNvSpPr>
          <p:nvPr>
            <p:custDataLst>
              <p:tags r:id="rId3"/>
            </p:custDataLst>
          </p:nvPr>
        </p:nvSpPr>
        <p:spPr bwMode="auto">
          <a:xfrm rot="5400000">
            <a:off x="3833022"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5" name="McK 1. On-page tracker" hidden="1"/>
          <p:cNvSpPr>
            <a:spLocks noChangeArrowheads="1"/>
          </p:cNvSpPr>
          <p:nvPr>
            <p:custDataLst>
              <p:tags r:id="rId4"/>
            </p:custDataLst>
          </p:nvPr>
        </p:nvSpPr>
        <p:spPr bwMode="auto">
          <a:xfrm>
            <a:off x="441325" y="26988"/>
            <a:ext cx="920124" cy="230832"/>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6" name="McK 3. Unit of measure" hidden="1"/>
          <p:cNvSpPr txBox="1">
            <a:spLocks noChangeArrowheads="1"/>
          </p:cNvSpPr>
          <p:nvPr>
            <p:custDataLst>
              <p:tags r:id="rId5"/>
            </p:custDataLst>
          </p:nvPr>
        </p:nvSpPr>
        <p:spPr bwMode="auto">
          <a:xfrm>
            <a:off x="441325" y="700094"/>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7" name="Picture 16" descr="03int-PPT-22-02"/>
          <p:cNvPicPr>
            <a:picLocks noChangeAspect="1" noChangeArrowheads="1"/>
          </p:cNvPicPr>
          <p:nvPr>
            <p:custDataLst>
              <p:tags r:id="rId6"/>
            </p:custDataLst>
          </p:nvPr>
        </p:nvPicPr>
        <p:blipFill>
          <a:blip r:embed="rId17" cstate="print">
            <a:clrChange>
              <a:clrFrom>
                <a:srgbClr val="FFFFFF"/>
              </a:clrFrom>
              <a:clrTo>
                <a:srgbClr val="FFFFFF">
                  <a:alpha val="0"/>
                </a:srgbClr>
              </a:clrTo>
            </a:clrChange>
          </a:blip>
          <a:srcRect t="65703"/>
          <a:stretch>
            <a:fillRect/>
          </a:stretch>
        </p:blipFill>
        <p:spPr bwMode="auto">
          <a:xfrm>
            <a:off x="0" y="5045081"/>
            <a:ext cx="9144000" cy="1774825"/>
          </a:xfrm>
          <a:prstGeom prst="rect">
            <a:avLst/>
          </a:prstGeom>
          <a:noFill/>
          <a:ln w="9525">
            <a:noFill/>
            <a:miter lim="800000"/>
            <a:headEnd/>
            <a:tailEnd/>
          </a:ln>
        </p:spPr>
      </p:pic>
      <p:sp>
        <p:nvSpPr>
          <p:cNvPr id="8" name="SlideLogoText"/>
          <p:cNvSpPr>
            <a:spLocks noChangeArrowheads="1"/>
          </p:cNvSpPr>
          <p:nvPr>
            <p:custDataLst>
              <p:tags r:id="rId7"/>
            </p:custDataLst>
          </p:nvPr>
        </p:nvSpPr>
        <p:spPr bwMode="auto">
          <a:xfrm>
            <a:off x="5942655" y="6566744"/>
            <a:ext cx="2559996"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9" name="McK 4. Footnote" hidden="1"/>
          <p:cNvSpPr txBox="1">
            <a:spLocks noChangeArrowheads="1"/>
          </p:cNvSpPr>
          <p:nvPr>
            <p:custDataLst>
              <p:tags r:id="rId8"/>
            </p:custDataLst>
          </p:nvPr>
        </p:nvSpPr>
        <p:spPr bwMode="auto">
          <a:xfrm>
            <a:off x="441328"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0" name="McK 5. Source" hidden="1"/>
          <p:cNvSpPr>
            <a:spLocks noChangeArrowheads="1"/>
          </p:cNvSpPr>
          <p:nvPr>
            <p:custDataLst>
              <p:tags r:id="rId9"/>
            </p:custDataLst>
          </p:nvPr>
        </p:nvSpPr>
        <p:spPr bwMode="auto">
          <a:xfrm>
            <a:off x="441328" y="6559556"/>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1" name="SlideLogoSeparator"/>
          <p:cNvSpPr>
            <a:spLocks noChangeArrowheads="1"/>
          </p:cNvSpPr>
          <p:nvPr>
            <p:custDataLst>
              <p:tags r:id="rId10"/>
            </p:custDataLst>
          </p:nvPr>
        </p:nvSpPr>
        <p:spPr bwMode="auto">
          <a:xfrm>
            <a:off x="8597577" y="6549281"/>
            <a:ext cx="33664"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2" name="ACET" hidden="1"/>
          <p:cNvGrpSpPr>
            <a:grpSpLocks/>
          </p:cNvGrpSpPr>
          <p:nvPr>
            <p:custDataLst>
              <p:tags r:id="rId11"/>
            </p:custDataLst>
          </p:nvPr>
        </p:nvGrpSpPr>
        <p:grpSpPr bwMode="auto">
          <a:xfrm>
            <a:off x="1481141" y="1125544"/>
            <a:ext cx="4352925" cy="542925"/>
            <a:chOff x="915" y="695"/>
            <a:chExt cx="2686" cy="335"/>
          </a:xfrm>
        </p:grpSpPr>
        <p:cxnSp>
          <p:nvCxnSpPr>
            <p:cNvPr id="13"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4"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5" name="Image 52" descr="C:\Documents and Settings\Jbseblain\Bureau\Ebauche-sphères-2.jpg"/>
          <p:cNvPicPr>
            <a:picLocks noChangeAspect="1" noChangeArrowheads="1"/>
          </p:cNvPicPr>
          <p:nvPr>
            <p:custDataLst>
              <p:tags r:id="rId12"/>
            </p:custDataLst>
          </p:nvPr>
        </p:nvPicPr>
        <p:blipFill>
          <a:blip r:embed="rId18"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6" name="Picture 327" descr="phare"/>
          <p:cNvPicPr>
            <a:picLocks noChangeAspect="1" noChangeArrowheads="1"/>
          </p:cNvPicPr>
          <p:nvPr>
            <p:custDataLst>
              <p:tags r:id="rId13"/>
            </p:custDataLst>
          </p:nvPr>
        </p:nvPicPr>
        <p:blipFill>
          <a:blip r:embed="rId19" cstate="print">
            <a:clrChange>
              <a:clrFrom>
                <a:srgbClr val="FFFFFF"/>
              </a:clrFrom>
              <a:clrTo>
                <a:srgbClr val="FFFFFF">
                  <a:alpha val="0"/>
                </a:srgbClr>
              </a:clrTo>
            </a:clrChange>
            <a:lum bright="70000" contrast="-70000"/>
          </a:blip>
          <a:srcRect/>
          <a:stretch>
            <a:fillRect/>
          </a:stretch>
        </p:blipFill>
        <p:spPr bwMode="auto">
          <a:xfrm>
            <a:off x="-4760" y="3429000"/>
            <a:ext cx="1003301" cy="3727450"/>
          </a:xfrm>
          <a:prstGeom prst="rect">
            <a:avLst/>
          </a:prstGeom>
          <a:noFill/>
          <a:ln w="9525">
            <a:noFill/>
            <a:miter lim="800000"/>
            <a:headEnd/>
            <a:tailEnd/>
          </a:ln>
        </p:spPr>
      </p:pic>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a:xfrm>
            <a:off x="457200" y="6356352"/>
            <a:ext cx="2133600" cy="365125"/>
          </a:xfrm>
          <a:prstGeom prst="rect">
            <a:avLst/>
          </a:prstGeom>
        </p:spPr>
        <p:txBody>
          <a:bodyPr/>
          <a:lstStyle>
            <a:lvl1pPr>
              <a:defRPr/>
            </a:lvl1pPr>
          </a:lstStyle>
          <a:p>
            <a:pPr eaLnBrk="1" hangingPunct="1">
              <a:defRPr/>
            </a:pPr>
            <a:fld id="{DF088645-8AD7-4DF2-B75B-13B9B11DD45E}" type="datetimeFigureOut">
              <a:rPr lang="fr-FR">
                <a:solidFill>
                  <a:srgbClr val="000000"/>
                </a:solidFill>
                <a:latin typeface="Arial" pitchFamily="34" charset="0"/>
                <a:cs typeface="+mn-cs"/>
              </a:rPr>
              <a:pPr eaLnBrk="1" hangingPunct="1">
                <a:defRPr/>
              </a:pPr>
              <a:t>21/04/2017</a:t>
            </a:fld>
            <a:endParaRPr lang="fr-FR">
              <a:solidFill>
                <a:srgbClr val="000000"/>
              </a:solidFill>
              <a:latin typeface="Arial" pitchFamily="34" charset="0"/>
              <a:cs typeface="+mn-cs"/>
            </a:endParaRPr>
          </a:p>
        </p:txBody>
      </p:sp>
      <p:sp>
        <p:nvSpPr>
          <p:cNvPr id="3" name="Espace réservé du pied de page 4"/>
          <p:cNvSpPr>
            <a:spLocks noGrp="1"/>
          </p:cNvSpPr>
          <p:nvPr>
            <p:ph type="ftr" sz="quarter" idx="11"/>
          </p:nvPr>
        </p:nvSpPr>
        <p:spPr>
          <a:xfrm>
            <a:off x="3124200" y="6356352"/>
            <a:ext cx="2895600" cy="365125"/>
          </a:xfrm>
          <a:prstGeom prst="rect">
            <a:avLst/>
          </a:prstGeom>
        </p:spPr>
        <p:txBody>
          <a:bodyPr/>
          <a:lstStyle>
            <a:lvl1pPr>
              <a:defRPr/>
            </a:lvl1pPr>
          </a:lstStyle>
          <a:p>
            <a:pPr eaLnBrk="1" hangingPunct="1">
              <a:defRPr/>
            </a:pPr>
            <a:endParaRPr lang="fr-FR">
              <a:solidFill>
                <a:srgbClr val="000000"/>
              </a:solidFill>
              <a:latin typeface="Arial" pitchFamily="34" charset="0"/>
              <a:cs typeface="+mn-cs"/>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89CC4361-2116-447B-AE36-01B7149A78B8}" type="slidenum">
              <a:rPr lang="fr-FR"/>
              <a:pPr>
                <a:defRPr/>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1203" hidden="1"/>
          <p:cNvGraphicFramePr>
            <a:graphicFrameLocks/>
          </p:cNvGraphicFramePr>
          <p:nvPr>
            <p:custDataLst>
              <p:tags r:id="rId2"/>
            </p:custDataLst>
          </p:nvPr>
        </p:nvGraphicFramePr>
        <p:xfrm>
          <a:off x="5862" y="0"/>
          <a:ext cx="149469" cy="161925"/>
        </p:xfrm>
        <a:graphic>
          <a:graphicData uri="http://schemas.openxmlformats.org/presentationml/2006/ole">
            <mc:AlternateContent xmlns:mc="http://schemas.openxmlformats.org/markup-compatibility/2006">
              <mc:Choice xmlns:v="urn:schemas-microsoft-com:vml" Requires="v">
                <p:oleObj spid="_x0000_s95245" name="think-cell Slide" r:id="rId12" imgW="360" imgH="360" progId="">
                  <p:embed/>
                </p:oleObj>
              </mc:Choice>
              <mc:Fallback>
                <p:oleObj name="think-cell Slide" r:id="rId12" imgW="360" imgH="360" progId="">
                  <p:embed/>
                  <p:pic>
                    <p:nvPicPr>
                      <p:cNvPr id="0" name="Picture 4"/>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62" y="0"/>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620"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a:noFill/>
            </a:ln>
            <a:extLst/>
          </p:spPr>
          <p:txBody>
            <a:bodyPr lIns="0" tIns="0" rIns="0" bIns="0" anchor="b">
              <a:spAutoFit/>
            </a:bodyPr>
            <a:lstStyle>
              <a:lvl1pPr defTabSz="977900" eaLnBrk="0" hangingPunct="0">
                <a:defRPr sz="700">
                  <a:solidFill>
                    <a:schemeClr val="tx1"/>
                  </a:solidFill>
                  <a:latin typeface="Arial" charset="0"/>
                </a:defRPr>
              </a:lvl1pPr>
              <a:lvl2pPr marL="742950" indent="-285750" defTabSz="977900" eaLnBrk="0" hangingPunct="0">
                <a:defRPr sz="700">
                  <a:solidFill>
                    <a:schemeClr val="tx1"/>
                  </a:solidFill>
                  <a:latin typeface="Arial" charset="0"/>
                </a:defRPr>
              </a:lvl2pPr>
              <a:lvl3pPr marL="1143000" indent="-228600" defTabSz="977900" eaLnBrk="0" hangingPunct="0">
                <a:defRPr sz="700">
                  <a:solidFill>
                    <a:schemeClr val="tx1"/>
                  </a:solidFill>
                  <a:latin typeface="Arial" charset="0"/>
                </a:defRPr>
              </a:lvl3pPr>
              <a:lvl4pPr marL="1600200" indent="-228600" defTabSz="977900" eaLnBrk="0" hangingPunct="0">
                <a:defRPr sz="700">
                  <a:solidFill>
                    <a:schemeClr val="tx1"/>
                  </a:solidFill>
                  <a:latin typeface="Arial" charset="0"/>
                </a:defRPr>
              </a:lvl4pPr>
              <a:lvl5pPr marL="2057400" indent="-228600" defTabSz="977900" eaLnBrk="0" hangingPunct="0">
                <a:defRPr sz="700">
                  <a:solidFill>
                    <a:schemeClr val="tx1"/>
                  </a:solidFill>
                  <a:latin typeface="Arial" charset="0"/>
                </a:defRPr>
              </a:lvl5pPr>
              <a:lvl6pPr marL="2514600" indent="-228600" defTabSz="977900" eaLnBrk="0" fontAlgn="base" hangingPunct="0">
                <a:spcBef>
                  <a:spcPct val="0"/>
                </a:spcBef>
                <a:spcAft>
                  <a:spcPct val="0"/>
                </a:spcAft>
                <a:defRPr sz="700">
                  <a:solidFill>
                    <a:schemeClr val="tx1"/>
                  </a:solidFill>
                  <a:latin typeface="Arial" charset="0"/>
                </a:defRPr>
              </a:lvl6pPr>
              <a:lvl7pPr marL="2971800" indent="-228600" defTabSz="977900" eaLnBrk="0" fontAlgn="base" hangingPunct="0">
                <a:spcBef>
                  <a:spcPct val="0"/>
                </a:spcBef>
                <a:spcAft>
                  <a:spcPct val="0"/>
                </a:spcAft>
                <a:defRPr sz="700">
                  <a:solidFill>
                    <a:schemeClr val="tx1"/>
                  </a:solidFill>
                  <a:latin typeface="Arial" charset="0"/>
                </a:defRPr>
              </a:lvl7pPr>
              <a:lvl8pPr marL="3429000" indent="-228600" defTabSz="977900" eaLnBrk="0" fontAlgn="base" hangingPunct="0">
                <a:spcBef>
                  <a:spcPct val="0"/>
                </a:spcBef>
                <a:spcAft>
                  <a:spcPct val="0"/>
                </a:spcAft>
                <a:defRPr sz="700">
                  <a:solidFill>
                    <a:schemeClr val="tx1"/>
                  </a:solidFill>
                  <a:latin typeface="Arial" charset="0"/>
                </a:defRPr>
              </a:lvl8pPr>
              <a:lvl9pPr marL="3886200" indent="-228600" defTabSz="977900" eaLnBrk="0" fontAlgn="base" hangingPunct="0">
                <a:spcBef>
                  <a:spcPct val="0"/>
                </a:spcBef>
                <a:spcAft>
                  <a:spcPct val="0"/>
                </a:spcAft>
                <a:defRPr sz="700">
                  <a:solidFill>
                    <a:schemeClr val="tx1"/>
                  </a:solidFill>
                  <a:latin typeface="Arial" charset="0"/>
                </a:defRPr>
              </a:lvl9pPr>
            </a:lstStyle>
            <a:p>
              <a:pPr eaLnBrk="1" hangingPunct="1">
                <a:defRPr/>
              </a:pPr>
              <a:r>
                <a:rPr lang="fr-FR" sz="1500" smtClean="0">
                  <a:solidFill>
                    <a:srgbClr val="000000"/>
                  </a:solidFill>
                  <a:cs typeface="+mn-cs"/>
                </a:rPr>
                <a:t>Type de document</a:t>
              </a:r>
            </a:p>
          </p:txBody>
        </p:sp>
        <p:sp>
          <p:nvSpPr>
            <p:cNvPr id="7" name="McK Date" hidden="1"/>
            <p:cNvSpPr txBox="1">
              <a:spLocks noChangeArrowheads="1"/>
            </p:cNvSpPr>
            <p:nvPr/>
          </p:nvSpPr>
          <p:spPr bwMode="auto">
            <a:xfrm>
              <a:off x="1663" y="3275"/>
              <a:ext cx="3109" cy="143"/>
            </a:xfrm>
            <a:prstGeom prst="rect">
              <a:avLst/>
            </a:prstGeom>
            <a:noFill/>
            <a:ln>
              <a:noFill/>
            </a:ln>
            <a:extLst/>
          </p:spPr>
          <p:txBody>
            <a:bodyPr lIns="0" tIns="0" rIns="0" bIns="0">
              <a:spAutoFit/>
            </a:bodyPr>
            <a:lstStyle>
              <a:lvl1pPr defTabSz="977900" eaLnBrk="0" hangingPunct="0">
                <a:defRPr sz="700">
                  <a:solidFill>
                    <a:schemeClr val="tx1"/>
                  </a:solidFill>
                  <a:latin typeface="Arial" charset="0"/>
                </a:defRPr>
              </a:lvl1pPr>
              <a:lvl2pPr marL="742950" indent="-285750" defTabSz="977900" eaLnBrk="0" hangingPunct="0">
                <a:defRPr sz="700">
                  <a:solidFill>
                    <a:schemeClr val="tx1"/>
                  </a:solidFill>
                  <a:latin typeface="Arial" charset="0"/>
                </a:defRPr>
              </a:lvl2pPr>
              <a:lvl3pPr marL="1143000" indent="-228600" defTabSz="977900" eaLnBrk="0" hangingPunct="0">
                <a:defRPr sz="700">
                  <a:solidFill>
                    <a:schemeClr val="tx1"/>
                  </a:solidFill>
                  <a:latin typeface="Arial" charset="0"/>
                </a:defRPr>
              </a:lvl3pPr>
              <a:lvl4pPr marL="1600200" indent="-228600" defTabSz="977900" eaLnBrk="0" hangingPunct="0">
                <a:defRPr sz="700">
                  <a:solidFill>
                    <a:schemeClr val="tx1"/>
                  </a:solidFill>
                  <a:latin typeface="Arial" charset="0"/>
                </a:defRPr>
              </a:lvl4pPr>
              <a:lvl5pPr marL="2057400" indent="-228600" defTabSz="977900" eaLnBrk="0" hangingPunct="0">
                <a:defRPr sz="700">
                  <a:solidFill>
                    <a:schemeClr val="tx1"/>
                  </a:solidFill>
                  <a:latin typeface="Arial" charset="0"/>
                </a:defRPr>
              </a:lvl5pPr>
              <a:lvl6pPr marL="2514600" indent="-228600" defTabSz="977900" eaLnBrk="0" fontAlgn="base" hangingPunct="0">
                <a:spcBef>
                  <a:spcPct val="0"/>
                </a:spcBef>
                <a:spcAft>
                  <a:spcPct val="0"/>
                </a:spcAft>
                <a:defRPr sz="700">
                  <a:solidFill>
                    <a:schemeClr val="tx1"/>
                  </a:solidFill>
                  <a:latin typeface="Arial" charset="0"/>
                </a:defRPr>
              </a:lvl6pPr>
              <a:lvl7pPr marL="2971800" indent="-228600" defTabSz="977900" eaLnBrk="0" fontAlgn="base" hangingPunct="0">
                <a:spcBef>
                  <a:spcPct val="0"/>
                </a:spcBef>
                <a:spcAft>
                  <a:spcPct val="0"/>
                </a:spcAft>
                <a:defRPr sz="700">
                  <a:solidFill>
                    <a:schemeClr val="tx1"/>
                  </a:solidFill>
                  <a:latin typeface="Arial" charset="0"/>
                </a:defRPr>
              </a:lvl7pPr>
              <a:lvl8pPr marL="3429000" indent="-228600" defTabSz="977900" eaLnBrk="0" fontAlgn="base" hangingPunct="0">
                <a:spcBef>
                  <a:spcPct val="0"/>
                </a:spcBef>
                <a:spcAft>
                  <a:spcPct val="0"/>
                </a:spcAft>
                <a:defRPr sz="700">
                  <a:solidFill>
                    <a:schemeClr val="tx1"/>
                  </a:solidFill>
                  <a:latin typeface="Arial" charset="0"/>
                </a:defRPr>
              </a:lvl8pPr>
              <a:lvl9pPr marL="3886200" indent="-228600" defTabSz="977900" eaLnBrk="0" fontAlgn="base" hangingPunct="0">
                <a:spcBef>
                  <a:spcPct val="0"/>
                </a:spcBef>
                <a:spcAft>
                  <a:spcPct val="0"/>
                </a:spcAft>
                <a:defRPr sz="700">
                  <a:solidFill>
                    <a:schemeClr val="tx1"/>
                  </a:solidFill>
                  <a:latin typeface="Arial" charset="0"/>
                </a:defRPr>
              </a:lvl9pPr>
            </a:lstStyle>
            <a:p>
              <a:pPr eaLnBrk="1" hangingPunct="1">
                <a:defRPr/>
              </a:pPr>
              <a:r>
                <a:rPr lang="fr-FR" sz="1500" smtClean="0">
                  <a:solidFill>
                    <a:srgbClr val="000000"/>
                  </a:solidFill>
                  <a:cs typeface="+mn-cs"/>
                </a:rPr>
                <a:t>Date</a:t>
              </a:r>
            </a:p>
          </p:txBody>
        </p:sp>
        <p:sp>
          <p:nvSpPr>
            <p:cNvPr id="8" name="McK Disclaimer" hidden="1"/>
            <p:cNvSpPr>
              <a:spLocks noChangeArrowheads="1"/>
            </p:cNvSpPr>
            <p:nvPr/>
          </p:nvSpPr>
          <p:spPr bwMode="auto">
            <a:xfrm>
              <a:off x="1663" y="3678"/>
              <a:ext cx="3169" cy="257"/>
            </a:xfrm>
            <a:prstGeom prst="rect">
              <a:avLst/>
            </a:prstGeom>
            <a:noFill/>
            <a:ln w="9525">
              <a:noFill/>
              <a:miter lim="800000"/>
              <a:headEnd/>
              <a:tailEnd/>
            </a:ln>
          </p:spPr>
          <p:txBody>
            <a:bodyPr lIns="0" tIns="0" rIns="0" bIns="0" anchor="b">
              <a:spAutoFit/>
            </a:bodyPr>
            <a:lstStyle/>
            <a:p>
              <a:pPr defTabSz="860425"/>
              <a:r>
                <a:rPr lang="fr-FR" sz="900">
                  <a:solidFill>
                    <a:srgbClr val="000000"/>
                  </a:solidFill>
                  <a:latin typeface="Arial" pitchFamily="34" charset="0"/>
                  <a:cs typeface="+mn-cs"/>
                </a:rPr>
                <a:t>CONFIDENTIEL ET PROPRIÉTÉ DE McKINSEY &amp; COMPANY</a:t>
              </a:r>
            </a:p>
            <a:p>
              <a:pPr defTabSz="860425"/>
              <a:r>
                <a:rPr lang="fr-FR" sz="900">
                  <a:solidFill>
                    <a:srgbClr val="000000"/>
                  </a:solidFill>
                  <a:latin typeface="Arial" pitchFamily="34" charset="0"/>
                  <a:cs typeface="+mn-cs"/>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w="9525">
              <a:noFill/>
              <a:miter lim="800000"/>
              <a:headEnd/>
              <a:tailEnd/>
            </a:ln>
          </p:spPr>
          <p:txBody>
            <a:bodyPr wrap="none" anchor="ctr"/>
            <a:lstStyle/>
            <a:p>
              <a:pPr eaLnBrk="1" hangingPunct="1"/>
              <a:endParaRPr lang="fr-FR" sz="1700">
                <a:solidFill>
                  <a:srgbClr val="000000"/>
                </a:solidFill>
                <a:latin typeface="Arial" pitchFamily="34" charset="0"/>
                <a:cs typeface="+mn-cs"/>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w="9525">
              <a:noFill/>
              <a:miter lim="800000"/>
              <a:headEnd/>
              <a:tailEnd/>
            </a:ln>
          </p:spPr>
          <p:txBody>
            <a:bodyPr wrap="none" anchor="ctr"/>
            <a:lstStyle/>
            <a:p>
              <a:pPr eaLnBrk="1" hangingPunct="1"/>
              <a:endParaRPr lang="fr-FR" sz="1700">
                <a:solidFill>
                  <a:srgbClr val="000000"/>
                </a:solidFill>
                <a:latin typeface="Arial" pitchFamily="34" charset="0"/>
                <a:cs typeface="+mn-cs"/>
              </a:endParaRPr>
            </a:p>
          </p:txBody>
        </p:sp>
      </p:grpSp>
      <p:sp>
        <p:nvSpPr>
          <p:cNvPr id="11" name="Rectangle 1195"/>
          <p:cNvSpPr>
            <a:spLocks noChangeArrowheads="1"/>
          </p:cNvSpPr>
          <p:nvPr>
            <p:custDataLst>
              <p:tags r:id="rId4"/>
            </p:custDataLst>
          </p:nvPr>
        </p:nvSpPr>
        <p:spPr bwMode="gray">
          <a:xfrm>
            <a:off x="0" y="6429376"/>
            <a:ext cx="9144000" cy="428625"/>
          </a:xfrm>
          <a:prstGeom prst="rect">
            <a:avLst/>
          </a:prstGeom>
          <a:solidFill>
            <a:srgbClr val="002960"/>
          </a:solidFill>
          <a:ln w="9525">
            <a:noFill/>
            <a:miter lim="800000"/>
            <a:headEnd/>
            <a:tailEnd/>
          </a:ln>
        </p:spPr>
        <p:txBody>
          <a:bodyPr wrap="none" anchor="ctr"/>
          <a:lstStyle/>
          <a:p>
            <a:pPr eaLnBrk="1" hangingPunct="1"/>
            <a:endParaRPr lang="fr-FR" sz="1700">
              <a:solidFill>
                <a:srgbClr val="000000"/>
              </a:solidFill>
              <a:latin typeface="Arial" pitchFamily="34" charset="0"/>
              <a:cs typeface="+mn-cs"/>
            </a:endParaRPr>
          </a:p>
        </p:txBody>
      </p:sp>
      <p:pic>
        <p:nvPicPr>
          <p:cNvPr id="12" name="TitleBottomBarBW" hidden="1"/>
          <p:cNvPicPr>
            <a:picLocks noChangeAspect="1" noChangeArrowheads="1"/>
          </p:cNvPicPr>
          <p:nvPr>
            <p:custDataLst>
              <p:tags r:id="rId5"/>
            </p:custDataLst>
          </p:nvPr>
        </p:nvPicPr>
        <p:blipFill>
          <a:blip r:embed="rId14" cstate="print"/>
          <a:srcRect/>
          <a:stretch>
            <a:fillRect/>
          </a:stretch>
        </p:blipFill>
        <p:spPr bwMode="auto">
          <a:xfrm>
            <a:off x="7319597" y="6573838"/>
            <a:ext cx="1670538" cy="196850"/>
          </a:xfrm>
          <a:prstGeom prst="rect">
            <a:avLst/>
          </a:prstGeom>
          <a:noFill/>
          <a:ln w="9525">
            <a:noFill/>
            <a:miter lim="800000"/>
            <a:headEnd/>
            <a:tailEnd/>
          </a:ln>
        </p:spPr>
      </p:pic>
      <p:sp>
        <p:nvSpPr>
          <p:cNvPr id="13" name="doc id"/>
          <p:cNvSpPr txBox="1">
            <a:spLocks noChangeArrowheads="1"/>
          </p:cNvSpPr>
          <p:nvPr>
            <p:custDataLst>
              <p:tags r:id="rId6"/>
            </p:custDataLst>
          </p:nvPr>
        </p:nvSpPr>
        <p:spPr bwMode="auto">
          <a:xfrm>
            <a:off x="8614997" y="36513"/>
            <a:ext cx="300403" cy="125412"/>
          </a:xfrm>
          <a:prstGeom prst="rect">
            <a:avLst/>
          </a:prstGeom>
          <a:noFill/>
          <a:ln>
            <a:noFill/>
          </a:ln>
          <a:extLst/>
        </p:spPr>
        <p:txBody>
          <a:bodyPr wrap="none" lIns="0" tIns="0" rIns="0" bIns="0"/>
          <a:lstStyle>
            <a:lvl1pPr eaLnBrk="0" hangingPunct="0">
              <a:defRPr sz="700">
                <a:solidFill>
                  <a:schemeClr val="tx1"/>
                </a:solidFill>
                <a:latin typeface="Arial" charset="0"/>
              </a:defRPr>
            </a:lvl1pPr>
            <a:lvl2pPr marL="742950" indent="-285750" eaLnBrk="0" hangingPunct="0">
              <a:defRPr sz="700">
                <a:solidFill>
                  <a:schemeClr val="tx1"/>
                </a:solidFill>
                <a:latin typeface="Arial" charset="0"/>
              </a:defRPr>
            </a:lvl2pPr>
            <a:lvl3pPr marL="1143000" indent="-228600" eaLnBrk="0" hangingPunct="0">
              <a:defRPr sz="700">
                <a:solidFill>
                  <a:schemeClr val="tx1"/>
                </a:solidFill>
                <a:latin typeface="Arial" charset="0"/>
              </a:defRPr>
            </a:lvl3pPr>
            <a:lvl4pPr marL="1600200" indent="-228600" eaLnBrk="0" hangingPunct="0">
              <a:defRPr sz="700">
                <a:solidFill>
                  <a:schemeClr val="tx1"/>
                </a:solidFill>
                <a:latin typeface="Arial" charset="0"/>
              </a:defRPr>
            </a:lvl4pPr>
            <a:lvl5pPr marL="2057400" indent="-228600" eaLnBrk="0" hangingPunct="0">
              <a:defRPr sz="700">
                <a:solidFill>
                  <a:schemeClr val="tx1"/>
                </a:solidFill>
                <a:latin typeface="Arial" charset="0"/>
              </a:defRPr>
            </a:lvl5pPr>
            <a:lvl6pPr marL="2514600" indent="-228600" eaLnBrk="0" fontAlgn="base" hangingPunct="0">
              <a:spcBef>
                <a:spcPct val="0"/>
              </a:spcBef>
              <a:spcAft>
                <a:spcPct val="0"/>
              </a:spcAft>
              <a:defRPr sz="700">
                <a:solidFill>
                  <a:schemeClr val="tx1"/>
                </a:solidFill>
                <a:latin typeface="Arial" charset="0"/>
              </a:defRPr>
            </a:lvl6pPr>
            <a:lvl7pPr marL="2971800" indent="-228600" eaLnBrk="0" fontAlgn="base" hangingPunct="0">
              <a:spcBef>
                <a:spcPct val="0"/>
              </a:spcBef>
              <a:spcAft>
                <a:spcPct val="0"/>
              </a:spcAft>
              <a:defRPr sz="700">
                <a:solidFill>
                  <a:schemeClr val="tx1"/>
                </a:solidFill>
                <a:latin typeface="Arial" charset="0"/>
              </a:defRPr>
            </a:lvl7pPr>
            <a:lvl8pPr marL="3429000" indent="-228600" eaLnBrk="0" fontAlgn="base" hangingPunct="0">
              <a:spcBef>
                <a:spcPct val="0"/>
              </a:spcBef>
              <a:spcAft>
                <a:spcPct val="0"/>
              </a:spcAft>
              <a:defRPr sz="700">
                <a:solidFill>
                  <a:schemeClr val="tx1"/>
                </a:solidFill>
                <a:latin typeface="Arial" charset="0"/>
              </a:defRPr>
            </a:lvl8pPr>
            <a:lvl9pPr marL="3886200" indent="-228600" eaLnBrk="0" fontAlgn="base" hangingPunct="0">
              <a:spcBef>
                <a:spcPct val="0"/>
              </a:spcBef>
              <a:spcAft>
                <a:spcPct val="0"/>
              </a:spcAft>
              <a:defRPr sz="700">
                <a:solidFill>
                  <a:schemeClr val="tx1"/>
                </a:solidFill>
                <a:latin typeface="Arial" charset="0"/>
              </a:defRPr>
            </a:lvl9pPr>
          </a:lstStyle>
          <a:p>
            <a:pPr eaLnBrk="1" hangingPunct="1">
              <a:defRPr/>
            </a:pPr>
            <a:endParaRPr lang="fr-FR" sz="1700" smtClean="0">
              <a:solidFill>
                <a:srgbClr val="000000"/>
              </a:solidFill>
              <a:cs typeface="+mn-cs"/>
            </a:endParaRPr>
          </a:p>
        </p:txBody>
      </p:sp>
      <p:sp>
        <p:nvSpPr>
          <p:cNvPr id="14" name="AutoShape 1208"/>
          <p:cNvSpPr>
            <a:spLocks noChangeArrowheads="1"/>
          </p:cNvSpPr>
          <p:nvPr userDrawn="1">
            <p:custDataLst>
              <p:tags r:id="rId7"/>
            </p:custDataLst>
          </p:nvPr>
        </p:nvSpPr>
        <p:spPr bwMode="auto">
          <a:xfrm rot="5140313">
            <a:off x="824463" y="1323915"/>
            <a:ext cx="2528887" cy="293223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6510 w 21600"/>
              <a:gd name="T13" fmla="*/ 6510 h 21600"/>
              <a:gd name="T14" fmla="*/ 15090 w 21600"/>
              <a:gd name="T15" fmla="*/ 15090 h 21600"/>
            </a:gdLst>
            <a:ahLst/>
            <a:cxnLst>
              <a:cxn ang="T8">
                <a:pos x="T0" y="T1"/>
              </a:cxn>
              <a:cxn ang="T9">
                <a:pos x="T2" y="T3"/>
              </a:cxn>
              <a:cxn ang="T10">
                <a:pos x="T4" y="T5"/>
              </a:cxn>
              <a:cxn ang="T11">
                <a:pos x="T6" y="T7"/>
              </a:cxn>
            </a:cxnLst>
            <a:rect l="T12" t="T13" r="T14" b="T15"/>
            <a:pathLst>
              <a:path w="21600" h="21600">
                <a:moveTo>
                  <a:pt x="0" y="0"/>
                </a:moveTo>
                <a:lnTo>
                  <a:pt x="9420" y="21600"/>
                </a:lnTo>
                <a:lnTo>
                  <a:pt x="12180" y="21600"/>
                </a:lnTo>
                <a:lnTo>
                  <a:pt x="21600" y="0"/>
                </a:lnTo>
                <a:lnTo>
                  <a:pt x="0" y="0"/>
                </a:lnTo>
                <a:close/>
              </a:path>
            </a:pathLst>
          </a:custGeom>
          <a:gradFill rotWithShape="1">
            <a:gsLst>
              <a:gs pos="0">
                <a:schemeClr val="bg1"/>
              </a:gs>
              <a:gs pos="100000">
                <a:srgbClr val="FF6600">
                  <a:alpha val="50998"/>
                </a:srgbClr>
              </a:gs>
            </a:gsLst>
            <a:lin ang="5400000" scaled="1"/>
          </a:gradFill>
          <a:ln w="9525" algn="ctr">
            <a:noFill/>
            <a:miter lim="800000"/>
            <a:headEnd/>
            <a:tailEnd/>
          </a:ln>
        </p:spPr>
        <p:txBody>
          <a:bodyPr wrap="none" anchor="ctr"/>
          <a:lstStyle/>
          <a:p>
            <a:pPr eaLnBrk="1" hangingPunct="1"/>
            <a:endParaRPr lang="fr-FR" sz="700">
              <a:solidFill>
                <a:srgbClr val="000000"/>
              </a:solidFill>
              <a:latin typeface="Arial" pitchFamily="34" charset="0"/>
              <a:cs typeface="+mn-cs"/>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blip>
          <a:srcRect/>
          <a:stretch>
            <a:fillRect/>
          </a:stretch>
        </p:blipFill>
        <p:spPr bwMode="auto">
          <a:xfrm>
            <a:off x="2135066" y="931863"/>
            <a:ext cx="4409342" cy="3667125"/>
          </a:xfrm>
          <a:prstGeom prst="rect">
            <a:avLst/>
          </a:prstGeom>
          <a:noFill/>
          <a:ln w="9525">
            <a:noFill/>
            <a:miter lim="800000"/>
            <a:headEnd/>
            <a:tailEnd/>
          </a:ln>
        </p:spPr>
      </p:pic>
      <p:pic>
        <p:nvPicPr>
          <p:cNvPr id="16" name="Picture 1210" descr="phare"/>
          <p:cNvPicPr>
            <a:picLocks noChangeAspect="1" noChangeArrowheads="1"/>
          </p:cNvPicPr>
          <p:nvPr userDrawn="1">
            <p:custDataLst>
              <p:tags r:id="rId9"/>
            </p:custDataLst>
          </p:nvPr>
        </p:nvPicPr>
        <p:blipFill>
          <a:blip r:embed="rId16" cstate="print">
            <a:clrChange>
              <a:clrFrom>
                <a:srgbClr val="FFFFFF"/>
              </a:clrFrom>
              <a:clrTo>
                <a:srgbClr val="FFFFFF">
                  <a:alpha val="0"/>
                </a:srgbClr>
              </a:clrTo>
            </a:clrChange>
          </a:blip>
          <a:srcRect l="27861" t="8690" r="25528"/>
          <a:stretch>
            <a:fillRect/>
          </a:stretch>
        </p:blipFill>
        <p:spPr bwMode="auto">
          <a:xfrm>
            <a:off x="0" y="1944689"/>
            <a:ext cx="1273420" cy="5127625"/>
          </a:xfrm>
          <a:prstGeom prst="rect">
            <a:avLst/>
          </a:prstGeom>
          <a:noFill/>
          <a:ln w="9525">
            <a:noFill/>
            <a:miter lim="800000"/>
            <a:headEnd/>
            <a:tailEnd/>
          </a:ln>
        </p:spPr>
      </p:pic>
      <p:sp>
        <p:nvSpPr>
          <p:cNvPr id="17" name="Arc 1211"/>
          <p:cNvSpPr>
            <a:spLocks/>
          </p:cNvSpPr>
          <p:nvPr userDrawn="1">
            <p:custDataLst>
              <p:tags r:id="rId10"/>
            </p:custDataLst>
          </p:nvPr>
        </p:nvSpPr>
        <p:spPr bwMode="auto">
          <a:xfrm flipH="1" flipV="1">
            <a:off x="-8792" y="5954713"/>
            <a:ext cx="1289538" cy="736600"/>
          </a:xfrm>
          <a:custGeom>
            <a:avLst/>
            <a:gdLst>
              <a:gd name="T0" fmla="*/ 0 w 25659"/>
              <a:gd name="T1" fmla="*/ 2147483647 h 21600"/>
              <a:gd name="T2" fmla="*/ 2147483647 w 25659"/>
              <a:gd name="T3" fmla="*/ 2147483647 h 21600"/>
              <a:gd name="T4" fmla="*/ 2147483647 w 25659"/>
              <a:gd name="T5" fmla="*/ 2147483647 h 21600"/>
              <a:gd name="T6" fmla="*/ 0 60000 65536"/>
              <a:gd name="T7" fmla="*/ 0 60000 65536"/>
              <a:gd name="T8" fmla="*/ 0 60000 65536"/>
            </a:gdLst>
            <a:ahLst/>
            <a:cxnLst>
              <a:cxn ang="T6">
                <a:pos x="T0" y="T1"/>
              </a:cxn>
              <a:cxn ang="T7">
                <a:pos x="T2" y="T3"/>
              </a:cxn>
              <a:cxn ang="T8">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lnTo>
                  <a:pt x="0" y="9274"/>
                </a:lnTo>
                <a:close/>
              </a:path>
            </a:pathLst>
          </a:custGeom>
          <a:noFill/>
          <a:ln w="127000">
            <a:solidFill>
              <a:schemeClr val="bg1"/>
            </a:solidFill>
            <a:round/>
            <a:headEnd/>
            <a:tailEnd/>
          </a:ln>
        </p:spPr>
        <p:txBody>
          <a:bodyPr wrap="none" anchor="ctr"/>
          <a:lstStyle/>
          <a:p>
            <a:pPr eaLnBrk="1" hangingPunct="1"/>
            <a:endParaRPr lang="fr-FR" sz="700">
              <a:solidFill>
                <a:srgbClr val="000000"/>
              </a:solidFill>
              <a:latin typeface="Arial" pitchFamily="34" charset="0"/>
              <a:cs typeface="+mn-cs"/>
            </a:endParaRPr>
          </a:p>
        </p:txBody>
      </p:sp>
      <p:sp>
        <p:nvSpPr>
          <p:cNvPr id="13314" name="Rectangle 1026"/>
          <p:cNvSpPr>
            <a:spLocks noGrp="1" noChangeArrowheads="1"/>
          </p:cNvSpPr>
          <p:nvPr>
            <p:ph type="ctrTitle"/>
          </p:nvPr>
        </p:nvSpPr>
        <p:spPr>
          <a:xfrm>
            <a:off x="2693377" y="4543428"/>
            <a:ext cx="5036527" cy="473075"/>
          </a:xfrm>
        </p:spPr>
        <p:txBody>
          <a:bodyPr/>
          <a:lstStyle>
            <a:lvl1pPr>
              <a:defRPr sz="3100" b="0"/>
            </a:lvl1pPr>
          </a:lstStyle>
          <a:p>
            <a:r>
              <a:rPr lang="fr-FR" dirty="0"/>
              <a:t>Click to </a:t>
            </a:r>
            <a:r>
              <a:rPr lang="fr-FR" dirty="0" err="1"/>
              <a:t>edit</a:t>
            </a:r>
            <a:r>
              <a:rPr lang="fr-FR" dirty="0"/>
              <a:t> Master </a:t>
            </a:r>
            <a:r>
              <a:rPr lang="fr-FR" dirty="0" err="1"/>
              <a:t>title</a:t>
            </a:r>
            <a:endParaRPr lang="fr-FR" dirty="0"/>
          </a:p>
        </p:txBody>
      </p:sp>
      <p:sp>
        <p:nvSpPr>
          <p:cNvPr id="13315" name="Rectangle 1027"/>
          <p:cNvSpPr>
            <a:spLocks noGrp="1" noChangeArrowheads="1"/>
          </p:cNvSpPr>
          <p:nvPr>
            <p:ph type="subTitle" idx="1"/>
          </p:nvPr>
        </p:nvSpPr>
        <p:spPr>
          <a:xfrm>
            <a:off x="2693377" y="5632453"/>
            <a:ext cx="5036527" cy="244475"/>
          </a:xfrm>
        </p:spPr>
        <p:txBody>
          <a:bodyPr>
            <a:spAutoFit/>
          </a:bodyPr>
          <a:lstStyle>
            <a:lvl1pPr>
              <a:defRPr/>
            </a:lvl1pPr>
          </a:lstStyle>
          <a:p>
            <a:r>
              <a:rPr lang="fr-FR"/>
              <a:t>Click to edit Master subtitle style</a:t>
            </a:r>
          </a:p>
        </p:txBody>
      </p:sp>
    </p:spTree>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287B2FE8-F2B6-4956-83DF-BA617F0C299E}" type="slidenum">
              <a:rPr lang="fr-FR"/>
              <a:pPr>
                <a:defRPr/>
              </a:pPr>
              <a:t>‹N°›</a:t>
            </a:fld>
            <a:r>
              <a:rPr lang="fr-FR"/>
              <a:t> </a:t>
            </a:r>
          </a:p>
        </p:txBody>
      </p:sp>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custDataLst>
              <p:tags r:id="rId1"/>
            </p:custDataLst>
          </p:nvPr>
        </p:nvSpPr>
        <p:spPr>
          <a:ln/>
        </p:spPr>
        <p:txBody>
          <a:bodyPr/>
          <a:lstStyle>
            <a:lvl1pPr>
              <a:defRPr/>
            </a:lvl1pPr>
          </a:lstStyle>
          <a:p>
            <a:pPr>
              <a:defRPr/>
            </a:pPr>
            <a:fld id="{0A8EC47C-B895-4D36-AF5B-9EDBA2865A04}" type="slidenum">
              <a:rPr lang="fr-FR"/>
              <a:pPr>
                <a:defRPr/>
              </a:pPr>
              <a:t>‹N°›</a:t>
            </a:fld>
            <a:r>
              <a:rPr lang="fr-FR"/>
              <a:t> </a:t>
            </a:r>
          </a:p>
        </p:txBody>
      </p:sp>
    </p:spTree>
    <p:extLst>
      <p:ext uri="{BB962C8B-B14F-4D97-AF65-F5344CB8AC3E}">
        <p14:creationId xmlns:p14="http://schemas.microsoft.com/office/powerpoint/2010/main" val="4141434839"/>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1203" hidden="1"/>
          <p:cNvGraphicFramePr>
            <a:graphicFrameLocks/>
          </p:cNvGraphicFramePr>
          <p:nvPr userDrawn="1">
            <p:custDataLst>
              <p:tags r:id="rId2"/>
            </p:custDataLst>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100365" name="think-cell Slide" r:id="rId12" imgW="360" imgH="360" progId="">
                  <p:embed/>
                </p:oleObj>
              </mc:Choice>
              <mc:Fallback>
                <p:oleObj name="think-cell Slide" r:id="rId12" imgW="360" imgH="360" progId="">
                  <p:embed/>
                  <p:pic>
                    <p:nvPicPr>
                      <p:cNvPr id="0" name="Picture 4"/>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620"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000000"/>
                  </a:solidFill>
                  <a:cs typeface="+mn-cs"/>
                </a:rPr>
                <a:t>Type de document</a:t>
              </a:r>
            </a:p>
          </p:txBody>
        </p:sp>
        <p:sp>
          <p:nvSpPr>
            <p:cNvPr id="7" name="McK Date" hidden="1"/>
            <p:cNvSpPr txBox="1">
              <a:spLocks noChangeArrowheads="1"/>
            </p:cNvSpPr>
            <p:nvPr/>
          </p:nvSpPr>
          <p:spPr bwMode="auto">
            <a:xfrm>
              <a:off x="1663" y="3275"/>
              <a:ext cx="3109"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000000"/>
                  </a:solidFill>
                  <a:cs typeface="+mn-cs"/>
                </a:rPr>
                <a:t>Date</a:t>
              </a:r>
            </a:p>
          </p:txBody>
        </p:sp>
        <p:sp>
          <p:nvSpPr>
            <p:cNvPr id="8" name="McK Disclaimer" hidden="1"/>
            <p:cNvSpPr>
              <a:spLocks noChangeArrowheads="1"/>
            </p:cNvSpPr>
            <p:nvPr/>
          </p:nvSpPr>
          <p:spPr bwMode="auto">
            <a:xfrm>
              <a:off x="1663" y="3664"/>
              <a:ext cx="3169"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860425">
                <a:defRPr sz="2400">
                  <a:solidFill>
                    <a:schemeClr val="tx1"/>
                  </a:solidFill>
                  <a:latin typeface="Arial" charset="0"/>
                </a:defRPr>
              </a:lvl1pPr>
              <a:lvl2pPr marL="428625" defTabSz="860425">
                <a:defRPr sz="2400">
                  <a:solidFill>
                    <a:schemeClr val="tx1"/>
                  </a:solidFill>
                  <a:latin typeface="Arial" charset="0"/>
                </a:defRPr>
              </a:lvl2pPr>
              <a:lvl3pPr marL="860425" defTabSz="860425">
                <a:defRPr sz="2400">
                  <a:solidFill>
                    <a:schemeClr val="tx1"/>
                  </a:solidFill>
                  <a:latin typeface="Arial" charset="0"/>
                </a:defRPr>
              </a:lvl3pPr>
              <a:lvl4pPr marL="1289050" defTabSz="860425">
                <a:defRPr sz="2400">
                  <a:solidFill>
                    <a:schemeClr val="tx1"/>
                  </a:solidFill>
                  <a:latin typeface="Arial" charset="0"/>
                </a:defRPr>
              </a:lvl4pPr>
              <a:lvl5pPr marL="1719263" defTabSz="860425">
                <a:defRPr sz="2400">
                  <a:solidFill>
                    <a:schemeClr val="tx1"/>
                  </a:solidFill>
                  <a:latin typeface="Arial" charset="0"/>
                </a:defRPr>
              </a:lvl5pPr>
              <a:lvl6pPr marL="2176463" defTabSz="860425" fontAlgn="base">
                <a:spcBef>
                  <a:spcPct val="0"/>
                </a:spcBef>
                <a:spcAft>
                  <a:spcPct val="0"/>
                </a:spcAft>
                <a:defRPr sz="2400">
                  <a:solidFill>
                    <a:schemeClr val="tx1"/>
                  </a:solidFill>
                  <a:latin typeface="Arial" charset="0"/>
                </a:defRPr>
              </a:lvl6pPr>
              <a:lvl7pPr marL="2633663" defTabSz="860425" fontAlgn="base">
                <a:spcBef>
                  <a:spcPct val="0"/>
                </a:spcBef>
                <a:spcAft>
                  <a:spcPct val="0"/>
                </a:spcAft>
                <a:defRPr sz="2400">
                  <a:solidFill>
                    <a:schemeClr val="tx1"/>
                  </a:solidFill>
                  <a:latin typeface="Arial" charset="0"/>
                </a:defRPr>
              </a:lvl7pPr>
              <a:lvl8pPr marL="3090863" defTabSz="860425" fontAlgn="base">
                <a:spcBef>
                  <a:spcPct val="0"/>
                </a:spcBef>
                <a:spcAft>
                  <a:spcPct val="0"/>
                </a:spcAft>
                <a:defRPr sz="2400">
                  <a:solidFill>
                    <a:schemeClr val="tx1"/>
                  </a:solidFill>
                  <a:latin typeface="Arial" charset="0"/>
                </a:defRPr>
              </a:lvl8pPr>
              <a:lvl9pPr marL="3548063" defTabSz="860425" fontAlgn="base">
                <a:spcBef>
                  <a:spcPct val="0"/>
                </a:spcBef>
                <a:spcAft>
                  <a:spcPct val="0"/>
                </a:spcAft>
                <a:defRPr sz="2400">
                  <a:solidFill>
                    <a:schemeClr val="tx1"/>
                  </a:solidFill>
                  <a:latin typeface="Arial" charset="0"/>
                </a:defRPr>
              </a:lvl9pPr>
            </a:lstStyle>
            <a:p>
              <a:pPr>
                <a:defRPr/>
              </a:pPr>
              <a:r>
                <a:rPr lang="fr-FR" altLang="fr-FR" sz="900" smtClean="0">
                  <a:solidFill>
                    <a:srgbClr val="000000"/>
                  </a:solidFill>
                  <a:cs typeface="+mn-cs"/>
                </a:rPr>
                <a:t>CONFIDENTIEL ET PROPRIÉTÉ DE McKINSEY &amp; COMPANY</a:t>
              </a:r>
            </a:p>
            <a:p>
              <a:pPr>
                <a:defRPr/>
              </a:pPr>
              <a:r>
                <a:rPr lang="fr-FR" altLang="fr-FR" sz="900" smtClean="0">
                  <a:solidFill>
                    <a:srgbClr val="000000"/>
                  </a:solidFill>
                  <a:cs typeface="+mn-cs"/>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cs typeface="+mn-cs"/>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cs typeface="+mn-cs"/>
              </a:endParaRPr>
            </a:p>
          </p:txBody>
        </p:sp>
      </p:grpSp>
      <p:sp>
        <p:nvSpPr>
          <p:cNvPr id="11" name="Rectangle 1195"/>
          <p:cNvSpPr>
            <a:spLocks noChangeArrowheads="1"/>
          </p:cNvSpPr>
          <p:nvPr>
            <p:custDataLst>
              <p:tags r:id="rId4"/>
            </p:custDataLst>
          </p:nvPr>
        </p:nvSpPr>
        <p:spPr bwMode="gray">
          <a:xfrm>
            <a:off x="0" y="6429376"/>
            <a:ext cx="9144000" cy="428625"/>
          </a:xfrm>
          <a:prstGeom prst="rect">
            <a:avLst/>
          </a:prstGeom>
          <a:solidFill>
            <a:srgbClr val="00296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cs typeface="+mn-cs"/>
            </a:endParaRPr>
          </a:p>
        </p:txBody>
      </p:sp>
      <p:pic>
        <p:nvPicPr>
          <p:cNvPr id="12" name="TitleBottomBarBW" hidden="1"/>
          <p:cNvPicPr>
            <a:picLocks noChangeAspect="1" noChangeArrowheads="1"/>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7319597" y="6573838"/>
            <a:ext cx="1670538"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doc id"/>
          <p:cNvSpPr txBox="1">
            <a:spLocks noChangeArrowheads="1"/>
          </p:cNvSpPr>
          <p:nvPr>
            <p:custDataLst>
              <p:tags r:id="rId6"/>
            </p:custDataLst>
          </p:nvPr>
        </p:nvSpPr>
        <p:spPr bwMode="auto">
          <a:xfrm>
            <a:off x="8614997" y="36513"/>
            <a:ext cx="300403" cy="12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algn="r" eaLnBrk="1" hangingPunct="1">
              <a:defRPr/>
            </a:pPr>
            <a:endParaRPr lang="fr-FR" altLang="fr-FR" sz="900" smtClean="0">
              <a:solidFill>
                <a:srgbClr val="000000"/>
              </a:solidFill>
              <a:cs typeface="+mn-cs"/>
            </a:endParaRPr>
          </a:p>
        </p:txBody>
      </p:sp>
      <p:sp>
        <p:nvSpPr>
          <p:cNvPr id="14" name="AutoShape 1208"/>
          <p:cNvSpPr>
            <a:spLocks noChangeArrowheads="1"/>
          </p:cNvSpPr>
          <p:nvPr userDrawn="1">
            <p:custDataLst>
              <p:tags r:id="rId7"/>
            </p:custDataLst>
          </p:nvPr>
        </p:nvSpPr>
        <p:spPr bwMode="auto">
          <a:xfrm rot="5140313">
            <a:off x="824463" y="1323915"/>
            <a:ext cx="2528887" cy="293223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6510 w 21600"/>
              <a:gd name="T13" fmla="*/ 6510 h 21600"/>
              <a:gd name="T14" fmla="*/ 15090 w 21600"/>
              <a:gd name="T15" fmla="*/ 15090 h 21600"/>
            </a:gdLst>
            <a:ahLst/>
            <a:cxnLst>
              <a:cxn ang="T8">
                <a:pos x="T0" y="T1"/>
              </a:cxn>
              <a:cxn ang="T9">
                <a:pos x="T2" y="T3"/>
              </a:cxn>
              <a:cxn ang="T10">
                <a:pos x="T4" y="T5"/>
              </a:cxn>
              <a:cxn ang="T11">
                <a:pos x="T6" y="T7"/>
              </a:cxn>
            </a:cxnLst>
            <a:rect l="T12" t="T13" r="T14" b="T15"/>
            <a:pathLst>
              <a:path w="21600" h="21600">
                <a:moveTo>
                  <a:pt x="0" y="0"/>
                </a:moveTo>
                <a:lnTo>
                  <a:pt x="9420" y="21600"/>
                </a:lnTo>
                <a:lnTo>
                  <a:pt x="12180" y="21600"/>
                </a:lnTo>
                <a:lnTo>
                  <a:pt x="21600" y="0"/>
                </a:lnTo>
                <a:lnTo>
                  <a:pt x="0" y="0"/>
                </a:lnTo>
                <a:close/>
              </a:path>
            </a:pathLst>
          </a:custGeom>
          <a:gradFill rotWithShape="1">
            <a:gsLst>
              <a:gs pos="0">
                <a:schemeClr val="bg1"/>
              </a:gs>
              <a:gs pos="100000">
                <a:srgbClr val="FF6600">
                  <a:alpha val="50998"/>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cs typeface="+mn-cs"/>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35066" y="931864"/>
            <a:ext cx="4409342"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10" descr="phare"/>
          <p:cNvPicPr>
            <a:picLocks noChangeAspect="1" noChangeArrowheads="1"/>
          </p:cNvPicPr>
          <p:nvPr userDrawn="1">
            <p:custDataLst>
              <p:tags r:id="rId9"/>
            </p:custDataLst>
          </p:nvPr>
        </p:nvPicPr>
        <p:blipFill>
          <a:blip r:embed="rId1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1944689"/>
            <a:ext cx="1273420" cy="512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rc 1211"/>
          <p:cNvSpPr>
            <a:spLocks/>
          </p:cNvSpPr>
          <p:nvPr userDrawn="1">
            <p:custDataLst>
              <p:tags r:id="rId10"/>
            </p:custDataLst>
          </p:nvPr>
        </p:nvSpPr>
        <p:spPr bwMode="auto">
          <a:xfrm flipH="1" flipV="1">
            <a:off x="-8792" y="5954713"/>
            <a:ext cx="1289538" cy="736600"/>
          </a:xfrm>
          <a:custGeom>
            <a:avLst/>
            <a:gdLst>
              <a:gd name="T0" fmla="*/ 0 w 25659"/>
              <a:gd name="T1" fmla="*/ 2147483647 h 21600"/>
              <a:gd name="T2" fmla="*/ 2147483647 w 25659"/>
              <a:gd name="T3" fmla="*/ 2035381577 h 21600"/>
              <a:gd name="T4" fmla="*/ 2147483647 w 25659"/>
              <a:gd name="T5" fmla="*/ 2147483647 h 21600"/>
              <a:gd name="T6" fmla="*/ 0 60000 65536"/>
              <a:gd name="T7" fmla="*/ 0 60000 65536"/>
              <a:gd name="T8" fmla="*/ 0 60000 65536"/>
            </a:gdLst>
            <a:ahLst/>
            <a:cxnLst>
              <a:cxn ang="T6">
                <a:pos x="T0" y="T1"/>
              </a:cxn>
              <a:cxn ang="T7">
                <a:pos x="T2" y="T3"/>
              </a:cxn>
              <a:cxn ang="T8">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lnTo>
                  <a:pt x="0" y="9274"/>
                </a:lnTo>
                <a:close/>
              </a:path>
            </a:pathLst>
          </a:cu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cs typeface="+mn-cs"/>
            </a:endParaRPr>
          </a:p>
        </p:txBody>
      </p:sp>
      <p:sp>
        <p:nvSpPr>
          <p:cNvPr id="13314" name="Rectangle 1026"/>
          <p:cNvSpPr>
            <a:spLocks noGrp="1" noChangeArrowheads="1"/>
          </p:cNvSpPr>
          <p:nvPr>
            <p:ph type="ctrTitle"/>
          </p:nvPr>
        </p:nvSpPr>
        <p:spPr>
          <a:xfrm>
            <a:off x="2693377" y="4543426"/>
            <a:ext cx="5036527" cy="473075"/>
          </a:xfrm>
          <a:extLst>
            <a:ext uri="{909E8E84-426E-40DD-AFC4-6F175D3DCCD1}">
              <a14:hiddenFill xmlns:a14="http://schemas.microsoft.com/office/drawing/2010/main">
                <a:solidFill>
                  <a:schemeClr val="accent1"/>
                </a:solidFill>
              </a14:hiddenFill>
            </a:ext>
          </a:extLst>
        </p:spPr>
        <p:txBody>
          <a:bodyPr/>
          <a:lstStyle>
            <a:lvl1pPr>
              <a:defRPr sz="3100" b="0"/>
            </a:lvl1pPr>
          </a:lstStyle>
          <a:p>
            <a:pPr lvl="0"/>
            <a:r>
              <a:rPr lang="fr-FR" altLang="fr-FR" noProof="0" smtClean="0"/>
              <a:t>Click to edit Master title</a:t>
            </a:r>
          </a:p>
        </p:txBody>
      </p:sp>
      <p:sp>
        <p:nvSpPr>
          <p:cNvPr id="13315" name="Rectangle 1027"/>
          <p:cNvSpPr>
            <a:spLocks noGrp="1" noChangeArrowheads="1"/>
          </p:cNvSpPr>
          <p:nvPr>
            <p:ph type="subTitle" idx="1"/>
          </p:nvPr>
        </p:nvSpPr>
        <p:spPr>
          <a:xfrm>
            <a:off x="2693377" y="5632451"/>
            <a:ext cx="5036527" cy="244475"/>
          </a:xfrm>
        </p:spPr>
        <p:txBody>
          <a:bodyPr>
            <a:spAutoFit/>
          </a:bodyPr>
          <a:lstStyle>
            <a:lvl1pPr>
              <a:defRPr/>
            </a:lvl1pPr>
          </a:lstStyle>
          <a:p>
            <a:pPr lvl="0"/>
            <a:r>
              <a:rPr lang="fr-FR" altLang="fr-FR" noProof="0" smtClean="0"/>
              <a:t>Click to edit Master subtitle style</a:t>
            </a:r>
          </a:p>
        </p:txBody>
      </p:sp>
    </p:spTree>
    <p:extLst>
      <p:ext uri="{BB962C8B-B14F-4D97-AF65-F5344CB8AC3E}">
        <p14:creationId xmlns:p14="http://schemas.microsoft.com/office/powerpoint/2010/main" val="3656963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A70FCED2-E916-4311-9A09-30D44A2D6C1B}" type="slidenum">
              <a:rPr lang="fr-FR" altLang="fr-FR"/>
              <a:pPr>
                <a:defRPr/>
              </a:pPr>
              <a:t>‹N°›</a:t>
            </a:fld>
            <a:r>
              <a:rPr lang="fr-FR" altLang="fr-FR"/>
              <a:t> </a:t>
            </a:r>
          </a:p>
        </p:txBody>
      </p:sp>
    </p:spTree>
    <p:extLst>
      <p:ext uri="{BB962C8B-B14F-4D97-AF65-F5344CB8AC3E}">
        <p14:creationId xmlns:p14="http://schemas.microsoft.com/office/powerpoint/2010/main" val="1360532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FBB1C3CA-D0C0-42AA-82D7-1090DD6CBE10}" type="slidenum">
              <a:rPr lang="fr-FR" altLang="fr-FR"/>
              <a:pPr>
                <a:defRPr/>
              </a:pPr>
              <a:t>‹N°›</a:t>
            </a:fld>
            <a:r>
              <a:rPr lang="fr-FR" altLang="fr-FR"/>
              <a:t> </a:t>
            </a:r>
          </a:p>
        </p:txBody>
      </p:sp>
    </p:spTree>
    <p:extLst>
      <p:ext uri="{BB962C8B-B14F-4D97-AF65-F5344CB8AC3E}">
        <p14:creationId xmlns:p14="http://schemas.microsoft.com/office/powerpoint/2010/main" val="608408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Puces">
    <p:spTree>
      <p:nvGrpSpPr>
        <p:cNvPr id="1" name=""/>
        <p:cNvGrpSpPr/>
        <p:nvPr/>
      </p:nvGrpSpPr>
      <p:grpSpPr>
        <a:xfrm>
          <a:off x="0" y="0"/>
          <a:ext cx="0" cy="0"/>
          <a:chOff x="0" y="0"/>
          <a:chExt cx="0" cy="0"/>
        </a:xfrm>
      </p:grpSpPr>
      <p:cxnSp>
        <p:nvCxnSpPr>
          <p:cNvPr id="4" name="Connecteur droit 3"/>
          <p:cNvCxnSpPr/>
          <p:nvPr/>
        </p:nvCxnSpPr>
        <p:spPr>
          <a:xfrm>
            <a:off x="-107950" y="1268413"/>
            <a:ext cx="9251950" cy="0"/>
          </a:xfrm>
          <a:prstGeom prst="line">
            <a:avLst/>
          </a:prstGeom>
          <a:ln w="19050">
            <a:solidFill>
              <a:schemeClr val="accent5">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457200" y="476672"/>
            <a:ext cx="8229600" cy="940966"/>
          </a:xfrm>
          <a:prstGeom prst="rect">
            <a:avLst/>
          </a:prstGeom>
        </p:spPr>
        <p:txBody>
          <a:bodyPr/>
          <a:lstStyle>
            <a:lvl1pPr>
              <a:defRPr sz="3200" b="1">
                <a:solidFill>
                  <a:schemeClr val="bg1">
                    <a:lumMod val="50000"/>
                  </a:schemeClr>
                </a:solidFill>
              </a:defRPr>
            </a:lvl1pPr>
          </a:lstStyle>
          <a:p>
            <a:r>
              <a:rPr lang="fr-FR" smtClean="0"/>
              <a:t>Cliquez pour modifier le style du titre</a:t>
            </a:r>
            <a:endParaRPr lang="fr-FR" dirty="0"/>
          </a:p>
        </p:txBody>
      </p:sp>
      <p:sp>
        <p:nvSpPr>
          <p:cNvPr id="3" name="Espace réservé du contenu 2"/>
          <p:cNvSpPr>
            <a:spLocks noGrp="1"/>
          </p:cNvSpPr>
          <p:nvPr>
            <p:ph idx="1"/>
          </p:nvPr>
        </p:nvSpPr>
        <p:spPr>
          <a:xfrm>
            <a:off x="457200" y="1600202"/>
            <a:ext cx="8229600" cy="4525963"/>
          </a:xfrm>
          <a:prstGeom prst="rect">
            <a:avLst/>
          </a:prstGeom>
        </p:spPr>
        <p:txBody>
          <a:bodyPr/>
          <a:lstStyle>
            <a:lvl1pPr marL="342900" indent="-342900">
              <a:buClr>
                <a:srgbClr val="00A0B1"/>
              </a:buClr>
              <a:buSzPct val="120000"/>
              <a:buFont typeface="Wingdings" pitchFamily="2" charset="2"/>
              <a:buChar char="§"/>
              <a:defRPr sz="2800"/>
            </a:lvl1pPr>
            <a:lvl2pPr marL="742950" indent="-285750">
              <a:buClr>
                <a:srgbClr val="7030A0"/>
              </a:buClr>
              <a:buFont typeface="Arial" pitchFamily="34" charset="0"/>
              <a:buChar char="•"/>
              <a:defRPr sz="2400" b="0">
                <a:solidFill>
                  <a:schemeClr val="tx1"/>
                </a:solidFill>
              </a:defRPr>
            </a:lvl2pPr>
            <a:lvl3pPr marL="1143000" indent="-228600">
              <a:buClr>
                <a:schemeClr val="accent1"/>
              </a:buClr>
              <a:buFont typeface="Arial" pitchFamily="34" charset="0"/>
              <a:buChar char="•"/>
              <a:defRPr sz="2000" b="0">
                <a:solidFill>
                  <a:schemeClr val="tx1"/>
                </a:solidFill>
              </a:defRPr>
            </a:lvl3pPr>
            <a:lvl4pPr marL="1600200" indent="-228600">
              <a:buFont typeface="Calibri" pitchFamily="34" charset="0"/>
              <a:buChar char="‐"/>
              <a:defRPr sz="1800"/>
            </a:lvl4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p:txBody>
      </p:sp>
      <p:sp>
        <p:nvSpPr>
          <p:cNvPr id="5" name="Espace réservé de la date 3"/>
          <p:cNvSpPr>
            <a:spLocks noGrp="1"/>
          </p:cNvSpPr>
          <p:nvPr>
            <p:ph type="dt" sz="half" idx="10"/>
          </p:nvPr>
        </p:nvSpPr>
        <p:spPr>
          <a:xfrm>
            <a:off x="6804025" y="6381750"/>
            <a:ext cx="2674938" cy="242888"/>
          </a:xfrm>
          <a:prstGeom prst="rect">
            <a:avLst/>
          </a:prstGeom>
        </p:spPr>
        <p:txBody>
          <a:bodyPr/>
          <a:lstStyle>
            <a:lvl1pPr algn="l" eaLnBrk="1" fontAlgn="auto" hangingPunct="1">
              <a:spcBef>
                <a:spcPts val="0"/>
              </a:spcBef>
              <a:spcAft>
                <a:spcPts val="0"/>
              </a:spcAft>
              <a:defRPr sz="800" b="0">
                <a:solidFill>
                  <a:schemeClr val="bg1">
                    <a:lumMod val="50000"/>
                  </a:schemeClr>
                </a:solidFill>
                <a:latin typeface="+mn-lt"/>
                <a:cs typeface="+mn-cs"/>
              </a:defRPr>
            </a:lvl1pPr>
          </a:lstStyle>
          <a:p>
            <a:pPr>
              <a:defRPr/>
            </a:pPr>
            <a:fld id="{39FA6EA6-2D75-4714-9991-32AC1533D53D}" type="datetime1">
              <a:rPr lang="fr-FR" smtClean="0"/>
              <a:pPr>
                <a:defRPr/>
              </a:pPr>
              <a:t>21/04/2017</a:t>
            </a:fld>
            <a:endParaRPr lang="fr-FR"/>
          </a:p>
        </p:txBody>
      </p:sp>
    </p:spTree>
    <p:extLst>
      <p:ext uri="{BB962C8B-B14F-4D97-AF65-F5344CB8AC3E}">
        <p14:creationId xmlns:p14="http://schemas.microsoft.com/office/powerpoint/2010/main" val="16543526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997927" y="1939926"/>
            <a:ext cx="3681046" cy="1247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819651" y="1939926"/>
            <a:ext cx="3682511" cy="1247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4EF22C76-7B25-4805-B9EC-E2B6A4EEFD94}" type="slidenum">
              <a:rPr lang="fr-FR" altLang="fr-FR"/>
              <a:pPr>
                <a:defRPr/>
              </a:pPr>
              <a:t>‹N°›</a:t>
            </a:fld>
            <a:r>
              <a:rPr lang="fr-FR" altLang="fr-FR"/>
              <a:t> </a:t>
            </a:r>
          </a:p>
        </p:txBody>
      </p:sp>
    </p:spTree>
    <p:extLst>
      <p:ext uri="{BB962C8B-B14F-4D97-AF65-F5344CB8AC3E}">
        <p14:creationId xmlns:p14="http://schemas.microsoft.com/office/powerpoint/2010/main" val="32180801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2388"/>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Rectangle 280"/>
          <p:cNvSpPr>
            <a:spLocks noGrp="1" noChangeArrowheads="1"/>
          </p:cNvSpPr>
          <p:nvPr>
            <p:ph type="sldNum" sz="quarter" idx="10"/>
            <p:custDataLst>
              <p:tags r:id="rId1"/>
            </p:custDataLst>
          </p:nvPr>
        </p:nvSpPr>
        <p:spPr>
          <a:ln/>
        </p:spPr>
        <p:txBody>
          <a:bodyPr/>
          <a:lstStyle>
            <a:lvl1pPr>
              <a:defRPr/>
            </a:lvl1pPr>
          </a:lstStyle>
          <a:p>
            <a:pPr>
              <a:defRPr/>
            </a:pPr>
            <a:fld id="{8B816932-8BF6-4A05-9F13-3E5A603CE6C1}" type="slidenum">
              <a:rPr lang="fr-FR" altLang="fr-FR"/>
              <a:pPr>
                <a:defRPr/>
              </a:pPr>
              <a:t>‹N°›</a:t>
            </a:fld>
            <a:r>
              <a:rPr lang="fr-FR" altLang="fr-FR"/>
              <a:t> </a:t>
            </a:r>
          </a:p>
        </p:txBody>
      </p:sp>
    </p:spTree>
    <p:extLst>
      <p:ext uri="{BB962C8B-B14F-4D97-AF65-F5344CB8AC3E}">
        <p14:creationId xmlns:p14="http://schemas.microsoft.com/office/powerpoint/2010/main" val="40408914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280"/>
          <p:cNvSpPr>
            <a:spLocks noGrp="1" noChangeArrowheads="1"/>
          </p:cNvSpPr>
          <p:nvPr>
            <p:ph type="sldNum" sz="quarter" idx="10"/>
            <p:custDataLst>
              <p:tags r:id="rId1"/>
            </p:custDataLst>
          </p:nvPr>
        </p:nvSpPr>
        <p:spPr>
          <a:ln/>
        </p:spPr>
        <p:txBody>
          <a:bodyPr/>
          <a:lstStyle>
            <a:lvl1pPr>
              <a:defRPr/>
            </a:lvl1pPr>
          </a:lstStyle>
          <a:p>
            <a:pPr>
              <a:defRPr/>
            </a:pPr>
            <a:fld id="{095CED3C-3019-47D8-9EBD-B96E605C02B3}" type="slidenum">
              <a:rPr lang="fr-FR" altLang="fr-FR"/>
              <a:pPr>
                <a:defRPr/>
              </a:pPr>
              <a:t>‹N°›</a:t>
            </a:fld>
            <a:r>
              <a:rPr lang="fr-FR" altLang="fr-FR"/>
              <a:t> </a:t>
            </a:r>
          </a:p>
        </p:txBody>
      </p:sp>
    </p:spTree>
    <p:extLst>
      <p:ext uri="{BB962C8B-B14F-4D97-AF65-F5344CB8AC3E}">
        <p14:creationId xmlns:p14="http://schemas.microsoft.com/office/powerpoint/2010/main" val="5765971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custDataLst>
              <p:tags r:id="rId1"/>
            </p:custDataLst>
          </p:nvPr>
        </p:nvSpPr>
        <p:spPr>
          <a:ln/>
        </p:spPr>
        <p:txBody>
          <a:bodyPr/>
          <a:lstStyle>
            <a:lvl1pPr>
              <a:defRPr/>
            </a:lvl1pPr>
          </a:lstStyle>
          <a:p>
            <a:pPr>
              <a:defRPr/>
            </a:pPr>
            <a:fld id="{4C78CC33-9731-4D09-886B-DC0B81502370}" type="slidenum">
              <a:rPr lang="fr-FR" altLang="fr-FR"/>
              <a:pPr>
                <a:defRPr/>
              </a:pPr>
              <a:t>‹N°›</a:t>
            </a:fld>
            <a:r>
              <a:rPr lang="fr-FR" altLang="fr-FR"/>
              <a:t> </a:t>
            </a:r>
          </a:p>
        </p:txBody>
      </p:sp>
    </p:spTree>
    <p:extLst>
      <p:ext uri="{BB962C8B-B14F-4D97-AF65-F5344CB8AC3E}">
        <p14:creationId xmlns:p14="http://schemas.microsoft.com/office/powerpoint/2010/main" val="22348237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30A42300-DCF3-4FAD-86C1-AB2FE7DF8E1A}" type="slidenum">
              <a:rPr lang="fr-FR" altLang="fr-FR"/>
              <a:pPr>
                <a:defRPr/>
              </a:pPr>
              <a:t>‹N°›</a:t>
            </a:fld>
            <a:r>
              <a:rPr lang="fr-FR" altLang="fr-FR"/>
              <a:t> </a:t>
            </a:r>
          </a:p>
        </p:txBody>
      </p:sp>
    </p:spTree>
    <p:extLst>
      <p:ext uri="{BB962C8B-B14F-4D97-AF65-F5344CB8AC3E}">
        <p14:creationId xmlns:p14="http://schemas.microsoft.com/office/powerpoint/2010/main" val="10139688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6A84186E-B276-4C31-9845-0A1D416C9C56}" type="slidenum">
              <a:rPr lang="fr-FR" altLang="fr-FR"/>
              <a:pPr>
                <a:defRPr/>
              </a:pPr>
              <a:t>‹N°›</a:t>
            </a:fld>
            <a:r>
              <a:rPr lang="fr-FR" altLang="fr-FR"/>
              <a:t> </a:t>
            </a:r>
          </a:p>
        </p:txBody>
      </p:sp>
    </p:spTree>
    <p:extLst>
      <p:ext uri="{BB962C8B-B14F-4D97-AF65-F5344CB8AC3E}">
        <p14:creationId xmlns:p14="http://schemas.microsoft.com/office/powerpoint/2010/main" val="24450057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BD7DBDD7-F8D1-400A-8BB9-92FB7DB3A25F}" type="slidenum">
              <a:rPr lang="fr-FR" altLang="fr-FR"/>
              <a:pPr>
                <a:defRPr/>
              </a:pPr>
              <a:t>‹N°›</a:t>
            </a:fld>
            <a:r>
              <a:rPr lang="fr-FR" altLang="fr-FR"/>
              <a:t> </a:t>
            </a:r>
          </a:p>
        </p:txBody>
      </p:sp>
    </p:spTree>
    <p:extLst>
      <p:ext uri="{BB962C8B-B14F-4D97-AF65-F5344CB8AC3E}">
        <p14:creationId xmlns:p14="http://schemas.microsoft.com/office/powerpoint/2010/main" val="30901994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625" y="304800"/>
            <a:ext cx="584775" cy="2882900"/>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41081" y="304800"/>
            <a:ext cx="6216162" cy="288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4AED85BB-9F99-409C-9A28-F04FBBDB0AD3}" type="slidenum">
              <a:rPr lang="fr-FR" altLang="fr-FR"/>
              <a:pPr>
                <a:defRPr/>
              </a:pPr>
              <a:t>‹N°›</a:t>
            </a:fld>
            <a:r>
              <a:rPr lang="fr-FR" altLang="fr-FR"/>
              <a:t> </a:t>
            </a:r>
          </a:p>
        </p:txBody>
      </p:sp>
    </p:spTree>
    <p:extLst>
      <p:ext uri="{BB962C8B-B14F-4D97-AF65-F5344CB8AC3E}">
        <p14:creationId xmlns:p14="http://schemas.microsoft.com/office/powerpoint/2010/main" val="535180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4459" name="think-cell Slide" r:id="rId12" imgW="360" imgH="360" progId="">
                  <p:embed/>
                </p:oleObj>
              </mc:Choice>
              <mc:Fallback>
                <p:oleObj name="think-cell Slide" r:id="rId12" imgW="360" imgH="360" progId="">
                  <p:embed/>
                  <p:pic>
                    <p:nvPicPr>
                      <p:cNvPr id="0" name="Object 5"/>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375"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w="9525">
              <a:noFill/>
              <a:miter lim="800000"/>
              <a:headEnd/>
              <a:tailEnd/>
            </a:ln>
            <a:effectLst/>
          </p:spPr>
          <p:txBody>
            <a:bodyPr lIns="0" tIns="0" rIns="0" bIns="0" anchor="b">
              <a:spAutoFit/>
            </a:bodyPr>
            <a:lstStyle/>
            <a:p>
              <a:pPr defTabSz="977900" eaLnBrk="1" hangingPunct="1">
                <a:defRPr/>
              </a:pPr>
              <a:r>
                <a:rPr lang="fr-FR" sz="1500">
                  <a:solidFill>
                    <a:srgbClr val="000000"/>
                  </a:solidFill>
                  <a:latin typeface="Arial"/>
                  <a:cs typeface="+mn-cs"/>
                </a:rPr>
                <a:t>Type de document</a:t>
              </a:r>
            </a:p>
          </p:txBody>
        </p:sp>
        <p:sp>
          <p:nvSpPr>
            <p:cNvPr id="7" name="McK Date" hidden="1"/>
            <p:cNvSpPr txBox="1">
              <a:spLocks noChangeArrowheads="1"/>
            </p:cNvSpPr>
            <p:nvPr/>
          </p:nvSpPr>
          <p:spPr bwMode="auto">
            <a:xfrm>
              <a:off x="1663" y="3275"/>
              <a:ext cx="3109" cy="142"/>
            </a:xfrm>
            <a:prstGeom prst="rect">
              <a:avLst/>
            </a:prstGeom>
            <a:noFill/>
            <a:ln w="9525">
              <a:noFill/>
              <a:miter lim="800000"/>
              <a:headEnd/>
              <a:tailEnd/>
            </a:ln>
            <a:effectLst/>
          </p:spPr>
          <p:txBody>
            <a:bodyPr lIns="0" tIns="0" rIns="0" bIns="0">
              <a:spAutoFit/>
            </a:bodyPr>
            <a:lstStyle/>
            <a:p>
              <a:pPr defTabSz="977900" eaLnBrk="1" hangingPunct="1">
                <a:defRPr/>
              </a:pPr>
              <a:r>
                <a:rPr lang="fr-FR" sz="1500">
                  <a:solidFill>
                    <a:srgbClr val="000000"/>
                  </a:solidFill>
                  <a:latin typeface="Arial"/>
                  <a:cs typeface="+mn-cs"/>
                </a:rPr>
                <a:t>Date</a:t>
              </a:r>
            </a:p>
          </p:txBody>
        </p:sp>
        <p:sp>
          <p:nvSpPr>
            <p:cNvPr id="8" name="McK Disclaimer" hidden="1"/>
            <p:cNvSpPr>
              <a:spLocks noChangeArrowheads="1"/>
            </p:cNvSpPr>
            <p:nvPr/>
          </p:nvSpPr>
          <p:spPr bwMode="auto">
            <a:xfrm>
              <a:off x="1663" y="3664"/>
              <a:ext cx="3169" cy="262"/>
            </a:xfrm>
            <a:prstGeom prst="rect">
              <a:avLst/>
            </a:prstGeom>
            <a:noFill/>
            <a:ln w="9525">
              <a:noFill/>
              <a:miter lim="800000"/>
              <a:headEnd/>
              <a:tailEnd/>
            </a:ln>
            <a:effectLst/>
          </p:spPr>
          <p:txBody>
            <a:bodyPr lIns="0" tIns="0" rIns="0" bIns="0" anchor="b">
              <a:spAutoFit/>
            </a:bodyPr>
            <a:lstStyle/>
            <a:p>
              <a:pPr defTabSz="860425">
                <a:defRPr/>
              </a:pPr>
              <a:r>
                <a:rPr lang="fr-FR" sz="900">
                  <a:solidFill>
                    <a:srgbClr val="000000"/>
                  </a:solidFill>
                  <a:latin typeface="Arial"/>
                  <a:cs typeface="+mn-cs"/>
                </a:rPr>
                <a:t>CONFIDENTIEL ET PROPRIÉTÉ DE McKINSEY &amp; COMPANY</a:t>
              </a:r>
            </a:p>
            <a:p>
              <a:pPr defTabSz="860425">
                <a:defRPr/>
              </a:pPr>
              <a:r>
                <a:rPr lang="fr-FR" sz="900">
                  <a:solidFill>
                    <a:srgbClr val="000000"/>
                  </a:solidFill>
                  <a:latin typeface="Arial"/>
                  <a:cs typeface="+mn-cs"/>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grpSp>
      <p:sp>
        <p:nvSpPr>
          <p:cNvPr id="11" name="Rectangle 1195"/>
          <p:cNvSpPr>
            <a:spLocks noChangeArrowheads="1"/>
          </p:cNvSpPr>
          <p:nvPr>
            <p:custDataLst>
              <p:tags r:id="rId4"/>
            </p:custDataLst>
          </p:nvPr>
        </p:nvSpPr>
        <p:spPr bwMode="gray">
          <a:xfrm>
            <a:off x="0" y="6429375"/>
            <a:ext cx="9144000" cy="428625"/>
          </a:xfrm>
          <a:prstGeom prst="rect">
            <a:avLst/>
          </a:prstGeom>
          <a:solidFill>
            <a:srgbClr val="002960"/>
          </a:solidFill>
          <a:ln w="9525">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pic>
        <p:nvPicPr>
          <p:cNvPr id="12" name="TitleBottomBarBW" hidden="1"/>
          <p:cNvPicPr>
            <a:picLocks noChangeAspect="1" noChangeArrowheads="1"/>
          </p:cNvPicPr>
          <p:nvPr>
            <p:custDataLst>
              <p:tags r:id="rId5"/>
            </p:custDataLst>
          </p:nvPr>
        </p:nvPicPr>
        <p:blipFill>
          <a:blip r:embed="rId14" cstate="print"/>
          <a:srcRect/>
          <a:stretch>
            <a:fillRect/>
          </a:stretch>
        </p:blipFill>
        <p:spPr bwMode="auto">
          <a:xfrm>
            <a:off x="7319963" y="6573838"/>
            <a:ext cx="1670050" cy="196850"/>
          </a:xfrm>
          <a:prstGeom prst="rect">
            <a:avLst/>
          </a:prstGeom>
          <a:noFill/>
          <a:ln w="9525">
            <a:noFill/>
            <a:miter lim="800000"/>
            <a:headEnd/>
            <a:tailEnd/>
          </a:ln>
        </p:spPr>
      </p:pic>
      <p:sp>
        <p:nvSpPr>
          <p:cNvPr id="13" name="doc id"/>
          <p:cNvSpPr txBox="1">
            <a:spLocks noChangeArrowheads="1"/>
          </p:cNvSpPr>
          <p:nvPr>
            <p:custDataLst>
              <p:tags r:id="rId6"/>
            </p:custDataLst>
          </p:nvPr>
        </p:nvSpPr>
        <p:spPr bwMode="auto">
          <a:xfrm>
            <a:off x="8615363" y="36513"/>
            <a:ext cx="300037" cy="125412"/>
          </a:xfrm>
          <a:prstGeom prst="rect">
            <a:avLst/>
          </a:prstGeom>
          <a:noFill/>
          <a:ln w="9525">
            <a:noFill/>
            <a:miter lim="800000"/>
            <a:headEnd/>
            <a:tailEnd/>
          </a:ln>
          <a:effectLst/>
        </p:spPr>
        <p:txBody>
          <a:bodyPr wrap="none" lIns="0" tIns="0" rIns="0" bIns="0"/>
          <a:lstStyle/>
          <a:p>
            <a:pPr eaLnBrk="1" hangingPunct="1">
              <a:defRPr/>
            </a:pPr>
            <a:endParaRPr lang="en-US" sz="1700">
              <a:solidFill>
                <a:srgbClr val="000000"/>
              </a:solidFill>
              <a:latin typeface="Arial"/>
              <a:cs typeface="+mn-cs"/>
            </a:endParaRPr>
          </a:p>
        </p:txBody>
      </p:sp>
      <p:sp>
        <p:nvSpPr>
          <p:cNvPr id="14" name="AutoShape 1208"/>
          <p:cNvSpPr>
            <a:spLocks noChangeArrowheads="1"/>
          </p:cNvSpPr>
          <p:nvPr userDrawn="1">
            <p:custDataLst>
              <p:tags r:id="rId7"/>
            </p:custDataLst>
          </p:nvPr>
        </p:nvSpPr>
        <p:spPr bwMode="auto">
          <a:xfrm rot="5140313">
            <a:off x="823913" y="1323975"/>
            <a:ext cx="2528887" cy="2932113"/>
          </a:xfrm>
          <a:custGeom>
            <a:avLst/>
            <a:gdLst>
              <a:gd name="G0" fmla="+- 9420 0 0"/>
              <a:gd name="G1" fmla="+- 21600 0 9420"/>
              <a:gd name="G2" fmla="*/ 9420 1 2"/>
              <a:gd name="G3" fmla="+- 21600 0 G2"/>
              <a:gd name="G4" fmla="+/ 9420 21600 2"/>
              <a:gd name="G5" fmla="+/ G1 0 2"/>
              <a:gd name="G6" fmla="*/ 21600 21600 9420"/>
              <a:gd name="G7" fmla="*/ G6 1 2"/>
              <a:gd name="G8" fmla="+- 21600 0 G7"/>
              <a:gd name="G9" fmla="*/ 21600 1 2"/>
              <a:gd name="G10" fmla="+- 9420 0 G9"/>
              <a:gd name="G11" fmla="?: G10 G8 0"/>
              <a:gd name="G12" fmla="?: G10 G7 21600"/>
              <a:gd name="T0" fmla="*/ 16890 w 21600"/>
              <a:gd name="T1" fmla="*/ 10800 h 21600"/>
              <a:gd name="T2" fmla="*/ 10800 w 21600"/>
              <a:gd name="T3" fmla="*/ 21600 h 21600"/>
              <a:gd name="T4" fmla="*/ 4710 w 21600"/>
              <a:gd name="T5" fmla="*/ 10800 h 21600"/>
              <a:gd name="T6" fmla="*/ 10800 w 21600"/>
              <a:gd name="T7" fmla="*/ 0 h 21600"/>
              <a:gd name="T8" fmla="*/ 6510 w 21600"/>
              <a:gd name="T9" fmla="*/ 6510 h 21600"/>
              <a:gd name="T10" fmla="*/ 15090 w 21600"/>
              <a:gd name="T11" fmla="*/ 15090 h 21600"/>
            </a:gdLst>
            <a:ahLst/>
            <a:cxnLst>
              <a:cxn ang="0">
                <a:pos x="T0" y="T1"/>
              </a:cxn>
              <a:cxn ang="0">
                <a:pos x="T2" y="T3"/>
              </a:cxn>
              <a:cxn ang="0">
                <a:pos x="T4" y="T5"/>
              </a:cxn>
              <a:cxn ang="0">
                <a:pos x="T6" y="T7"/>
              </a:cxn>
            </a:cxnLst>
            <a:rect l="T8" t="T9" r="T10" b="T11"/>
            <a:pathLst>
              <a:path w="21600" h="21600">
                <a:moveTo>
                  <a:pt x="0" y="0"/>
                </a:moveTo>
                <a:lnTo>
                  <a:pt x="9420" y="21600"/>
                </a:lnTo>
                <a:lnTo>
                  <a:pt x="12180" y="21600"/>
                </a:lnTo>
                <a:lnTo>
                  <a:pt x="21600" y="0"/>
                </a:lnTo>
                <a:close/>
              </a:path>
            </a:pathLst>
          </a:custGeom>
          <a:gradFill rotWithShape="1">
            <a:gsLst>
              <a:gs pos="0">
                <a:schemeClr val="bg1"/>
              </a:gs>
              <a:gs pos="100000">
                <a:srgbClr val="FF6600">
                  <a:alpha val="50999"/>
                </a:srgbClr>
              </a:gs>
            </a:gsLst>
            <a:lin ang="5400000" scaled="1"/>
          </a:gradFill>
          <a:ln w="952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blip>
          <a:srcRect/>
          <a:stretch>
            <a:fillRect/>
          </a:stretch>
        </p:blipFill>
        <p:spPr bwMode="auto">
          <a:xfrm>
            <a:off x="2135188" y="931863"/>
            <a:ext cx="4408487" cy="3667125"/>
          </a:xfrm>
          <a:prstGeom prst="rect">
            <a:avLst/>
          </a:prstGeom>
          <a:noFill/>
          <a:ln w="9525">
            <a:noFill/>
            <a:miter lim="800000"/>
            <a:headEnd/>
            <a:tailEnd/>
          </a:ln>
        </p:spPr>
      </p:pic>
      <p:pic>
        <p:nvPicPr>
          <p:cNvPr id="16" name="Picture 1210" descr="phare"/>
          <p:cNvPicPr>
            <a:picLocks noChangeAspect="1" noChangeArrowheads="1"/>
          </p:cNvPicPr>
          <p:nvPr userDrawn="1">
            <p:custDataLst>
              <p:tags r:id="rId9"/>
            </p:custDataLst>
          </p:nvPr>
        </p:nvPicPr>
        <p:blipFill>
          <a:blip r:embed="rId16" cstate="print">
            <a:clrChange>
              <a:clrFrom>
                <a:srgbClr val="FFFFFF"/>
              </a:clrFrom>
              <a:clrTo>
                <a:srgbClr val="FFFFFF">
                  <a:alpha val="0"/>
                </a:srgbClr>
              </a:clrTo>
            </a:clrChange>
          </a:blip>
          <a:srcRect/>
          <a:stretch>
            <a:fillRect/>
          </a:stretch>
        </p:blipFill>
        <p:spPr bwMode="auto">
          <a:xfrm>
            <a:off x="0" y="1944688"/>
            <a:ext cx="1273175" cy="5127625"/>
          </a:xfrm>
          <a:prstGeom prst="rect">
            <a:avLst/>
          </a:prstGeom>
          <a:noFill/>
          <a:ln w="9525">
            <a:noFill/>
            <a:miter lim="800000"/>
            <a:headEnd/>
            <a:tailEnd/>
          </a:ln>
        </p:spPr>
      </p:pic>
      <p:sp>
        <p:nvSpPr>
          <p:cNvPr id="17" name="Arc 1211"/>
          <p:cNvSpPr>
            <a:spLocks/>
          </p:cNvSpPr>
          <p:nvPr userDrawn="1">
            <p:custDataLst>
              <p:tags r:id="rId10"/>
            </p:custDataLst>
          </p:nvPr>
        </p:nvSpPr>
        <p:spPr bwMode="auto">
          <a:xfrm flipH="1" flipV="1">
            <a:off x="-9525" y="5954713"/>
            <a:ext cx="1290638" cy="736600"/>
          </a:xfrm>
          <a:custGeom>
            <a:avLst/>
            <a:gdLst>
              <a:gd name="G0" fmla="+- 17738 0 0"/>
              <a:gd name="G1" fmla="+- 21600 0 0"/>
              <a:gd name="G2" fmla="+- 21600 0 0"/>
              <a:gd name="T0" fmla="*/ 0 w 25659"/>
              <a:gd name="T1" fmla="*/ 9274 h 21600"/>
              <a:gd name="T2" fmla="*/ 25659 w 25659"/>
              <a:gd name="T3" fmla="*/ 1505 h 21600"/>
              <a:gd name="T4" fmla="*/ 17738 w 25659"/>
              <a:gd name="T5" fmla="*/ 21600 h 21600"/>
            </a:gdLst>
            <a:ahLst/>
            <a:cxnLst>
              <a:cxn ang="0">
                <a:pos x="T0" y="T1"/>
              </a:cxn>
              <a:cxn ang="0">
                <a:pos x="T2" y="T3"/>
              </a:cxn>
              <a:cxn ang="0">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close/>
              </a:path>
            </a:pathLst>
          </a:custGeom>
          <a:noFill/>
          <a:ln w="127000">
            <a:solidFill>
              <a:schemeClr val="bg1"/>
            </a:solidFill>
            <a:round/>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3314" name="Rectangle 1026"/>
          <p:cNvSpPr>
            <a:spLocks noGrp="1" noChangeArrowheads="1"/>
          </p:cNvSpPr>
          <p:nvPr>
            <p:ph type="ctrTitle"/>
          </p:nvPr>
        </p:nvSpPr>
        <p:spPr>
          <a:xfrm>
            <a:off x="2693377" y="4543618"/>
            <a:ext cx="5036527" cy="473075"/>
          </a:xfrm>
        </p:spPr>
        <p:txBody>
          <a:bodyPr/>
          <a:lstStyle>
            <a:lvl1pPr>
              <a:defRPr sz="3100" b="0"/>
            </a:lvl1pPr>
          </a:lstStyle>
          <a:p>
            <a:r>
              <a:rPr lang="fr-FR"/>
              <a:t>Click to edit Master title</a:t>
            </a:r>
          </a:p>
        </p:txBody>
      </p:sp>
      <p:sp>
        <p:nvSpPr>
          <p:cNvPr id="13315" name="Rectangle 1027"/>
          <p:cNvSpPr>
            <a:spLocks noGrp="1" noChangeArrowheads="1"/>
          </p:cNvSpPr>
          <p:nvPr>
            <p:ph type="subTitle" idx="1"/>
          </p:nvPr>
        </p:nvSpPr>
        <p:spPr>
          <a:xfrm>
            <a:off x="2693377" y="5632643"/>
            <a:ext cx="5036527" cy="244475"/>
          </a:xfrm>
        </p:spPr>
        <p:txBody>
          <a:bodyPr>
            <a:spAutoFit/>
          </a:bodyPr>
          <a:lstStyle>
            <a:lvl1pPr>
              <a:defRPr/>
            </a:lvl1pPr>
          </a:lstStyle>
          <a:p>
            <a:r>
              <a:rPr lang="fr-FR"/>
              <a:t>Click to edit Master subtitle style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5483" name="think-cell Slide" r:id="rId16" imgW="360" imgH="360" progId="">
                  <p:embed/>
                </p:oleObj>
              </mc:Choice>
              <mc:Fallback>
                <p:oleObj name="think-cell Slide" r:id="rId16" imgW="360" imgH="360" progId="">
                  <p:embed/>
                  <p:pic>
                    <p:nvPicPr>
                      <p:cNvPr id="0" name="Object 5"/>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AutoShape 324"/>
          <p:cNvSpPr>
            <a:spLocks noChangeArrowheads="1"/>
          </p:cNvSpPr>
          <p:nvPr userDrawn="1">
            <p:custDataLst>
              <p:tags r:id="rId3"/>
            </p:custDataLst>
          </p:nvPr>
        </p:nvSpPr>
        <p:spPr bwMode="auto">
          <a:xfrm rot="5400000">
            <a:off x="3833019"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6" name="McK 1. On-page tracker" hidden="1"/>
          <p:cNvSpPr>
            <a:spLocks noChangeArrowheads="1"/>
          </p:cNvSpPr>
          <p:nvPr userDrawn="1">
            <p:custDataLst>
              <p:tags r:id="rId4"/>
            </p:custDataLst>
          </p:nvPr>
        </p:nvSpPr>
        <p:spPr bwMode="auto">
          <a:xfrm>
            <a:off x="441325" y="26988"/>
            <a:ext cx="920750" cy="230187"/>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7" name="McK 3. Unit of measure" hidden="1"/>
          <p:cNvSpPr txBox="1">
            <a:spLocks noChangeArrowheads="1"/>
          </p:cNvSpPr>
          <p:nvPr userDrawn="1">
            <p:custDataLst>
              <p:tags r:id="rId5"/>
            </p:custDataLst>
          </p:nvPr>
        </p:nvSpPr>
        <p:spPr bwMode="auto">
          <a:xfrm>
            <a:off x="441325" y="700088"/>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8" name="Picture 16" descr="03int-PPT-22-02"/>
          <p:cNvPicPr>
            <a:picLocks noChangeAspect="1" noChangeArrowheads="1"/>
          </p:cNvPicPr>
          <p:nvPr userDrawn="1">
            <p:custDataLst>
              <p:tags r:id="rId6"/>
            </p:custDataLst>
          </p:nvPr>
        </p:nvPicPr>
        <p:blipFill>
          <a:blip r:embed="rId18" cstate="print">
            <a:clrChange>
              <a:clrFrom>
                <a:srgbClr val="FFFFFF"/>
              </a:clrFrom>
              <a:clrTo>
                <a:srgbClr val="FFFFFF">
                  <a:alpha val="0"/>
                </a:srgbClr>
              </a:clrTo>
            </a:clrChange>
          </a:blip>
          <a:srcRect t="65703"/>
          <a:stretch>
            <a:fillRect/>
          </a:stretch>
        </p:blipFill>
        <p:spPr bwMode="auto">
          <a:xfrm>
            <a:off x="0" y="5045075"/>
            <a:ext cx="9144000" cy="1774825"/>
          </a:xfrm>
          <a:prstGeom prst="rect">
            <a:avLst/>
          </a:prstGeom>
          <a:noFill/>
          <a:ln w="9525">
            <a:noFill/>
            <a:miter lim="800000"/>
            <a:headEnd/>
            <a:tailEnd/>
          </a:ln>
        </p:spPr>
      </p:pic>
      <p:sp>
        <p:nvSpPr>
          <p:cNvPr id="9" name="SlideLogoText"/>
          <p:cNvSpPr>
            <a:spLocks noChangeArrowheads="1"/>
          </p:cNvSpPr>
          <p:nvPr>
            <p:custDataLst>
              <p:tags r:id="rId7"/>
            </p:custDataLst>
          </p:nvPr>
        </p:nvSpPr>
        <p:spPr bwMode="auto">
          <a:xfrm>
            <a:off x="5942013" y="6567488"/>
            <a:ext cx="2560637"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0" name="McK 4. Footnote" hidden="1"/>
          <p:cNvSpPr txBox="1">
            <a:spLocks noChangeArrowheads="1"/>
          </p:cNvSpPr>
          <p:nvPr>
            <p:custDataLst>
              <p:tags r:id="rId8"/>
            </p:custDataLst>
          </p:nvPr>
        </p:nvSpPr>
        <p:spPr bwMode="auto">
          <a:xfrm>
            <a:off x="441325"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 name="McK 5. Source" hidden="1"/>
          <p:cNvSpPr>
            <a:spLocks noChangeArrowheads="1"/>
          </p:cNvSpPr>
          <p:nvPr>
            <p:custDataLst>
              <p:tags r:id="rId9"/>
            </p:custDataLst>
          </p:nvPr>
        </p:nvSpPr>
        <p:spPr bwMode="auto">
          <a:xfrm>
            <a:off x="441325" y="6559550"/>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2" name="SlideLogoSeparator"/>
          <p:cNvSpPr>
            <a:spLocks noChangeArrowheads="1"/>
          </p:cNvSpPr>
          <p:nvPr>
            <p:custDataLst>
              <p:tags r:id="rId10"/>
            </p:custDataLst>
          </p:nvPr>
        </p:nvSpPr>
        <p:spPr bwMode="auto">
          <a:xfrm>
            <a:off x="8597900" y="6550025"/>
            <a:ext cx="33338"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3" name="ACET" hidden="1"/>
          <p:cNvGrpSpPr>
            <a:grpSpLocks/>
          </p:cNvGrpSpPr>
          <p:nvPr userDrawn="1">
            <p:custDataLst>
              <p:tags r:id="rId11"/>
            </p:custDataLst>
          </p:nvPr>
        </p:nvGrpSpPr>
        <p:grpSpPr bwMode="auto">
          <a:xfrm>
            <a:off x="1481138" y="1125538"/>
            <a:ext cx="4352925" cy="542925"/>
            <a:chOff x="915" y="695"/>
            <a:chExt cx="2686" cy="335"/>
          </a:xfrm>
        </p:grpSpPr>
        <p:cxnSp>
          <p:nvCxnSpPr>
            <p:cNvPr id="14"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5"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6" name="Image 52" descr="C:\Documents and Settings\Jbseblain\Bureau\Ebauche-sphères-2.jpg"/>
          <p:cNvPicPr>
            <a:picLocks noChangeAspect="1" noChangeArrowheads="1"/>
          </p:cNvPicPr>
          <p:nvPr userDrawn="1">
            <p:custDataLst>
              <p:tags r:id="rId12"/>
            </p:custDataLst>
          </p:nvPr>
        </p:nvPicPr>
        <p:blipFill>
          <a:blip r:embed="rId19"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7" name="Picture 327" descr="phare"/>
          <p:cNvPicPr>
            <a:picLocks noChangeAspect="1" noChangeArrowheads="1"/>
          </p:cNvPicPr>
          <p:nvPr userDrawn="1">
            <p:custDataLst>
              <p:tags r:id="rId13"/>
            </p:custDataLst>
          </p:nvPr>
        </p:nvPicPr>
        <p:blipFill>
          <a:blip r:embed="rId20" cstate="print">
            <a:clrChange>
              <a:clrFrom>
                <a:srgbClr val="FFFFFF"/>
              </a:clrFrom>
              <a:clrTo>
                <a:srgbClr val="FFFFFF">
                  <a:alpha val="0"/>
                </a:srgbClr>
              </a:clrTo>
            </a:clrChange>
            <a:lum bright="70000" contrast="-70000"/>
          </a:blip>
          <a:srcRect/>
          <a:stretch>
            <a:fillRect/>
          </a:stretch>
        </p:blipFill>
        <p:spPr bwMode="auto">
          <a:xfrm>
            <a:off x="-4763" y="3429000"/>
            <a:ext cx="1003301" cy="372745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280"/>
          <p:cNvSpPr>
            <a:spLocks noGrp="1" noChangeArrowheads="1"/>
          </p:cNvSpPr>
          <p:nvPr>
            <p:ph type="sldNum" sz="quarter" idx="10"/>
            <p:custDataLst>
              <p:tags r:id="rId14"/>
            </p:custDataLst>
          </p:nvPr>
        </p:nvSpPr>
        <p:spPr/>
        <p:txBody>
          <a:bodyPr/>
          <a:lstStyle>
            <a:lvl1pPr fontAlgn="auto">
              <a:spcBef>
                <a:spcPts val="0"/>
              </a:spcBef>
              <a:spcAft>
                <a:spcPts val="0"/>
              </a:spcAft>
              <a:defRPr b="1"/>
            </a:lvl1pPr>
          </a:lstStyle>
          <a:p>
            <a:pPr>
              <a:defRPr/>
            </a:pPr>
            <a:fld id="{122153AE-E76C-44B4-A9CA-368736C40A6A}" type="slidenum">
              <a:rPr lang="fr-FR"/>
              <a:pPr>
                <a:defRPr/>
              </a:pPr>
              <a:t>‹N°›</a:t>
            </a:fld>
            <a:r>
              <a:rPr lang="fr-FR"/>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cxnSp>
        <p:nvCxnSpPr>
          <p:cNvPr id="5" name="Connecteur droit 4"/>
          <p:cNvCxnSpPr/>
          <p:nvPr/>
        </p:nvCxnSpPr>
        <p:spPr>
          <a:xfrm>
            <a:off x="-107950" y="1268413"/>
            <a:ext cx="9251950" cy="0"/>
          </a:xfrm>
          <a:prstGeom prst="line">
            <a:avLst/>
          </a:prstGeom>
          <a:ln w="19050">
            <a:solidFill>
              <a:schemeClr val="accent5">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457200" y="476672"/>
            <a:ext cx="8229600" cy="940966"/>
          </a:xfrm>
          <a:prstGeom prst="rect">
            <a:avLst/>
          </a:prstGeom>
        </p:spPr>
        <p:txBody>
          <a:bodyPr/>
          <a:lstStyle>
            <a:lvl1pPr>
              <a:defRPr sz="3200" b="1">
                <a:solidFill>
                  <a:schemeClr val="bg1">
                    <a:lumMod val="50000"/>
                  </a:schemeClr>
                </a:solidFill>
              </a:defRPr>
            </a:lvl1pPr>
          </a:lstStyle>
          <a:p>
            <a:r>
              <a:rPr lang="fr-FR" smtClean="0"/>
              <a:t>Cliquez pour modifier le style du titre</a:t>
            </a:r>
            <a:endParaRPr lang="fr-FR" dirty="0"/>
          </a:p>
        </p:txBody>
      </p:sp>
      <p:sp>
        <p:nvSpPr>
          <p:cNvPr id="8" name="Espace réservé pour une image  7"/>
          <p:cNvSpPr>
            <a:spLocks noGrp="1"/>
          </p:cNvSpPr>
          <p:nvPr>
            <p:ph type="pic" sz="quarter" idx="11"/>
          </p:nvPr>
        </p:nvSpPr>
        <p:spPr>
          <a:xfrm>
            <a:off x="467545" y="1557338"/>
            <a:ext cx="4050480" cy="4751982"/>
          </a:xfrm>
          <a:prstGeom prst="rect">
            <a:avLst/>
          </a:prstGeom>
          <a:ln w="38100">
            <a:solidFill>
              <a:schemeClr val="bg1">
                <a:lumMod val="50000"/>
              </a:schemeClr>
            </a:solidFill>
          </a:ln>
        </p:spPr>
        <p:txBody>
          <a:bodyPr/>
          <a:lstStyle>
            <a:lvl1pPr>
              <a:defRPr sz="1600"/>
            </a:lvl1pPr>
          </a:lstStyle>
          <a:p>
            <a:pPr lvl="0"/>
            <a:r>
              <a:rPr lang="fr-FR" noProof="0" smtClean="0"/>
              <a:t>Cliquez sur l'icône pour ajouter une image</a:t>
            </a:r>
            <a:endParaRPr lang="fr-FR" noProof="0" dirty="0"/>
          </a:p>
        </p:txBody>
      </p:sp>
      <p:sp>
        <p:nvSpPr>
          <p:cNvPr id="12" name="Espace réservé pour une image  7"/>
          <p:cNvSpPr>
            <a:spLocks noGrp="1"/>
          </p:cNvSpPr>
          <p:nvPr>
            <p:ph type="pic" sz="quarter" idx="13"/>
          </p:nvPr>
        </p:nvSpPr>
        <p:spPr>
          <a:xfrm>
            <a:off x="4607719" y="1556792"/>
            <a:ext cx="4050480" cy="4751982"/>
          </a:xfrm>
          <a:prstGeom prst="rect">
            <a:avLst/>
          </a:prstGeom>
          <a:ln w="38100">
            <a:solidFill>
              <a:schemeClr val="bg1">
                <a:lumMod val="50000"/>
              </a:schemeClr>
            </a:solidFill>
          </a:ln>
        </p:spPr>
        <p:txBody>
          <a:bodyPr/>
          <a:lstStyle>
            <a:lvl1pPr>
              <a:defRPr sz="1600"/>
            </a:lvl1pPr>
          </a:lstStyle>
          <a:p>
            <a:pPr lvl="0"/>
            <a:r>
              <a:rPr lang="fr-FR" noProof="0" smtClean="0"/>
              <a:t>Cliquez sur l'icône pour ajouter une image</a:t>
            </a:r>
            <a:endParaRPr lang="fr-FR" noProof="0" dirty="0"/>
          </a:p>
        </p:txBody>
      </p:sp>
      <p:sp>
        <p:nvSpPr>
          <p:cNvPr id="6" name="Espace réservé de la date 3"/>
          <p:cNvSpPr>
            <a:spLocks noGrp="1"/>
          </p:cNvSpPr>
          <p:nvPr>
            <p:ph type="dt" sz="half" idx="14"/>
          </p:nvPr>
        </p:nvSpPr>
        <p:spPr>
          <a:xfrm>
            <a:off x="6804025" y="6381750"/>
            <a:ext cx="2674938" cy="242888"/>
          </a:xfrm>
          <a:prstGeom prst="rect">
            <a:avLst/>
          </a:prstGeom>
        </p:spPr>
        <p:txBody>
          <a:bodyPr/>
          <a:lstStyle>
            <a:lvl1pPr algn="l" eaLnBrk="1" fontAlgn="auto" hangingPunct="1">
              <a:spcBef>
                <a:spcPts val="0"/>
              </a:spcBef>
              <a:spcAft>
                <a:spcPts val="0"/>
              </a:spcAft>
              <a:defRPr sz="800" b="0">
                <a:solidFill>
                  <a:schemeClr val="bg1">
                    <a:lumMod val="50000"/>
                  </a:schemeClr>
                </a:solidFill>
                <a:latin typeface="+mn-lt"/>
                <a:cs typeface="+mn-cs"/>
              </a:defRPr>
            </a:lvl1pPr>
          </a:lstStyle>
          <a:p>
            <a:pPr>
              <a:defRPr/>
            </a:pPr>
            <a:fld id="{28D59624-C65A-40D4-9437-B1C659697960}" type="datetime1">
              <a:rPr lang="fr-FR" smtClean="0"/>
              <a:pPr>
                <a:defRPr/>
              </a:pPr>
              <a:t>21/04/2017</a:t>
            </a:fld>
            <a:endParaRPr lang="fr-FR"/>
          </a:p>
        </p:txBody>
      </p:sp>
    </p:spTree>
    <p:extLst>
      <p:ext uri="{BB962C8B-B14F-4D97-AF65-F5344CB8AC3E}">
        <p14:creationId xmlns:p14="http://schemas.microsoft.com/office/powerpoint/2010/main" val="36699223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6507" name="think-cell Slide" r:id="rId16" imgW="360" imgH="360" progId="">
                  <p:embed/>
                </p:oleObj>
              </mc:Choice>
              <mc:Fallback>
                <p:oleObj name="think-cell Slide" r:id="rId16" imgW="360" imgH="360" progId="">
                  <p:embed/>
                  <p:pic>
                    <p:nvPicPr>
                      <p:cNvPr id="0" name="Object 5"/>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AutoShape 324"/>
          <p:cNvSpPr>
            <a:spLocks noChangeArrowheads="1"/>
          </p:cNvSpPr>
          <p:nvPr userDrawn="1">
            <p:custDataLst>
              <p:tags r:id="rId3"/>
            </p:custDataLst>
          </p:nvPr>
        </p:nvSpPr>
        <p:spPr bwMode="auto">
          <a:xfrm rot="5400000">
            <a:off x="3833019"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6" name="McK 1. On-page tracker" hidden="1"/>
          <p:cNvSpPr>
            <a:spLocks noChangeArrowheads="1"/>
          </p:cNvSpPr>
          <p:nvPr userDrawn="1">
            <p:custDataLst>
              <p:tags r:id="rId4"/>
            </p:custDataLst>
          </p:nvPr>
        </p:nvSpPr>
        <p:spPr bwMode="auto">
          <a:xfrm>
            <a:off x="441325" y="26988"/>
            <a:ext cx="920750" cy="230187"/>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7" name="McK 3. Unit of measure" hidden="1"/>
          <p:cNvSpPr txBox="1">
            <a:spLocks noChangeArrowheads="1"/>
          </p:cNvSpPr>
          <p:nvPr userDrawn="1">
            <p:custDataLst>
              <p:tags r:id="rId5"/>
            </p:custDataLst>
          </p:nvPr>
        </p:nvSpPr>
        <p:spPr bwMode="auto">
          <a:xfrm>
            <a:off x="441325" y="700088"/>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8" name="Picture 16" descr="03int-PPT-22-02"/>
          <p:cNvPicPr>
            <a:picLocks noChangeAspect="1" noChangeArrowheads="1"/>
          </p:cNvPicPr>
          <p:nvPr userDrawn="1">
            <p:custDataLst>
              <p:tags r:id="rId6"/>
            </p:custDataLst>
          </p:nvPr>
        </p:nvPicPr>
        <p:blipFill>
          <a:blip r:embed="rId18" cstate="print">
            <a:clrChange>
              <a:clrFrom>
                <a:srgbClr val="FFFFFF"/>
              </a:clrFrom>
              <a:clrTo>
                <a:srgbClr val="FFFFFF">
                  <a:alpha val="0"/>
                </a:srgbClr>
              </a:clrTo>
            </a:clrChange>
          </a:blip>
          <a:srcRect t="65703"/>
          <a:stretch>
            <a:fillRect/>
          </a:stretch>
        </p:blipFill>
        <p:spPr bwMode="auto">
          <a:xfrm>
            <a:off x="0" y="5045075"/>
            <a:ext cx="9144000" cy="1774825"/>
          </a:xfrm>
          <a:prstGeom prst="rect">
            <a:avLst/>
          </a:prstGeom>
          <a:noFill/>
          <a:ln w="9525">
            <a:noFill/>
            <a:miter lim="800000"/>
            <a:headEnd/>
            <a:tailEnd/>
          </a:ln>
        </p:spPr>
      </p:pic>
      <p:sp>
        <p:nvSpPr>
          <p:cNvPr id="9" name="SlideLogoText"/>
          <p:cNvSpPr>
            <a:spLocks noChangeArrowheads="1"/>
          </p:cNvSpPr>
          <p:nvPr>
            <p:custDataLst>
              <p:tags r:id="rId7"/>
            </p:custDataLst>
          </p:nvPr>
        </p:nvSpPr>
        <p:spPr bwMode="auto">
          <a:xfrm>
            <a:off x="5942013" y="6567488"/>
            <a:ext cx="2560637"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0" name="McK 4. Footnote" hidden="1"/>
          <p:cNvSpPr txBox="1">
            <a:spLocks noChangeArrowheads="1"/>
          </p:cNvSpPr>
          <p:nvPr>
            <p:custDataLst>
              <p:tags r:id="rId8"/>
            </p:custDataLst>
          </p:nvPr>
        </p:nvSpPr>
        <p:spPr bwMode="auto">
          <a:xfrm>
            <a:off x="441325"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 name="McK 5. Source" hidden="1"/>
          <p:cNvSpPr>
            <a:spLocks noChangeArrowheads="1"/>
          </p:cNvSpPr>
          <p:nvPr>
            <p:custDataLst>
              <p:tags r:id="rId9"/>
            </p:custDataLst>
          </p:nvPr>
        </p:nvSpPr>
        <p:spPr bwMode="auto">
          <a:xfrm>
            <a:off x="441325" y="6559550"/>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2" name="SlideLogoSeparator"/>
          <p:cNvSpPr>
            <a:spLocks noChangeArrowheads="1"/>
          </p:cNvSpPr>
          <p:nvPr>
            <p:custDataLst>
              <p:tags r:id="rId10"/>
            </p:custDataLst>
          </p:nvPr>
        </p:nvSpPr>
        <p:spPr bwMode="auto">
          <a:xfrm>
            <a:off x="8597900" y="6550025"/>
            <a:ext cx="33338"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3" name="ACET" hidden="1"/>
          <p:cNvGrpSpPr>
            <a:grpSpLocks/>
          </p:cNvGrpSpPr>
          <p:nvPr userDrawn="1">
            <p:custDataLst>
              <p:tags r:id="rId11"/>
            </p:custDataLst>
          </p:nvPr>
        </p:nvGrpSpPr>
        <p:grpSpPr bwMode="auto">
          <a:xfrm>
            <a:off x="1481138" y="1125538"/>
            <a:ext cx="4352925" cy="542925"/>
            <a:chOff x="915" y="695"/>
            <a:chExt cx="2686" cy="335"/>
          </a:xfrm>
        </p:grpSpPr>
        <p:cxnSp>
          <p:nvCxnSpPr>
            <p:cNvPr id="14"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5"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6" name="Image 52" descr="C:\Documents and Settings\Jbseblain\Bureau\Ebauche-sphères-2.jpg"/>
          <p:cNvPicPr>
            <a:picLocks noChangeAspect="1" noChangeArrowheads="1"/>
          </p:cNvPicPr>
          <p:nvPr userDrawn="1">
            <p:custDataLst>
              <p:tags r:id="rId12"/>
            </p:custDataLst>
          </p:nvPr>
        </p:nvPicPr>
        <p:blipFill>
          <a:blip r:embed="rId19"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7" name="Picture 327" descr="phare"/>
          <p:cNvPicPr>
            <a:picLocks noChangeAspect="1" noChangeArrowheads="1"/>
          </p:cNvPicPr>
          <p:nvPr userDrawn="1">
            <p:custDataLst>
              <p:tags r:id="rId13"/>
            </p:custDataLst>
          </p:nvPr>
        </p:nvPicPr>
        <p:blipFill>
          <a:blip r:embed="rId20" cstate="print">
            <a:clrChange>
              <a:clrFrom>
                <a:srgbClr val="FFFFFF"/>
              </a:clrFrom>
              <a:clrTo>
                <a:srgbClr val="FFFFFF">
                  <a:alpha val="0"/>
                </a:srgbClr>
              </a:clrTo>
            </a:clrChange>
            <a:lum bright="70000" contrast="-70000"/>
          </a:blip>
          <a:srcRect/>
          <a:stretch>
            <a:fillRect/>
          </a:stretch>
        </p:blipFill>
        <p:spPr bwMode="auto">
          <a:xfrm>
            <a:off x="-4763" y="3429000"/>
            <a:ext cx="1003301" cy="3727450"/>
          </a:xfrm>
          <a:prstGeom prst="rect">
            <a:avLst/>
          </a:prstGeom>
          <a:noFill/>
          <a:ln w="9525">
            <a:noFill/>
            <a:miter lim="800000"/>
            <a:headEnd/>
            <a:tailEnd/>
          </a:ln>
        </p:spPr>
      </p:pic>
      <p:sp>
        <p:nvSpPr>
          <p:cNvPr id="2" name="Title 1"/>
          <p:cNvSpPr>
            <a:spLocks noGrp="1"/>
          </p:cNvSpPr>
          <p:nvPr>
            <p:ph type="title"/>
          </p:nvPr>
        </p:nvSpPr>
        <p:spPr>
          <a:xfrm>
            <a:off x="722435" y="4406901"/>
            <a:ext cx="7772400" cy="123110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18" name="Rectangle 280"/>
          <p:cNvSpPr>
            <a:spLocks noGrp="1" noChangeArrowheads="1"/>
          </p:cNvSpPr>
          <p:nvPr>
            <p:ph type="sldNum" sz="quarter" idx="10"/>
            <p:custDataLst>
              <p:tags r:id="rId14"/>
            </p:custDataLst>
          </p:nvPr>
        </p:nvSpPr>
        <p:spPr/>
        <p:txBody>
          <a:bodyPr/>
          <a:lstStyle>
            <a:lvl1pPr fontAlgn="auto">
              <a:spcBef>
                <a:spcPts val="0"/>
              </a:spcBef>
              <a:spcAft>
                <a:spcPts val="0"/>
              </a:spcAft>
              <a:defRPr b="1"/>
            </a:lvl1pPr>
          </a:lstStyle>
          <a:p>
            <a:pPr>
              <a:defRPr/>
            </a:pPr>
            <a:fld id="{16E3CE79-CDC8-457D-AD08-E1370F05B99A}" type="slidenum">
              <a:rPr lang="fr-FR"/>
              <a:pPr>
                <a:defRPr/>
              </a:pPr>
              <a:t>‹N°›</a:t>
            </a:fld>
            <a:r>
              <a:rPr lang="fr-FR"/>
              <a:t> </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1_Titre et contenu">
    <p:spTree>
      <p:nvGrpSpPr>
        <p:cNvPr id="1" name=""/>
        <p:cNvGrpSpPr/>
        <p:nvPr/>
      </p:nvGrpSpPr>
      <p:grpSpPr>
        <a:xfrm>
          <a:off x="0" y="0"/>
          <a:ext cx="0" cy="0"/>
          <a:chOff x="0" y="0"/>
          <a:chExt cx="0" cy="0"/>
        </a:xfrm>
      </p:grpSpPr>
      <p:graphicFrame>
        <p:nvGraphicFramePr>
          <p:cNvPr id="3" name="Object 5"/>
          <p:cNvGraphicFramePr>
            <a:graphicFrameLocks/>
          </p:cNvGraphicFramePr>
          <p:nvPr>
            <p:custDataLst>
              <p:tags r:id="rId2"/>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7531" name="think-cell Slide" r:id="rId15" imgW="360" imgH="360" progId="">
                  <p:embed/>
                </p:oleObj>
              </mc:Choice>
              <mc:Fallback>
                <p:oleObj name="think-cell Slide" r:id="rId15" imgW="360" imgH="360" progId="">
                  <p:embed/>
                  <p:pic>
                    <p:nvPicPr>
                      <p:cNvPr id="0" name="Object 5"/>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AutoShape 324"/>
          <p:cNvSpPr>
            <a:spLocks noChangeArrowheads="1"/>
          </p:cNvSpPr>
          <p:nvPr>
            <p:custDataLst>
              <p:tags r:id="rId3"/>
            </p:custDataLst>
          </p:nvPr>
        </p:nvSpPr>
        <p:spPr bwMode="auto">
          <a:xfrm rot="5400000">
            <a:off x="3833019"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5" name="McK 1. On-page tracker" hidden="1"/>
          <p:cNvSpPr>
            <a:spLocks noChangeArrowheads="1"/>
          </p:cNvSpPr>
          <p:nvPr>
            <p:custDataLst>
              <p:tags r:id="rId4"/>
            </p:custDataLst>
          </p:nvPr>
        </p:nvSpPr>
        <p:spPr bwMode="auto">
          <a:xfrm>
            <a:off x="441325" y="26988"/>
            <a:ext cx="920750" cy="230187"/>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6" name="McK 3. Unit of measure" hidden="1"/>
          <p:cNvSpPr txBox="1">
            <a:spLocks noChangeArrowheads="1"/>
          </p:cNvSpPr>
          <p:nvPr>
            <p:custDataLst>
              <p:tags r:id="rId5"/>
            </p:custDataLst>
          </p:nvPr>
        </p:nvSpPr>
        <p:spPr bwMode="auto">
          <a:xfrm>
            <a:off x="441325" y="700088"/>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7" name="Picture 16" descr="03int-PPT-22-02"/>
          <p:cNvPicPr>
            <a:picLocks noChangeAspect="1" noChangeArrowheads="1"/>
          </p:cNvPicPr>
          <p:nvPr>
            <p:custDataLst>
              <p:tags r:id="rId6"/>
            </p:custDataLst>
          </p:nvPr>
        </p:nvPicPr>
        <p:blipFill>
          <a:blip r:embed="rId17" cstate="print">
            <a:clrChange>
              <a:clrFrom>
                <a:srgbClr val="FFFFFF"/>
              </a:clrFrom>
              <a:clrTo>
                <a:srgbClr val="FFFFFF">
                  <a:alpha val="0"/>
                </a:srgbClr>
              </a:clrTo>
            </a:clrChange>
          </a:blip>
          <a:srcRect t="65703"/>
          <a:stretch>
            <a:fillRect/>
          </a:stretch>
        </p:blipFill>
        <p:spPr bwMode="auto">
          <a:xfrm>
            <a:off x="0" y="5045075"/>
            <a:ext cx="9144000" cy="1774825"/>
          </a:xfrm>
          <a:prstGeom prst="rect">
            <a:avLst/>
          </a:prstGeom>
          <a:noFill/>
          <a:ln w="9525">
            <a:noFill/>
            <a:miter lim="800000"/>
            <a:headEnd/>
            <a:tailEnd/>
          </a:ln>
        </p:spPr>
      </p:pic>
      <p:sp>
        <p:nvSpPr>
          <p:cNvPr id="8" name="SlideLogoText"/>
          <p:cNvSpPr>
            <a:spLocks noChangeArrowheads="1"/>
          </p:cNvSpPr>
          <p:nvPr>
            <p:custDataLst>
              <p:tags r:id="rId7"/>
            </p:custDataLst>
          </p:nvPr>
        </p:nvSpPr>
        <p:spPr bwMode="auto">
          <a:xfrm>
            <a:off x="5942013" y="6567488"/>
            <a:ext cx="2560637"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9" name="McK 4. Footnote" hidden="1"/>
          <p:cNvSpPr txBox="1">
            <a:spLocks noChangeArrowheads="1"/>
          </p:cNvSpPr>
          <p:nvPr>
            <p:custDataLst>
              <p:tags r:id="rId8"/>
            </p:custDataLst>
          </p:nvPr>
        </p:nvSpPr>
        <p:spPr bwMode="auto">
          <a:xfrm>
            <a:off x="441325"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0" name="McK 5. Source" hidden="1"/>
          <p:cNvSpPr>
            <a:spLocks noChangeArrowheads="1"/>
          </p:cNvSpPr>
          <p:nvPr>
            <p:custDataLst>
              <p:tags r:id="rId9"/>
            </p:custDataLst>
          </p:nvPr>
        </p:nvSpPr>
        <p:spPr bwMode="auto">
          <a:xfrm>
            <a:off x="441325" y="6559550"/>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1" name="SlideLogoSeparator"/>
          <p:cNvSpPr>
            <a:spLocks noChangeArrowheads="1"/>
          </p:cNvSpPr>
          <p:nvPr>
            <p:custDataLst>
              <p:tags r:id="rId10"/>
            </p:custDataLst>
          </p:nvPr>
        </p:nvSpPr>
        <p:spPr bwMode="auto">
          <a:xfrm>
            <a:off x="8597900" y="6550025"/>
            <a:ext cx="33338"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2" name="ACET" hidden="1"/>
          <p:cNvGrpSpPr>
            <a:grpSpLocks/>
          </p:cNvGrpSpPr>
          <p:nvPr>
            <p:custDataLst>
              <p:tags r:id="rId11"/>
            </p:custDataLst>
          </p:nvPr>
        </p:nvGrpSpPr>
        <p:grpSpPr bwMode="auto">
          <a:xfrm>
            <a:off x="1481138" y="1125538"/>
            <a:ext cx="4352925" cy="542925"/>
            <a:chOff x="915" y="695"/>
            <a:chExt cx="2686" cy="335"/>
          </a:xfrm>
        </p:grpSpPr>
        <p:cxnSp>
          <p:nvCxnSpPr>
            <p:cNvPr id="13"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4"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5" name="Image 52" descr="C:\Documents and Settings\Jbseblain\Bureau\Ebauche-sphères-2.jpg"/>
          <p:cNvPicPr>
            <a:picLocks noChangeAspect="1" noChangeArrowheads="1"/>
          </p:cNvPicPr>
          <p:nvPr>
            <p:custDataLst>
              <p:tags r:id="rId12"/>
            </p:custDataLst>
          </p:nvPr>
        </p:nvPicPr>
        <p:blipFill>
          <a:blip r:embed="rId18"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6" name="Picture 327" descr="phare"/>
          <p:cNvPicPr>
            <a:picLocks noChangeAspect="1" noChangeArrowheads="1"/>
          </p:cNvPicPr>
          <p:nvPr>
            <p:custDataLst>
              <p:tags r:id="rId13"/>
            </p:custDataLst>
          </p:nvPr>
        </p:nvPicPr>
        <p:blipFill>
          <a:blip r:embed="rId19" cstate="print">
            <a:clrChange>
              <a:clrFrom>
                <a:srgbClr val="FFFFFF"/>
              </a:clrFrom>
              <a:clrTo>
                <a:srgbClr val="FFFFFF">
                  <a:alpha val="0"/>
                </a:srgbClr>
              </a:clrTo>
            </a:clrChange>
            <a:lum bright="70000" contrast="-70000"/>
          </a:blip>
          <a:srcRect/>
          <a:stretch>
            <a:fillRect/>
          </a:stretch>
        </p:blipFill>
        <p:spPr bwMode="auto">
          <a:xfrm>
            <a:off x="-4763" y="3429000"/>
            <a:ext cx="1003301" cy="3727450"/>
          </a:xfrm>
          <a:prstGeom prst="rect">
            <a:avLst/>
          </a:prstGeom>
          <a:noFill/>
          <a:ln w="9525">
            <a:noFill/>
            <a:miter lim="800000"/>
            <a:headEnd/>
            <a:tailEnd/>
          </a:ln>
        </p:spPr>
      </p:pic>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2_Titre et contenu">
    <p:spTree>
      <p:nvGrpSpPr>
        <p:cNvPr id="1" name=""/>
        <p:cNvGrpSpPr/>
        <p:nvPr/>
      </p:nvGrpSpPr>
      <p:grpSpPr>
        <a:xfrm>
          <a:off x="0" y="0"/>
          <a:ext cx="0" cy="0"/>
          <a:chOff x="0" y="0"/>
          <a:chExt cx="0" cy="0"/>
        </a:xfrm>
      </p:grpSpPr>
      <p:graphicFrame>
        <p:nvGraphicFramePr>
          <p:cNvPr id="3" name="Object 5"/>
          <p:cNvGraphicFramePr>
            <a:graphicFrameLocks/>
          </p:cNvGraphicFramePr>
          <p:nvPr>
            <p:custDataLst>
              <p:tags r:id="rId2"/>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8555" name="think-cell Slide" r:id="rId15" imgW="360" imgH="360" progId="">
                  <p:embed/>
                </p:oleObj>
              </mc:Choice>
              <mc:Fallback>
                <p:oleObj name="think-cell Slide" r:id="rId15" imgW="360" imgH="360" progId="">
                  <p:embed/>
                  <p:pic>
                    <p:nvPicPr>
                      <p:cNvPr id="0" name="Object 5"/>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AutoShape 324"/>
          <p:cNvSpPr>
            <a:spLocks noChangeArrowheads="1"/>
          </p:cNvSpPr>
          <p:nvPr>
            <p:custDataLst>
              <p:tags r:id="rId3"/>
            </p:custDataLst>
          </p:nvPr>
        </p:nvSpPr>
        <p:spPr bwMode="auto">
          <a:xfrm rot="5400000">
            <a:off x="3833019"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5" name="McK 1. On-page tracker" hidden="1"/>
          <p:cNvSpPr>
            <a:spLocks noChangeArrowheads="1"/>
          </p:cNvSpPr>
          <p:nvPr>
            <p:custDataLst>
              <p:tags r:id="rId4"/>
            </p:custDataLst>
          </p:nvPr>
        </p:nvSpPr>
        <p:spPr bwMode="auto">
          <a:xfrm>
            <a:off x="441325" y="26988"/>
            <a:ext cx="920750" cy="230187"/>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6" name="McK 3. Unit of measure" hidden="1"/>
          <p:cNvSpPr txBox="1">
            <a:spLocks noChangeArrowheads="1"/>
          </p:cNvSpPr>
          <p:nvPr>
            <p:custDataLst>
              <p:tags r:id="rId5"/>
            </p:custDataLst>
          </p:nvPr>
        </p:nvSpPr>
        <p:spPr bwMode="auto">
          <a:xfrm>
            <a:off x="441325" y="700088"/>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pic>
        <p:nvPicPr>
          <p:cNvPr id="7" name="Picture 16" descr="03int-PPT-22-02"/>
          <p:cNvPicPr>
            <a:picLocks noChangeAspect="1" noChangeArrowheads="1"/>
          </p:cNvPicPr>
          <p:nvPr>
            <p:custDataLst>
              <p:tags r:id="rId6"/>
            </p:custDataLst>
          </p:nvPr>
        </p:nvPicPr>
        <p:blipFill>
          <a:blip r:embed="rId17" cstate="print">
            <a:clrChange>
              <a:clrFrom>
                <a:srgbClr val="FFFFFF"/>
              </a:clrFrom>
              <a:clrTo>
                <a:srgbClr val="FFFFFF">
                  <a:alpha val="0"/>
                </a:srgbClr>
              </a:clrTo>
            </a:clrChange>
          </a:blip>
          <a:srcRect t="65703"/>
          <a:stretch>
            <a:fillRect/>
          </a:stretch>
        </p:blipFill>
        <p:spPr bwMode="auto">
          <a:xfrm>
            <a:off x="0" y="5045075"/>
            <a:ext cx="9144000" cy="1774825"/>
          </a:xfrm>
          <a:prstGeom prst="rect">
            <a:avLst/>
          </a:prstGeom>
          <a:noFill/>
          <a:ln w="9525">
            <a:noFill/>
            <a:miter lim="800000"/>
            <a:headEnd/>
            <a:tailEnd/>
          </a:ln>
        </p:spPr>
      </p:pic>
      <p:sp>
        <p:nvSpPr>
          <p:cNvPr id="8" name="SlideLogoText"/>
          <p:cNvSpPr>
            <a:spLocks noChangeArrowheads="1"/>
          </p:cNvSpPr>
          <p:nvPr>
            <p:custDataLst>
              <p:tags r:id="rId7"/>
            </p:custDataLst>
          </p:nvPr>
        </p:nvSpPr>
        <p:spPr bwMode="auto">
          <a:xfrm>
            <a:off x="5942013" y="6567488"/>
            <a:ext cx="2560637"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9" name="McK 4. Footnote" hidden="1"/>
          <p:cNvSpPr txBox="1">
            <a:spLocks noChangeArrowheads="1"/>
          </p:cNvSpPr>
          <p:nvPr>
            <p:custDataLst>
              <p:tags r:id="rId8"/>
            </p:custDataLst>
          </p:nvPr>
        </p:nvSpPr>
        <p:spPr bwMode="auto">
          <a:xfrm>
            <a:off x="441325"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0" name="McK 5. Source" hidden="1"/>
          <p:cNvSpPr>
            <a:spLocks noChangeArrowheads="1"/>
          </p:cNvSpPr>
          <p:nvPr>
            <p:custDataLst>
              <p:tags r:id="rId9"/>
            </p:custDataLst>
          </p:nvPr>
        </p:nvSpPr>
        <p:spPr bwMode="auto">
          <a:xfrm>
            <a:off x="441325" y="6559550"/>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1" name="SlideLogoSeparator"/>
          <p:cNvSpPr>
            <a:spLocks noChangeArrowheads="1"/>
          </p:cNvSpPr>
          <p:nvPr>
            <p:custDataLst>
              <p:tags r:id="rId10"/>
            </p:custDataLst>
          </p:nvPr>
        </p:nvSpPr>
        <p:spPr bwMode="auto">
          <a:xfrm>
            <a:off x="8597900" y="6550025"/>
            <a:ext cx="33338"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12" name="ACET" hidden="1"/>
          <p:cNvGrpSpPr>
            <a:grpSpLocks/>
          </p:cNvGrpSpPr>
          <p:nvPr>
            <p:custDataLst>
              <p:tags r:id="rId11"/>
            </p:custDataLst>
          </p:nvPr>
        </p:nvGrpSpPr>
        <p:grpSpPr bwMode="auto">
          <a:xfrm>
            <a:off x="1481138" y="1125538"/>
            <a:ext cx="4352925" cy="542925"/>
            <a:chOff x="915" y="695"/>
            <a:chExt cx="2686" cy="335"/>
          </a:xfrm>
        </p:grpSpPr>
        <p:cxnSp>
          <p:nvCxnSpPr>
            <p:cNvPr id="13"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4"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5" name="Image 52" descr="C:\Documents and Settings\Jbseblain\Bureau\Ebauche-sphères-2.jpg"/>
          <p:cNvPicPr>
            <a:picLocks noChangeAspect="1" noChangeArrowheads="1"/>
          </p:cNvPicPr>
          <p:nvPr>
            <p:custDataLst>
              <p:tags r:id="rId12"/>
            </p:custDataLst>
          </p:nvPr>
        </p:nvPicPr>
        <p:blipFill>
          <a:blip r:embed="rId18"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6" name="Picture 327" descr="phare"/>
          <p:cNvPicPr>
            <a:picLocks noChangeAspect="1" noChangeArrowheads="1"/>
          </p:cNvPicPr>
          <p:nvPr>
            <p:custDataLst>
              <p:tags r:id="rId13"/>
            </p:custDataLst>
          </p:nvPr>
        </p:nvPicPr>
        <p:blipFill>
          <a:blip r:embed="rId19" cstate="print">
            <a:clrChange>
              <a:clrFrom>
                <a:srgbClr val="FFFFFF"/>
              </a:clrFrom>
              <a:clrTo>
                <a:srgbClr val="FFFFFF">
                  <a:alpha val="0"/>
                </a:srgbClr>
              </a:clrTo>
            </a:clrChange>
            <a:lum bright="70000" contrast="-70000"/>
          </a:blip>
          <a:srcRect/>
          <a:stretch>
            <a:fillRect/>
          </a:stretch>
        </p:blipFill>
        <p:spPr bwMode="auto">
          <a:xfrm>
            <a:off x="-4763" y="3429000"/>
            <a:ext cx="1003301" cy="3727450"/>
          </a:xfrm>
          <a:prstGeom prst="rect">
            <a:avLst/>
          </a:prstGeom>
          <a:noFill/>
          <a:ln w="9525">
            <a:noFill/>
            <a:miter lim="800000"/>
            <a:headEnd/>
            <a:tailEnd/>
          </a:ln>
        </p:spPr>
      </p:pic>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80"/>
          <p:cNvSpPr>
            <a:spLocks noGrp="1" noChangeArrowheads="1"/>
          </p:cNvSpPr>
          <p:nvPr>
            <p:ph type="sldNum" sz="quarter" idx="10"/>
            <p:custDataLst>
              <p:tags r:id="rId1"/>
            </p:custDataLst>
          </p:nvPr>
        </p:nvSpPr>
        <p:spPr>
          <a:ln/>
        </p:spPr>
        <p:txBody>
          <a:bodyPr/>
          <a:lstStyle>
            <a:lvl1pPr>
              <a:defRPr/>
            </a:lvl1pPr>
          </a:lstStyle>
          <a:p>
            <a:pPr>
              <a:defRPr/>
            </a:pPr>
            <a:fld id="{C383D2CD-0A61-44D7-96C6-17A3B2CB5C72}" type="slidenum">
              <a:rPr lang="fr-FR"/>
              <a:pPr>
                <a:defRPr/>
              </a:pPr>
              <a:t>‹N°›</a:t>
            </a:fld>
            <a:r>
              <a:rPr lang="fr-FR"/>
              <a:t> </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1203" hidden="1"/>
          <p:cNvGraphicFramePr>
            <a:graphicFrameLocks/>
          </p:cNvGraphicFramePr>
          <p:nvPr userDrawn="1">
            <p:custDataLst>
              <p:tags r:id="rId2"/>
            </p:custDataLst>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210955" name="think-cell Slide" r:id="rId12" imgW="360" imgH="360" progId="">
                  <p:embed/>
                </p:oleObj>
              </mc:Choice>
              <mc:Fallback>
                <p:oleObj name="think-cell Slide" r:id="rId12" imgW="360" imgH="360" progId="">
                  <p:embed/>
                  <p:pic>
                    <p:nvPicPr>
                      <p:cNvPr id="0" name="Picture 2"/>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620"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000000"/>
                  </a:solidFill>
                </a:rPr>
                <a:t>Type de document</a:t>
              </a:r>
            </a:p>
          </p:txBody>
        </p:sp>
        <p:sp>
          <p:nvSpPr>
            <p:cNvPr id="7" name="McK Date" hidden="1"/>
            <p:cNvSpPr txBox="1">
              <a:spLocks noChangeArrowheads="1"/>
            </p:cNvSpPr>
            <p:nvPr/>
          </p:nvSpPr>
          <p:spPr bwMode="auto">
            <a:xfrm>
              <a:off x="1663" y="3275"/>
              <a:ext cx="3109"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000000"/>
                  </a:solidFill>
                </a:rPr>
                <a:t>Date</a:t>
              </a:r>
            </a:p>
          </p:txBody>
        </p:sp>
        <p:sp>
          <p:nvSpPr>
            <p:cNvPr id="8" name="McK Disclaimer" hidden="1"/>
            <p:cNvSpPr>
              <a:spLocks noChangeArrowheads="1"/>
            </p:cNvSpPr>
            <p:nvPr/>
          </p:nvSpPr>
          <p:spPr bwMode="auto">
            <a:xfrm>
              <a:off x="1663" y="3664"/>
              <a:ext cx="3169"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860425">
                <a:defRPr sz="2400">
                  <a:solidFill>
                    <a:schemeClr val="tx1"/>
                  </a:solidFill>
                  <a:latin typeface="Arial" charset="0"/>
                </a:defRPr>
              </a:lvl1pPr>
              <a:lvl2pPr marL="428625" defTabSz="860425">
                <a:defRPr sz="2400">
                  <a:solidFill>
                    <a:schemeClr val="tx1"/>
                  </a:solidFill>
                  <a:latin typeface="Arial" charset="0"/>
                </a:defRPr>
              </a:lvl2pPr>
              <a:lvl3pPr marL="860425" defTabSz="860425">
                <a:defRPr sz="2400">
                  <a:solidFill>
                    <a:schemeClr val="tx1"/>
                  </a:solidFill>
                  <a:latin typeface="Arial" charset="0"/>
                </a:defRPr>
              </a:lvl3pPr>
              <a:lvl4pPr marL="1289050" defTabSz="860425">
                <a:defRPr sz="2400">
                  <a:solidFill>
                    <a:schemeClr val="tx1"/>
                  </a:solidFill>
                  <a:latin typeface="Arial" charset="0"/>
                </a:defRPr>
              </a:lvl4pPr>
              <a:lvl5pPr marL="1719263" defTabSz="860425">
                <a:defRPr sz="2400">
                  <a:solidFill>
                    <a:schemeClr val="tx1"/>
                  </a:solidFill>
                  <a:latin typeface="Arial" charset="0"/>
                </a:defRPr>
              </a:lvl5pPr>
              <a:lvl6pPr marL="2176463" defTabSz="860425" fontAlgn="base">
                <a:spcBef>
                  <a:spcPct val="0"/>
                </a:spcBef>
                <a:spcAft>
                  <a:spcPct val="0"/>
                </a:spcAft>
                <a:defRPr sz="2400">
                  <a:solidFill>
                    <a:schemeClr val="tx1"/>
                  </a:solidFill>
                  <a:latin typeface="Arial" charset="0"/>
                </a:defRPr>
              </a:lvl6pPr>
              <a:lvl7pPr marL="2633663" defTabSz="860425" fontAlgn="base">
                <a:spcBef>
                  <a:spcPct val="0"/>
                </a:spcBef>
                <a:spcAft>
                  <a:spcPct val="0"/>
                </a:spcAft>
                <a:defRPr sz="2400">
                  <a:solidFill>
                    <a:schemeClr val="tx1"/>
                  </a:solidFill>
                  <a:latin typeface="Arial" charset="0"/>
                </a:defRPr>
              </a:lvl7pPr>
              <a:lvl8pPr marL="3090863" defTabSz="860425" fontAlgn="base">
                <a:spcBef>
                  <a:spcPct val="0"/>
                </a:spcBef>
                <a:spcAft>
                  <a:spcPct val="0"/>
                </a:spcAft>
                <a:defRPr sz="2400">
                  <a:solidFill>
                    <a:schemeClr val="tx1"/>
                  </a:solidFill>
                  <a:latin typeface="Arial" charset="0"/>
                </a:defRPr>
              </a:lvl8pPr>
              <a:lvl9pPr marL="3548063" defTabSz="860425" fontAlgn="base">
                <a:spcBef>
                  <a:spcPct val="0"/>
                </a:spcBef>
                <a:spcAft>
                  <a:spcPct val="0"/>
                </a:spcAft>
                <a:defRPr sz="2400">
                  <a:solidFill>
                    <a:schemeClr val="tx1"/>
                  </a:solidFill>
                  <a:latin typeface="Arial" charset="0"/>
                </a:defRPr>
              </a:lvl9pPr>
            </a:lstStyle>
            <a:p>
              <a:pPr>
                <a:defRPr/>
              </a:pPr>
              <a:r>
                <a:rPr lang="fr-FR" altLang="fr-FR" sz="900" smtClean="0">
                  <a:solidFill>
                    <a:srgbClr val="000000"/>
                  </a:solidFill>
                </a:rPr>
                <a:t>CONFIDENTIEL ET PROPRIÉTÉ DE McKINSEY &amp; COMPANY</a:t>
              </a:r>
            </a:p>
            <a:p>
              <a:pPr>
                <a:defRPr/>
              </a:pPr>
              <a:r>
                <a:rPr lang="fr-FR" altLang="fr-FR" sz="900" smtClean="0">
                  <a:solidFill>
                    <a:srgbClr val="000000"/>
                  </a:solidFill>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endParaRPr>
            </a:p>
          </p:txBody>
        </p:sp>
      </p:grpSp>
      <p:sp>
        <p:nvSpPr>
          <p:cNvPr id="11" name="Rectangle 1195"/>
          <p:cNvSpPr>
            <a:spLocks noChangeArrowheads="1"/>
          </p:cNvSpPr>
          <p:nvPr>
            <p:custDataLst>
              <p:tags r:id="rId4"/>
            </p:custDataLst>
          </p:nvPr>
        </p:nvSpPr>
        <p:spPr bwMode="gray">
          <a:xfrm>
            <a:off x="0" y="6429376"/>
            <a:ext cx="9144000" cy="428625"/>
          </a:xfrm>
          <a:prstGeom prst="rect">
            <a:avLst/>
          </a:prstGeom>
          <a:solidFill>
            <a:srgbClr val="00296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defRPr/>
            </a:pPr>
            <a:endParaRPr lang="fr-FR" altLang="fr-FR" smtClean="0">
              <a:solidFill>
                <a:srgbClr val="000000"/>
              </a:solidFill>
            </a:endParaRPr>
          </a:p>
        </p:txBody>
      </p:sp>
      <p:pic>
        <p:nvPicPr>
          <p:cNvPr id="12" name="TitleBottomBarBW" hidden="1"/>
          <p:cNvPicPr>
            <a:picLocks noChangeAspect="1" noChangeArrowheads="1"/>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7319597" y="6573838"/>
            <a:ext cx="1670538"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doc id"/>
          <p:cNvSpPr txBox="1">
            <a:spLocks noChangeArrowheads="1"/>
          </p:cNvSpPr>
          <p:nvPr>
            <p:custDataLst>
              <p:tags r:id="rId6"/>
            </p:custDataLst>
          </p:nvPr>
        </p:nvSpPr>
        <p:spPr bwMode="auto">
          <a:xfrm>
            <a:off x="8614997" y="36513"/>
            <a:ext cx="300403" cy="12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algn="r" eaLnBrk="1" hangingPunct="1">
              <a:defRPr/>
            </a:pPr>
            <a:endParaRPr lang="fr-FR" altLang="fr-FR" sz="900" smtClean="0">
              <a:solidFill>
                <a:srgbClr val="000000"/>
              </a:solidFill>
            </a:endParaRPr>
          </a:p>
        </p:txBody>
      </p:sp>
      <p:sp>
        <p:nvSpPr>
          <p:cNvPr id="14" name="AutoShape 1208"/>
          <p:cNvSpPr>
            <a:spLocks noChangeArrowheads="1"/>
          </p:cNvSpPr>
          <p:nvPr userDrawn="1">
            <p:custDataLst>
              <p:tags r:id="rId7"/>
            </p:custDataLst>
          </p:nvPr>
        </p:nvSpPr>
        <p:spPr bwMode="auto">
          <a:xfrm rot="5140313">
            <a:off x="824463" y="1323915"/>
            <a:ext cx="2528887" cy="293223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6510 w 21600"/>
              <a:gd name="T13" fmla="*/ 6510 h 21600"/>
              <a:gd name="T14" fmla="*/ 15090 w 21600"/>
              <a:gd name="T15" fmla="*/ 15090 h 21600"/>
            </a:gdLst>
            <a:ahLst/>
            <a:cxnLst>
              <a:cxn ang="T8">
                <a:pos x="T0" y="T1"/>
              </a:cxn>
              <a:cxn ang="T9">
                <a:pos x="T2" y="T3"/>
              </a:cxn>
              <a:cxn ang="T10">
                <a:pos x="T4" y="T5"/>
              </a:cxn>
              <a:cxn ang="T11">
                <a:pos x="T6" y="T7"/>
              </a:cxn>
            </a:cxnLst>
            <a:rect l="T12" t="T13" r="T14" b="T15"/>
            <a:pathLst>
              <a:path w="21600" h="21600">
                <a:moveTo>
                  <a:pt x="0" y="0"/>
                </a:moveTo>
                <a:lnTo>
                  <a:pt x="9420" y="21600"/>
                </a:lnTo>
                <a:lnTo>
                  <a:pt x="12180" y="21600"/>
                </a:lnTo>
                <a:lnTo>
                  <a:pt x="21600" y="0"/>
                </a:lnTo>
                <a:lnTo>
                  <a:pt x="0" y="0"/>
                </a:lnTo>
                <a:close/>
              </a:path>
            </a:pathLst>
          </a:custGeom>
          <a:gradFill rotWithShape="1">
            <a:gsLst>
              <a:gs pos="0">
                <a:schemeClr val="bg1"/>
              </a:gs>
              <a:gs pos="100000">
                <a:srgbClr val="FF6600">
                  <a:alpha val="50998"/>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35066" y="931864"/>
            <a:ext cx="4409342"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10" descr="phare"/>
          <p:cNvPicPr>
            <a:picLocks noChangeAspect="1" noChangeArrowheads="1"/>
          </p:cNvPicPr>
          <p:nvPr userDrawn="1">
            <p:custDataLst>
              <p:tags r:id="rId9"/>
            </p:custDataLst>
          </p:nvPr>
        </p:nvPicPr>
        <p:blipFill>
          <a:blip r:embed="rId1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1944689"/>
            <a:ext cx="1273420" cy="512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rc 1211"/>
          <p:cNvSpPr>
            <a:spLocks/>
          </p:cNvSpPr>
          <p:nvPr userDrawn="1">
            <p:custDataLst>
              <p:tags r:id="rId10"/>
            </p:custDataLst>
          </p:nvPr>
        </p:nvSpPr>
        <p:spPr bwMode="auto">
          <a:xfrm flipH="1" flipV="1">
            <a:off x="-8792" y="5954713"/>
            <a:ext cx="1289538" cy="736600"/>
          </a:xfrm>
          <a:custGeom>
            <a:avLst/>
            <a:gdLst>
              <a:gd name="T0" fmla="*/ 0 w 25659"/>
              <a:gd name="T1" fmla="*/ 2147483647 h 21600"/>
              <a:gd name="T2" fmla="*/ 2147483647 w 25659"/>
              <a:gd name="T3" fmla="*/ 2035381577 h 21600"/>
              <a:gd name="T4" fmla="*/ 2147483647 w 25659"/>
              <a:gd name="T5" fmla="*/ 2147483647 h 21600"/>
              <a:gd name="T6" fmla="*/ 0 60000 65536"/>
              <a:gd name="T7" fmla="*/ 0 60000 65536"/>
              <a:gd name="T8" fmla="*/ 0 60000 65536"/>
            </a:gdLst>
            <a:ahLst/>
            <a:cxnLst>
              <a:cxn ang="T6">
                <a:pos x="T0" y="T1"/>
              </a:cxn>
              <a:cxn ang="T7">
                <a:pos x="T2" y="T3"/>
              </a:cxn>
              <a:cxn ang="T8">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lnTo>
                  <a:pt x="0" y="9274"/>
                </a:lnTo>
                <a:close/>
              </a:path>
            </a:pathLst>
          </a:cu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endParaRPr>
          </a:p>
        </p:txBody>
      </p:sp>
      <p:sp>
        <p:nvSpPr>
          <p:cNvPr id="13314" name="Rectangle 1026"/>
          <p:cNvSpPr>
            <a:spLocks noGrp="1" noChangeArrowheads="1"/>
          </p:cNvSpPr>
          <p:nvPr>
            <p:ph type="ctrTitle"/>
          </p:nvPr>
        </p:nvSpPr>
        <p:spPr>
          <a:xfrm>
            <a:off x="2693377" y="4543426"/>
            <a:ext cx="5036527" cy="473075"/>
          </a:xfrm>
          <a:extLst>
            <a:ext uri="{909E8E84-426E-40DD-AFC4-6F175D3DCCD1}">
              <a14:hiddenFill xmlns:a14="http://schemas.microsoft.com/office/drawing/2010/main">
                <a:solidFill>
                  <a:schemeClr val="accent1"/>
                </a:solidFill>
              </a14:hiddenFill>
            </a:ext>
          </a:extLst>
        </p:spPr>
        <p:txBody>
          <a:bodyPr/>
          <a:lstStyle>
            <a:lvl1pPr>
              <a:defRPr sz="3100" b="0"/>
            </a:lvl1pPr>
          </a:lstStyle>
          <a:p>
            <a:pPr lvl="0"/>
            <a:r>
              <a:rPr lang="fr-FR" altLang="fr-FR" noProof="0" smtClean="0"/>
              <a:t>Click to edit Master title</a:t>
            </a:r>
          </a:p>
        </p:txBody>
      </p:sp>
      <p:sp>
        <p:nvSpPr>
          <p:cNvPr id="13315" name="Rectangle 1027"/>
          <p:cNvSpPr>
            <a:spLocks noGrp="1" noChangeArrowheads="1"/>
          </p:cNvSpPr>
          <p:nvPr>
            <p:ph type="subTitle" idx="1"/>
          </p:nvPr>
        </p:nvSpPr>
        <p:spPr>
          <a:xfrm>
            <a:off x="2693377" y="5632451"/>
            <a:ext cx="5036527" cy="244475"/>
          </a:xfrm>
        </p:spPr>
        <p:txBody>
          <a:bodyPr>
            <a:spAutoFit/>
          </a:bodyPr>
          <a:lstStyle>
            <a:lvl1pPr>
              <a:defRPr/>
            </a:lvl1pPr>
          </a:lstStyle>
          <a:p>
            <a:pPr lvl="0"/>
            <a:r>
              <a:rPr lang="fr-FR" altLang="fr-FR" noProof="0" smtClean="0"/>
              <a:t>Click to edit Master subtitle style</a:t>
            </a:r>
          </a:p>
        </p:txBody>
      </p:sp>
    </p:spTree>
    <p:extLst>
      <p:ext uri="{BB962C8B-B14F-4D97-AF65-F5344CB8AC3E}">
        <p14:creationId xmlns:p14="http://schemas.microsoft.com/office/powerpoint/2010/main" val="36569639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A70FCED2-E916-4311-9A09-30D44A2D6C1B}" type="slidenum">
              <a:rPr lang="fr-FR" altLang="fr-FR"/>
              <a:pPr>
                <a:defRPr/>
              </a:pPr>
              <a:t>‹N°›</a:t>
            </a:fld>
            <a:r>
              <a:rPr lang="fr-FR" altLang="fr-FR"/>
              <a:t> </a:t>
            </a:r>
          </a:p>
        </p:txBody>
      </p:sp>
    </p:spTree>
    <p:extLst>
      <p:ext uri="{BB962C8B-B14F-4D97-AF65-F5344CB8AC3E}">
        <p14:creationId xmlns:p14="http://schemas.microsoft.com/office/powerpoint/2010/main" val="13605326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FBB1C3CA-D0C0-42AA-82D7-1090DD6CBE10}" type="slidenum">
              <a:rPr lang="fr-FR" altLang="fr-FR"/>
              <a:pPr>
                <a:defRPr/>
              </a:pPr>
              <a:t>‹N°›</a:t>
            </a:fld>
            <a:r>
              <a:rPr lang="fr-FR" altLang="fr-FR"/>
              <a:t> </a:t>
            </a:r>
          </a:p>
        </p:txBody>
      </p:sp>
    </p:spTree>
    <p:extLst>
      <p:ext uri="{BB962C8B-B14F-4D97-AF65-F5344CB8AC3E}">
        <p14:creationId xmlns:p14="http://schemas.microsoft.com/office/powerpoint/2010/main" val="6084082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997927" y="1939926"/>
            <a:ext cx="3681046" cy="1247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819651" y="1939926"/>
            <a:ext cx="3682511" cy="1247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4EF22C76-7B25-4805-B9EC-E2B6A4EEFD94}" type="slidenum">
              <a:rPr lang="fr-FR" altLang="fr-FR"/>
              <a:pPr>
                <a:defRPr/>
              </a:pPr>
              <a:t>‹N°›</a:t>
            </a:fld>
            <a:r>
              <a:rPr lang="fr-FR" altLang="fr-FR"/>
              <a:t> </a:t>
            </a:r>
          </a:p>
        </p:txBody>
      </p:sp>
    </p:spTree>
    <p:extLst>
      <p:ext uri="{BB962C8B-B14F-4D97-AF65-F5344CB8AC3E}">
        <p14:creationId xmlns:p14="http://schemas.microsoft.com/office/powerpoint/2010/main" val="32180801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2388"/>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Rectangle 280"/>
          <p:cNvSpPr>
            <a:spLocks noGrp="1" noChangeArrowheads="1"/>
          </p:cNvSpPr>
          <p:nvPr>
            <p:ph type="sldNum" sz="quarter" idx="10"/>
            <p:custDataLst>
              <p:tags r:id="rId1"/>
            </p:custDataLst>
          </p:nvPr>
        </p:nvSpPr>
        <p:spPr>
          <a:ln/>
        </p:spPr>
        <p:txBody>
          <a:bodyPr/>
          <a:lstStyle>
            <a:lvl1pPr>
              <a:defRPr/>
            </a:lvl1pPr>
          </a:lstStyle>
          <a:p>
            <a:pPr>
              <a:defRPr/>
            </a:pPr>
            <a:fld id="{8B816932-8BF6-4A05-9F13-3E5A603CE6C1}" type="slidenum">
              <a:rPr lang="fr-FR" altLang="fr-FR"/>
              <a:pPr>
                <a:defRPr/>
              </a:pPr>
              <a:t>‹N°›</a:t>
            </a:fld>
            <a:r>
              <a:rPr lang="fr-FR" altLang="fr-FR"/>
              <a:t> </a:t>
            </a:r>
          </a:p>
        </p:txBody>
      </p:sp>
    </p:spTree>
    <p:extLst>
      <p:ext uri="{BB962C8B-B14F-4D97-AF65-F5344CB8AC3E}">
        <p14:creationId xmlns:p14="http://schemas.microsoft.com/office/powerpoint/2010/main" val="40408914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280"/>
          <p:cNvSpPr>
            <a:spLocks noGrp="1" noChangeArrowheads="1"/>
          </p:cNvSpPr>
          <p:nvPr>
            <p:ph type="sldNum" sz="quarter" idx="10"/>
            <p:custDataLst>
              <p:tags r:id="rId1"/>
            </p:custDataLst>
          </p:nvPr>
        </p:nvSpPr>
        <p:spPr>
          <a:ln/>
        </p:spPr>
        <p:txBody>
          <a:bodyPr/>
          <a:lstStyle>
            <a:lvl1pPr>
              <a:defRPr/>
            </a:lvl1pPr>
          </a:lstStyle>
          <a:p>
            <a:pPr>
              <a:defRPr/>
            </a:pPr>
            <a:fld id="{095CED3C-3019-47D8-9EBD-B96E605C02B3}" type="slidenum">
              <a:rPr lang="fr-FR" altLang="fr-FR"/>
              <a:pPr>
                <a:defRPr/>
              </a:pPr>
              <a:t>‹N°›</a:t>
            </a:fld>
            <a:r>
              <a:rPr lang="fr-FR" altLang="fr-FR"/>
              <a:t> </a:t>
            </a:r>
          </a:p>
        </p:txBody>
      </p:sp>
    </p:spTree>
    <p:extLst>
      <p:ext uri="{BB962C8B-B14F-4D97-AF65-F5344CB8AC3E}">
        <p14:creationId xmlns:p14="http://schemas.microsoft.com/office/powerpoint/2010/main" val="576597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aphicFrame>
        <p:nvGraphicFramePr>
          <p:cNvPr id="4" name="Object 5"/>
          <p:cNvGraphicFramePr>
            <a:graphicFrameLocks/>
          </p:cNvGraphicFramePr>
          <p:nvPr>
            <p:custDataLst>
              <p:tags r:id="rId2"/>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2541" name="think-cell Slide" r:id="rId12" imgW="360" imgH="360" progId="">
                  <p:embed/>
                </p:oleObj>
              </mc:Choice>
              <mc:Fallback>
                <p:oleObj name="think-cell Slide" r:id="rId12" imgW="360" imgH="360" progId="">
                  <p:embed/>
                  <p:pic>
                    <p:nvPicPr>
                      <p:cNvPr id="0" name="Picture 4"/>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McK Title Elements"/>
          <p:cNvGrpSpPr>
            <a:grpSpLocks/>
          </p:cNvGrpSpPr>
          <p:nvPr userDrawn="1">
            <p:custDataLst>
              <p:tags r:id="rId3"/>
            </p:custDataLst>
          </p:nvPr>
        </p:nvGrpSpPr>
        <p:grpSpPr bwMode="auto">
          <a:xfrm>
            <a:off x="0" y="0"/>
            <a:ext cx="7826375" cy="6859588"/>
            <a:chOff x="0" y="0"/>
            <a:chExt cx="4832" cy="4235"/>
          </a:xfrm>
        </p:grpSpPr>
        <p:sp>
          <p:nvSpPr>
            <p:cNvPr id="6" name="McK Document type" hidden="1"/>
            <p:cNvSpPr txBox="1">
              <a:spLocks noChangeArrowheads="1"/>
            </p:cNvSpPr>
            <p:nvPr/>
          </p:nvSpPr>
          <p:spPr bwMode="auto">
            <a:xfrm>
              <a:off x="1663" y="3099"/>
              <a:ext cx="3109" cy="143"/>
            </a:xfrm>
            <a:prstGeom prst="rect">
              <a:avLst/>
            </a:prstGeom>
            <a:noFill/>
            <a:ln w="9525">
              <a:noFill/>
              <a:miter lim="800000"/>
              <a:headEnd/>
              <a:tailEnd/>
            </a:ln>
            <a:effectLst/>
          </p:spPr>
          <p:txBody>
            <a:bodyPr lIns="0" tIns="0" rIns="0" bIns="0" anchor="b">
              <a:spAutoFit/>
            </a:bodyPr>
            <a:lstStyle/>
            <a:p>
              <a:pPr defTabSz="977900">
                <a:defRPr/>
              </a:pPr>
              <a:r>
                <a:rPr lang="fr-FR" sz="1500">
                  <a:solidFill>
                    <a:srgbClr val="000000"/>
                  </a:solidFill>
                  <a:latin typeface="+mn-lt"/>
                </a:rPr>
                <a:t>Type de document</a:t>
              </a:r>
            </a:p>
          </p:txBody>
        </p:sp>
        <p:sp>
          <p:nvSpPr>
            <p:cNvPr id="7" name="McK Date" hidden="1"/>
            <p:cNvSpPr txBox="1">
              <a:spLocks noChangeArrowheads="1"/>
            </p:cNvSpPr>
            <p:nvPr/>
          </p:nvSpPr>
          <p:spPr bwMode="auto">
            <a:xfrm>
              <a:off x="1663" y="3275"/>
              <a:ext cx="3109" cy="142"/>
            </a:xfrm>
            <a:prstGeom prst="rect">
              <a:avLst/>
            </a:prstGeom>
            <a:noFill/>
            <a:ln w="9525">
              <a:noFill/>
              <a:miter lim="800000"/>
              <a:headEnd/>
              <a:tailEnd/>
            </a:ln>
            <a:effectLst/>
          </p:spPr>
          <p:txBody>
            <a:bodyPr lIns="0" tIns="0" rIns="0" bIns="0">
              <a:spAutoFit/>
            </a:bodyPr>
            <a:lstStyle/>
            <a:p>
              <a:pPr defTabSz="977900">
                <a:defRPr/>
              </a:pPr>
              <a:r>
                <a:rPr lang="fr-FR" sz="1500">
                  <a:solidFill>
                    <a:srgbClr val="000000"/>
                  </a:solidFill>
                  <a:latin typeface="+mn-lt"/>
                </a:rPr>
                <a:t>Date</a:t>
              </a:r>
            </a:p>
          </p:txBody>
        </p:sp>
        <p:sp>
          <p:nvSpPr>
            <p:cNvPr id="8" name="McK Disclaimer" hidden="1"/>
            <p:cNvSpPr>
              <a:spLocks noChangeArrowheads="1"/>
            </p:cNvSpPr>
            <p:nvPr/>
          </p:nvSpPr>
          <p:spPr bwMode="auto">
            <a:xfrm>
              <a:off x="1663" y="3664"/>
              <a:ext cx="3169" cy="262"/>
            </a:xfrm>
            <a:prstGeom prst="rect">
              <a:avLst/>
            </a:prstGeom>
            <a:noFill/>
            <a:ln w="9525">
              <a:noFill/>
              <a:miter lim="800000"/>
              <a:headEnd/>
              <a:tailEnd/>
            </a:ln>
            <a:effectLst/>
          </p:spPr>
          <p:txBody>
            <a:bodyPr lIns="0" tIns="0" rIns="0" bIns="0" anchor="b">
              <a:spAutoFit/>
            </a:bodyPr>
            <a:lstStyle/>
            <a:p>
              <a:pPr defTabSz="860425" eaLnBrk="0" hangingPunct="0">
                <a:defRPr/>
              </a:pPr>
              <a:r>
                <a:rPr lang="fr-FR" sz="900">
                  <a:solidFill>
                    <a:srgbClr val="000000"/>
                  </a:solidFill>
                  <a:latin typeface="+mn-lt"/>
                </a:rPr>
                <a:t>CONFIDENTIEL ET PROPRIÉTÉ DE McKINSEY &amp; COMPANY</a:t>
              </a:r>
            </a:p>
            <a:p>
              <a:pPr defTabSz="860425" eaLnBrk="0" hangingPunct="0">
                <a:defRPr/>
              </a:pPr>
              <a:r>
                <a:rPr lang="fr-FR" sz="900">
                  <a:solidFill>
                    <a:srgbClr val="000000"/>
                  </a:solidFill>
                  <a:latin typeface="+mn-lt"/>
                </a:rPr>
                <a:t>Toute utilisation de ce support, ainsi que de son contenu, sans autorisation expresse de McKinsey &amp; Company est strictement interdite</a:t>
              </a:r>
            </a:p>
          </p:txBody>
        </p:sp>
        <p:sp>
          <p:nvSpPr>
            <p:cNvPr id="9" name="TitleBottomPlaceholder" hidden="1"/>
            <p:cNvSpPr>
              <a:spLocks noChangeArrowheads="1"/>
            </p:cNvSpPr>
            <p:nvPr/>
          </p:nvSpPr>
          <p:spPr bwMode="auto">
            <a:xfrm>
              <a:off x="0" y="1410"/>
              <a:ext cx="1382" cy="2825"/>
            </a:xfrm>
            <a:prstGeom prst="rect">
              <a:avLst/>
            </a:prstGeom>
            <a:solidFill>
              <a:srgbClr val="0065CC"/>
            </a:solidFill>
            <a:ln w="9525">
              <a:noFill/>
              <a:miter lim="800000"/>
              <a:headEnd/>
              <a:tailEnd/>
            </a:ln>
            <a:effectLst/>
          </p:spPr>
          <p:txBody>
            <a:bodyPr wrap="none" anchor="ctr"/>
            <a:lstStyle/>
            <a:p>
              <a:pPr>
                <a:defRPr/>
              </a:pPr>
              <a:endParaRPr lang="en-US" sz="1700">
                <a:solidFill>
                  <a:srgbClr val="000000"/>
                </a:solidFill>
                <a:latin typeface="+mn-lt"/>
              </a:endParaRPr>
            </a:p>
          </p:txBody>
        </p:sp>
        <p:sp>
          <p:nvSpPr>
            <p:cNvPr id="10" name="TitleTopPlaceholder" hidden="1"/>
            <p:cNvSpPr>
              <a:spLocks noChangeArrowheads="1"/>
            </p:cNvSpPr>
            <p:nvPr/>
          </p:nvSpPr>
          <p:spPr bwMode="auto">
            <a:xfrm>
              <a:off x="0" y="0"/>
              <a:ext cx="1382" cy="1410"/>
            </a:xfrm>
            <a:prstGeom prst="rect">
              <a:avLst/>
            </a:prstGeom>
            <a:solidFill>
              <a:srgbClr val="91AFFF"/>
            </a:solidFill>
            <a:ln w="9525">
              <a:noFill/>
              <a:miter lim="800000"/>
              <a:headEnd/>
              <a:tailEnd/>
            </a:ln>
            <a:effectLst/>
          </p:spPr>
          <p:txBody>
            <a:bodyPr wrap="none" anchor="ctr"/>
            <a:lstStyle/>
            <a:p>
              <a:pPr>
                <a:defRPr/>
              </a:pPr>
              <a:endParaRPr lang="en-US" sz="1700">
                <a:solidFill>
                  <a:srgbClr val="000000"/>
                </a:solidFill>
                <a:latin typeface="+mn-lt"/>
              </a:endParaRPr>
            </a:p>
          </p:txBody>
        </p:sp>
      </p:grpSp>
      <p:sp>
        <p:nvSpPr>
          <p:cNvPr id="11" name="Rectangle 1195"/>
          <p:cNvSpPr>
            <a:spLocks noChangeArrowheads="1"/>
          </p:cNvSpPr>
          <p:nvPr>
            <p:custDataLst>
              <p:tags r:id="rId4"/>
            </p:custDataLst>
          </p:nvPr>
        </p:nvSpPr>
        <p:spPr bwMode="gray">
          <a:xfrm>
            <a:off x="0" y="6429381"/>
            <a:ext cx="9144000" cy="428625"/>
          </a:xfrm>
          <a:prstGeom prst="rect">
            <a:avLst/>
          </a:prstGeom>
          <a:solidFill>
            <a:srgbClr val="002960"/>
          </a:solidFill>
          <a:ln w="9525">
            <a:noFill/>
            <a:miter lim="800000"/>
            <a:headEnd/>
            <a:tailEnd/>
          </a:ln>
          <a:effectLst/>
        </p:spPr>
        <p:txBody>
          <a:bodyPr wrap="none" anchor="ctr"/>
          <a:lstStyle/>
          <a:p>
            <a:pPr>
              <a:defRPr/>
            </a:pPr>
            <a:endParaRPr lang="en-US" sz="1700">
              <a:solidFill>
                <a:srgbClr val="000000"/>
              </a:solidFill>
              <a:latin typeface="+mn-lt"/>
            </a:endParaRPr>
          </a:p>
        </p:txBody>
      </p:sp>
      <p:pic>
        <p:nvPicPr>
          <p:cNvPr id="12" name="TitleBottomBarBW" hidden="1"/>
          <p:cNvPicPr>
            <a:picLocks noChangeAspect="1" noChangeArrowheads="1"/>
          </p:cNvPicPr>
          <p:nvPr>
            <p:custDataLst>
              <p:tags r:id="rId5"/>
            </p:custDataLst>
          </p:nvPr>
        </p:nvPicPr>
        <p:blipFill>
          <a:blip r:embed="rId14" cstate="print"/>
          <a:srcRect/>
          <a:stretch>
            <a:fillRect/>
          </a:stretch>
        </p:blipFill>
        <p:spPr bwMode="auto">
          <a:xfrm>
            <a:off x="7319965" y="6573838"/>
            <a:ext cx="1670050" cy="196850"/>
          </a:xfrm>
          <a:prstGeom prst="rect">
            <a:avLst/>
          </a:prstGeom>
          <a:noFill/>
          <a:ln w="9525">
            <a:noFill/>
            <a:miter lim="800000"/>
            <a:headEnd/>
            <a:tailEnd/>
          </a:ln>
        </p:spPr>
      </p:pic>
      <p:sp>
        <p:nvSpPr>
          <p:cNvPr id="13" name="doc id"/>
          <p:cNvSpPr txBox="1">
            <a:spLocks noChangeArrowheads="1"/>
          </p:cNvSpPr>
          <p:nvPr>
            <p:custDataLst>
              <p:tags r:id="rId6"/>
            </p:custDataLst>
          </p:nvPr>
        </p:nvSpPr>
        <p:spPr bwMode="auto">
          <a:xfrm>
            <a:off x="8615366" y="36513"/>
            <a:ext cx="300037" cy="125412"/>
          </a:xfrm>
          <a:prstGeom prst="rect">
            <a:avLst/>
          </a:prstGeom>
          <a:noFill/>
          <a:ln w="9525">
            <a:noFill/>
            <a:miter lim="800000"/>
            <a:headEnd/>
            <a:tailEnd/>
          </a:ln>
          <a:effectLst/>
        </p:spPr>
        <p:txBody>
          <a:bodyPr wrap="none" lIns="0" tIns="0" rIns="0" bIns="0"/>
          <a:lstStyle/>
          <a:p>
            <a:pPr>
              <a:defRPr/>
            </a:pPr>
            <a:endParaRPr lang="en-US" sz="1700">
              <a:solidFill>
                <a:srgbClr val="000000"/>
              </a:solidFill>
              <a:latin typeface="+mn-lt"/>
            </a:endParaRPr>
          </a:p>
        </p:txBody>
      </p:sp>
      <p:sp>
        <p:nvSpPr>
          <p:cNvPr id="14" name="AutoShape 1208"/>
          <p:cNvSpPr>
            <a:spLocks noChangeArrowheads="1"/>
          </p:cNvSpPr>
          <p:nvPr userDrawn="1">
            <p:custDataLst>
              <p:tags r:id="rId7"/>
            </p:custDataLst>
          </p:nvPr>
        </p:nvSpPr>
        <p:spPr bwMode="auto">
          <a:xfrm rot="5140313">
            <a:off x="823916" y="1323978"/>
            <a:ext cx="2528887" cy="2932113"/>
          </a:xfrm>
          <a:custGeom>
            <a:avLst/>
            <a:gdLst>
              <a:gd name="G0" fmla="+- 9420 0 0"/>
              <a:gd name="G1" fmla="+- 21600 0 9420"/>
              <a:gd name="G2" fmla="*/ 9420 1 2"/>
              <a:gd name="G3" fmla="+- 21600 0 G2"/>
              <a:gd name="G4" fmla="+/ 9420 21600 2"/>
              <a:gd name="G5" fmla="+/ G1 0 2"/>
              <a:gd name="G6" fmla="*/ 21600 21600 9420"/>
              <a:gd name="G7" fmla="*/ G6 1 2"/>
              <a:gd name="G8" fmla="+- 21600 0 G7"/>
              <a:gd name="G9" fmla="*/ 21600 1 2"/>
              <a:gd name="G10" fmla="+- 9420 0 G9"/>
              <a:gd name="G11" fmla="?: G10 G8 0"/>
              <a:gd name="G12" fmla="?: G10 G7 21600"/>
              <a:gd name="T0" fmla="*/ 16890 w 21600"/>
              <a:gd name="T1" fmla="*/ 10800 h 21600"/>
              <a:gd name="T2" fmla="*/ 10800 w 21600"/>
              <a:gd name="T3" fmla="*/ 21600 h 21600"/>
              <a:gd name="T4" fmla="*/ 4710 w 21600"/>
              <a:gd name="T5" fmla="*/ 10800 h 21600"/>
              <a:gd name="T6" fmla="*/ 10800 w 21600"/>
              <a:gd name="T7" fmla="*/ 0 h 21600"/>
              <a:gd name="T8" fmla="*/ 6510 w 21600"/>
              <a:gd name="T9" fmla="*/ 6510 h 21600"/>
              <a:gd name="T10" fmla="*/ 15090 w 21600"/>
              <a:gd name="T11" fmla="*/ 15090 h 21600"/>
            </a:gdLst>
            <a:ahLst/>
            <a:cxnLst>
              <a:cxn ang="0">
                <a:pos x="T0" y="T1"/>
              </a:cxn>
              <a:cxn ang="0">
                <a:pos x="T2" y="T3"/>
              </a:cxn>
              <a:cxn ang="0">
                <a:pos x="T4" y="T5"/>
              </a:cxn>
              <a:cxn ang="0">
                <a:pos x="T6" y="T7"/>
              </a:cxn>
            </a:cxnLst>
            <a:rect l="T8" t="T9" r="T10" b="T11"/>
            <a:pathLst>
              <a:path w="21600" h="21600">
                <a:moveTo>
                  <a:pt x="0" y="0"/>
                </a:moveTo>
                <a:lnTo>
                  <a:pt x="9420" y="21600"/>
                </a:lnTo>
                <a:lnTo>
                  <a:pt x="12180" y="21600"/>
                </a:lnTo>
                <a:lnTo>
                  <a:pt x="21600" y="0"/>
                </a:lnTo>
                <a:close/>
              </a:path>
            </a:pathLst>
          </a:custGeom>
          <a:gradFill rotWithShape="1">
            <a:gsLst>
              <a:gs pos="0">
                <a:schemeClr val="bg1"/>
              </a:gs>
              <a:gs pos="100000">
                <a:srgbClr val="FF6600">
                  <a:alpha val="50999"/>
                </a:srgbClr>
              </a:gs>
            </a:gsLst>
            <a:lin ang="5400000" scaled="1"/>
          </a:gradFill>
          <a:ln w="9525" algn="ctr">
            <a:noFill/>
            <a:miter lim="800000"/>
            <a:headEnd/>
            <a:tailEnd/>
          </a:ln>
          <a:effectLst/>
        </p:spPr>
        <p:txBody>
          <a:bodyPr wrap="none" anchor="ctr"/>
          <a:lstStyle/>
          <a:p>
            <a:pPr>
              <a:defRPr/>
            </a:pPr>
            <a:endParaRPr lang="en-US" sz="1700">
              <a:solidFill>
                <a:srgbClr val="000000"/>
              </a:solidFill>
              <a:latin typeface="+mn-lt"/>
            </a:endParaRPr>
          </a:p>
        </p:txBody>
      </p:sp>
      <p:pic>
        <p:nvPicPr>
          <p:cNvPr id="15" name="Image 1" descr="Ebauche-sphère-4.jpg"/>
          <p:cNvPicPr>
            <a:picLocks noChangeAspect="1" noChangeArrowheads="1"/>
          </p:cNvPicPr>
          <p:nvPr userDrawn="1">
            <p:custDataLst>
              <p:tags r:id="rId8"/>
            </p:custDataLst>
          </p:nvPr>
        </p:nvPicPr>
        <p:blipFill>
          <a:blip r:embed="rId15" cstate="print">
            <a:clrChange>
              <a:clrFrom>
                <a:srgbClr val="FFFFFF"/>
              </a:clrFrom>
              <a:clrTo>
                <a:srgbClr val="FFFFFF">
                  <a:alpha val="0"/>
                </a:srgbClr>
              </a:clrTo>
            </a:clrChange>
          </a:blip>
          <a:srcRect/>
          <a:stretch>
            <a:fillRect/>
          </a:stretch>
        </p:blipFill>
        <p:spPr bwMode="auto">
          <a:xfrm>
            <a:off x="2135190" y="931863"/>
            <a:ext cx="5029098" cy="3667125"/>
          </a:xfrm>
          <a:prstGeom prst="rect">
            <a:avLst/>
          </a:prstGeom>
          <a:noFill/>
          <a:ln w="9525">
            <a:noFill/>
            <a:miter lim="800000"/>
            <a:headEnd/>
            <a:tailEnd/>
          </a:ln>
        </p:spPr>
      </p:pic>
      <p:pic>
        <p:nvPicPr>
          <p:cNvPr id="16" name="Picture 1210" descr="phare"/>
          <p:cNvPicPr>
            <a:picLocks noChangeAspect="1" noChangeArrowheads="1"/>
          </p:cNvPicPr>
          <p:nvPr userDrawn="1">
            <p:custDataLst>
              <p:tags r:id="rId9"/>
            </p:custDataLst>
          </p:nvPr>
        </p:nvPicPr>
        <p:blipFill>
          <a:blip r:embed="rId16" cstate="print">
            <a:clrChange>
              <a:clrFrom>
                <a:srgbClr val="FFFFFF"/>
              </a:clrFrom>
              <a:clrTo>
                <a:srgbClr val="FFFFFF">
                  <a:alpha val="0"/>
                </a:srgbClr>
              </a:clrTo>
            </a:clrChange>
          </a:blip>
          <a:srcRect/>
          <a:stretch>
            <a:fillRect/>
          </a:stretch>
        </p:blipFill>
        <p:spPr bwMode="auto">
          <a:xfrm>
            <a:off x="0" y="1944692"/>
            <a:ext cx="1273175" cy="5127625"/>
          </a:xfrm>
          <a:prstGeom prst="rect">
            <a:avLst/>
          </a:prstGeom>
          <a:noFill/>
          <a:ln w="9525">
            <a:noFill/>
            <a:miter lim="800000"/>
            <a:headEnd/>
            <a:tailEnd/>
          </a:ln>
        </p:spPr>
      </p:pic>
      <p:sp>
        <p:nvSpPr>
          <p:cNvPr id="17" name="Arc 1211"/>
          <p:cNvSpPr>
            <a:spLocks/>
          </p:cNvSpPr>
          <p:nvPr userDrawn="1">
            <p:custDataLst>
              <p:tags r:id="rId10"/>
            </p:custDataLst>
          </p:nvPr>
        </p:nvSpPr>
        <p:spPr bwMode="auto">
          <a:xfrm flipH="1" flipV="1">
            <a:off x="-9525" y="5954713"/>
            <a:ext cx="1290638" cy="736600"/>
          </a:xfrm>
          <a:custGeom>
            <a:avLst/>
            <a:gdLst>
              <a:gd name="G0" fmla="+- 17738 0 0"/>
              <a:gd name="G1" fmla="+- 21600 0 0"/>
              <a:gd name="G2" fmla="+- 21600 0 0"/>
              <a:gd name="T0" fmla="*/ 0 w 25659"/>
              <a:gd name="T1" fmla="*/ 9274 h 21600"/>
              <a:gd name="T2" fmla="*/ 25659 w 25659"/>
              <a:gd name="T3" fmla="*/ 1505 h 21600"/>
              <a:gd name="T4" fmla="*/ 17738 w 25659"/>
              <a:gd name="T5" fmla="*/ 21600 h 21600"/>
            </a:gdLst>
            <a:ahLst/>
            <a:cxnLst>
              <a:cxn ang="0">
                <a:pos x="T0" y="T1"/>
              </a:cxn>
              <a:cxn ang="0">
                <a:pos x="T2" y="T3"/>
              </a:cxn>
              <a:cxn ang="0">
                <a:pos x="T4" y="T5"/>
              </a:cxn>
            </a:cxnLst>
            <a:rect l="0" t="0" r="r" b="b"/>
            <a:pathLst>
              <a:path w="25659" h="21600" fill="none" extrusionOk="0">
                <a:moveTo>
                  <a:pt x="0" y="9274"/>
                </a:moveTo>
                <a:cubicBezTo>
                  <a:pt x="4037" y="3464"/>
                  <a:pt x="10663" y="-1"/>
                  <a:pt x="17738" y="0"/>
                </a:cubicBezTo>
                <a:cubicBezTo>
                  <a:pt x="20449" y="0"/>
                  <a:pt x="23136" y="510"/>
                  <a:pt x="25659" y="1504"/>
                </a:cubicBezTo>
              </a:path>
              <a:path w="25659" h="21600" stroke="0" extrusionOk="0">
                <a:moveTo>
                  <a:pt x="0" y="9274"/>
                </a:moveTo>
                <a:cubicBezTo>
                  <a:pt x="4037" y="3464"/>
                  <a:pt x="10663" y="-1"/>
                  <a:pt x="17738" y="0"/>
                </a:cubicBezTo>
                <a:cubicBezTo>
                  <a:pt x="20449" y="0"/>
                  <a:pt x="23136" y="510"/>
                  <a:pt x="25659" y="1504"/>
                </a:cubicBezTo>
                <a:lnTo>
                  <a:pt x="17738" y="21600"/>
                </a:lnTo>
                <a:close/>
              </a:path>
            </a:pathLst>
          </a:custGeom>
          <a:noFill/>
          <a:ln w="127000">
            <a:solidFill>
              <a:schemeClr val="bg1"/>
            </a:solidFill>
            <a:round/>
            <a:headEnd/>
            <a:tailEnd/>
          </a:ln>
          <a:effectLst/>
        </p:spPr>
        <p:txBody>
          <a:bodyPr wrap="none" anchor="ctr"/>
          <a:lstStyle/>
          <a:p>
            <a:pPr>
              <a:defRPr/>
            </a:pPr>
            <a:endParaRPr lang="en-US" sz="1700">
              <a:solidFill>
                <a:srgbClr val="000000"/>
              </a:solidFill>
              <a:latin typeface="+mn-lt"/>
            </a:endParaRPr>
          </a:p>
        </p:txBody>
      </p:sp>
      <p:sp>
        <p:nvSpPr>
          <p:cNvPr id="13314" name="Rectangle 1026"/>
          <p:cNvSpPr>
            <a:spLocks noGrp="1" noChangeArrowheads="1"/>
          </p:cNvSpPr>
          <p:nvPr>
            <p:ph type="ctrTitle"/>
          </p:nvPr>
        </p:nvSpPr>
        <p:spPr>
          <a:xfrm>
            <a:off x="2693377" y="4543624"/>
            <a:ext cx="5036527" cy="473075"/>
          </a:xfrm>
          <a:prstGeom prst="rect">
            <a:avLst/>
          </a:prstGeom>
        </p:spPr>
        <p:txBody>
          <a:bodyPr/>
          <a:lstStyle>
            <a:lvl1pPr>
              <a:defRPr sz="3100" b="0"/>
            </a:lvl1pPr>
          </a:lstStyle>
          <a:p>
            <a:r>
              <a:rPr lang="fr-FR"/>
              <a:t>Click to edit Master title</a:t>
            </a:r>
          </a:p>
        </p:txBody>
      </p:sp>
      <p:sp>
        <p:nvSpPr>
          <p:cNvPr id="13315" name="Rectangle 1027"/>
          <p:cNvSpPr>
            <a:spLocks noGrp="1" noChangeArrowheads="1"/>
          </p:cNvSpPr>
          <p:nvPr>
            <p:ph type="subTitle" idx="1"/>
          </p:nvPr>
        </p:nvSpPr>
        <p:spPr>
          <a:xfrm>
            <a:off x="2693377" y="5632648"/>
            <a:ext cx="5036527" cy="1077218"/>
          </a:xfrm>
          <a:prstGeom prst="rect">
            <a:avLst/>
          </a:prstGeom>
        </p:spPr>
        <p:txBody>
          <a:bodyPr>
            <a:spAutoFit/>
          </a:bodyPr>
          <a:lstStyle>
            <a:lvl1pPr>
              <a:defRPr/>
            </a:lvl1pPr>
          </a:lstStyle>
          <a:p>
            <a:r>
              <a:rPr lang="fr-FR"/>
              <a:t>Click to edit Master subtitle style</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custDataLst>
              <p:tags r:id="rId1"/>
            </p:custDataLst>
          </p:nvPr>
        </p:nvSpPr>
        <p:spPr>
          <a:ln/>
        </p:spPr>
        <p:txBody>
          <a:bodyPr/>
          <a:lstStyle>
            <a:lvl1pPr>
              <a:defRPr/>
            </a:lvl1pPr>
          </a:lstStyle>
          <a:p>
            <a:pPr>
              <a:defRPr/>
            </a:pPr>
            <a:fld id="{4C78CC33-9731-4D09-886B-DC0B81502370}" type="slidenum">
              <a:rPr lang="fr-FR" altLang="fr-FR"/>
              <a:pPr>
                <a:defRPr/>
              </a:pPr>
              <a:t>‹N°›</a:t>
            </a:fld>
            <a:r>
              <a:rPr lang="fr-FR" altLang="fr-FR"/>
              <a:t> </a:t>
            </a:r>
          </a:p>
        </p:txBody>
      </p:sp>
    </p:spTree>
    <p:extLst>
      <p:ext uri="{BB962C8B-B14F-4D97-AF65-F5344CB8AC3E}">
        <p14:creationId xmlns:p14="http://schemas.microsoft.com/office/powerpoint/2010/main" val="22348237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30A42300-DCF3-4FAD-86C1-AB2FE7DF8E1A}" type="slidenum">
              <a:rPr lang="fr-FR" altLang="fr-FR"/>
              <a:pPr>
                <a:defRPr/>
              </a:pPr>
              <a:t>‹N°›</a:t>
            </a:fld>
            <a:r>
              <a:rPr lang="fr-FR" altLang="fr-FR"/>
              <a:t> </a:t>
            </a:r>
          </a:p>
        </p:txBody>
      </p:sp>
    </p:spTree>
    <p:extLst>
      <p:ext uri="{BB962C8B-B14F-4D97-AF65-F5344CB8AC3E}">
        <p14:creationId xmlns:p14="http://schemas.microsoft.com/office/powerpoint/2010/main" val="10139688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0"/>
          <p:cNvSpPr>
            <a:spLocks noGrp="1" noChangeArrowheads="1"/>
          </p:cNvSpPr>
          <p:nvPr>
            <p:ph type="sldNum" sz="quarter" idx="10"/>
            <p:custDataLst>
              <p:tags r:id="rId1"/>
            </p:custDataLst>
          </p:nvPr>
        </p:nvSpPr>
        <p:spPr>
          <a:ln/>
        </p:spPr>
        <p:txBody>
          <a:bodyPr/>
          <a:lstStyle>
            <a:lvl1pPr>
              <a:defRPr/>
            </a:lvl1pPr>
          </a:lstStyle>
          <a:p>
            <a:pPr>
              <a:defRPr/>
            </a:pPr>
            <a:fld id="{6A84186E-B276-4C31-9845-0A1D416C9C56}" type="slidenum">
              <a:rPr lang="fr-FR" altLang="fr-FR"/>
              <a:pPr>
                <a:defRPr/>
              </a:pPr>
              <a:t>‹N°›</a:t>
            </a:fld>
            <a:r>
              <a:rPr lang="fr-FR" altLang="fr-FR"/>
              <a:t> </a:t>
            </a:r>
          </a:p>
        </p:txBody>
      </p:sp>
    </p:spTree>
    <p:extLst>
      <p:ext uri="{BB962C8B-B14F-4D97-AF65-F5344CB8AC3E}">
        <p14:creationId xmlns:p14="http://schemas.microsoft.com/office/powerpoint/2010/main" val="24450057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BD7DBDD7-F8D1-400A-8BB9-92FB7DB3A25F}" type="slidenum">
              <a:rPr lang="fr-FR" altLang="fr-FR"/>
              <a:pPr>
                <a:defRPr/>
              </a:pPr>
              <a:t>‹N°›</a:t>
            </a:fld>
            <a:r>
              <a:rPr lang="fr-FR" altLang="fr-FR"/>
              <a:t> </a:t>
            </a:r>
          </a:p>
        </p:txBody>
      </p:sp>
    </p:spTree>
    <p:extLst>
      <p:ext uri="{BB962C8B-B14F-4D97-AF65-F5344CB8AC3E}">
        <p14:creationId xmlns:p14="http://schemas.microsoft.com/office/powerpoint/2010/main" val="30901994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625" y="304800"/>
            <a:ext cx="584775" cy="2882900"/>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41081" y="304800"/>
            <a:ext cx="6216162" cy="288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280"/>
          <p:cNvSpPr>
            <a:spLocks noGrp="1" noChangeArrowheads="1"/>
          </p:cNvSpPr>
          <p:nvPr>
            <p:ph type="sldNum" sz="quarter" idx="10"/>
            <p:custDataLst>
              <p:tags r:id="rId1"/>
            </p:custDataLst>
          </p:nvPr>
        </p:nvSpPr>
        <p:spPr>
          <a:ln/>
        </p:spPr>
        <p:txBody>
          <a:bodyPr/>
          <a:lstStyle>
            <a:lvl1pPr>
              <a:defRPr/>
            </a:lvl1pPr>
          </a:lstStyle>
          <a:p>
            <a:pPr>
              <a:defRPr/>
            </a:pPr>
            <a:fld id="{4AED85BB-9F99-409C-9A28-F04FBBDB0AD3}" type="slidenum">
              <a:rPr lang="fr-FR" altLang="fr-FR"/>
              <a:pPr>
                <a:defRPr/>
              </a:pPr>
              <a:t>‹N°›</a:t>
            </a:fld>
            <a:r>
              <a:rPr lang="fr-FR" altLang="fr-FR"/>
              <a:t> </a:t>
            </a:r>
          </a:p>
        </p:txBody>
      </p:sp>
    </p:spTree>
    <p:extLst>
      <p:ext uri="{BB962C8B-B14F-4D97-AF65-F5344CB8AC3E}">
        <p14:creationId xmlns:p14="http://schemas.microsoft.com/office/powerpoint/2010/main" val="53518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7"/>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B33C326-5807-4862-AB51-809872882FD9}" type="datetime1">
              <a:rPr lang="fr-FR" smtClean="0"/>
              <a:pPr/>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69437CD-1625-4287-A474-7D67B21EBB06}" type="datetime1">
              <a:rPr lang="fr-FR" smtClean="0"/>
              <a:pPr/>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2"/>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12D0DD8E-5910-4403-9927-D42EA8E13F15}" type="datetime1">
              <a:rPr lang="fr-FR" smtClean="0"/>
              <a:pPr/>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A4E0262-0F65-46B1-AB04-44CF726F2980}" type="datetime1">
              <a:rPr lang="fr-FR" smtClean="0"/>
              <a:pPr/>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330C91-303F-4FB5-A365-E7F65CE98E69}"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2.v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image" Target="../media/image6.png"/><Relationship Id="rId3" Type="http://schemas.openxmlformats.org/officeDocument/2006/relationships/slideLayout" Target="../slideLayouts/slideLayout20.xml"/><Relationship Id="rId21" Type="http://schemas.openxmlformats.org/officeDocument/2006/relationships/tags" Target="../tags/tag22.xml"/><Relationship Id="rId7" Type="http://schemas.openxmlformats.org/officeDocument/2006/relationships/theme" Target="../theme/theme3.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image" Target="../media/image2.emf"/><Relationship Id="rId2" Type="http://schemas.openxmlformats.org/officeDocument/2006/relationships/slideLayout" Target="../slideLayouts/slideLayout19.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ags" Target="../tags/tag12.xml"/><Relationship Id="rId24" Type="http://schemas.openxmlformats.org/officeDocument/2006/relationships/oleObject" Target="../embeddings/oleObject2.bin"/><Relationship Id="rId5" Type="http://schemas.openxmlformats.org/officeDocument/2006/relationships/slideLayout" Target="../slideLayouts/slideLayout22.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image" Target="../media/image5.jpe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slideLayout" Target="../slideLayouts/slideLayout21.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image" Target="../media/image7.jpeg"/></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slideLayout" Target="../slideLayouts/slideLayout26.xml"/><Relationship Id="rId21" Type="http://schemas.openxmlformats.org/officeDocument/2006/relationships/image" Target="../media/image2.emf"/><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image" Target="../media/image10.jpeg"/><Relationship Id="rId2" Type="http://schemas.openxmlformats.org/officeDocument/2006/relationships/slideLayout" Target="../slideLayouts/slideLayout25.xml"/><Relationship Id="rId16" Type="http://schemas.openxmlformats.org/officeDocument/2006/relationships/tags" Target="../tags/tag94.xml"/><Relationship Id="rId20" Type="http://schemas.openxmlformats.org/officeDocument/2006/relationships/oleObject" Target="../embeddings/oleObject8.bin"/><Relationship Id="rId1" Type="http://schemas.openxmlformats.org/officeDocument/2006/relationships/slideLayout" Target="../slideLayouts/slideLayout24.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image" Target="../media/image9.jpeg"/><Relationship Id="rId5" Type="http://schemas.openxmlformats.org/officeDocument/2006/relationships/vmlDrawing" Target="../drawings/vmlDrawing8.vml"/><Relationship Id="rId15" Type="http://schemas.openxmlformats.org/officeDocument/2006/relationships/tags" Target="../tags/tag93.xml"/><Relationship Id="rId23" Type="http://schemas.openxmlformats.org/officeDocument/2006/relationships/image" Target="../media/image8.jpeg"/><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heme" Target="../theme/theme4.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vmlDrawing" Target="../drawings/vmlDrawing10.vml"/><Relationship Id="rId18" Type="http://schemas.openxmlformats.org/officeDocument/2006/relationships/image" Target="../media/image2.emf"/><Relationship Id="rId3" Type="http://schemas.openxmlformats.org/officeDocument/2006/relationships/slideLayout" Target="../slideLayouts/slideLayout29.xml"/><Relationship Id="rId21" Type="http://schemas.openxmlformats.org/officeDocument/2006/relationships/image" Target="../media/image12.jpeg"/><Relationship Id="rId7" Type="http://schemas.openxmlformats.org/officeDocument/2006/relationships/slideLayout" Target="../slideLayouts/slideLayout33.xml"/><Relationship Id="rId12" Type="http://schemas.openxmlformats.org/officeDocument/2006/relationships/theme" Target="../theme/theme5.xml"/><Relationship Id="rId17" Type="http://schemas.openxmlformats.org/officeDocument/2006/relationships/oleObject" Target="../embeddings/oleObject10.bin"/><Relationship Id="rId2" Type="http://schemas.openxmlformats.org/officeDocument/2006/relationships/slideLayout" Target="../slideLayouts/slideLayout28.xml"/><Relationship Id="rId16" Type="http://schemas.openxmlformats.org/officeDocument/2006/relationships/tags" Target="../tags/tag111.xml"/><Relationship Id="rId20" Type="http://schemas.openxmlformats.org/officeDocument/2006/relationships/image" Target="../media/image11.jpe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ags" Target="../tags/tag110.xml"/><Relationship Id="rId10" Type="http://schemas.openxmlformats.org/officeDocument/2006/relationships/slideLayout" Target="../slideLayouts/slideLayout36.xml"/><Relationship Id="rId19" Type="http://schemas.openxmlformats.org/officeDocument/2006/relationships/image" Target="../media/image6.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ags" Target="../tags/tag109.xml"/></Relationships>
</file>

<file path=ppt/slideMasters/_rels/slideMaster6.xml.rels><?xml version="1.0" encoding="UTF-8" standalone="yes"?>
<Relationships xmlns="http://schemas.openxmlformats.org/package/2006/relationships"><Relationship Id="rId8" Type="http://schemas.openxmlformats.org/officeDocument/2006/relationships/vmlDrawing" Target="../drawings/vmlDrawing12.vml"/><Relationship Id="rId13" Type="http://schemas.openxmlformats.org/officeDocument/2006/relationships/tags" Target="../tags/tag135.xml"/><Relationship Id="rId18" Type="http://schemas.openxmlformats.org/officeDocument/2006/relationships/tags" Target="../tags/tag140.xml"/><Relationship Id="rId26" Type="http://schemas.openxmlformats.org/officeDocument/2006/relationships/image" Target="../media/image6.png"/><Relationship Id="rId3" Type="http://schemas.openxmlformats.org/officeDocument/2006/relationships/slideLayout" Target="../slideLayouts/slideLayout40.xml"/><Relationship Id="rId21" Type="http://schemas.openxmlformats.org/officeDocument/2006/relationships/tags" Target="../tags/tag143.xml"/><Relationship Id="rId7" Type="http://schemas.openxmlformats.org/officeDocument/2006/relationships/theme" Target="../theme/theme6.xml"/><Relationship Id="rId12" Type="http://schemas.openxmlformats.org/officeDocument/2006/relationships/tags" Target="../tags/tag134.xml"/><Relationship Id="rId17" Type="http://schemas.openxmlformats.org/officeDocument/2006/relationships/tags" Target="../tags/tag139.xml"/><Relationship Id="rId25" Type="http://schemas.openxmlformats.org/officeDocument/2006/relationships/image" Target="../media/image2.emf"/><Relationship Id="rId2" Type="http://schemas.openxmlformats.org/officeDocument/2006/relationships/slideLayout" Target="../slideLayouts/slideLayout39.xml"/><Relationship Id="rId16" Type="http://schemas.openxmlformats.org/officeDocument/2006/relationships/tags" Target="../tags/tag138.xml"/><Relationship Id="rId20" Type="http://schemas.openxmlformats.org/officeDocument/2006/relationships/tags" Target="../tags/tag142.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ags" Target="../tags/tag133.xml"/><Relationship Id="rId24" Type="http://schemas.openxmlformats.org/officeDocument/2006/relationships/oleObject" Target="../embeddings/oleObject12.bin"/><Relationship Id="rId5" Type="http://schemas.openxmlformats.org/officeDocument/2006/relationships/slideLayout" Target="../slideLayouts/slideLayout42.xml"/><Relationship Id="rId15" Type="http://schemas.openxmlformats.org/officeDocument/2006/relationships/tags" Target="../tags/tag137.xml"/><Relationship Id="rId23" Type="http://schemas.openxmlformats.org/officeDocument/2006/relationships/tags" Target="../tags/tag145.xml"/><Relationship Id="rId28" Type="http://schemas.openxmlformats.org/officeDocument/2006/relationships/image" Target="../media/image5.jpeg"/><Relationship Id="rId10" Type="http://schemas.openxmlformats.org/officeDocument/2006/relationships/tags" Target="../tags/tag132.xml"/><Relationship Id="rId19" Type="http://schemas.openxmlformats.org/officeDocument/2006/relationships/tags" Target="../tags/tag141.xml"/><Relationship Id="rId4" Type="http://schemas.openxmlformats.org/officeDocument/2006/relationships/slideLayout" Target="../slideLayouts/slideLayout41.xml"/><Relationship Id="rId9" Type="http://schemas.openxmlformats.org/officeDocument/2006/relationships/tags" Target="../tags/tag131.xml"/><Relationship Id="rId14" Type="http://schemas.openxmlformats.org/officeDocument/2006/relationships/tags" Target="../tags/tag136.xml"/><Relationship Id="rId22" Type="http://schemas.openxmlformats.org/officeDocument/2006/relationships/tags" Target="../tags/tag144.xml"/><Relationship Id="rId27" Type="http://schemas.openxmlformats.org/officeDocument/2006/relationships/image" Target="../media/image7.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vmlDrawing" Target="../drawings/vmlDrawing18.vml"/><Relationship Id="rId18" Type="http://schemas.openxmlformats.org/officeDocument/2006/relationships/image" Target="../media/image2.emf"/><Relationship Id="rId3" Type="http://schemas.openxmlformats.org/officeDocument/2006/relationships/slideLayout" Target="../slideLayouts/slideLayout46.xml"/><Relationship Id="rId21" Type="http://schemas.openxmlformats.org/officeDocument/2006/relationships/image" Target="../media/image12.jpeg"/><Relationship Id="rId7" Type="http://schemas.openxmlformats.org/officeDocument/2006/relationships/slideLayout" Target="../slideLayouts/slideLayout50.xml"/><Relationship Id="rId12" Type="http://schemas.openxmlformats.org/officeDocument/2006/relationships/theme" Target="../theme/theme7.xml"/><Relationship Id="rId17" Type="http://schemas.openxmlformats.org/officeDocument/2006/relationships/oleObject" Target="../embeddings/oleObject18.bin"/><Relationship Id="rId2" Type="http://schemas.openxmlformats.org/officeDocument/2006/relationships/slideLayout" Target="../slideLayouts/slideLayout45.xml"/><Relationship Id="rId16" Type="http://schemas.openxmlformats.org/officeDocument/2006/relationships/tags" Target="../tags/tag208.xml"/><Relationship Id="rId20" Type="http://schemas.openxmlformats.org/officeDocument/2006/relationships/image" Target="../media/image11.jpeg"/><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ags" Target="../tags/tag207.xml"/><Relationship Id="rId10" Type="http://schemas.openxmlformats.org/officeDocument/2006/relationships/slideLayout" Target="../slideLayouts/slideLayout53.xml"/><Relationship Id="rId19" Type="http://schemas.openxmlformats.org/officeDocument/2006/relationships/image" Target="../media/image6.png"/><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ags" Target="../tags/tag20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8" r:id="rId5"/>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55B0BE-815F-44C7-854E-B40A4C3EC32F}" type="datetime1">
              <a:rPr lang="fr-FR" smtClean="0"/>
              <a:pPr/>
              <a:t>21/04/2017</a:t>
            </a:fld>
            <a:endParaRPr lang="fr-FR"/>
          </a:p>
        </p:txBody>
      </p:sp>
      <p:sp>
        <p:nvSpPr>
          <p:cNvPr id="5" name="Espace réservé du pied de page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330C91-303F-4FB5-A365-E7F65CE98E69}"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5"/>
          <p:cNvGraphicFramePr>
            <a:graphicFrameLocks/>
          </p:cNvGraphicFramePr>
          <p:nvPr>
            <p:custDataLst>
              <p:tags r:id="rId9"/>
            </p:custDataLst>
          </p:nvPr>
        </p:nvGraphicFramePr>
        <p:xfrm>
          <a:off x="6351" y="0"/>
          <a:ext cx="149225" cy="161925"/>
        </p:xfrm>
        <a:graphic>
          <a:graphicData uri="http://schemas.openxmlformats.org/presentationml/2006/ole">
            <mc:AlternateContent xmlns:mc="http://schemas.openxmlformats.org/markup-compatibility/2006">
              <mc:Choice xmlns:v="urn:schemas-microsoft-com:vml" Requires="v">
                <p:oleObj spid="_x0000_s23565" name="think-cell Slide" r:id="rId24" imgW="360" imgH="360" progId="">
                  <p:embed/>
                </p:oleObj>
              </mc:Choice>
              <mc:Fallback>
                <p:oleObj name="think-cell Slide" r:id="rId24" imgW="360" imgH="360" progId="">
                  <p:embed/>
                  <p:pic>
                    <p:nvPicPr>
                      <p:cNvPr id="0" name="Picture 4"/>
                      <p:cNvPicPr>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351"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8" name="AutoShape 324"/>
          <p:cNvSpPr>
            <a:spLocks noChangeArrowheads="1"/>
          </p:cNvSpPr>
          <p:nvPr>
            <p:custDataLst>
              <p:tags r:id="rId10"/>
            </p:custDataLst>
          </p:nvPr>
        </p:nvSpPr>
        <p:spPr bwMode="auto">
          <a:xfrm rot="5400000">
            <a:off x="3833022"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029" name="McK 2. Slide Title"/>
          <p:cNvSpPr>
            <a:spLocks noGrp="1" noChangeArrowheads="1"/>
          </p:cNvSpPr>
          <p:nvPr>
            <p:ph type="title"/>
            <p:custDataLst>
              <p:tags r:id="rId11"/>
            </p:custDataLst>
          </p:nvPr>
        </p:nvSpPr>
        <p:spPr bwMode="auto">
          <a:xfrm>
            <a:off x="441328" y="304800"/>
            <a:ext cx="8474075" cy="2921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fr-FR" smtClean="0"/>
              <a:t>Click to edit Master title style</a:t>
            </a:r>
          </a:p>
        </p:txBody>
      </p:sp>
      <p:sp>
        <p:nvSpPr>
          <p:cNvPr id="1076" name="McK 1. On-page tracker" hidden="1"/>
          <p:cNvSpPr>
            <a:spLocks noChangeArrowheads="1"/>
          </p:cNvSpPr>
          <p:nvPr>
            <p:custDataLst>
              <p:tags r:id="rId12"/>
            </p:custDataLst>
          </p:nvPr>
        </p:nvSpPr>
        <p:spPr bwMode="auto">
          <a:xfrm>
            <a:off x="441325" y="26988"/>
            <a:ext cx="920124" cy="230832"/>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1032" name="McK 3. Unit of measure" hidden="1"/>
          <p:cNvSpPr txBox="1">
            <a:spLocks noChangeArrowheads="1"/>
          </p:cNvSpPr>
          <p:nvPr>
            <p:custDataLst>
              <p:tags r:id="rId13"/>
            </p:custDataLst>
          </p:nvPr>
        </p:nvSpPr>
        <p:spPr bwMode="auto">
          <a:xfrm>
            <a:off x="441325" y="700094"/>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sp>
        <p:nvSpPr>
          <p:cNvPr id="2" name="Rectangle 286"/>
          <p:cNvSpPr>
            <a:spLocks noGrp="1" noChangeArrowheads="1"/>
          </p:cNvSpPr>
          <p:nvPr>
            <p:ph type="body" idx="1"/>
            <p:custDataLst>
              <p:tags r:id="rId14"/>
            </p:custDataLst>
          </p:nvPr>
        </p:nvSpPr>
        <p:spPr bwMode="auto">
          <a:xfrm>
            <a:off x="998538" y="1939931"/>
            <a:ext cx="7504112" cy="12477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pic>
        <p:nvPicPr>
          <p:cNvPr id="1033" name="Picture 16" descr="03int-PPT-22-02"/>
          <p:cNvPicPr>
            <a:picLocks noChangeAspect="1" noChangeArrowheads="1"/>
          </p:cNvPicPr>
          <p:nvPr>
            <p:custDataLst>
              <p:tags r:id="rId15"/>
            </p:custDataLst>
          </p:nvPr>
        </p:nvPicPr>
        <p:blipFill>
          <a:blip r:embed="rId26" cstate="print">
            <a:clrChange>
              <a:clrFrom>
                <a:srgbClr val="FFFFFF"/>
              </a:clrFrom>
              <a:clrTo>
                <a:srgbClr val="FFFFFF">
                  <a:alpha val="0"/>
                </a:srgbClr>
              </a:clrTo>
            </a:clrChange>
          </a:blip>
          <a:srcRect t="65703"/>
          <a:stretch>
            <a:fillRect/>
          </a:stretch>
        </p:blipFill>
        <p:spPr bwMode="auto">
          <a:xfrm>
            <a:off x="0" y="5045081"/>
            <a:ext cx="9144000" cy="1774825"/>
          </a:xfrm>
          <a:prstGeom prst="rect">
            <a:avLst/>
          </a:prstGeom>
          <a:noFill/>
          <a:ln w="9525">
            <a:noFill/>
            <a:miter lim="800000"/>
            <a:headEnd/>
            <a:tailEnd/>
          </a:ln>
        </p:spPr>
      </p:pic>
      <p:sp>
        <p:nvSpPr>
          <p:cNvPr id="1098" name="SlideLogoText"/>
          <p:cNvSpPr>
            <a:spLocks noChangeArrowheads="1"/>
          </p:cNvSpPr>
          <p:nvPr>
            <p:custDataLst>
              <p:tags r:id="rId16"/>
            </p:custDataLst>
          </p:nvPr>
        </p:nvSpPr>
        <p:spPr bwMode="auto">
          <a:xfrm>
            <a:off x="5942655" y="6566744"/>
            <a:ext cx="2559996"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151" name="McK 4. Footnote" hidden="1"/>
          <p:cNvSpPr txBox="1">
            <a:spLocks noChangeArrowheads="1"/>
          </p:cNvSpPr>
          <p:nvPr>
            <p:custDataLst>
              <p:tags r:id="rId17"/>
            </p:custDataLst>
          </p:nvPr>
        </p:nvSpPr>
        <p:spPr bwMode="auto">
          <a:xfrm>
            <a:off x="441328"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54" name="McK 5. Source" hidden="1"/>
          <p:cNvSpPr>
            <a:spLocks noChangeArrowheads="1"/>
          </p:cNvSpPr>
          <p:nvPr>
            <p:custDataLst>
              <p:tags r:id="rId18"/>
            </p:custDataLst>
          </p:nvPr>
        </p:nvSpPr>
        <p:spPr bwMode="auto">
          <a:xfrm>
            <a:off x="441328" y="6559556"/>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304" name="Rectangle 280"/>
          <p:cNvSpPr>
            <a:spLocks noGrp="1" noChangeArrowheads="1"/>
          </p:cNvSpPr>
          <p:nvPr>
            <p:ph type="sldNum" sz="quarter" idx="4"/>
            <p:custDataLst>
              <p:tags r:id="rId19"/>
            </p:custDataLst>
          </p:nvPr>
        </p:nvSpPr>
        <p:spPr bwMode="auto">
          <a:xfrm>
            <a:off x="8718550" y="6565906"/>
            <a:ext cx="200025" cy="155575"/>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b="0">
                <a:solidFill>
                  <a:srgbClr val="000000"/>
                </a:solidFill>
                <a:latin typeface="Arial" charset="0"/>
              </a:defRPr>
            </a:lvl1pPr>
          </a:lstStyle>
          <a:p>
            <a:pPr eaLnBrk="1" hangingPunct="1">
              <a:defRPr/>
            </a:pPr>
            <a:fld id="{9D002195-6517-4FB0-AA48-DD4448A0B812}" type="slidenum">
              <a:rPr lang="fr-FR">
                <a:cs typeface="+mn-cs"/>
              </a:rPr>
              <a:pPr eaLnBrk="1" hangingPunct="1">
                <a:defRPr/>
              </a:pPr>
              <a:t>‹N°›</a:t>
            </a:fld>
            <a:r>
              <a:rPr lang="fr-FR">
                <a:cs typeface="+mn-cs"/>
              </a:rPr>
              <a:t> </a:t>
            </a:r>
          </a:p>
        </p:txBody>
      </p:sp>
      <p:sp>
        <p:nvSpPr>
          <p:cNvPr id="1312" name="SlideLogoSeparator"/>
          <p:cNvSpPr>
            <a:spLocks noChangeArrowheads="1"/>
          </p:cNvSpPr>
          <p:nvPr>
            <p:custDataLst>
              <p:tags r:id="rId20"/>
            </p:custDataLst>
          </p:nvPr>
        </p:nvSpPr>
        <p:spPr bwMode="auto">
          <a:xfrm>
            <a:off x="8597577" y="6549281"/>
            <a:ext cx="33664" cy="153888"/>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3" name="ACET" hidden="1"/>
          <p:cNvGrpSpPr>
            <a:grpSpLocks/>
          </p:cNvGrpSpPr>
          <p:nvPr>
            <p:custDataLst>
              <p:tags r:id="rId21"/>
            </p:custDataLst>
          </p:nvPr>
        </p:nvGrpSpPr>
        <p:grpSpPr bwMode="auto">
          <a:xfrm>
            <a:off x="1481141" y="1125544"/>
            <a:ext cx="4352925" cy="542925"/>
            <a:chOff x="915" y="695"/>
            <a:chExt cx="2686" cy="335"/>
          </a:xfrm>
        </p:grpSpPr>
        <p:cxnSp>
          <p:nvCxnSpPr>
            <p:cNvPr id="1042" name="AutoShape 318" hidden="1"/>
            <p:cNvCxnSpPr>
              <a:cxnSpLocks noChangeShapeType="1"/>
              <a:stCxn id="1343" idx="4"/>
              <a:endCxn id="1343" idx="6"/>
            </p:cNvCxnSpPr>
            <p:nvPr/>
          </p:nvCxnSpPr>
          <p:spPr bwMode="auto">
            <a:xfrm>
              <a:off x="915" y="1030"/>
              <a:ext cx="2686" cy="0"/>
            </a:xfrm>
            <a:prstGeom prst="straightConnector1">
              <a:avLst/>
            </a:prstGeom>
            <a:noFill/>
            <a:ln w="9525">
              <a:solidFill>
                <a:schemeClr val="tx1"/>
              </a:solidFill>
              <a:round/>
              <a:headEnd/>
              <a:tailEnd/>
            </a:ln>
          </p:spPr>
        </p:cxnSp>
        <p:sp>
          <p:nvSpPr>
            <p:cNvPr id="1343"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040" name="Image 52" descr="C:\Documents and Settings\Jbseblain\Bureau\Ebauche-sphères-2.jpg"/>
          <p:cNvPicPr>
            <a:picLocks noChangeAspect="1" noChangeArrowheads="1"/>
          </p:cNvPicPr>
          <p:nvPr>
            <p:custDataLst>
              <p:tags r:id="rId22"/>
            </p:custDataLst>
          </p:nvPr>
        </p:nvPicPr>
        <p:blipFill>
          <a:blip r:embed="rId27"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041" name="Picture 327" descr="phare"/>
          <p:cNvPicPr>
            <a:picLocks noChangeAspect="1" noChangeArrowheads="1"/>
          </p:cNvPicPr>
          <p:nvPr>
            <p:custDataLst>
              <p:tags r:id="rId23"/>
            </p:custDataLst>
          </p:nvPr>
        </p:nvPicPr>
        <p:blipFill>
          <a:blip r:embed="rId28" cstate="print">
            <a:clrChange>
              <a:clrFrom>
                <a:srgbClr val="FFFFFF"/>
              </a:clrFrom>
              <a:clrTo>
                <a:srgbClr val="FFFFFF">
                  <a:alpha val="0"/>
                </a:srgbClr>
              </a:clrTo>
            </a:clrChange>
            <a:lum bright="70000" contrast="-70000"/>
          </a:blip>
          <a:srcRect/>
          <a:stretch>
            <a:fillRect/>
          </a:stretch>
        </p:blipFill>
        <p:spPr bwMode="auto">
          <a:xfrm>
            <a:off x="-4760" y="3429000"/>
            <a:ext cx="1003301" cy="37274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50" r:id="rId6"/>
  </p:sldLayoutIdLst>
  <p:hf hdr="0" ftr="0" dt="0"/>
  <p:txStyles>
    <p:titleStyle>
      <a:lvl1pPr algn="l" defTabSz="957263" rtl="0" eaLnBrk="0" fontAlgn="base" hangingPunct="0">
        <a:spcBef>
          <a:spcPct val="0"/>
        </a:spcBef>
        <a:spcAft>
          <a:spcPct val="0"/>
        </a:spcAft>
        <a:defRPr sz="1900" b="1">
          <a:solidFill>
            <a:schemeClr val="tx2"/>
          </a:solidFill>
          <a:latin typeface="+mj-lt"/>
          <a:ea typeface="+mj-ea"/>
          <a:cs typeface="+mj-cs"/>
        </a:defRPr>
      </a:lvl1pPr>
      <a:lvl2pPr algn="l" defTabSz="957263" rtl="0" eaLnBrk="0" fontAlgn="base" hangingPunct="0">
        <a:spcBef>
          <a:spcPct val="0"/>
        </a:spcBef>
        <a:spcAft>
          <a:spcPct val="0"/>
        </a:spcAft>
        <a:defRPr sz="1900" b="1">
          <a:solidFill>
            <a:schemeClr val="tx2"/>
          </a:solidFill>
          <a:latin typeface="Arial" pitchFamily="34" charset="0"/>
        </a:defRPr>
      </a:lvl2pPr>
      <a:lvl3pPr algn="l" defTabSz="957263" rtl="0" eaLnBrk="0" fontAlgn="base" hangingPunct="0">
        <a:spcBef>
          <a:spcPct val="0"/>
        </a:spcBef>
        <a:spcAft>
          <a:spcPct val="0"/>
        </a:spcAft>
        <a:defRPr sz="1900" b="1">
          <a:solidFill>
            <a:schemeClr val="tx2"/>
          </a:solidFill>
          <a:latin typeface="Arial" pitchFamily="34" charset="0"/>
        </a:defRPr>
      </a:lvl3pPr>
      <a:lvl4pPr algn="l" defTabSz="957263" rtl="0" eaLnBrk="0" fontAlgn="base" hangingPunct="0">
        <a:spcBef>
          <a:spcPct val="0"/>
        </a:spcBef>
        <a:spcAft>
          <a:spcPct val="0"/>
        </a:spcAft>
        <a:defRPr sz="1900" b="1">
          <a:solidFill>
            <a:schemeClr val="tx2"/>
          </a:solidFill>
          <a:latin typeface="Arial" pitchFamily="34" charset="0"/>
        </a:defRPr>
      </a:lvl4pPr>
      <a:lvl5pPr algn="l" defTabSz="957263" rtl="0" eaLnBrk="0" fontAlgn="base" hangingPunct="0">
        <a:spcBef>
          <a:spcPct val="0"/>
        </a:spcBef>
        <a:spcAft>
          <a:spcPct val="0"/>
        </a:spcAft>
        <a:defRPr sz="1900" b="1">
          <a:solidFill>
            <a:schemeClr val="tx2"/>
          </a:solidFill>
          <a:latin typeface="Arial" pitchFamily="34" charset="0"/>
        </a:defRPr>
      </a:lvl5pPr>
      <a:lvl6pPr marL="457200" algn="l" defTabSz="957263" rtl="0" fontAlgn="base">
        <a:spcBef>
          <a:spcPct val="0"/>
        </a:spcBef>
        <a:spcAft>
          <a:spcPct val="0"/>
        </a:spcAft>
        <a:defRPr sz="1900" b="1">
          <a:solidFill>
            <a:schemeClr val="tx2"/>
          </a:solidFill>
          <a:latin typeface="Arial" pitchFamily="34" charset="0"/>
        </a:defRPr>
      </a:lvl6pPr>
      <a:lvl7pPr marL="914400" algn="l" defTabSz="957263" rtl="0" fontAlgn="base">
        <a:spcBef>
          <a:spcPct val="0"/>
        </a:spcBef>
        <a:spcAft>
          <a:spcPct val="0"/>
        </a:spcAft>
        <a:defRPr sz="1900" b="1">
          <a:solidFill>
            <a:schemeClr val="tx2"/>
          </a:solidFill>
          <a:latin typeface="Arial" pitchFamily="34" charset="0"/>
        </a:defRPr>
      </a:lvl7pPr>
      <a:lvl8pPr marL="1371600" algn="l" defTabSz="957263" rtl="0" fontAlgn="base">
        <a:spcBef>
          <a:spcPct val="0"/>
        </a:spcBef>
        <a:spcAft>
          <a:spcPct val="0"/>
        </a:spcAft>
        <a:defRPr sz="1900" b="1">
          <a:solidFill>
            <a:schemeClr val="tx2"/>
          </a:solidFill>
          <a:latin typeface="Arial" pitchFamily="34" charset="0"/>
        </a:defRPr>
      </a:lvl8pPr>
      <a:lvl9pPr marL="1828800" algn="l" defTabSz="957263" rtl="0" fontAlgn="base">
        <a:spcBef>
          <a:spcPct val="0"/>
        </a:spcBef>
        <a:spcAft>
          <a:spcPct val="0"/>
        </a:spcAft>
        <a:defRPr sz="1900" b="1">
          <a:solidFill>
            <a:schemeClr val="tx2"/>
          </a:solidFill>
          <a:latin typeface="Arial" pitchFamily="34" charset="0"/>
        </a:defRPr>
      </a:lvl9pPr>
    </p:titleStyle>
    <p:bodyStyle>
      <a:lvl1pPr algn="l" defTabSz="1044575" rtl="0" eaLnBrk="0" fontAlgn="base" hangingPunct="0">
        <a:spcBef>
          <a:spcPct val="0"/>
        </a:spcBef>
        <a:spcAft>
          <a:spcPct val="0"/>
        </a:spcAft>
        <a:buClr>
          <a:schemeClr val="tx2"/>
        </a:buClr>
        <a:defRPr sz="1600">
          <a:solidFill>
            <a:srgbClr val="000000"/>
          </a:solidFill>
          <a:latin typeface="+mn-lt"/>
          <a:ea typeface="+mn-ea"/>
          <a:cs typeface="+mn-cs"/>
        </a:defRPr>
      </a:lvl1pPr>
      <a:lvl2pPr marL="220663" indent="-219075" algn="l" defTabSz="1044575" rtl="0" eaLnBrk="0" fontAlgn="base" hangingPunct="0">
        <a:spcBef>
          <a:spcPct val="0"/>
        </a:spcBef>
        <a:spcAft>
          <a:spcPct val="0"/>
        </a:spcAft>
        <a:buClr>
          <a:schemeClr val="tx2"/>
        </a:buClr>
        <a:buSzPct val="125000"/>
        <a:buFont typeface="Arial" pitchFamily="34" charset="0"/>
        <a:buChar char="▪"/>
        <a:defRPr sz="1600">
          <a:solidFill>
            <a:srgbClr val="000000"/>
          </a:solidFill>
          <a:latin typeface="+mn-lt"/>
        </a:defRPr>
      </a:lvl2pPr>
      <a:lvl3pPr marL="522288" indent="-30003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3pPr>
      <a:lvl4pPr marL="703263" indent="-17938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4pPr>
      <a:lvl5pPr marL="852488" indent="-147638" algn="l" defTabSz="1044575" rtl="0" eaLnBrk="0" fontAlgn="base" hangingPunct="0">
        <a:spcBef>
          <a:spcPct val="0"/>
        </a:spcBef>
        <a:spcAft>
          <a:spcPct val="0"/>
        </a:spcAft>
        <a:buClr>
          <a:schemeClr val="tx2"/>
        </a:buClr>
        <a:buSzPct val="89000"/>
        <a:buFont typeface="Arial" pitchFamily="34" charset="0"/>
        <a:buChar char="-"/>
        <a:defRPr sz="1600">
          <a:solidFill>
            <a:srgbClr val="000000"/>
          </a:solidFill>
          <a:latin typeface="+mn-lt"/>
        </a:defRPr>
      </a:lvl5pPr>
      <a:lvl6pPr marL="13096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6pPr>
      <a:lvl7pPr marL="17668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7pPr>
      <a:lvl8pPr marL="22240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8pPr>
      <a:lvl9pPr marL="26812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300" hidden="1"/>
          <p:cNvGraphicFramePr>
            <a:graphicFrameLocks/>
          </p:cNvGraphicFramePr>
          <p:nvPr>
            <p:custDataLst>
              <p:tags r:id="rId6"/>
            </p:custDataLst>
          </p:nvPr>
        </p:nvGraphicFramePr>
        <p:xfrm>
          <a:off x="5862" y="0"/>
          <a:ext cx="149469" cy="161925"/>
        </p:xfrm>
        <a:graphic>
          <a:graphicData uri="http://schemas.openxmlformats.org/presentationml/2006/ole">
            <mc:AlternateContent xmlns:mc="http://schemas.openxmlformats.org/markup-compatibility/2006">
              <mc:Choice xmlns:v="urn:schemas-microsoft-com:vml" Requires="v">
                <p:oleObj spid="_x0000_s94221" name="think-cell Slide" r:id="rId20" imgW="360" imgH="360" progId="">
                  <p:embed/>
                </p:oleObj>
              </mc:Choice>
              <mc:Fallback>
                <p:oleObj name="think-cell Slide" r:id="rId20" imgW="360" imgH="360" progId="">
                  <p:embed/>
                  <p:pic>
                    <p:nvPicPr>
                      <p:cNvPr id="0" name="Picture 4"/>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862" y="0"/>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AutoShape 324"/>
          <p:cNvSpPr>
            <a:spLocks noChangeArrowheads="1"/>
          </p:cNvSpPr>
          <p:nvPr>
            <p:custDataLst>
              <p:tags r:id="rId7"/>
            </p:custDataLst>
          </p:nvPr>
        </p:nvSpPr>
        <p:spPr bwMode="auto">
          <a:xfrm rot="5400000">
            <a:off x="3832836" y="-3534386"/>
            <a:ext cx="606425" cy="827209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FF9933">
                  <a:alpha val="60001"/>
                </a:srgbClr>
              </a:gs>
            </a:gsLst>
            <a:lin ang="5400000" scaled="1"/>
          </a:gradFill>
          <a:ln w="3175" algn="ctr">
            <a:noFill/>
            <a:miter lim="800000"/>
            <a:headEnd/>
            <a:tailEnd/>
          </a:ln>
        </p:spPr>
        <p:txBody>
          <a:bodyPr wrap="none" anchor="ctr"/>
          <a:lstStyle/>
          <a:p>
            <a:pPr eaLnBrk="1" hangingPunct="1"/>
            <a:endParaRPr lang="fr-FR" sz="700">
              <a:solidFill>
                <a:srgbClr val="000000"/>
              </a:solidFill>
              <a:latin typeface="Arial" pitchFamily="34" charset="0"/>
              <a:cs typeface="+mn-cs"/>
            </a:endParaRPr>
          </a:p>
        </p:txBody>
      </p:sp>
      <p:sp>
        <p:nvSpPr>
          <p:cNvPr id="1028" name="McK 2. Slide Title"/>
          <p:cNvSpPr>
            <a:spLocks noGrp="1" noChangeArrowheads="1"/>
          </p:cNvSpPr>
          <p:nvPr>
            <p:ph type="title"/>
            <p:custDataLst>
              <p:tags r:id="rId8"/>
            </p:custDataLst>
          </p:nvPr>
        </p:nvSpPr>
        <p:spPr bwMode="auto">
          <a:xfrm>
            <a:off x="441081" y="304800"/>
            <a:ext cx="8474319" cy="2921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fr-FR" smtClean="0"/>
              <a:t>Click to edit Master title style</a:t>
            </a:r>
          </a:p>
        </p:txBody>
      </p:sp>
      <p:sp>
        <p:nvSpPr>
          <p:cNvPr id="1029" name="McK 1. On-page tracker" hidden="1"/>
          <p:cNvSpPr>
            <a:spLocks noChangeArrowheads="1"/>
          </p:cNvSpPr>
          <p:nvPr>
            <p:custDataLst>
              <p:tags r:id="rId9"/>
            </p:custDataLst>
          </p:nvPr>
        </p:nvSpPr>
        <p:spPr bwMode="auto">
          <a:xfrm>
            <a:off x="441081" y="26988"/>
            <a:ext cx="920124" cy="230832"/>
          </a:xfrm>
          <a:prstGeom prst="rect">
            <a:avLst/>
          </a:prstGeom>
          <a:noFill/>
          <a:ln w="9525">
            <a:noFill/>
            <a:miter lim="800000"/>
            <a:headEnd/>
            <a:tailEnd/>
          </a:ln>
        </p:spPr>
        <p:txBody>
          <a:bodyPr wrap="none" lIns="0" tIns="0" rIns="0" bIns="0">
            <a:spAutoFit/>
          </a:bodyPr>
          <a:lstStyle/>
          <a:p>
            <a:pPr defTabSz="977900" eaLnBrk="1" hangingPunct="1"/>
            <a:r>
              <a:rPr lang="fr-FR" sz="1500">
                <a:solidFill>
                  <a:srgbClr val="808080"/>
                </a:solidFill>
                <a:latin typeface="Arial" pitchFamily="34" charset="0"/>
                <a:cs typeface="+mn-cs"/>
              </a:rPr>
              <a:t>TRACKER</a:t>
            </a:r>
          </a:p>
        </p:txBody>
      </p:sp>
      <p:sp>
        <p:nvSpPr>
          <p:cNvPr id="1030" name="McK 3. Unit of measure" hidden="1"/>
          <p:cNvSpPr txBox="1">
            <a:spLocks noChangeArrowheads="1"/>
          </p:cNvSpPr>
          <p:nvPr>
            <p:custDataLst>
              <p:tags r:id="rId10"/>
            </p:custDataLst>
          </p:nvPr>
        </p:nvSpPr>
        <p:spPr bwMode="auto">
          <a:xfrm>
            <a:off x="441081" y="700089"/>
            <a:ext cx="8477250" cy="230187"/>
          </a:xfrm>
          <a:prstGeom prst="rect">
            <a:avLst/>
          </a:prstGeom>
          <a:noFill/>
          <a:ln>
            <a:noFill/>
          </a:ln>
          <a:extLst/>
        </p:spPr>
        <p:txBody>
          <a:bodyPr lIns="0" tIns="0" rIns="0" bIns="0">
            <a:spAutoFit/>
          </a:bodyPr>
          <a:lstStyle>
            <a:lvl1pPr defTabSz="957263" eaLnBrk="0" hangingPunct="0">
              <a:defRPr sz="700">
                <a:solidFill>
                  <a:schemeClr val="tx1"/>
                </a:solidFill>
                <a:latin typeface="Arial" charset="0"/>
              </a:defRPr>
            </a:lvl1pPr>
            <a:lvl2pPr marL="742950" indent="-285750" defTabSz="957263" eaLnBrk="0" hangingPunct="0">
              <a:defRPr sz="700">
                <a:solidFill>
                  <a:schemeClr val="tx1"/>
                </a:solidFill>
                <a:latin typeface="Arial" charset="0"/>
              </a:defRPr>
            </a:lvl2pPr>
            <a:lvl3pPr marL="1143000" indent="-228600" defTabSz="957263" eaLnBrk="0" hangingPunct="0">
              <a:defRPr sz="700">
                <a:solidFill>
                  <a:schemeClr val="tx1"/>
                </a:solidFill>
                <a:latin typeface="Arial" charset="0"/>
              </a:defRPr>
            </a:lvl3pPr>
            <a:lvl4pPr marL="1600200" indent="-228600" defTabSz="957263" eaLnBrk="0" hangingPunct="0">
              <a:defRPr sz="700">
                <a:solidFill>
                  <a:schemeClr val="tx1"/>
                </a:solidFill>
                <a:latin typeface="Arial" charset="0"/>
              </a:defRPr>
            </a:lvl4pPr>
            <a:lvl5pPr marL="2057400" indent="-228600" defTabSz="957263" eaLnBrk="0" hangingPunct="0">
              <a:defRPr sz="700">
                <a:solidFill>
                  <a:schemeClr val="tx1"/>
                </a:solidFill>
                <a:latin typeface="Arial" charset="0"/>
              </a:defRPr>
            </a:lvl5pPr>
            <a:lvl6pPr marL="2514600" indent="-228600" defTabSz="957263" eaLnBrk="0" fontAlgn="base" hangingPunct="0">
              <a:spcBef>
                <a:spcPct val="0"/>
              </a:spcBef>
              <a:spcAft>
                <a:spcPct val="0"/>
              </a:spcAft>
              <a:defRPr sz="700">
                <a:solidFill>
                  <a:schemeClr val="tx1"/>
                </a:solidFill>
                <a:latin typeface="Arial" charset="0"/>
              </a:defRPr>
            </a:lvl6pPr>
            <a:lvl7pPr marL="2971800" indent="-228600" defTabSz="957263" eaLnBrk="0" fontAlgn="base" hangingPunct="0">
              <a:spcBef>
                <a:spcPct val="0"/>
              </a:spcBef>
              <a:spcAft>
                <a:spcPct val="0"/>
              </a:spcAft>
              <a:defRPr sz="700">
                <a:solidFill>
                  <a:schemeClr val="tx1"/>
                </a:solidFill>
                <a:latin typeface="Arial" charset="0"/>
              </a:defRPr>
            </a:lvl7pPr>
            <a:lvl8pPr marL="3429000" indent="-228600" defTabSz="957263" eaLnBrk="0" fontAlgn="base" hangingPunct="0">
              <a:spcBef>
                <a:spcPct val="0"/>
              </a:spcBef>
              <a:spcAft>
                <a:spcPct val="0"/>
              </a:spcAft>
              <a:defRPr sz="700">
                <a:solidFill>
                  <a:schemeClr val="tx1"/>
                </a:solidFill>
                <a:latin typeface="Arial" charset="0"/>
              </a:defRPr>
            </a:lvl8pPr>
            <a:lvl9pPr marL="3886200" indent="-228600" defTabSz="957263" eaLnBrk="0" fontAlgn="base" hangingPunct="0">
              <a:spcBef>
                <a:spcPct val="0"/>
              </a:spcBef>
              <a:spcAft>
                <a:spcPct val="0"/>
              </a:spcAft>
              <a:defRPr sz="700">
                <a:solidFill>
                  <a:schemeClr val="tx1"/>
                </a:solidFill>
                <a:latin typeface="Arial" charset="0"/>
              </a:defRPr>
            </a:lvl9pPr>
          </a:lstStyle>
          <a:p>
            <a:pPr eaLnBrk="1" hangingPunct="1">
              <a:defRPr/>
            </a:pPr>
            <a:r>
              <a:rPr lang="fr-FR" sz="1500" smtClean="0">
                <a:solidFill>
                  <a:srgbClr val="808080"/>
                </a:solidFill>
                <a:cs typeface="+mn-cs"/>
              </a:rPr>
              <a:t>Unit of measure</a:t>
            </a:r>
          </a:p>
        </p:txBody>
      </p:sp>
      <p:sp>
        <p:nvSpPr>
          <p:cNvPr id="1031" name="Rectangle 286"/>
          <p:cNvSpPr>
            <a:spLocks noGrp="1" noChangeArrowheads="1"/>
          </p:cNvSpPr>
          <p:nvPr>
            <p:ph type="body" idx="1"/>
            <p:custDataLst>
              <p:tags r:id="rId11"/>
            </p:custDataLst>
          </p:nvPr>
        </p:nvSpPr>
        <p:spPr bwMode="auto">
          <a:xfrm>
            <a:off x="997928" y="1939926"/>
            <a:ext cx="7504234" cy="12477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pic>
        <p:nvPicPr>
          <p:cNvPr id="1032" name="Picture 16" descr="03int-PPT-22-02"/>
          <p:cNvPicPr>
            <a:picLocks noChangeAspect="1" noChangeArrowheads="1"/>
          </p:cNvPicPr>
          <p:nvPr>
            <p:custDataLst>
              <p:tags r:id="rId12"/>
            </p:custDataLst>
          </p:nvPr>
        </p:nvPicPr>
        <p:blipFill>
          <a:blip r:embed="rId22" cstate="print">
            <a:clrChange>
              <a:clrFrom>
                <a:srgbClr val="FFFFFF"/>
              </a:clrFrom>
              <a:clrTo>
                <a:srgbClr val="FFFFFF">
                  <a:alpha val="0"/>
                </a:srgbClr>
              </a:clrTo>
            </a:clrChange>
          </a:blip>
          <a:srcRect t="65703"/>
          <a:stretch>
            <a:fillRect/>
          </a:stretch>
        </p:blipFill>
        <p:spPr bwMode="auto">
          <a:xfrm>
            <a:off x="0" y="5045076"/>
            <a:ext cx="9144000" cy="1774825"/>
          </a:xfrm>
          <a:prstGeom prst="rect">
            <a:avLst/>
          </a:prstGeom>
          <a:noFill/>
          <a:ln w="9525">
            <a:noFill/>
            <a:miter lim="800000"/>
            <a:headEnd/>
            <a:tailEnd/>
          </a:ln>
        </p:spPr>
      </p:pic>
      <p:sp>
        <p:nvSpPr>
          <p:cNvPr id="1034" name="McK 4. Footnote" hidden="1"/>
          <p:cNvSpPr txBox="1">
            <a:spLocks noChangeArrowheads="1"/>
          </p:cNvSpPr>
          <p:nvPr>
            <p:custDataLst>
              <p:tags r:id="rId13"/>
            </p:custDataLst>
          </p:nvPr>
        </p:nvSpPr>
        <p:spPr bwMode="auto">
          <a:xfrm>
            <a:off x="441081" y="6189663"/>
            <a:ext cx="8403980" cy="169862"/>
          </a:xfrm>
          <a:prstGeom prst="rect">
            <a:avLst/>
          </a:prstGeom>
          <a:noFill/>
          <a:ln>
            <a:noFill/>
          </a:ln>
          <a:extLst/>
        </p:spPr>
        <p:txBody>
          <a:bodyPr lIns="0" tIns="0" rIns="0" bIns="0" anchor="b">
            <a:spAutoFit/>
          </a:bodyPr>
          <a:lstStyle>
            <a:lvl1pPr marL="112713" indent="-112713" defTabSz="957263" eaLnBrk="0" hangingPunct="0">
              <a:defRPr sz="700">
                <a:solidFill>
                  <a:schemeClr val="tx1"/>
                </a:solidFill>
                <a:latin typeface="Arial" charset="0"/>
              </a:defRPr>
            </a:lvl1pPr>
            <a:lvl2pPr marL="742950" indent="-285750" defTabSz="957263" eaLnBrk="0" hangingPunct="0">
              <a:defRPr sz="700">
                <a:solidFill>
                  <a:schemeClr val="tx1"/>
                </a:solidFill>
                <a:latin typeface="Arial" charset="0"/>
              </a:defRPr>
            </a:lvl2pPr>
            <a:lvl3pPr marL="1143000" indent="-228600" defTabSz="957263" eaLnBrk="0" hangingPunct="0">
              <a:defRPr sz="700">
                <a:solidFill>
                  <a:schemeClr val="tx1"/>
                </a:solidFill>
                <a:latin typeface="Arial" charset="0"/>
              </a:defRPr>
            </a:lvl3pPr>
            <a:lvl4pPr marL="1600200" indent="-228600" defTabSz="957263" eaLnBrk="0" hangingPunct="0">
              <a:defRPr sz="700">
                <a:solidFill>
                  <a:schemeClr val="tx1"/>
                </a:solidFill>
                <a:latin typeface="Arial" charset="0"/>
              </a:defRPr>
            </a:lvl4pPr>
            <a:lvl5pPr marL="2057400" indent="-228600" defTabSz="957263" eaLnBrk="0" hangingPunct="0">
              <a:defRPr sz="700">
                <a:solidFill>
                  <a:schemeClr val="tx1"/>
                </a:solidFill>
                <a:latin typeface="Arial" charset="0"/>
              </a:defRPr>
            </a:lvl5pPr>
            <a:lvl6pPr marL="2514600" indent="-228600" defTabSz="957263" eaLnBrk="0" fontAlgn="base" hangingPunct="0">
              <a:spcBef>
                <a:spcPct val="0"/>
              </a:spcBef>
              <a:spcAft>
                <a:spcPct val="0"/>
              </a:spcAft>
              <a:defRPr sz="700">
                <a:solidFill>
                  <a:schemeClr val="tx1"/>
                </a:solidFill>
                <a:latin typeface="Arial" charset="0"/>
              </a:defRPr>
            </a:lvl6pPr>
            <a:lvl7pPr marL="2971800" indent="-228600" defTabSz="957263" eaLnBrk="0" fontAlgn="base" hangingPunct="0">
              <a:spcBef>
                <a:spcPct val="0"/>
              </a:spcBef>
              <a:spcAft>
                <a:spcPct val="0"/>
              </a:spcAft>
              <a:defRPr sz="700">
                <a:solidFill>
                  <a:schemeClr val="tx1"/>
                </a:solidFill>
                <a:latin typeface="Arial" charset="0"/>
              </a:defRPr>
            </a:lvl7pPr>
            <a:lvl8pPr marL="3429000" indent="-228600" defTabSz="957263" eaLnBrk="0" fontAlgn="base" hangingPunct="0">
              <a:spcBef>
                <a:spcPct val="0"/>
              </a:spcBef>
              <a:spcAft>
                <a:spcPct val="0"/>
              </a:spcAft>
              <a:defRPr sz="700">
                <a:solidFill>
                  <a:schemeClr val="tx1"/>
                </a:solidFill>
                <a:latin typeface="Arial" charset="0"/>
              </a:defRPr>
            </a:lvl8pPr>
            <a:lvl9pPr marL="3886200" indent="-228600" defTabSz="957263" eaLnBrk="0" fontAlgn="base" hangingPunct="0">
              <a:spcBef>
                <a:spcPct val="0"/>
              </a:spcBef>
              <a:spcAft>
                <a:spcPct val="0"/>
              </a:spcAft>
              <a:defRPr sz="700">
                <a:solidFill>
                  <a:schemeClr val="tx1"/>
                </a:solidFill>
                <a:latin typeface="Arial" charset="0"/>
              </a:defRPr>
            </a:lvl9pPr>
          </a:lstStyle>
          <a:p>
            <a:pPr eaLnBrk="1" hangingPunct="1">
              <a:defRPr/>
            </a:pPr>
            <a:r>
              <a:rPr lang="fr-FR" sz="1100" smtClean="0">
                <a:solidFill>
                  <a:srgbClr val="000000"/>
                </a:solidFill>
                <a:cs typeface="+mn-cs"/>
              </a:rPr>
              <a:t>1 Note de bas de page</a:t>
            </a:r>
          </a:p>
        </p:txBody>
      </p:sp>
      <p:sp>
        <p:nvSpPr>
          <p:cNvPr id="2" name="McK 5. Source" hidden="1"/>
          <p:cNvSpPr>
            <a:spLocks noChangeArrowheads="1"/>
          </p:cNvSpPr>
          <p:nvPr>
            <p:custDataLst>
              <p:tags r:id="rId14"/>
            </p:custDataLst>
          </p:nvPr>
        </p:nvSpPr>
        <p:spPr bwMode="auto">
          <a:xfrm>
            <a:off x="441081" y="6559551"/>
            <a:ext cx="6746631" cy="168275"/>
          </a:xfrm>
          <a:prstGeom prst="rect">
            <a:avLst/>
          </a:prstGeom>
          <a:noFill/>
          <a:ln w="9525">
            <a:noFill/>
            <a:miter lim="800000"/>
            <a:headEnd/>
            <a:tailEnd/>
          </a:ln>
        </p:spPr>
        <p:txBody>
          <a:bodyPr lIns="0" tIns="0" rIns="0" bIns="0" anchor="ctr">
            <a:spAutoFit/>
          </a:bodyPr>
          <a:lstStyle/>
          <a:p>
            <a:pPr marL="696913" indent="-696913" defTabSz="957263" eaLnBrk="1" hangingPunct="1">
              <a:tabLst>
                <a:tab pos="696913" algn="l"/>
              </a:tabLst>
            </a:pPr>
            <a:r>
              <a:rPr lang="fr-FR" sz="1100">
                <a:solidFill>
                  <a:srgbClr val="000000"/>
                </a:solidFill>
                <a:latin typeface="Arial" pitchFamily="34" charset="0"/>
                <a:cs typeface="+mn-cs"/>
              </a:rPr>
              <a:t>SOURCE : Nom de la source</a:t>
            </a:r>
          </a:p>
        </p:txBody>
      </p:sp>
      <p:sp>
        <p:nvSpPr>
          <p:cNvPr id="1304" name="Rectangle 280"/>
          <p:cNvSpPr>
            <a:spLocks noGrp="1" noChangeArrowheads="1"/>
          </p:cNvSpPr>
          <p:nvPr>
            <p:ph type="sldNum" sz="quarter" idx="4"/>
            <p:custDataLst>
              <p:tags r:id="rId15"/>
            </p:custDataLst>
          </p:nvPr>
        </p:nvSpPr>
        <p:spPr bwMode="auto">
          <a:xfrm>
            <a:off x="8719039" y="6565901"/>
            <a:ext cx="199292" cy="155575"/>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a:solidFill>
                  <a:srgbClr val="000000"/>
                </a:solidFill>
                <a:latin typeface="Arial" charset="0"/>
              </a:defRPr>
            </a:lvl1pPr>
          </a:lstStyle>
          <a:p>
            <a:pPr eaLnBrk="1" hangingPunct="1">
              <a:defRPr/>
            </a:pPr>
            <a:fld id="{1DE8BAA7-E0DD-4563-B29E-3E0393E39279}" type="slidenum">
              <a:rPr lang="fr-FR">
                <a:cs typeface="+mn-cs"/>
              </a:rPr>
              <a:pPr eaLnBrk="1" hangingPunct="1">
                <a:defRPr/>
              </a:pPr>
              <a:t>‹N°›</a:t>
            </a:fld>
            <a:r>
              <a:rPr lang="fr-FR">
                <a:cs typeface="+mn-cs"/>
              </a:rPr>
              <a:t> </a:t>
            </a:r>
          </a:p>
        </p:txBody>
      </p:sp>
      <p:sp>
        <p:nvSpPr>
          <p:cNvPr id="1036" name="SlideLogoSeparator"/>
          <p:cNvSpPr>
            <a:spLocks noChangeArrowheads="1"/>
          </p:cNvSpPr>
          <p:nvPr>
            <p:custDataLst>
              <p:tags r:id="rId16"/>
            </p:custDataLst>
          </p:nvPr>
        </p:nvSpPr>
        <p:spPr bwMode="auto">
          <a:xfrm>
            <a:off x="8597452" y="6549281"/>
            <a:ext cx="33664" cy="153888"/>
          </a:xfrm>
          <a:prstGeom prst="rect">
            <a:avLst/>
          </a:prstGeom>
          <a:noFill/>
          <a:ln w="9525">
            <a:noFill/>
            <a:miter lim="800000"/>
            <a:headEnd/>
            <a:tailEnd/>
          </a:ln>
        </p:spPr>
        <p:txBody>
          <a:bodyPr wrap="none" lIns="0" tIns="0" rIns="0" bIns="0" anchor="ctr">
            <a:spAutoFit/>
          </a:bodyPr>
          <a:lstStyle/>
          <a:p>
            <a:pPr algn="r" defTabSz="957263" eaLnBrk="1" hangingPunct="1"/>
            <a:r>
              <a:rPr lang="fr-FR" sz="1000">
                <a:solidFill>
                  <a:srgbClr val="000000"/>
                </a:solidFill>
                <a:latin typeface="Arial" pitchFamily="34" charset="0"/>
                <a:cs typeface="+mn-cs"/>
              </a:rPr>
              <a:t>|</a:t>
            </a:r>
          </a:p>
        </p:txBody>
      </p:sp>
      <p:grpSp>
        <p:nvGrpSpPr>
          <p:cNvPr id="3" name="ACET" hidden="1"/>
          <p:cNvGrpSpPr>
            <a:grpSpLocks/>
          </p:cNvGrpSpPr>
          <p:nvPr>
            <p:custDataLst>
              <p:tags r:id="rId17"/>
            </p:custDataLst>
          </p:nvPr>
        </p:nvGrpSpPr>
        <p:grpSpPr bwMode="auto">
          <a:xfrm>
            <a:off x="1481505" y="1125539"/>
            <a:ext cx="4352192" cy="542925"/>
            <a:chOff x="915" y="695"/>
            <a:chExt cx="2686" cy="335"/>
          </a:xfrm>
        </p:grpSpPr>
        <p:cxnSp>
          <p:nvCxnSpPr>
            <p:cNvPr id="1041" name="AutoShape 318" hidden="1"/>
            <p:cNvCxnSpPr>
              <a:cxnSpLocks noChangeShapeType="1"/>
            </p:cNvCxnSpPr>
            <p:nvPr/>
          </p:nvCxnSpPr>
          <p:spPr bwMode="auto">
            <a:xfrm>
              <a:off x="915" y="1030"/>
              <a:ext cx="2686" cy="0"/>
            </a:xfrm>
            <a:prstGeom prst="straightConnector1">
              <a:avLst/>
            </a:prstGeom>
            <a:noFill/>
            <a:ln w="9525">
              <a:solidFill>
                <a:schemeClr val="tx1"/>
              </a:solidFill>
              <a:round/>
              <a:headEnd/>
              <a:tailEnd/>
            </a:ln>
          </p:spPr>
        </p:cxnSp>
        <p:sp>
          <p:nvSpPr>
            <p:cNvPr id="1042"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p:spPr>
          <p:txBody>
            <a:bodyPr lIns="0" tIns="0" rIns="0" bIns="19548" anchor="b">
              <a:spAutoFit/>
            </a:bodyPr>
            <a:lstStyle/>
            <a:p>
              <a:pPr defTabSz="977900" eaLnBrk="1" hangingPunct="1"/>
              <a:r>
                <a:rPr lang="fr-FR" sz="1700" b="1">
                  <a:solidFill>
                    <a:srgbClr val="000000"/>
                  </a:solidFill>
                  <a:latin typeface="Arial" pitchFamily="34" charset="0"/>
                  <a:cs typeface="+mn-cs"/>
                </a:rPr>
                <a:t>Title</a:t>
              </a:r>
            </a:p>
            <a:p>
              <a:pPr defTabSz="977900" eaLnBrk="1" hangingPunct="1"/>
              <a:r>
                <a:rPr lang="fr-FR" sz="1700">
                  <a:solidFill>
                    <a:srgbClr val="808080"/>
                  </a:solidFill>
                  <a:latin typeface="Arial" pitchFamily="34" charset="0"/>
                  <a:cs typeface="+mn-cs"/>
                </a:rPr>
                <a:t>Unit of measure</a:t>
              </a:r>
            </a:p>
          </p:txBody>
        </p:sp>
      </p:grpSp>
      <p:pic>
        <p:nvPicPr>
          <p:cNvPr id="1038" name="Image 52" descr="C:\Documents and Settings\Jbseblain\Bureau\Ebauche-sphères-2.jpg"/>
          <p:cNvPicPr>
            <a:picLocks noChangeAspect="1" noChangeArrowheads="1"/>
          </p:cNvPicPr>
          <p:nvPr>
            <p:custDataLst>
              <p:tags r:id="rId18"/>
            </p:custDataLst>
          </p:nvPr>
        </p:nvPicPr>
        <p:blipFill>
          <a:blip r:embed="rId23" cstate="print">
            <a:clrChange>
              <a:clrFrom>
                <a:srgbClr val="FFFFFF"/>
              </a:clrFrom>
              <a:clrTo>
                <a:srgbClr val="FFFFFF">
                  <a:alpha val="0"/>
                </a:srgbClr>
              </a:clrTo>
            </a:clrChange>
          </a:blip>
          <a:srcRect/>
          <a:stretch>
            <a:fillRect/>
          </a:stretch>
        </p:blipFill>
        <p:spPr bwMode="auto">
          <a:xfrm>
            <a:off x="8593016" y="5695950"/>
            <a:ext cx="508489" cy="495300"/>
          </a:xfrm>
          <a:prstGeom prst="rect">
            <a:avLst/>
          </a:prstGeom>
          <a:noFill/>
          <a:ln w="9525">
            <a:noFill/>
            <a:miter lim="800000"/>
            <a:headEnd/>
            <a:tailEnd/>
          </a:ln>
        </p:spPr>
      </p:pic>
      <p:pic>
        <p:nvPicPr>
          <p:cNvPr id="1039" name="Picture 327" descr="phare"/>
          <p:cNvPicPr>
            <a:picLocks noChangeAspect="1" noChangeArrowheads="1"/>
          </p:cNvPicPr>
          <p:nvPr>
            <p:custDataLst>
              <p:tags r:id="rId19"/>
            </p:custDataLst>
          </p:nvPr>
        </p:nvPicPr>
        <p:blipFill>
          <a:blip r:embed="rId24" cstate="print">
            <a:clrChange>
              <a:clrFrom>
                <a:srgbClr val="FFFFFF"/>
              </a:clrFrom>
              <a:clrTo>
                <a:srgbClr val="FFFFFF">
                  <a:alpha val="0"/>
                </a:srgbClr>
              </a:clrTo>
            </a:clrChange>
            <a:lum bright="70000" contrast="-70000"/>
          </a:blip>
          <a:srcRect l="27861" t="8690" r="25528"/>
          <a:stretch>
            <a:fillRect/>
          </a:stretch>
        </p:blipFill>
        <p:spPr bwMode="auto">
          <a:xfrm>
            <a:off x="-4396" y="3429000"/>
            <a:ext cx="1002324" cy="3727450"/>
          </a:xfrm>
          <a:prstGeom prst="rect">
            <a:avLst/>
          </a:prstGeom>
          <a:noFill/>
          <a:ln w="9525">
            <a:noFill/>
            <a:miter lim="800000"/>
            <a:headEnd/>
            <a:tailEnd/>
          </a:ln>
        </p:spPr>
      </p:pic>
      <p:pic>
        <p:nvPicPr>
          <p:cNvPr id="1040" name="Image 1"/>
          <p:cNvPicPr>
            <a:picLocks noChangeAspect="1"/>
          </p:cNvPicPr>
          <p:nvPr/>
        </p:nvPicPr>
        <p:blipFill>
          <a:blip r:embed="rId25" cstate="print">
            <a:clrChange>
              <a:clrFrom>
                <a:srgbClr val="FFFFFF"/>
              </a:clrFrom>
              <a:clrTo>
                <a:srgbClr val="FFFFFF">
                  <a:alpha val="0"/>
                </a:srgbClr>
              </a:clrTo>
            </a:clrChange>
          </a:blip>
          <a:srcRect/>
          <a:stretch>
            <a:fillRect/>
          </a:stretch>
        </p:blipFill>
        <p:spPr bwMode="auto">
          <a:xfrm>
            <a:off x="7508631" y="5768975"/>
            <a:ext cx="992066" cy="325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Lst>
  <p:transition spd="slow">
    <p:fade/>
  </p:transition>
  <p:hf hdr="0" dt="0"/>
  <p:txStyles>
    <p:titleStyle>
      <a:lvl1pPr algn="l" defTabSz="957263" rtl="0" eaLnBrk="0" fontAlgn="base" hangingPunct="0">
        <a:spcBef>
          <a:spcPct val="0"/>
        </a:spcBef>
        <a:spcAft>
          <a:spcPct val="0"/>
        </a:spcAft>
        <a:defRPr sz="1900" b="1">
          <a:solidFill>
            <a:schemeClr val="tx2"/>
          </a:solidFill>
          <a:latin typeface="+mj-lt"/>
          <a:ea typeface="+mj-ea"/>
          <a:cs typeface="+mj-cs"/>
        </a:defRPr>
      </a:lvl1pPr>
      <a:lvl2pPr algn="l" defTabSz="957263" rtl="0" eaLnBrk="0" fontAlgn="base" hangingPunct="0">
        <a:spcBef>
          <a:spcPct val="0"/>
        </a:spcBef>
        <a:spcAft>
          <a:spcPct val="0"/>
        </a:spcAft>
        <a:defRPr sz="1900" b="1">
          <a:solidFill>
            <a:schemeClr val="tx2"/>
          </a:solidFill>
          <a:latin typeface="Arial" pitchFamily="34" charset="0"/>
        </a:defRPr>
      </a:lvl2pPr>
      <a:lvl3pPr algn="l" defTabSz="957263" rtl="0" eaLnBrk="0" fontAlgn="base" hangingPunct="0">
        <a:spcBef>
          <a:spcPct val="0"/>
        </a:spcBef>
        <a:spcAft>
          <a:spcPct val="0"/>
        </a:spcAft>
        <a:defRPr sz="1900" b="1">
          <a:solidFill>
            <a:schemeClr val="tx2"/>
          </a:solidFill>
          <a:latin typeface="Arial" pitchFamily="34" charset="0"/>
        </a:defRPr>
      </a:lvl3pPr>
      <a:lvl4pPr algn="l" defTabSz="957263" rtl="0" eaLnBrk="0" fontAlgn="base" hangingPunct="0">
        <a:spcBef>
          <a:spcPct val="0"/>
        </a:spcBef>
        <a:spcAft>
          <a:spcPct val="0"/>
        </a:spcAft>
        <a:defRPr sz="1900" b="1">
          <a:solidFill>
            <a:schemeClr val="tx2"/>
          </a:solidFill>
          <a:latin typeface="Arial" pitchFamily="34" charset="0"/>
        </a:defRPr>
      </a:lvl4pPr>
      <a:lvl5pPr algn="l" defTabSz="957263" rtl="0" eaLnBrk="0" fontAlgn="base" hangingPunct="0">
        <a:spcBef>
          <a:spcPct val="0"/>
        </a:spcBef>
        <a:spcAft>
          <a:spcPct val="0"/>
        </a:spcAft>
        <a:defRPr sz="1900" b="1">
          <a:solidFill>
            <a:schemeClr val="tx2"/>
          </a:solidFill>
          <a:latin typeface="Arial" pitchFamily="34" charset="0"/>
        </a:defRPr>
      </a:lvl5pPr>
      <a:lvl6pPr marL="457200" algn="l" defTabSz="957263" rtl="0" fontAlgn="base">
        <a:spcBef>
          <a:spcPct val="0"/>
        </a:spcBef>
        <a:spcAft>
          <a:spcPct val="0"/>
        </a:spcAft>
        <a:defRPr sz="1900" b="1">
          <a:solidFill>
            <a:schemeClr val="tx2"/>
          </a:solidFill>
          <a:latin typeface="Arial" pitchFamily="34" charset="0"/>
        </a:defRPr>
      </a:lvl6pPr>
      <a:lvl7pPr marL="914400" algn="l" defTabSz="957263" rtl="0" fontAlgn="base">
        <a:spcBef>
          <a:spcPct val="0"/>
        </a:spcBef>
        <a:spcAft>
          <a:spcPct val="0"/>
        </a:spcAft>
        <a:defRPr sz="1900" b="1">
          <a:solidFill>
            <a:schemeClr val="tx2"/>
          </a:solidFill>
          <a:latin typeface="Arial" pitchFamily="34" charset="0"/>
        </a:defRPr>
      </a:lvl7pPr>
      <a:lvl8pPr marL="1371600" algn="l" defTabSz="957263" rtl="0" fontAlgn="base">
        <a:spcBef>
          <a:spcPct val="0"/>
        </a:spcBef>
        <a:spcAft>
          <a:spcPct val="0"/>
        </a:spcAft>
        <a:defRPr sz="1900" b="1">
          <a:solidFill>
            <a:schemeClr val="tx2"/>
          </a:solidFill>
          <a:latin typeface="Arial" pitchFamily="34" charset="0"/>
        </a:defRPr>
      </a:lvl8pPr>
      <a:lvl9pPr marL="1828800" algn="l" defTabSz="957263" rtl="0" fontAlgn="base">
        <a:spcBef>
          <a:spcPct val="0"/>
        </a:spcBef>
        <a:spcAft>
          <a:spcPct val="0"/>
        </a:spcAft>
        <a:defRPr sz="1900" b="1">
          <a:solidFill>
            <a:schemeClr val="tx2"/>
          </a:solidFill>
          <a:latin typeface="Arial" pitchFamily="34" charset="0"/>
        </a:defRPr>
      </a:lvl9pPr>
    </p:titleStyle>
    <p:bodyStyle>
      <a:lvl1pPr marL="342900" indent="-342900" algn="l" defTabSz="1044575" rtl="0" eaLnBrk="0" fontAlgn="base" hangingPunct="0">
        <a:spcBef>
          <a:spcPct val="0"/>
        </a:spcBef>
        <a:spcAft>
          <a:spcPct val="0"/>
        </a:spcAft>
        <a:buClr>
          <a:schemeClr val="tx2"/>
        </a:buClr>
        <a:defRPr sz="1600">
          <a:solidFill>
            <a:srgbClr val="000000"/>
          </a:solidFill>
          <a:latin typeface="+mn-lt"/>
          <a:ea typeface="+mn-ea"/>
          <a:cs typeface="+mn-cs"/>
        </a:defRPr>
      </a:lvl1pPr>
      <a:lvl2pPr marL="220663" indent="-219075" algn="l" defTabSz="1044575" rtl="0" eaLnBrk="0" fontAlgn="base" hangingPunct="0">
        <a:spcBef>
          <a:spcPct val="0"/>
        </a:spcBef>
        <a:spcAft>
          <a:spcPct val="0"/>
        </a:spcAft>
        <a:buClr>
          <a:schemeClr val="tx2"/>
        </a:buClr>
        <a:buSzPct val="125000"/>
        <a:buFont typeface="Arial" pitchFamily="34" charset="0"/>
        <a:buChar char="▪"/>
        <a:defRPr sz="1600">
          <a:solidFill>
            <a:srgbClr val="000000"/>
          </a:solidFill>
          <a:latin typeface="+mn-lt"/>
        </a:defRPr>
      </a:lvl2pPr>
      <a:lvl3pPr marL="522288" indent="-30003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3pPr>
      <a:lvl4pPr marL="703263" indent="-17938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4pPr>
      <a:lvl5pPr marL="852488" indent="-147638" algn="l" defTabSz="1044575" rtl="0" eaLnBrk="0" fontAlgn="base" hangingPunct="0">
        <a:spcBef>
          <a:spcPct val="0"/>
        </a:spcBef>
        <a:spcAft>
          <a:spcPct val="0"/>
        </a:spcAft>
        <a:buClr>
          <a:schemeClr val="tx2"/>
        </a:buClr>
        <a:buSzPct val="89000"/>
        <a:buFont typeface="Arial" pitchFamily="34" charset="0"/>
        <a:buChar char="-"/>
        <a:defRPr sz="1600">
          <a:solidFill>
            <a:srgbClr val="000000"/>
          </a:solidFill>
          <a:latin typeface="+mn-lt"/>
        </a:defRPr>
      </a:lvl5pPr>
      <a:lvl6pPr marL="13096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6pPr>
      <a:lvl7pPr marL="17668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7pPr>
      <a:lvl8pPr marL="22240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8pPr>
      <a:lvl9pPr marL="26812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300" hidden="1"/>
          <p:cNvGraphicFramePr>
            <a:graphicFrameLocks/>
          </p:cNvGraphicFramePr>
          <p:nvPr userDrawn="1">
            <p:custDataLst>
              <p:tags r:id="rId14"/>
            </p:custDataLst>
            <p:extLst>
              <p:ext uri="{D42A27DB-BD31-4B8C-83A1-F6EECF244321}">
                <p14:modId xmlns:p14="http://schemas.microsoft.com/office/powerpoint/2010/main" val="2072816092"/>
              </p:ext>
            </p:extLst>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99341" name="think-cell Slide" r:id="rId17" imgW="360" imgH="360" progId="">
                  <p:embed/>
                </p:oleObj>
              </mc:Choice>
              <mc:Fallback>
                <p:oleObj name="think-cell Slide" r:id="rId17" imgW="360" imgH="360" progId="">
                  <p:embed/>
                  <p:pic>
                    <p:nvPicPr>
                      <p:cNvPr id="0" name="Picture 4"/>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AutoShape 324"/>
          <p:cNvSpPr>
            <a:spLocks noChangeArrowheads="1"/>
          </p:cNvSpPr>
          <p:nvPr userDrawn="1"/>
        </p:nvSpPr>
        <p:spPr bwMode="auto">
          <a:xfrm rot="5400000">
            <a:off x="3832836" y="-3534386"/>
            <a:ext cx="606425" cy="827209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FF9933">
                  <a:alpha val="60001"/>
                </a:srgbClr>
              </a:gs>
            </a:gsLst>
            <a:lin ang="5400000" scaled="1"/>
          </a:gradFill>
          <a:ln>
            <a:noFill/>
          </a:ln>
          <a:effectLst/>
          <a:extLst>
            <a:ext uri="{91240B29-F687-4F45-9708-019B960494DF}">
              <a14:hiddenLine xmlns:a14="http://schemas.microsoft.com/office/drawing/2010/main" w="3175" algn="ctr">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cs typeface="+mn-cs"/>
            </a:endParaRPr>
          </a:p>
        </p:txBody>
      </p:sp>
      <p:sp>
        <p:nvSpPr>
          <p:cNvPr id="1028" name="McK 2. Slide Title"/>
          <p:cNvSpPr>
            <a:spLocks noGrp="1" noChangeArrowheads="1"/>
          </p:cNvSpPr>
          <p:nvPr>
            <p:ph type="title"/>
          </p:nvPr>
        </p:nvSpPr>
        <p:spPr bwMode="auto">
          <a:xfrm>
            <a:off x="441081" y="304801"/>
            <a:ext cx="8474319" cy="292388"/>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fr-FR" altLang="fr-FR" smtClean="0"/>
              <a:t>Click to edit Master title style</a:t>
            </a:r>
          </a:p>
        </p:txBody>
      </p:sp>
      <p:sp>
        <p:nvSpPr>
          <p:cNvPr id="1076" name="McK 1. On-page tracker" hidden="1"/>
          <p:cNvSpPr>
            <a:spLocks noChangeArrowheads="1"/>
          </p:cNvSpPr>
          <p:nvPr userDrawn="1"/>
        </p:nvSpPr>
        <p:spPr bwMode="auto">
          <a:xfrm>
            <a:off x="441081" y="26989"/>
            <a:ext cx="92012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808080"/>
                </a:solidFill>
                <a:cs typeface="+mn-cs"/>
              </a:rPr>
              <a:t>TRACKER</a:t>
            </a:r>
          </a:p>
        </p:txBody>
      </p:sp>
      <p:sp>
        <p:nvSpPr>
          <p:cNvPr id="1032" name="McK 3. Unit of measure" hidden="1"/>
          <p:cNvSpPr txBox="1">
            <a:spLocks noChangeArrowheads="1"/>
          </p:cNvSpPr>
          <p:nvPr userDrawn="1"/>
        </p:nvSpPr>
        <p:spPr bwMode="auto">
          <a:xfrm>
            <a:off x="441081" y="700088"/>
            <a:ext cx="847725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808080"/>
                </a:solidFill>
                <a:cs typeface="+mn-cs"/>
              </a:rPr>
              <a:t>Unit of measure</a:t>
            </a:r>
          </a:p>
        </p:txBody>
      </p:sp>
      <p:sp>
        <p:nvSpPr>
          <p:cNvPr id="1031" name="Rectangle 286"/>
          <p:cNvSpPr>
            <a:spLocks noGrp="1" noChangeArrowheads="1"/>
          </p:cNvSpPr>
          <p:nvPr>
            <p:ph type="body" idx="1"/>
          </p:nvPr>
        </p:nvSpPr>
        <p:spPr bwMode="auto">
          <a:xfrm>
            <a:off x="997928" y="1939926"/>
            <a:ext cx="7504234"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fr-FR" altLang="fr-FR" smtClean="0"/>
              <a:t>Click to edit Master text styles</a:t>
            </a:r>
          </a:p>
          <a:p>
            <a:pPr lvl="1"/>
            <a:r>
              <a:rPr lang="fr-FR" altLang="fr-FR" smtClean="0"/>
              <a:t>Second level</a:t>
            </a:r>
          </a:p>
          <a:p>
            <a:pPr lvl="2"/>
            <a:r>
              <a:rPr lang="fr-FR" altLang="fr-FR" smtClean="0"/>
              <a:t>Third level</a:t>
            </a:r>
          </a:p>
          <a:p>
            <a:pPr lvl="3"/>
            <a:r>
              <a:rPr lang="fr-FR" altLang="fr-FR" smtClean="0"/>
              <a:t>Fourth level</a:t>
            </a:r>
          </a:p>
          <a:p>
            <a:pPr lvl="4"/>
            <a:r>
              <a:rPr lang="fr-FR" altLang="fr-FR" smtClean="0"/>
              <a:t>Fifth level</a:t>
            </a:r>
          </a:p>
        </p:txBody>
      </p:sp>
      <p:pic>
        <p:nvPicPr>
          <p:cNvPr id="2" name="Picture 16" descr="03int-PPT-22-02"/>
          <p:cNvPicPr>
            <a:picLocks noChangeAspect="1" noChangeArrowheads="1"/>
          </p:cNvPicPr>
          <p:nvPr userDrawn="1"/>
        </p:nvPicPr>
        <p:blipFill>
          <a:blip r:embed="rId19" cstate="screen">
            <a:clrChange>
              <a:clrFrom>
                <a:srgbClr val="FFFFFF"/>
              </a:clrFrom>
              <a:clrTo>
                <a:srgbClr val="FFFFFF">
                  <a:alpha val="0"/>
                </a:srgbClr>
              </a:clrTo>
            </a:clrChange>
            <a:extLst>
              <a:ext uri="{28A0092B-C50C-407E-A947-70E740481C1C}">
                <a14:useLocalDpi xmlns:a14="http://schemas.microsoft.com/office/drawing/2010/main"/>
              </a:ext>
            </a:extLst>
          </a:blip>
          <a:srcRect t="65703"/>
          <a:stretch>
            <a:fillRect/>
          </a:stretch>
        </p:blipFill>
        <p:spPr bwMode="auto">
          <a:xfrm>
            <a:off x="0" y="50450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8" name="SlideLogoText"/>
          <p:cNvSpPr>
            <a:spLocks noChangeArrowheads="1"/>
          </p:cNvSpPr>
          <p:nvPr>
            <p:custDataLst>
              <p:tags r:id="rId15"/>
            </p:custDataLst>
          </p:nvPr>
        </p:nvSpPr>
        <p:spPr bwMode="auto">
          <a:xfrm>
            <a:off x="5942166" y="6566744"/>
            <a:ext cx="255999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algn="r" eaLnBrk="1" hangingPunct="1">
              <a:defRPr/>
            </a:pPr>
            <a:r>
              <a:rPr lang="fr-FR" altLang="fr-FR" sz="1000" smtClean="0">
                <a:solidFill>
                  <a:srgbClr val="000000"/>
                </a:solidFill>
                <a:cs typeface="+mn-cs"/>
              </a:rPr>
              <a:t>Direction générale de l’offre de soins - DGOS</a:t>
            </a:r>
          </a:p>
        </p:txBody>
      </p:sp>
      <p:sp>
        <p:nvSpPr>
          <p:cNvPr id="1151" name="McK 4. Footnote" hidden="1"/>
          <p:cNvSpPr txBox="1">
            <a:spLocks noChangeArrowheads="1"/>
          </p:cNvSpPr>
          <p:nvPr/>
        </p:nvSpPr>
        <p:spPr bwMode="auto">
          <a:xfrm>
            <a:off x="441081" y="6190249"/>
            <a:ext cx="8403980"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12713" indent="-112713" defTabSz="957263">
              <a:defRPr sz="2400">
                <a:solidFill>
                  <a:schemeClr val="tx1"/>
                </a:solidFill>
                <a:latin typeface="Arial" charset="0"/>
              </a:defRPr>
            </a:lvl1pPr>
            <a:lvl2pPr marL="1103313" defTabSz="957263">
              <a:defRPr sz="2400">
                <a:solidFill>
                  <a:schemeClr val="tx1"/>
                </a:solidFill>
                <a:latin typeface="Arial" charset="0"/>
              </a:defRPr>
            </a:lvl2pPr>
            <a:lvl3pPr marL="1301750" defTabSz="957263">
              <a:defRPr sz="2400">
                <a:solidFill>
                  <a:schemeClr val="tx1"/>
                </a:solidFill>
                <a:latin typeface="Arial" charset="0"/>
              </a:defRPr>
            </a:lvl3pPr>
            <a:lvl4pPr marL="1501775"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eaLnBrk="1" hangingPunct="1">
              <a:defRPr/>
            </a:pPr>
            <a:r>
              <a:rPr lang="fr-FR" altLang="fr-FR" sz="1100" smtClean="0">
                <a:solidFill>
                  <a:srgbClr val="000000"/>
                </a:solidFill>
                <a:cs typeface="+mn-cs"/>
              </a:rPr>
              <a:t>1 Note de bas de page</a:t>
            </a:r>
          </a:p>
        </p:txBody>
      </p:sp>
      <p:sp>
        <p:nvSpPr>
          <p:cNvPr id="1154" name="McK 5. Source" hidden="1"/>
          <p:cNvSpPr>
            <a:spLocks noChangeArrowheads="1"/>
          </p:cNvSpPr>
          <p:nvPr/>
        </p:nvSpPr>
        <p:spPr bwMode="auto">
          <a:xfrm>
            <a:off x="441081" y="6559050"/>
            <a:ext cx="6746631"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96913" indent="-696913" defTabSz="957263">
              <a:tabLst>
                <a:tab pos="696913" algn="l"/>
              </a:tabLst>
              <a:defRPr sz="2400">
                <a:solidFill>
                  <a:schemeClr val="tx1"/>
                </a:solidFill>
                <a:latin typeface="Arial" charset="0"/>
              </a:defRPr>
            </a:lvl1pPr>
            <a:lvl2pPr marL="862013" indent="-152400" defTabSz="957263">
              <a:tabLst>
                <a:tab pos="696913" algn="l"/>
              </a:tabLst>
              <a:defRPr sz="2400">
                <a:solidFill>
                  <a:schemeClr val="tx1"/>
                </a:solidFill>
                <a:latin typeface="Arial" charset="0"/>
              </a:defRPr>
            </a:lvl2pPr>
            <a:lvl3pPr marL="1023938" indent="-160338" defTabSz="957263">
              <a:tabLst>
                <a:tab pos="696913" algn="l"/>
              </a:tabLst>
              <a:defRPr sz="2400">
                <a:solidFill>
                  <a:schemeClr val="tx1"/>
                </a:solidFill>
                <a:latin typeface="Arial" charset="0"/>
              </a:defRPr>
            </a:lvl3pPr>
            <a:lvl4pPr marL="1168400" indent="-142875" defTabSz="957263">
              <a:tabLst>
                <a:tab pos="696913" algn="l"/>
              </a:tabLst>
              <a:defRPr sz="2400">
                <a:solidFill>
                  <a:schemeClr val="tx1"/>
                </a:solidFill>
                <a:latin typeface="Arial" charset="0"/>
              </a:defRPr>
            </a:lvl4pPr>
            <a:lvl5pPr marL="1330325" indent="-158750" defTabSz="957263">
              <a:tabLst>
                <a:tab pos="696913" algn="l"/>
              </a:tabLst>
              <a:defRPr sz="2400">
                <a:solidFill>
                  <a:schemeClr val="tx1"/>
                </a:solidFill>
                <a:latin typeface="Arial" charset="0"/>
              </a:defRPr>
            </a:lvl5pPr>
            <a:lvl6pPr marL="1787525" indent="-158750" defTabSz="957263" fontAlgn="base">
              <a:spcBef>
                <a:spcPct val="0"/>
              </a:spcBef>
              <a:spcAft>
                <a:spcPct val="0"/>
              </a:spcAft>
              <a:tabLst>
                <a:tab pos="696913" algn="l"/>
              </a:tabLst>
              <a:defRPr sz="2400">
                <a:solidFill>
                  <a:schemeClr val="tx1"/>
                </a:solidFill>
                <a:latin typeface="Arial" charset="0"/>
              </a:defRPr>
            </a:lvl6pPr>
            <a:lvl7pPr marL="2244725" indent="-158750" defTabSz="957263" fontAlgn="base">
              <a:spcBef>
                <a:spcPct val="0"/>
              </a:spcBef>
              <a:spcAft>
                <a:spcPct val="0"/>
              </a:spcAft>
              <a:tabLst>
                <a:tab pos="696913" algn="l"/>
              </a:tabLst>
              <a:defRPr sz="2400">
                <a:solidFill>
                  <a:schemeClr val="tx1"/>
                </a:solidFill>
                <a:latin typeface="Arial" charset="0"/>
              </a:defRPr>
            </a:lvl7pPr>
            <a:lvl8pPr marL="2701925" indent="-158750" defTabSz="957263" fontAlgn="base">
              <a:spcBef>
                <a:spcPct val="0"/>
              </a:spcBef>
              <a:spcAft>
                <a:spcPct val="0"/>
              </a:spcAft>
              <a:tabLst>
                <a:tab pos="696913" algn="l"/>
              </a:tabLst>
              <a:defRPr sz="2400">
                <a:solidFill>
                  <a:schemeClr val="tx1"/>
                </a:solidFill>
                <a:latin typeface="Arial" charset="0"/>
              </a:defRPr>
            </a:lvl8pPr>
            <a:lvl9pPr marL="3159125" indent="-158750" defTabSz="957263" fontAlgn="base">
              <a:spcBef>
                <a:spcPct val="0"/>
              </a:spcBef>
              <a:spcAft>
                <a:spcPct val="0"/>
              </a:spcAft>
              <a:tabLst>
                <a:tab pos="696913" algn="l"/>
              </a:tabLst>
              <a:defRPr sz="2400">
                <a:solidFill>
                  <a:schemeClr val="tx1"/>
                </a:solidFill>
                <a:latin typeface="Arial" charset="0"/>
              </a:defRPr>
            </a:lvl9pPr>
          </a:lstStyle>
          <a:p>
            <a:pPr eaLnBrk="1" hangingPunct="1">
              <a:defRPr/>
            </a:pPr>
            <a:r>
              <a:rPr lang="fr-FR" altLang="fr-FR" sz="1100" smtClean="0">
                <a:solidFill>
                  <a:srgbClr val="000000"/>
                </a:solidFill>
                <a:cs typeface="+mn-cs"/>
              </a:rPr>
              <a:t>SOURCE : Nom de la source</a:t>
            </a:r>
          </a:p>
        </p:txBody>
      </p:sp>
      <p:sp>
        <p:nvSpPr>
          <p:cNvPr id="1304" name="Rectangle 280"/>
          <p:cNvSpPr>
            <a:spLocks noGrp="1" noChangeArrowheads="1"/>
          </p:cNvSpPr>
          <p:nvPr>
            <p:ph type="sldNum" sz="quarter" idx="4"/>
          </p:nvPr>
        </p:nvSpPr>
        <p:spPr bwMode="auto">
          <a:xfrm>
            <a:off x="8719039" y="6565901"/>
            <a:ext cx="199292"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bodyPr>
          <a:lstStyle>
            <a:lvl1pPr defTabSz="977900">
              <a:defRPr>
                <a:solidFill>
                  <a:srgbClr val="000000"/>
                </a:solidFill>
              </a:defRPr>
            </a:lvl1pPr>
          </a:lstStyle>
          <a:p>
            <a:pPr eaLnBrk="1" hangingPunct="1">
              <a:defRPr/>
            </a:pPr>
            <a:fld id="{6B7F90DC-857C-4C18-A8F7-07E0540F5D36}" type="slidenum">
              <a:rPr lang="fr-FR" altLang="fr-FR" sz="1000">
                <a:latin typeface="Arial"/>
                <a:cs typeface="+mn-cs"/>
              </a:rPr>
              <a:pPr eaLnBrk="1" hangingPunct="1">
                <a:defRPr/>
              </a:pPr>
              <a:t>‹N°›</a:t>
            </a:fld>
            <a:r>
              <a:rPr lang="fr-FR" altLang="fr-FR" sz="1000">
                <a:latin typeface="Arial"/>
                <a:cs typeface="+mn-cs"/>
              </a:rPr>
              <a:t> </a:t>
            </a:r>
          </a:p>
        </p:txBody>
      </p:sp>
      <p:sp>
        <p:nvSpPr>
          <p:cNvPr id="1312" name="SlideLogoSeparator"/>
          <p:cNvSpPr>
            <a:spLocks noChangeArrowheads="1"/>
          </p:cNvSpPr>
          <p:nvPr>
            <p:custDataLst>
              <p:tags r:id="rId16"/>
            </p:custDataLst>
          </p:nvPr>
        </p:nvSpPr>
        <p:spPr bwMode="auto">
          <a:xfrm>
            <a:off x="8597452" y="6549281"/>
            <a:ext cx="3366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algn="r" eaLnBrk="1" hangingPunct="1">
              <a:defRPr/>
            </a:pPr>
            <a:r>
              <a:rPr lang="fr-FR" altLang="fr-FR" sz="1000" smtClean="0">
                <a:solidFill>
                  <a:srgbClr val="000000"/>
                </a:solidFill>
                <a:cs typeface="+mn-cs"/>
              </a:rPr>
              <a:t>|</a:t>
            </a:r>
          </a:p>
        </p:txBody>
      </p:sp>
      <p:grpSp>
        <p:nvGrpSpPr>
          <p:cNvPr id="3" name="ACET" hidden="1"/>
          <p:cNvGrpSpPr>
            <a:grpSpLocks/>
          </p:cNvGrpSpPr>
          <p:nvPr userDrawn="1"/>
        </p:nvGrpSpPr>
        <p:grpSpPr bwMode="auto">
          <a:xfrm>
            <a:off x="1481505" y="1125017"/>
            <a:ext cx="4352192" cy="543446"/>
            <a:chOff x="915" y="695"/>
            <a:chExt cx="2686" cy="335"/>
          </a:xfrm>
        </p:grpSpPr>
        <p:cxnSp>
          <p:nvCxnSpPr>
            <p:cNvPr id="1041" name="AutoShape 318" hidden="1"/>
            <p:cNvCxnSpPr>
              <a:cxnSpLocks noChangeShapeType="1"/>
              <a:stCxn id="1343" idx="4"/>
              <a:endCxn id="1343"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43" name="AutoShape 319" hidden="1"/>
            <p:cNvSpPr>
              <a:spLocks noChangeArrowheads="1"/>
            </p:cNvSpPr>
            <p:nvPr/>
          </p:nvSpPr>
          <p:spPr bwMode="auto">
            <a:xfrm>
              <a:off x="915" y="695"/>
              <a:ext cx="2686" cy="33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9548" anchor="b">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700" b="1" smtClean="0">
                  <a:solidFill>
                    <a:srgbClr val="000000"/>
                  </a:solidFill>
                  <a:cs typeface="+mn-cs"/>
                </a:rPr>
                <a:t>Title</a:t>
              </a:r>
            </a:p>
            <a:p>
              <a:pPr eaLnBrk="1" hangingPunct="1">
                <a:defRPr/>
              </a:pPr>
              <a:r>
                <a:rPr lang="fr-FR" altLang="fr-FR" sz="1700" smtClean="0">
                  <a:solidFill>
                    <a:srgbClr val="808080"/>
                  </a:solidFill>
                  <a:cs typeface="+mn-cs"/>
                </a:rPr>
                <a:t>Unit of measure</a:t>
              </a:r>
            </a:p>
          </p:txBody>
        </p:sp>
      </p:grpSp>
      <p:pic>
        <p:nvPicPr>
          <p:cNvPr id="1039" name="Image 52" descr="C:\Documents and Settings\Jbseblain\Bureau\Ebauche-sphères-2.jpg"/>
          <p:cNvPicPr>
            <a:picLocks noChangeAspect="1" noChangeArrowheads="1"/>
          </p:cNvPicPr>
          <p:nvPr userDrawn="1"/>
        </p:nvPicPr>
        <p:blipFill>
          <a:blip r:embed="rId2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593016" y="5695950"/>
            <a:ext cx="508489"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327" descr="phare"/>
          <p:cNvPicPr>
            <a:picLocks noChangeAspect="1" noChangeArrowheads="1"/>
          </p:cNvPicPr>
          <p:nvPr userDrawn="1"/>
        </p:nvPicPr>
        <p:blipFill>
          <a:blip r:embed="rId21" cstate="screen">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396" y="3429000"/>
            <a:ext cx="1002324"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Lst>
  <p:hf hdr="0" ftr="0" dt="0"/>
  <p:txStyles>
    <p:titleStyle>
      <a:lvl1pPr algn="l" defTabSz="957263" rtl="0" eaLnBrk="0" fontAlgn="base" hangingPunct="0">
        <a:spcBef>
          <a:spcPct val="0"/>
        </a:spcBef>
        <a:spcAft>
          <a:spcPct val="0"/>
        </a:spcAft>
        <a:defRPr sz="1900" b="1">
          <a:solidFill>
            <a:schemeClr val="tx2"/>
          </a:solidFill>
          <a:latin typeface="+mj-lt"/>
          <a:ea typeface="+mj-ea"/>
          <a:cs typeface="+mj-cs"/>
        </a:defRPr>
      </a:lvl1pPr>
      <a:lvl2pPr algn="l" defTabSz="957263" rtl="0" eaLnBrk="0" fontAlgn="base" hangingPunct="0">
        <a:spcBef>
          <a:spcPct val="0"/>
        </a:spcBef>
        <a:spcAft>
          <a:spcPct val="0"/>
        </a:spcAft>
        <a:defRPr sz="1900" b="1">
          <a:solidFill>
            <a:schemeClr val="tx2"/>
          </a:solidFill>
          <a:latin typeface="Arial" charset="0"/>
        </a:defRPr>
      </a:lvl2pPr>
      <a:lvl3pPr algn="l" defTabSz="957263" rtl="0" eaLnBrk="0" fontAlgn="base" hangingPunct="0">
        <a:spcBef>
          <a:spcPct val="0"/>
        </a:spcBef>
        <a:spcAft>
          <a:spcPct val="0"/>
        </a:spcAft>
        <a:defRPr sz="1900" b="1">
          <a:solidFill>
            <a:schemeClr val="tx2"/>
          </a:solidFill>
          <a:latin typeface="Arial" charset="0"/>
        </a:defRPr>
      </a:lvl3pPr>
      <a:lvl4pPr algn="l" defTabSz="957263" rtl="0" eaLnBrk="0" fontAlgn="base" hangingPunct="0">
        <a:spcBef>
          <a:spcPct val="0"/>
        </a:spcBef>
        <a:spcAft>
          <a:spcPct val="0"/>
        </a:spcAft>
        <a:defRPr sz="1900" b="1">
          <a:solidFill>
            <a:schemeClr val="tx2"/>
          </a:solidFill>
          <a:latin typeface="Arial" charset="0"/>
        </a:defRPr>
      </a:lvl4pPr>
      <a:lvl5pPr algn="l" defTabSz="957263" rtl="0" eaLnBrk="0" fontAlgn="base" hangingPunct="0">
        <a:spcBef>
          <a:spcPct val="0"/>
        </a:spcBef>
        <a:spcAft>
          <a:spcPct val="0"/>
        </a:spcAft>
        <a:defRPr sz="1900" b="1">
          <a:solidFill>
            <a:schemeClr val="tx2"/>
          </a:solidFill>
          <a:latin typeface="Arial" charset="0"/>
        </a:defRPr>
      </a:lvl5pPr>
      <a:lvl6pPr marL="457200" algn="l" defTabSz="957263" rtl="0" fontAlgn="base">
        <a:spcBef>
          <a:spcPct val="0"/>
        </a:spcBef>
        <a:spcAft>
          <a:spcPct val="0"/>
        </a:spcAft>
        <a:defRPr sz="1900" b="1">
          <a:solidFill>
            <a:schemeClr val="tx2"/>
          </a:solidFill>
          <a:latin typeface="Arial" charset="0"/>
        </a:defRPr>
      </a:lvl6pPr>
      <a:lvl7pPr marL="914400" algn="l" defTabSz="957263" rtl="0" fontAlgn="base">
        <a:spcBef>
          <a:spcPct val="0"/>
        </a:spcBef>
        <a:spcAft>
          <a:spcPct val="0"/>
        </a:spcAft>
        <a:defRPr sz="1900" b="1">
          <a:solidFill>
            <a:schemeClr val="tx2"/>
          </a:solidFill>
          <a:latin typeface="Arial" charset="0"/>
        </a:defRPr>
      </a:lvl7pPr>
      <a:lvl8pPr marL="1371600" algn="l" defTabSz="957263" rtl="0" fontAlgn="base">
        <a:spcBef>
          <a:spcPct val="0"/>
        </a:spcBef>
        <a:spcAft>
          <a:spcPct val="0"/>
        </a:spcAft>
        <a:defRPr sz="1900" b="1">
          <a:solidFill>
            <a:schemeClr val="tx2"/>
          </a:solidFill>
          <a:latin typeface="Arial" charset="0"/>
        </a:defRPr>
      </a:lvl8pPr>
      <a:lvl9pPr marL="1828800" algn="l" defTabSz="957263" rtl="0" fontAlgn="base">
        <a:spcBef>
          <a:spcPct val="0"/>
        </a:spcBef>
        <a:spcAft>
          <a:spcPct val="0"/>
        </a:spcAft>
        <a:defRPr sz="1900" b="1">
          <a:solidFill>
            <a:schemeClr val="tx2"/>
          </a:solidFill>
          <a:latin typeface="Arial" charset="0"/>
        </a:defRPr>
      </a:lvl9pPr>
    </p:titleStyle>
    <p:bodyStyle>
      <a:lvl1pPr algn="l" defTabSz="1044575" rtl="0" eaLnBrk="0" fontAlgn="base" hangingPunct="0">
        <a:spcBef>
          <a:spcPct val="0"/>
        </a:spcBef>
        <a:spcAft>
          <a:spcPct val="0"/>
        </a:spcAft>
        <a:buClr>
          <a:schemeClr val="tx2"/>
        </a:buClr>
        <a:defRPr sz="1600">
          <a:solidFill>
            <a:srgbClr val="000000"/>
          </a:solidFill>
          <a:latin typeface="+mn-lt"/>
          <a:ea typeface="+mn-ea"/>
          <a:cs typeface="+mn-cs"/>
        </a:defRPr>
      </a:lvl1pPr>
      <a:lvl2pPr marL="220663" indent="-219075" algn="l" defTabSz="1044575" rtl="0" eaLnBrk="0" fontAlgn="base" hangingPunct="0">
        <a:spcBef>
          <a:spcPct val="0"/>
        </a:spcBef>
        <a:spcAft>
          <a:spcPct val="0"/>
        </a:spcAft>
        <a:buClr>
          <a:schemeClr val="tx2"/>
        </a:buClr>
        <a:buSzPct val="125000"/>
        <a:buFont typeface="Arial" charset="0"/>
        <a:buChar char="▪"/>
        <a:defRPr sz="1600">
          <a:solidFill>
            <a:srgbClr val="000000"/>
          </a:solidFill>
          <a:latin typeface="+mn-lt"/>
        </a:defRPr>
      </a:lvl2pPr>
      <a:lvl3pPr marL="522288" indent="-300038" algn="l" defTabSz="1044575" rtl="0" eaLnBrk="0" fontAlgn="base" hangingPunct="0">
        <a:spcBef>
          <a:spcPct val="0"/>
        </a:spcBef>
        <a:spcAft>
          <a:spcPct val="0"/>
        </a:spcAft>
        <a:buClr>
          <a:schemeClr val="tx2"/>
        </a:buClr>
        <a:buSzPct val="120000"/>
        <a:buFont typeface="Arial" charset="0"/>
        <a:buChar char="–"/>
        <a:defRPr sz="1600">
          <a:solidFill>
            <a:srgbClr val="000000"/>
          </a:solidFill>
          <a:latin typeface="+mn-lt"/>
        </a:defRPr>
      </a:lvl3pPr>
      <a:lvl4pPr marL="703263" indent="-179388" algn="l" defTabSz="1044575" rtl="0" eaLnBrk="0" fontAlgn="base" hangingPunct="0">
        <a:spcBef>
          <a:spcPct val="0"/>
        </a:spcBef>
        <a:spcAft>
          <a:spcPct val="0"/>
        </a:spcAft>
        <a:buClr>
          <a:schemeClr val="tx2"/>
        </a:buClr>
        <a:buSzPct val="120000"/>
        <a:buFont typeface="Arial" charset="0"/>
        <a:buChar char="▫"/>
        <a:defRPr sz="1600">
          <a:solidFill>
            <a:srgbClr val="000000"/>
          </a:solidFill>
          <a:latin typeface="+mn-lt"/>
        </a:defRPr>
      </a:lvl4pPr>
      <a:lvl5pPr marL="852488" indent="-147638" algn="l" defTabSz="1044575" rtl="0" eaLnBrk="0" fontAlgn="base" hangingPunct="0">
        <a:spcBef>
          <a:spcPct val="0"/>
        </a:spcBef>
        <a:spcAft>
          <a:spcPct val="0"/>
        </a:spcAft>
        <a:buClr>
          <a:schemeClr val="tx2"/>
        </a:buClr>
        <a:buSzPct val="89000"/>
        <a:buFont typeface="Arial" charset="0"/>
        <a:buChar char="-"/>
        <a:defRPr sz="1600">
          <a:solidFill>
            <a:srgbClr val="000000"/>
          </a:solidFill>
          <a:latin typeface="+mn-lt"/>
        </a:defRPr>
      </a:lvl5pPr>
      <a:lvl6pPr marL="13096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6pPr>
      <a:lvl7pPr marL="17668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7pPr>
      <a:lvl8pPr marL="22240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8pPr>
      <a:lvl9pPr marL="26812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5"/>
          <p:cNvGraphicFramePr>
            <a:graphicFrameLocks/>
          </p:cNvGraphicFramePr>
          <p:nvPr>
            <p:custDataLst>
              <p:tags r:id="rId9"/>
            </p:custDataLst>
          </p:nvPr>
        </p:nvGraphicFramePr>
        <p:xfrm>
          <a:off x="6350" y="0"/>
          <a:ext cx="149225" cy="161925"/>
        </p:xfrm>
        <a:graphic>
          <a:graphicData uri="http://schemas.openxmlformats.org/presentationml/2006/ole">
            <mc:AlternateContent xmlns:mc="http://schemas.openxmlformats.org/markup-compatibility/2006">
              <mc:Choice xmlns:v="urn:schemas-microsoft-com:vml" Requires="v">
                <p:oleObj spid="_x0000_s103435" name="think-cell Slide" r:id="rId24" imgW="360" imgH="360" progId="">
                  <p:embed/>
                </p:oleObj>
              </mc:Choice>
              <mc:Fallback>
                <p:oleObj name="think-cell Slide" r:id="rId24" imgW="360" imgH="360" progId="">
                  <p:embed/>
                  <p:pic>
                    <p:nvPicPr>
                      <p:cNvPr id="0" name="Object 5"/>
                      <p:cNvPicPr>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350" y="0"/>
                        <a:ext cx="1492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8" name="AutoShape 324"/>
          <p:cNvSpPr>
            <a:spLocks noChangeArrowheads="1"/>
          </p:cNvSpPr>
          <p:nvPr>
            <p:custDataLst>
              <p:tags r:id="rId10"/>
            </p:custDataLst>
          </p:nvPr>
        </p:nvSpPr>
        <p:spPr bwMode="auto">
          <a:xfrm rot="5400000">
            <a:off x="3833019" y="-3534569"/>
            <a:ext cx="606425" cy="8272463"/>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gs>
              <a:gs pos="100000">
                <a:srgbClr val="FF9933">
                  <a:alpha val="60001"/>
                </a:srgbClr>
              </a:gs>
            </a:gsLst>
            <a:lin ang="5400000" scaled="1"/>
          </a:gradFill>
          <a:ln w="3175" algn="ctr">
            <a:noFill/>
            <a:miter lim="800000"/>
            <a:headEnd/>
            <a:tailEnd/>
          </a:ln>
          <a:effectLst/>
        </p:spPr>
        <p:txBody>
          <a:bodyPr wrap="none" anchor="ctr"/>
          <a:lstStyle/>
          <a:p>
            <a:pPr eaLnBrk="1" hangingPunct="1">
              <a:defRPr/>
            </a:pPr>
            <a:endParaRPr lang="en-US" sz="1700">
              <a:solidFill>
                <a:srgbClr val="000000"/>
              </a:solidFill>
              <a:latin typeface="Arial"/>
              <a:cs typeface="+mn-cs"/>
            </a:endParaRPr>
          </a:p>
        </p:txBody>
      </p:sp>
      <p:sp>
        <p:nvSpPr>
          <p:cNvPr id="1029" name="McK 2. Slide Title"/>
          <p:cNvSpPr>
            <a:spLocks noGrp="1" noChangeArrowheads="1"/>
          </p:cNvSpPr>
          <p:nvPr>
            <p:ph type="title"/>
            <p:custDataLst>
              <p:tags r:id="rId11"/>
            </p:custDataLst>
          </p:nvPr>
        </p:nvSpPr>
        <p:spPr bwMode="auto">
          <a:xfrm>
            <a:off x="441325" y="304800"/>
            <a:ext cx="8474075" cy="2921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fr-FR" smtClean="0"/>
              <a:t>Click to edit Master title style</a:t>
            </a:r>
          </a:p>
        </p:txBody>
      </p:sp>
      <p:sp>
        <p:nvSpPr>
          <p:cNvPr id="1076" name="McK 1. On-page tracker" hidden="1"/>
          <p:cNvSpPr>
            <a:spLocks noChangeArrowheads="1"/>
          </p:cNvSpPr>
          <p:nvPr>
            <p:custDataLst>
              <p:tags r:id="rId12"/>
            </p:custDataLst>
          </p:nvPr>
        </p:nvSpPr>
        <p:spPr bwMode="auto">
          <a:xfrm>
            <a:off x="441325" y="26988"/>
            <a:ext cx="920750" cy="230187"/>
          </a:xfrm>
          <a:prstGeom prst="rect">
            <a:avLst/>
          </a:prstGeom>
          <a:noFill/>
          <a:ln w="9525">
            <a:noFill/>
            <a:miter lim="800000"/>
            <a:headEnd/>
            <a:tailEnd/>
          </a:ln>
          <a:effectLst/>
        </p:spPr>
        <p:txBody>
          <a:bodyPr wrap="none" lIns="0" tIns="0" rIns="0" bIns="0">
            <a:spAutoFit/>
          </a:bodyPr>
          <a:lstStyle/>
          <a:p>
            <a:pPr defTabSz="977900" eaLnBrk="1" hangingPunct="1">
              <a:defRPr/>
            </a:pPr>
            <a:r>
              <a:rPr lang="fr-FR" sz="1500">
                <a:solidFill>
                  <a:srgbClr val="808080"/>
                </a:solidFill>
                <a:latin typeface="Arial"/>
                <a:cs typeface="+mn-cs"/>
              </a:rPr>
              <a:t>TRACKER</a:t>
            </a:r>
          </a:p>
        </p:txBody>
      </p:sp>
      <p:sp>
        <p:nvSpPr>
          <p:cNvPr id="1032" name="McK 3. Unit of measure" hidden="1"/>
          <p:cNvSpPr txBox="1">
            <a:spLocks noChangeArrowheads="1"/>
          </p:cNvSpPr>
          <p:nvPr>
            <p:custDataLst>
              <p:tags r:id="rId13"/>
            </p:custDataLst>
          </p:nvPr>
        </p:nvSpPr>
        <p:spPr bwMode="auto">
          <a:xfrm>
            <a:off x="441325" y="700088"/>
            <a:ext cx="8477250" cy="230187"/>
          </a:xfrm>
          <a:prstGeom prst="rect">
            <a:avLst/>
          </a:prstGeom>
          <a:noFill/>
          <a:ln w="9525">
            <a:noFill/>
            <a:miter lim="800000"/>
            <a:headEnd/>
            <a:tailEnd/>
          </a:ln>
          <a:effectLst/>
        </p:spPr>
        <p:txBody>
          <a:bodyPr lIns="0" tIns="0" rIns="0" bIns="0">
            <a:spAutoFit/>
          </a:bodyPr>
          <a:lstStyle/>
          <a:p>
            <a:pPr defTabSz="957263" eaLnBrk="1" hangingPunct="1">
              <a:defRPr/>
            </a:pPr>
            <a:r>
              <a:rPr lang="fr-FR" sz="1500">
                <a:solidFill>
                  <a:srgbClr val="808080"/>
                </a:solidFill>
                <a:latin typeface="Arial"/>
                <a:cs typeface="+mn-cs"/>
              </a:rPr>
              <a:t>Unit of measure</a:t>
            </a:r>
          </a:p>
        </p:txBody>
      </p:sp>
      <p:sp>
        <p:nvSpPr>
          <p:cNvPr id="2" name="Rectangle 286"/>
          <p:cNvSpPr>
            <a:spLocks noGrp="1" noChangeArrowheads="1"/>
          </p:cNvSpPr>
          <p:nvPr>
            <p:ph type="body" idx="1"/>
            <p:custDataLst>
              <p:tags r:id="rId14"/>
            </p:custDataLst>
          </p:nvPr>
        </p:nvSpPr>
        <p:spPr bwMode="auto">
          <a:xfrm>
            <a:off x="998538" y="1939925"/>
            <a:ext cx="7504112" cy="12477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pic>
        <p:nvPicPr>
          <p:cNvPr id="1033" name="Picture 16" descr="03int-PPT-22-02"/>
          <p:cNvPicPr>
            <a:picLocks noChangeAspect="1" noChangeArrowheads="1"/>
          </p:cNvPicPr>
          <p:nvPr>
            <p:custDataLst>
              <p:tags r:id="rId15"/>
            </p:custDataLst>
          </p:nvPr>
        </p:nvPicPr>
        <p:blipFill>
          <a:blip r:embed="rId26" cstate="print">
            <a:clrChange>
              <a:clrFrom>
                <a:srgbClr val="FFFFFF"/>
              </a:clrFrom>
              <a:clrTo>
                <a:srgbClr val="FFFFFF">
                  <a:alpha val="0"/>
                </a:srgbClr>
              </a:clrTo>
            </a:clrChange>
          </a:blip>
          <a:srcRect t="65703"/>
          <a:stretch>
            <a:fillRect/>
          </a:stretch>
        </p:blipFill>
        <p:spPr bwMode="auto">
          <a:xfrm>
            <a:off x="0" y="5045075"/>
            <a:ext cx="9144000" cy="1774825"/>
          </a:xfrm>
          <a:prstGeom prst="rect">
            <a:avLst/>
          </a:prstGeom>
          <a:noFill/>
          <a:ln w="9525">
            <a:noFill/>
            <a:miter lim="800000"/>
            <a:headEnd/>
            <a:tailEnd/>
          </a:ln>
        </p:spPr>
      </p:pic>
      <p:sp>
        <p:nvSpPr>
          <p:cNvPr id="1098" name="SlideLogoText"/>
          <p:cNvSpPr>
            <a:spLocks noChangeArrowheads="1"/>
          </p:cNvSpPr>
          <p:nvPr>
            <p:custDataLst>
              <p:tags r:id="rId16"/>
            </p:custDataLst>
          </p:nvPr>
        </p:nvSpPr>
        <p:spPr bwMode="auto">
          <a:xfrm>
            <a:off x="5942013" y="6567488"/>
            <a:ext cx="2560637"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Direction générale de l’offre de soins - DGOS</a:t>
            </a:r>
          </a:p>
        </p:txBody>
      </p:sp>
      <p:sp>
        <p:nvSpPr>
          <p:cNvPr id="1151" name="McK 4. Footnote" hidden="1"/>
          <p:cNvSpPr txBox="1">
            <a:spLocks noChangeArrowheads="1"/>
          </p:cNvSpPr>
          <p:nvPr>
            <p:custDataLst>
              <p:tags r:id="rId17"/>
            </p:custDataLst>
          </p:nvPr>
        </p:nvSpPr>
        <p:spPr bwMode="auto">
          <a:xfrm>
            <a:off x="441325" y="6189663"/>
            <a:ext cx="8404225" cy="169862"/>
          </a:xfrm>
          <a:prstGeom prst="rect">
            <a:avLst/>
          </a:prstGeom>
          <a:noFill/>
          <a:ln w="9525">
            <a:noFill/>
            <a:miter lim="800000"/>
            <a:headEnd/>
            <a:tailEnd/>
          </a:ln>
          <a:effectLst/>
        </p:spPr>
        <p:txBody>
          <a:bodyPr lIns="0" tIns="0" rIns="0" bIns="0" anchor="b">
            <a:spAutoFit/>
          </a:bodyPr>
          <a:lstStyle/>
          <a:p>
            <a:pPr marL="112713" indent="-112713" defTabSz="957263" eaLnBrk="1" hangingPunct="1">
              <a:defRPr/>
            </a:pPr>
            <a:r>
              <a:rPr lang="fr-FR" sz="1100">
                <a:solidFill>
                  <a:srgbClr val="000000"/>
                </a:solidFill>
                <a:latin typeface="Arial"/>
                <a:cs typeface="+mn-cs"/>
              </a:rPr>
              <a:t>1 Note de bas de page</a:t>
            </a:r>
          </a:p>
        </p:txBody>
      </p:sp>
      <p:sp>
        <p:nvSpPr>
          <p:cNvPr id="1154" name="McK 5. Source" hidden="1"/>
          <p:cNvSpPr>
            <a:spLocks noChangeArrowheads="1"/>
          </p:cNvSpPr>
          <p:nvPr>
            <p:custDataLst>
              <p:tags r:id="rId18"/>
            </p:custDataLst>
          </p:nvPr>
        </p:nvSpPr>
        <p:spPr bwMode="auto">
          <a:xfrm>
            <a:off x="441325" y="6559550"/>
            <a:ext cx="6746875" cy="168275"/>
          </a:xfrm>
          <a:prstGeom prst="rect">
            <a:avLst/>
          </a:prstGeom>
          <a:noFill/>
          <a:ln w="9525">
            <a:noFill/>
            <a:miter lim="800000"/>
            <a:headEnd/>
            <a:tailEnd/>
          </a:ln>
          <a:effectLst/>
        </p:spPr>
        <p:txBody>
          <a:bodyPr lIns="0" tIns="0" rIns="0" bIns="0" anchor="ctr">
            <a:spAutoFit/>
          </a:bodyPr>
          <a:lstStyle/>
          <a:p>
            <a:pPr marL="696913" indent="-696913" defTabSz="957263" eaLnBrk="1" hangingPunct="1">
              <a:tabLst>
                <a:tab pos="696913" algn="l"/>
              </a:tabLst>
              <a:defRPr/>
            </a:pPr>
            <a:r>
              <a:rPr lang="fr-FR" sz="1100">
                <a:solidFill>
                  <a:srgbClr val="000000"/>
                </a:solidFill>
                <a:latin typeface="Arial"/>
                <a:cs typeface="+mn-cs"/>
              </a:rPr>
              <a:t>SOURCE : Nom de la source</a:t>
            </a:r>
          </a:p>
        </p:txBody>
      </p:sp>
      <p:sp>
        <p:nvSpPr>
          <p:cNvPr id="1304" name="Rectangle 280"/>
          <p:cNvSpPr>
            <a:spLocks noGrp="1" noChangeArrowheads="1"/>
          </p:cNvSpPr>
          <p:nvPr>
            <p:ph type="sldNum" sz="quarter" idx="4"/>
            <p:custDataLst>
              <p:tags r:id="rId19"/>
            </p:custDataLst>
          </p:nvPr>
        </p:nvSpPr>
        <p:spPr bwMode="auto">
          <a:xfrm>
            <a:off x="8718550" y="6565900"/>
            <a:ext cx="200025" cy="155575"/>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b="0">
                <a:solidFill>
                  <a:srgbClr val="000000"/>
                </a:solidFill>
                <a:latin typeface="Arial" charset="0"/>
              </a:defRPr>
            </a:lvl1pPr>
          </a:lstStyle>
          <a:p>
            <a:pPr eaLnBrk="1" hangingPunct="1">
              <a:defRPr/>
            </a:pPr>
            <a:fld id="{9D002195-6517-4FB0-AA48-DD4448A0B812}" type="slidenum">
              <a:rPr lang="fr-FR">
                <a:cs typeface="+mn-cs"/>
              </a:rPr>
              <a:pPr eaLnBrk="1" hangingPunct="1">
                <a:defRPr/>
              </a:pPr>
              <a:t>‹N°›</a:t>
            </a:fld>
            <a:r>
              <a:rPr lang="fr-FR">
                <a:cs typeface="+mn-cs"/>
              </a:rPr>
              <a:t> </a:t>
            </a:r>
          </a:p>
        </p:txBody>
      </p:sp>
      <p:sp>
        <p:nvSpPr>
          <p:cNvPr id="1312" name="SlideLogoSeparator"/>
          <p:cNvSpPr>
            <a:spLocks noChangeArrowheads="1"/>
          </p:cNvSpPr>
          <p:nvPr>
            <p:custDataLst>
              <p:tags r:id="rId20"/>
            </p:custDataLst>
          </p:nvPr>
        </p:nvSpPr>
        <p:spPr bwMode="auto">
          <a:xfrm>
            <a:off x="8597900" y="6550025"/>
            <a:ext cx="33338" cy="152400"/>
          </a:xfrm>
          <a:prstGeom prst="rect">
            <a:avLst/>
          </a:prstGeom>
          <a:noFill/>
          <a:ln w="9525">
            <a:noFill/>
            <a:miter lim="800000"/>
            <a:headEnd/>
            <a:tailEnd/>
          </a:ln>
          <a:effectLst/>
        </p:spPr>
        <p:txBody>
          <a:bodyPr wrap="none" lIns="0" tIns="0" rIns="0" bIns="0" anchor="ctr">
            <a:spAutoFit/>
          </a:bodyPr>
          <a:lstStyle/>
          <a:p>
            <a:pPr algn="r" defTabSz="957263" eaLnBrk="1" hangingPunct="1">
              <a:defRPr/>
            </a:pPr>
            <a:r>
              <a:rPr lang="fr-FR" sz="1000">
                <a:solidFill>
                  <a:srgbClr val="000000"/>
                </a:solidFill>
                <a:latin typeface="Arial"/>
                <a:cs typeface="+mn-cs"/>
              </a:rPr>
              <a:t>|</a:t>
            </a:r>
          </a:p>
        </p:txBody>
      </p:sp>
      <p:grpSp>
        <p:nvGrpSpPr>
          <p:cNvPr id="3" name="ACET" hidden="1"/>
          <p:cNvGrpSpPr>
            <a:grpSpLocks/>
          </p:cNvGrpSpPr>
          <p:nvPr>
            <p:custDataLst>
              <p:tags r:id="rId21"/>
            </p:custDataLst>
          </p:nvPr>
        </p:nvGrpSpPr>
        <p:grpSpPr bwMode="auto">
          <a:xfrm>
            <a:off x="1481138" y="1125538"/>
            <a:ext cx="4352925" cy="542925"/>
            <a:chOff x="915" y="695"/>
            <a:chExt cx="2686" cy="335"/>
          </a:xfrm>
        </p:grpSpPr>
        <p:cxnSp>
          <p:nvCxnSpPr>
            <p:cNvPr id="1042" name="AutoShape 318" hidden="1"/>
            <p:cNvCxnSpPr>
              <a:cxnSpLocks noChangeShapeType="1"/>
              <a:stCxn id="1343" idx="4"/>
              <a:endCxn id="1343" idx="6"/>
            </p:cNvCxnSpPr>
            <p:nvPr/>
          </p:nvCxnSpPr>
          <p:spPr bwMode="auto">
            <a:xfrm>
              <a:off x="915" y="1030"/>
              <a:ext cx="2686" cy="0"/>
            </a:xfrm>
            <a:prstGeom prst="straightConnector1">
              <a:avLst/>
            </a:prstGeom>
            <a:noFill/>
            <a:ln w="9525">
              <a:solidFill>
                <a:schemeClr val="tx1"/>
              </a:solidFill>
              <a:round/>
              <a:headEnd/>
              <a:tailEnd/>
            </a:ln>
          </p:spPr>
        </p:cxnSp>
        <p:sp>
          <p:nvSpPr>
            <p:cNvPr id="1343" name="AutoShape 319" hidden="1"/>
            <p:cNvSpPr>
              <a:spLocks noChangeArrowheads="1"/>
            </p:cNvSpPr>
            <p:nvPr/>
          </p:nvSpPr>
          <p:spPr bwMode="auto">
            <a:xfrm>
              <a:off x="915" y="695"/>
              <a:ext cx="2686" cy="335"/>
            </a:xfrm>
            <a:prstGeom prst="leftRightArrow">
              <a:avLst>
                <a:gd name="adj1" fmla="val 100000"/>
                <a:gd name="adj2" fmla="val 0"/>
              </a:avLst>
            </a:prstGeom>
            <a:noFill/>
            <a:ln w="9525">
              <a:noFill/>
              <a:miter lim="800000"/>
              <a:headEnd/>
              <a:tailEnd/>
            </a:ln>
            <a:effectLst/>
          </p:spPr>
          <p:txBody>
            <a:bodyPr lIns="0" tIns="0" rIns="0" bIns="19548" anchor="b">
              <a:spAutoFit/>
            </a:bodyPr>
            <a:lstStyle/>
            <a:p>
              <a:pPr defTabSz="977900" eaLnBrk="1" hangingPunct="1">
                <a:defRPr/>
              </a:pPr>
              <a:r>
                <a:rPr lang="fr-FR" sz="1700" b="1">
                  <a:solidFill>
                    <a:srgbClr val="000000"/>
                  </a:solidFill>
                  <a:latin typeface="Arial"/>
                  <a:cs typeface="+mn-cs"/>
                </a:rPr>
                <a:t>Title</a:t>
              </a:r>
            </a:p>
            <a:p>
              <a:pPr defTabSz="977900" eaLnBrk="1" hangingPunct="1">
                <a:defRPr/>
              </a:pPr>
              <a:r>
                <a:rPr lang="fr-FR" sz="1700">
                  <a:solidFill>
                    <a:srgbClr val="808080"/>
                  </a:solidFill>
                  <a:latin typeface="Arial"/>
                  <a:cs typeface="+mn-cs"/>
                </a:rPr>
                <a:t>Unit of measure</a:t>
              </a:r>
            </a:p>
          </p:txBody>
        </p:sp>
      </p:grpSp>
      <p:pic>
        <p:nvPicPr>
          <p:cNvPr id="1040" name="Image 52" descr="C:\Documents and Settings\Jbseblain\Bureau\Ebauche-sphères-2.jpg"/>
          <p:cNvPicPr>
            <a:picLocks noChangeAspect="1" noChangeArrowheads="1"/>
          </p:cNvPicPr>
          <p:nvPr>
            <p:custDataLst>
              <p:tags r:id="rId22"/>
            </p:custDataLst>
          </p:nvPr>
        </p:nvPicPr>
        <p:blipFill>
          <a:blip r:embed="rId27" cstate="print">
            <a:clrChange>
              <a:clrFrom>
                <a:srgbClr val="FFFFFF"/>
              </a:clrFrom>
              <a:clrTo>
                <a:srgbClr val="FFFFFF">
                  <a:alpha val="0"/>
                </a:srgbClr>
              </a:clrTo>
            </a:clrChange>
          </a:blip>
          <a:srcRect/>
          <a:stretch>
            <a:fillRect/>
          </a:stretch>
        </p:blipFill>
        <p:spPr bwMode="auto">
          <a:xfrm>
            <a:off x="8593138" y="5695950"/>
            <a:ext cx="508000" cy="495300"/>
          </a:xfrm>
          <a:prstGeom prst="rect">
            <a:avLst/>
          </a:prstGeom>
          <a:noFill/>
          <a:ln w="9525">
            <a:noFill/>
            <a:miter lim="800000"/>
            <a:headEnd/>
            <a:tailEnd/>
          </a:ln>
        </p:spPr>
      </p:pic>
      <p:pic>
        <p:nvPicPr>
          <p:cNvPr id="1041" name="Picture 327" descr="phare"/>
          <p:cNvPicPr>
            <a:picLocks noChangeAspect="1" noChangeArrowheads="1"/>
          </p:cNvPicPr>
          <p:nvPr>
            <p:custDataLst>
              <p:tags r:id="rId23"/>
            </p:custDataLst>
          </p:nvPr>
        </p:nvPicPr>
        <p:blipFill>
          <a:blip r:embed="rId28" cstate="print">
            <a:clrChange>
              <a:clrFrom>
                <a:srgbClr val="FFFFFF"/>
              </a:clrFrom>
              <a:clrTo>
                <a:srgbClr val="FFFFFF">
                  <a:alpha val="0"/>
                </a:srgbClr>
              </a:clrTo>
            </a:clrChange>
            <a:lum bright="70000" contrast="-70000"/>
          </a:blip>
          <a:srcRect/>
          <a:stretch>
            <a:fillRect/>
          </a:stretch>
        </p:blipFill>
        <p:spPr bwMode="auto">
          <a:xfrm>
            <a:off x="-4763" y="3429000"/>
            <a:ext cx="1003301" cy="37274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5" r:id="rId6"/>
  </p:sldLayoutIdLst>
  <p:hf hdr="0" ftr="0" dt="0"/>
  <p:txStyles>
    <p:titleStyle>
      <a:lvl1pPr algn="l" defTabSz="957263" rtl="0" eaLnBrk="0" fontAlgn="base" hangingPunct="0">
        <a:spcBef>
          <a:spcPct val="0"/>
        </a:spcBef>
        <a:spcAft>
          <a:spcPct val="0"/>
        </a:spcAft>
        <a:defRPr sz="1900" b="1">
          <a:solidFill>
            <a:schemeClr val="tx2"/>
          </a:solidFill>
          <a:latin typeface="+mj-lt"/>
          <a:ea typeface="+mj-ea"/>
          <a:cs typeface="+mj-cs"/>
        </a:defRPr>
      </a:lvl1pPr>
      <a:lvl2pPr algn="l" defTabSz="957263" rtl="0" eaLnBrk="0" fontAlgn="base" hangingPunct="0">
        <a:spcBef>
          <a:spcPct val="0"/>
        </a:spcBef>
        <a:spcAft>
          <a:spcPct val="0"/>
        </a:spcAft>
        <a:defRPr sz="1900" b="1">
          <a:solidFill>
            <a:schemeClr val="tx2"/>
          </a:solidFill>
          <a:latin typeface="Arial" pitchFamily="34" charset="0"/>
        </a:defRPr>
      </a:lvl2pPr>
      <a:lvl3pPr algn="l" defTabSz="957263" rtl="0" eaLnBrk="0" fontAlgn="base" hangingPunct="0">
        <a:spcBef>
          <a:spcPct val="0"/>
        </a:spcBef>
        <a:spcAft>
          <a:spcPct val="0"/>
        </a:spcAft>
        <a:defRPr sz="1900" b="1">
          <a:solidFill>
            <a:schemeClr val="tx2"/>
          </a:solidFill>
          <a:latin typeface="Arial" pitchFamily="34" charset="0"/>
        </a:defRPr>
      </a:lvl3pPr>
      <a:lvl4pPr algn="l" defTabSz="957263" rtl="0" eaLnBrk="0" fontAlgn="base" hangingPunct="0">
        <a:spcBef>
          <a:spcPct val="0"/>
        </a:spcBef>
        <a:spcAft>
          <a:spcPct val="0"/>
        </a:spcAft>
        <a:defRPr sz="1900" b="1">
          <a:solidFill>
            <a:schemeClr val="tx2"/>
          </a:solidFill>
          <a:latin typeface="Arial" pitchFamily="34" charset="0"/>
        </a:defRPr>
      </a:lvl4pPr>
      <a:lvl5pPr algn="l" defTabSz="957263" rtl="0" eaLnBrk="0" fontAlgn="base" hangingPunct="0">
        <a:spcBef>
          <a:spcPct val="0"/>
        </a:spcBef>
        <a:spcAft>
          <a:spcPct val="0"/>
        </a:spcAft>
        <a:defRPr sz="1900" b="1">
          <a:solidFill>
            <a:schemeClr val="tx2"/>
          </a:solidFill>
          <a:latin typeface="Arial" pitchFamily="34" charset="0"/>
        </a:defRPr>
      </a:lvl5pPr>
      <a:lvl6pPr marL="457200" algn="l" defTabSz="957263" rtl="0" fontAlgn="base">
        <a:spcBef>
          <a:spcPct val="0"/>
        </a:spcBef>
        <a:spcAft>
          <a:spcPct val="0"/>
        </a:spcAft>
        <a:defRPr sz="1900" b="1">
          <a:solidFill>
            <a:schemeClr val="tx2"/>
          </a:solidFill>
          <a:latin typeface="Arial" pitchFamily="34" charset="0"/>
        </a:defRPr>
      </a:lvl6pPr>
      <a:lvl7pPr marL="914400" algn="l" defTabSz="957263" rtl="0" fontAlgn="base">
        <a:spcBef>
          <a:spcPct val="0"/>
        </a:spcBef>
        <a:spcAft>
          <a:spcPct val="0"/>
        </a:spcAft>
        <a:defRPr sz="1900" b="1">
          <a:solidFill>
            <a:schemeClr val="tx2"/>
          </a:solidFill>
          <a:latin typeface="Arial" pitchFamily="34" charset="0"/>
        </a:defRPr>
      </a:lvl7pPr>
      <a:lvl8pPr marL="1371600" algn="l" defTabSz="957263" rtl="0" fontAlgn="base">
        <a:spcBef>
          <a:spcPct val="0"/>
        </a:spcBef>
        <a:spcAft>
          <a:spcPct val="0"/>
        </a:spcAft>
        <a:defRPr sz="1900" b="1">
          <a:solidFill>
            <a:schemeClr val="tx2"/>
          </a:solidFill>
          <a:latin typeface="Arial" pitchFamily="34" charset="0"/>
        </a:defRPr>
      </a:lvl8pPr>
      <a:lvl9pPr marL="1828800" algn="l" defTabSz="957263" rtl="0" fontAlgn="base">
        <a:spcBef>
          <a:spcPct val="0"/>
        </a:spcBef>
        <a:spcAft>
          <a:spcPct val="0"/>
        </a:spcAft>
        <a:defRPr sz="1900" b="1">
          <a:solidFill>
            <a:schemeClr val="tx2"/>
          </a:solidFill>
          <a:latin typeface="Arial" pitchFamily="34" charset="0"/>
        </a:defRPr>
      </a:lvl9pPr>
    </p:titleStyle>
    <p:bodyStyle>
      <a:lvl1pPr algn="l" defTabSz="1044575" rtl="0" eaLnBrk="0" fontAlgn="base" hangingPunct="0">
        <a:spcBef>
          <a:spcPct val="0"/>
        </a:spcBef>
        <a:spcAft>
          <a:spcPct val="0"/>
        </a:spcAft>
        <a:buClr>
          <a:schemeClr val="tx2"/>
        </a:buClr>
        <a:defRPr sz="1600">
          <a:solidFill>
            <a:srgbClr val="000000"/>
          </a:solidFill>
          <a:latin typeface="+mn-lt"/>
          <a:ea typeface="+mn-ea"/>
          <a:cs typeface="+mn-cs"/>
        </a:defRPr>
      </a:lvl1pPr>
      <a:lvl2pPr marL="220663" indent="-219075" algn="l" defTabSz="1044575" rtl="0" eaLnBrk="0" fontAlgn="base" hangingPunct="0">
        <a:spcBef>
          <a:spcPct val="0"/>
        </a:spcBef>
        <a:spcAft>
          <a:spcPct val="0"/>
        </a:spcAft>
        <a:buClr>
          <a:schemeClr val="tx2"/>
        </a:buClr>
        <a:buSzPct val="125000"/>
        <a:buFont typeface="Arial" pitchFamily="34" charset="0"/>
        <a:buChar char="▪"/>
        <a:defRPr sz="1600">
          <a:solidFill>
            <a:srgbClr val="000000"/>
          </a:solidFill>
          <a:latin typeface="+mn-lt"/>
        </a:defRPr>
      </a:lvl2pPr>
      <a:lvl3pPr marL="522288" indent="-30003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3pPr>
      <a:lvl4pPr marL="703263" indent="-179388" algn="l" defTabSz="1044575" rtl="0" eaLnBrk="0" fontAlgn="base" hangingPunct="0">
        <a:spcBef>
          <a:spcPct val="0"/>
        </a:spcBef>
        <a:spcAft>
          <a:spcPct val="0"/>
        </a:spcAft>
        <a:buClr>
          <a:schemeClr val="tx2"/>
        </a:buClr>
        <a:buSzPct val="120000"/>
        <a:buFont typeface="Arial" pitchFamily="34" charset="0"/>
        <a:buChar char="▫"/>
        <a:defRPr sz="1600">
          <a:solidFill>
            <a:srgbClr val="000000"/>
          </a:solidFill>
          <a:latin typeface="+mn-lt"/>
        </a:defRPr>
      </a:lvl4pPr>
      <a:lvl5pPr marL="852488" indent="-147638" algn="l" defTabSz="1044575" rtl="0" eaLnBrk="0" fontAlgn="base" hangingPunct="0">
        <a:spcBef>
          <a:spcPct val="0"/>
        </a:spcBef>
        <a:spcAft>
          <a:spcPct val="0"/>
        </a:spcAft>
        <a:buClr>
          <a:schemeClr val="tx2"/>
        </a:buClr>
        <a:buSzPct val="89000"/>
        <a:buFont typeface="Arial" pitchFamily="34" charset="0"/>
        <a:buChar char="-"/>
        <a:defRPr sz="1600">
          <a:solidFill>
            <a:srgbClr val="000000"/>
          </a:solidFill>
          <a:latin typeface="+mn-lt"/>
        </a:defRPr>
      </a:lvl5pPr>
      <a:lvl6pPr marL="13096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6pPr>
      <a:lvl7pPr marL="17668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7pPr>
      <a:lvl8pPr marL="22240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8pPr>
      <a:lvl9pPr marL="2681288" indent="-147638" algn="l" defTabSz="1044575" rtl="0" fontAlgn="base">
        <a:spcBef>
          <a:spcPct val="0"/>
        </a:spcBef>
        <a:spcAft>
          <a:spcPct val="0"/>
        </a:spcAft>
        <a:buClr>
          <a:schemeClr val="tx2"/>
        </a:buClr>
        <a:buSzPct val="89000"/>
        <a:buFont typeface="Arial" pitchFamily="34" charset="0"/>
        <a:buChar char="-"/>
        <a:defRPr sz="16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300" hidden="1"/>
          <p:cNvGraphicFramePr>
            <a:graphicFrameLocks/>
          </p:cNvGraphicFramePr>
          <p:nvPr userDrawn="1">
            <p:custDataLst>
              <p:tags r:id="rId14"/>
            </p:custDataLst>
            <p:extLst>
              <p:ext uri="{D42A27DB-BD31-4B8C-83A1-F6EECF244321}">
                <p14:modId xmlns:p14="http://schemas.microsoft.com/office/powerpoint/2010/main" val="2072816092"/>
              </p:ext>
            </p:extLst>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209931" name="think-cell Slide" r:id="rId17" imgW="360" imgH="360" progId="">
                  <p:embed/>
                </p:oleObj>
              </mc:Choice>
              <mc:Fallback>
                <p:oleObj name="think-cell Slide" r:id="rId17" imgW="360" imgH="360" progId="">
                  <p:embed/>
                  <p:pic>
                    <p:nvPicPr>
                      <p:cNvPr id="0" name="Picture 2"/>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AutoShape 324"/>
          <p:cNvSpPr>
            <a:spLocks noChangeArrowheads="1"/>
          </p:cNvSpPr>
          <p:nvPr userDrawn="1"/>
        </p:nvSpPr>
        <p:spPr bwMode="auto">
          <a:xfrm rot="5400000">
            <a:off x="3832836" y="-3534386"/>
            <a:ext cx="606425" cy="827209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FF9933">
                  <a:alpha val="60001"/>
                </a:srgbClr>
              </a:gs>
            </a:gsLst>
            <a:lin ang="5400000" scaled="1"/>
          </a:gradFill>
          <a:ln>
            <a:noFill/>
          </a:ln>
          <a:effectLst/>
          <a:extLst>
            <a:ext uri="{91240B29-F687-4F45-9708-019B960494DF}">
              <a14:hiddenLine xmlns:a14="http://schemas.microsoft.com/office/drawing/2010/main" w="3175" algn="ctr">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fr-FR" sz="1000">
              <a:solidFill>
                <a:srgbClr val="000000"/>
              </a:solidFill>
              <a:latin typeface="Arial"/>
            </a:endParaRPr>
          </a:p>
        </p:txBody>
      </p:sp>
      <p:sp>
        <p:nvSpPr>
          <p:cNvPr id="1028" name="McK 2. Slide Title"/>
          <p:cNvSpPr>
            <a:spLocks noGrp="1" noChangeArrowheads="1"/>
          </p:cNvSpPr>
          <p:nvPr>
            <p:ph type="title"/>
          </p:nvPr>
        </p:nvSpPr>
        <p:spPr bwMode="auto">
          <a:xfrm>
            <a:off x="441081" y="304801"/>
            <a:ext cx="8474319" cy="292388"/>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fr-FR" altLang="fr-FR" smtClean="0"/>
              <a:t>Click to edit Master title style</a:t>
            </a:r>
          </a:p>
        </p:txBody>
      </p:sp>
      <p:sp>
        <p:nvSpPr>
          <p:cNvPr id="1076" name="McK 1. On-page tracker" hidden="1"/>
          <p:cNvSpPr>
            <a:spLocks noChangeArrowheads="1"/>
          </p:cNvSpPr>
          <p:nvPr userDrawn="1"/>
        </p:nvSpPr>
        <p:spPr bwMode="auto">
          <a:xfrm>
            <a:off x="441081" y="26989"/>
            <a:ext cx="92012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808080"/>
                </a:solidFill>
              </a:rPr>
              <a:t>TRACKER</a:t>
            </a:r>
          </a:p>
        </p:txBody>
      </p:sp>
      <p:sp>
        <p:nvSpPr>
          <p:cNvPr id="1032" name="McK 3. Unit of measure" hidden="1"/>
          <p:cNvSpPr txBox="1">
            <a:spLocks noChangeArrowheads="1"/>
          </p:cNvSpPr>
          <p:nvPr userDrawn="1"/>
        </p:nvSpPr>
        <p:spPr bwMode="auto">
          <a:xfrm>
            <a:off x="441081" y="700088"/>
            <a:ext cx="847725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eaLnBrk="1" hangingPunct="1">
              <a:defRPr/>
            </a:pPr>
            <a:r>
              <a:rPr lang="fr-FR" altLang="fr-FR" sz="1500" smtClean="0">
                <a:solidFill>
                  <a:srgbClr val="808080"/>
                </a:solidFill>
              </a:rPr>
              <a:t>Unit of measure</a:t>
            </a:r>
          </a:p>
        </p:txBody>
      </p:sp>
      <p:sp>
        <p:nvSpPr>
          <p:cNvPr id="1031" name="Rectangle 286"/>
          <p:cNvSpPr>
            <a:spLocks noGrp="1" noChangeArrowheads="1"/>
          </p:cNvSpPr>
          <p:nvPr>
            <p:ph type="body" idx="1"/>
          </p:nvPr>
        </p:nvSpPr>
        <p:spPr bwMode="auto">
          <a:xfrm>
            <a:off x="997928" y="1939926"/>
            <a:ext cx="7504234"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fr-FR" altLang="fr-FR" smtClean="0"/>
              <a:t>Click to edit Master text styles</a:t>
            </a:r>
          </a:p>
          <a:p>
            <a:pPr lvl="1"/>
            <a:r>
              <a:rPr lang="fr-FR" altLang="fr-FR" smtClean="0"/>
              <a:t>Second level</a:t>
            </a:r>
          </a:p>
          <a:p>
            <a:pPr lvl="2"/>
            <a:r>
              <a:rPr lang="fr-FR" altLang="fr-FR" smtClean="0"/>
              <a:t>Third level</a:t>
            </a:r>
          </a:p>
          <a:p>
            <a:pPr lvl="3"/>
            <a:r>
              <a:rPr lang="fr-FR" altLang="fr-FR" smtClean="0"/>
              <a:t>Fourth level</a:t>
            </a:r>
          </a:p>
          <a:p>
            <a:pPr lvl="4"/>
            <a:r>
              <a:rPr lang="fr-FR" altLang="fr-FR" smtClean="0"/>
              <a:t>Fifth level</a:t>
            </a:r>
          </a:p>
        </p:txBody>
      </p:sp>
      <p:pic>
        <p:nvPicPr>
          <p:cNvPr id="2" name="Picture 16" descr="03int-PPT-22-02"/>
          <p:cNvPicPr>
            <a:picLocks noChangeAspect="1" noChangeArrowheads="1"/>
          </p:cNvPicPr>
          <p:nvPr userDrawn="1"/>
        </p:nvPicPr>
        <p:blipFill>
          <a:blip r:embed="rId19" cstate="screen">
            <a:clrChange>
              <a:clrFrom>
                <a:srgbClr val="FFFFFF"/>
              </a:clrFrom>
              <a:clrTo>
                <a:srgbClr val="FFFFFF">
                  <a:alpha val="0"/>
                </a:srgbClr>
              </a:clrTo>
            </a:clrChange>
            <a:extLst>
              <a:ext uri="{28A0092B-C50C-407E-A947-70E740481C1C}">
                <a14:useLocalDpi xmlns:a14="http://schemas.microsoft.com/office/drawing/2010/main"/>
              </a:ext>
            </a:extLst>
          </a:blip>
          <a:srcRect t="65703"/>
          <a:stretch>
            <a:fillRect/>
          </a:stretch>
        </p:blipFill>
        <p:spPr bwMode="auto">
          <a:xfrm>
            <a:off x="0" y="50450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8" name="SlideLogoText"/>
          <p:cNvSpPr>
            <a:spLocks noChangeArrowheads="1"/>
          </p:cNvSpPr>
          <p:nvPr>
            <p:custDataLst>
              <p:tags r:id="rId15"/>
            </p:custDataLst>
          </p:nvPr>
        </p:nvSpPr>
        <p:spPr bwMode="auto">
          <a:xfrm>
            <a:off x="5942166" y="6566744"/>
            <a:ext cx="255999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algn="r" eaLnBrk="1" hangingPunct="1">
              <a:defRPr/>
            </a:pPr>
            <a:r>
              <a:rPr lang="fr-FR" altLang="fr-FR" sz="1000" smtClean="0">
                <a:solidFill>
                  <a:srgbClr val="000000"/>
                </a:solidFill>
              </a:rPr>
              <a:t>Direction générale de l’offre de soins - DGOS</a:t>
            </a:r>
          </a:p>
        </p:txBody>
      </p:sp>
      <p:sp>
        <p:nvSpPr>
          <p:cNvPr id="1151" name="McK 4. Footnote" hidden="1"/>
          <p:cNvSpPr txBox="1">
            <a:spLocks noChangeArrowheads="1"/>
          </p:cNvSpPr>
          <p:nvPr/>
        </p:nvSpPr>
        <p:spPr bwMode="auto">
          <a:xfrm>
            <a:off x="441081" y="6190249"/>
            <a:ext cx="8403980"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12713" indent="-112713" defTabSz="957263">
              <a:defRPr sz="2400">
                <a:solidFill>
                  <a:schemeClr val="tx1"/>
                </a:solidFill>
                <a:latin typeface="Arial" charset="0"/>
              </a:defRPr>
            </a:lvl1pPr>
            <a:lvl2pPr marL="1103313" defTabSz="957263">
              <a:defRPr sz="2400">
                <a:solidFill>
                  <a:schemeClr val="tx1"/>
                </a:solidFill>
                <a:latin typeface="Arial" charset="0"/>
              </a:defRPr>
            </a:lvl2pPr>
            <a:lvl3pPr marL="1301750" defTabSz="957263">
              <a:defRPr sz="2400">
                <a:solidFill>
                  <a:schemeClr val="tx1"/>
                </a:solidFill>
                <a:latin typeface="Arial" charset="0"/>
              </a:defRPr>
            </a:lvl3pPr>
            <a:lvl4pPr marL="1501775"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eaLnBrk="1" hangingPunct="1">
              <a:defRPr/>
            </a:pPr>
            <a:r>
              <a:rPr lang="fr-FR" altLang="fr-FR" sz="1100" smtClean="0">
                <a:solidFill>
                  <a:srgbClr val="000000"/>
                </a:solidFill>
              </a:rPr>
              <a:t>1 Note de bas de page</a:t>
            </a:r>
          </a:p>
        </p:txBody>
      </p:sp>
      <p:sp>
        <p:nvSpPr>
          <p:cNvPr id="1154" name="McK 5. Source" hidden="1"/>
          <p:cNvSpPr>
            <a:spLocks noChangeArrowheads="1"/>
          </p:cNvSpPr>
          <p:nvPr/>
        </p:nvSpPr>
        <p:spPr bwMode="auto">
          <a:xfrm>
            <a:off x="441081" y="6559050"/>
            <a:ext cx="6746631"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96913" indent="-696913" defTabSz="957263">
              <a:tabLst>
                <a:tab pos="696913" algn="l"/>
              </a:tabLst>
              <a:defRPr sz="2400">
                <a:solidFill>
                  <a:schemeClr val="tx1"/>
                </a:solidFill>
                <a:latin typeface="Arial" charset="0"/>
              </a:defRPr>
            </a:lvl1pPr>
            <a:lvl2pPr marL="862013" indent="-152400" defTabSz="957263">
              <a:tabLst>
                <a:tab pos="696913" algn="l"/>
              </a:tabLst>
              <a:defRPr sz="2400">
                <a:solidFill>
                  <a:schemeClr val="tx1"/>
                </a:solidFill>
                <a:latin typeface="Arial" charset="0"/>
              </a:defRPr>
            </a:lvl2pPr>
            <a:lvl3pPr marL="1023938" indent="-160338" defTabSz="957263">
              <a:tabLst>
                <a:tab pos="696913" algn="l"/>
              </a:tabLst>
              <a:defRPr sz="2400">
                <a:solidFill>
                  <a:schemeClr val="tx1"/>
                </a:solidFill>
                <a:latin typeface="Arial" charset="0"/>
              </a:defRPr>
            </a:lvl3pPr>
            <a:lvl4pPr marL="1168400" indent="-142875" defTabSz="957263">
              <a:tabLst>
                <a:tab pos="696913" algn="l"/>
              </a:tabLst>
              <a:defRPr sz="2400">
                <a:solidFill>
                  <a:schemeClr val="tx1"/>
                </a:solidFill>
                <a:latin typeface="Arial" charset="0"/>
              </a:defRPr>
            </a:lvl4pPr>
            <a:lvl5pPr marL="1330325" indent="-158750" defTabSz="957263">
              <a:tabLst>
                <a:tab pos="696913" algn="l"/>
              </a:tabLst>
              <a:defRPr sz="2400">
                <a:solidFill>
                  <a:schemeClr val="tx1"/>
                </a:solidFill>
                <a:latin typeface="Arial" charset="0"/>
              </a:defRPr>
            </a:lvl5pPr>
            <a:lvl6pPr marL="1787525" indent="-158750" defTabSz="957263" fontAlgn="base">
              <a:spcBef>
                <a:spcPct val="0"/>
              </a:spcBef>
              <a:spcAft>
                <a:spcPct val="0"/>
              </a:spcAft>
              <a:tabLst>
                <a:tab pos="696913" algn="l"/>
              </a:tabLst>
              <a:defRPr sz="2400">
                <a:solidFill>
                  <a:schemeClr val="tx1"/>
                </a:solidFill>
                <a:latin typeface="Arial" charset="0"/>
              </a:defRPr>
            </a:lvl6pPr>
            <a:lvl7pPr marL="2244725" indent="-158750" defTabSz="957263" fontAlgn="base">
              <a:spcBef>
                <a:spcPct val="0"/>
              </a:spcBef>
              <a:spcAft>
                <a:spcPct val="0"/>
              </a:spcAft>
              <a:tabLst>
                <a:tab pos="696913" algn="l"/>
              </a:tabLst>
              <a:defRPr sz="2400">
                <a:solidFill>
                  <a:schemeClr val="tx1"/>
                </a:solidFill>
                <a:latin typeface="Arial" charset="0"/>
              </a:defRPr>
            </a:lvl7pPr>
            <a:lvl8pPr marL="2701925" indent="-158750" defTabSz="957263" fontAlgn="base">
              <a:spcBef>
                <a:spcPct val="0"/>
              </a:spcBef>
              <a:spcAft>
                <a:spcPct val="0"/>
              </a:spcAft>
              <a:tabLst>
                <a:tab pos="696913" algn="l"/>
              </a:tabLst>
              <a:defRPr sz="2400">
                <a:solidFill>
                  <a:schemeClr val="tx1"/>
                </a:solidFill>
                <a:latin typeface="Arial" charset="0"/>
              </a:defRPr>
            </a:lvl8pPr>
            <a:lvl9pPr marL="3159125" indent="-158750" defTabSz="957263" fontAlgn="base">
              <a:spcBef>
                <a:spcPct val="0"/>
              </a:spcBef>
              <a:spcAft>
                <a:spcPct val="0"/>
              </a:spcAft>
              <a:tabLst>
                <a:tab pos="696913" algn="l"/>
              </a:tabLst>
              <a:defRPr sz="2400">
                <a:solidFill>
                  <a:schemeClr val="tx1"/>
                </a:solidFill>
                <a:latin typeface="Arial" charset="0"/>
              </a:defRPr>
            </a:lvl9pPr>
          </a:lstStyle>
          <a:p>
            <a:pPr eaLnBrk="1" hangingPunct="1">
              <a:defRPr/>
            </a:pPr>
            <a:r>
              <a:rPr lang="fr-FR" altLang="fr-FR" sz="1100" smtClean="0">
                <a:solidFill>
                  <a:srgbClr val="000000"/>
                </a:solidFill>
              </a:rPr>
              <a:t>SOURCE : Nom de la source</a:t>
            </a:r>
          </a:p>
        </p:txBody>
      </p:sp>
      <p:sp>
        <p:nvSpPr>
          <p:cNvPr id="1304" name="Rectangle 280"/>
          <p:cNvSpPr>
            <a:spLocks noGrp="1" noChangeArrowheads="1"/>
          </p:cNvSpPr>
          <p:nvPr>
            <p:ph type="sldNum" sz="quarter" idx="4"/>
          </p:nvPr>
        </p:nvSpPr>
        <p:spPr bwMode="auto">
          <a:xfrm>
            <a:off x="8719039" y="6565901"/>
            <a:ext cx="199292"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bodyPr>
          <a:lstStyle>
            <a:lvl1pPr defTabSz="977900">
              <a:defRPr>
                <a:solidFill>
                  <a:srgbClr val="000000"/>
                </a:solidFill>
              </a:defRPr>
            </a:lvl1pPr>
          </a:lstStyle>
          <a:p>
            <a:pPr eaLnBrk="1" hangingPunct="1">
              <a:defRPr/>
            </a:pPr>
            <a:fld id="{6B7F90DC-857C-4C18-A8F7-07E0540F5D36}" type="slidenum">
              <a:rPr lang="fr-FR" altLang="fr-FR" sz="1000">
                <a:latin typeface="Arial"/>
              </a:rPr>
              <a:pPr eaLnBrk="1" hangingPunct="1">
                <a:defRPr/>
              </a:pPr>
              <a:t>‹N°›</a:t>
            </a:fld>
            <a:r>
              <a:rPr lang="fr-FR" altLang="fr-FR" sz="1000">
                <a:latin typeface="Arial"/>
              </a:rPr>
              <a:t> </a:t>
            </a:r>
          </a:p>
        </p:txBody>
      </p:sp>
      <p:sp>
        <p:nvSpPr>
          <p:cNvPr id="1312" name="SlideLogoSeparator"/>
          <p:cNvSpPr>
            <a:spLocks noChangeArrowheads="1"/>
          </p:cNvSpPr>
          <p:nvPr>
            <p:custDataLst>
              <p:tags r:id="rId16"/>
            </p:custDataLst>
          </p:nvPr>
        </p:nvSpPr>
        <p:spPr bwMode="auto">
          <a:xfrm>
            <a:off x="8597452" y="6549281"/>
            <a:ext cx="3366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defTabSz="957263">
              <a:defRPr sz="2400">
                <a:solidFill>
                  <a:schemeClr val="tx1"/>
                </a:solidFill>
                <a:latin typeface="Arial" charset="0"/>
              </a:defRPr>
            </a:lvl1pPr>
            <a:lvl2pPr marL="477838" defTabSz="957263">
              <a:defRPr sz="2400">
                <a:solidFill>
                  <a:schemeClr val="tx1"/>
                </a:solidFill>
                <a:latin typeface="Arial" charset="0"/>
              </a:defRPr>
            </a:lvl2pPr>
            <a:lvl3pPr marL="957263" defTabSz="957263">
              <a:defRPr sz="2400">
                <a:solidFill>
                  <a:schemeClr val="tx1"/>
                </a:solidFill>
                <a:latin typeface="Arial" charset="0"/>
              </a:defRPr>
            </a:lvl3pPr>
            <a:lvl4pPr marL="1436688" defTabSz="957263">
              <a:defRPr sz="2400">
                <a:solidFill>
                  <a:schemeClr val="tx1"/>
                </a:solidFill>
                <a:latin typeface="Arial" charset="0"/>
              </a:defRPr>
            </a:lvl4pPr>
            <a:lvl5pPr marL="1916113" defTabSz="957263">
              <a:defRPr sz="2400">
                <a:solidFill>
                  <a:schemeClr val="tx1"/>
                </a:solidFill>
                <a:latin typeface="Arial" charset="0"/>
              </a:defRPr>
            </a:lvl5pPr>
            <a:lvl6pPr marL="2373313" defTabSz="957263" fontAlgn="base">
              <a:spcBef>
                <a:spcPct val="0"/>
              </a:spcBef>
              <a:spcAft>
                <a:spcPct val="0"/>
              </a:spcAft>
              <a:defRPr sz="2400">
                <a:solidFill>
                  <a:schemeClr val="tx1"/>
                </a:solidFill>
                <a:latin typeface="Arial" charset="0"/>
              </a:defRPr>
            </a:lvl6pPr>
            <a:lvl7pPr marL="2830513" defTabSz="957263" fontAlgn="base">
              <a:spcBef>
                <a:spcPct val="0"/>
              </a:spcBef>
              <a:spcAft>
                <a:spcPct val="0"/>
              </a:spcAft>
              <a:defRPr sz="2400">
                <a:solidFill>
                  <a:schemeClr val="tx1"/>
                </a:solidFill>
                <a:latin typeface="Arial" charset="0"/>
              </a:defRPr>
            </a:lvl7pPr>
            <a:lvl8pPr marL="3287713" defTabSz="957263" fontAlgn="base">
              <a:spcBef>
                <a:spcPct val="0"/>
              </a:spcBef>
              <a:spcAft>
                <a:spcPct val="0"/>
              </a:spcAft>
              <a:defRPr sz="2400">
                <a:solidFill>
                  <a:schemeClr val="tx1"/>
                </a:solidFill>
                <a:latin typeface="Arial" charset="0"/>
              </a:defRPr>
            </a:lvl8pPr>
            <a:lvl9pPr marL="3744913" defTabSz="957263" fontAlgn="base">
              <a:spcBef>
                <a:spcPct val="0"/>
              </a:spcBef>
              <a:spcAft>
                <a:spcPct val="0"/>
              </a:spcAft>
              <a:defRPr sz="2400">
                <a:solidFill>
                  <a:schemeClr val="tx1"/>
                </a:solidFill>
                <a:latin typeface="Arial" charset="0"/>
              </a:defRPr>
            </a:lvl9pPr>
          </a:lstStyle>
          <a:p>
            <a:pPr algn="r" eaLnBrk="1" hangingPunct="1">
              <a:defRPr/>
            </a:pPr>
            <a:r>
              <a:rPr lang="fr-FR" altLang="fr-FR" sz="1000" smtClean="0">
                <a:solidFill>
                  <a:srgbClr val="000000"/>
                </a:solidFill>
              </a:rPr>
              <a:t>|</a:t>
            </a:r>
          </a:p>
        </p:txBody>
      </p:sp>
      <p:grpSp>
        <p:nvGrpSpPr>
          <p:cNvPr id="3" name="ACET" hidden="1"/>
          <p:cNvGrpSpPr>
            <a:grpSpLocks/>
          </p:cNvGrpSpPr>
          <p:nvPr userDrawn="1"/>
        </p:nvGrpSpPr>
        <p:grpSpPr bwMode="auto">
          <a:xfrm>
            <a:off x="1481505" y="1125017"/>
            <a:ext cx="4352192" cy="543446"/>
            <a:chOff x="915" y="695"/>
            <a:chExt cx="2686" cy="335"/>
          </a:xfrm>
        </p:grpSpPr>
        <p:cxnSp>
          <p:nvCxnSpPr>
            <p:cNvPr id="1041" name="AutoShape 318" hidden="1"/>
            <p:cNvCxnSpPr>
              <a:cxnSpLocks noChangeShapeType="1"/>
              <a:stCxn id="1343" idx="4"/>
              <a:endCxn id="1343"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43" name="AutoShape 319" hidden="1"/>
            <p:cNvSpPr>
              <a:spLocks noChangeArrowheads="1"/>
            </p:cNvSpPr>
            <p:nvPr/>
          </p:nvSpPr>
          <p:spPr bwMode="auto">
            <a:xfrm>
              <a:off x="915" y="695"/>
              <a:ext cx="2686" cy="33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9548" anchor="b">
              <a:spAutoFit/>
            </a:bodyPr>
            <a:lstStyle>
              <a:lvl1pPr defTabSz="977900">
                <a:defRPr sz="2400">
                  <a:solidFill>
                    <a:schemeClr val="tx1"/>
                  </a:solidFill>
                  <a:latin typeface="Arial" charset="0"/>
                </a:defRPr>
              </a:lvl1pPr>
              <a:lvl2pPr marL="488950" defTabSz="977900">
                <a:defRPr sz="2400">
                  <a:solidFill>
                    <a:schemeClr val="tx1"/>
                  </a:solidFill>
                  <a:latin typeface="Arial" charset="0"/>
                </a:defRPr>
              </a:lvl2pPr>
              <a:lvl3pPr marL="977900" defTabSz="977900">
                <a:defRPr sz="2400">
                  <a:solidFill>
                    <a:schemeClr val="tx1"/>
                  </a:solidFill>
                  <a:latin typeface="Arial" charset="0"/>
                </a:defRPr>
              </a:lvl3pPr>
              <a:lvl4pPr marL="1466850" defTabSz="977900">
                <a:defRPr sz="2400">
                  <a:solidFill>
                    <a:schemeClr val="tx1"/>
                  </a:solidFill>
                  <a:latin typeface="Arial" charset="0"/>
                </a:defRPr>
              </a:lvl4pPr>
              <a:lvl5pPr marL="1954213" defTabSz="977900">
                <a:defRPr sz="2400">
                  <a:solidFill>
                    <a:schemeClr val="tx1"/>
                  </a:solidFill>
                  <a:latin typeface="Arial" charset="0"/>
                </a:defRPr>
              </a:lvl5pPr>
              <a:lvl6pPr marL="2411413" defTabSz="977900" fontAlgn="base">
                <a:spcBef>
                  <a:spcPct val="0"/>
                </a:spcBef>
                <a:spcAft>
                  <a:spcPct val="0"/>
                </a:spcAft>
                <a:defRPr sz="2400">
                  <a:solidFill>
                    <a:schemeClr val="tx1"/>
                  </a:solidFill>
                  <a:latin typeface="Arial" charset="0"/>
                </a:defRPr>
              </a:lvl6pPr>
              <a:lvl7pPr marL="2868613" defTabSz="977900" fontAlgn="base">
                <a:spcBef>
                  <a:spcPct val="0"/>
                </a:spcBef>
                <a:spcAft>
                  <a:spcPct val="0"/>
                </a:spcAft>
                <a:defRPr sz="2400">
                  <a:solidFill>
                    <a:schemeClr val="tx1"/>
                  </a:solidFill>
                  <a:latin typeface="Arial" charset="0"/>
                </a:defRPr>
              </a:lvl7pPr>
              <a:lvl8pPr marL="3325813" defTabSz="977900" fontAlgn="base">
                <a:spcBef>
                  <a:spcPct val="0"/>
                </a:spcBef>
                <a:spcAft>
                  <a:spcPct val="0"/>
                </a:spcAft>
                <a:defRPr sz="2400">
                  <a:solidFill>
                    <a:schemeClr val="tx1"/>
                  </a:solidFill>
                  <a:latin typeface="Arial" charset="0"/>
                </a:defRPr>
              </a:lvl8pPr>
              <a:lvl9pPr marL="3783013" defTabSz="977900" fontAlgn="base">
                <a:spcBef>
                  <a:spcPct val="0"/>
                </a:spcBef>
                <a:spcAft>
                  <a:spcPct val="0"/>
                </a:spcAft>
                <a:defRPr sz="2400">
                  <a:solidFill>
                    <a:schemeClr val="tx1"/>
                  </a:solidFill>
                  <a:latin typeface="Arial" charset="0"/>
                </a:defRPr>
              </a:lvl9pPr>
            </a:lstStyle>
            <a:p>
              <a:pPr eaLnBrk="1" hangingPunct="1">
                <a:defRPr/>
              </a:pPr>
              <a:r>
                <a:rPr lang="fr-FR" altLang="fr-FR" sz="1700" b="1" smtClean="0">
                  <a:solidFill>
                    <a:srgbClr val="000000"/>
                  </a:solidFill>
                </a:rPr>
                <a:t>Title</a:t>
              </a:r>
            </a:p>
            <a:p>
              <a:pPr eaLnBrk="1" hangingPunct="1">
                <a:defRPr/>
              </a:pPr>
              <a:r>
                <a:rPr lang="fr-FR" altLang="fr-FR" sz="1700" smtClean="0">
                  <a:solidFill>
                    <a:srgbClr val="808080"/>
                  </a:solidFill>
                </a:rPr>
                <a:t>Unit of measure</a:t>
              </a:r>
            </a:p>
          </p:txBody>
        </p:sp>
      </p:grpSp>
      <p:pic>
        <p:nvPicPr>
          <p:cNvPr id="1039" name="Image 52" descr="C:\Documents and Settings\Jbseblain\Bureau\Ebauche-sphères-2.jpg"/>
          <p:cNvPicPr>
            <a:picLocks noChangeAspect="1" noChangeArrowheads="1"/>
          </p:cNvPicPr>
          <p:nvPr userDrawn="1"/>
        </p:nvPicPr>
        <p:blipFill>
          <a:blip r:embed="rId2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593016" y="5695950"/>
            <a:ext cx="508489"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327" descr="phare"/>
          <p:cNvPicPr>
            <a:picLocks noChangeAspect="1" noChangeArrowheads="1"/>
          </p:cNvPicPr>
          <p:nvPr userDrawn="1"/>
        </p:nvPicPr>
        <p:blipFill>
          <a:blip r:embed="rId21" cstate="screen">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396" y="3429000"/>
            <a:ext cx="1002324"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defTabSz="957263" rtl="0" eaLnBrk="0" fontAlgn="base" hangingPunct="0">
        <a:spcBef>
          <a:spcPct val="0"/>
        </a:spcBef>
        <a:spcAft>
          <a:spcPct val="0"/>
        </a:spcAft>
        <a:defRPr sz="1900" b="1">
          <a:solidFill>
            <a:schemeClr val="tx2"/>
          </a:solidFill>
          <a:latin typeface="+mj-lt"/>
          <a:ea typeface="+mj-ea"/>
          <a:cs typeface="+mj-cs"/>
        </a:defRPr>
      </a:lvl1pPr>
      <a:lvl2pPr algn="l" defTabSz="957263" rtl="0" eaLnBrk="0" fontAlgn="base" hangingPunct="0">
        <a:spcBef>
          <a:spcPct val="0"/>
        </a:spcBef>
        <a:spcAft>
          <a:spcPct val="0"/>
        </a:spcAft>
        <a:defRPr sz="1900" b="1">
          <a:solidFill>
            <a:schemeClr val="tx2"/>
          </a:solidFill>
          <a:latin typeface="Arial" charset="0"/>
        </a:defRPr>
      </a:lvl2pPr>
      <a:lvl3pPr algn="l" defTabSz="957263" rtl="0" eaLnBrk="0" fontAlgn="base" hangingPunct="0">
        <a:spcBef>
          <a:spcPct val="0"/>
        </a:spcBef>
        <a:spcAft>
          <a:spcPct val="0"/>
        </a:spcAft>
        <a:defRPr sz="1900" b="1">
          <a:solidFill>
            <a:schemeClr val="tx2"/>
          </a:solidFill>
          <a:latin typeface="Arial" charset="0"/>
        </a:defRPr>
      </a:lvl3pPr>
      <a:lvl4pPr algn="l" defTabSz="957263" rtl="0" eaLnBrk="0" fontAlgn="base" hangingPunct="0">
        <a:spcBef>
          <a:spcPct val="0"/>
        </a:spcBef>
        <a:spcAft>
          <a:spcPct val="0"/>
        </a:spcAft>
        <a:defRPr sz="1900" b="1">
          <a:solidFill>
            <a:schemeClr val="tx2"/>
          </a:solidFill>
          <a:latin typeface="Arial" charset="0"/>
        </a:defRPr>
      </a:lvl4pPr>
      <a:lvl5pPr algn="l" defTabSz="957263" rtl="0" eaLnBrk="0" fontAlgn="base" hangingPunct="0">
        <a:spcBef>
          <a:spcPct val="0"/>
        </a:spcBef>
        <a:spcAft>
          <a:spcPct val="0"/>
        </a:spcAft>
        <a:defRPr sz="1900" b="1">
          <a:solidFill>
            <a:schemeClr val="tx2"/>
          </a:solidFill>
          <a:latin typeface="Arial" charset="0"/>
        </a:defRPr>
      </a:lvl5pPr>
      <a:lvl6pPr marL="457200" algn="l" defTabSz="957263" rtl="0" fontAlgn="base">
        <a:spcBef>
          <a:spcPct val="0"/>
        </a:spcBef>
        <a:spcAft>
          <a:spcPct val="0"/>
        </a:spcAft>
        <a:defRPr sz="1900" b="1">
          <a:solidFill>
            <a:schemeClr val="tx2"/>
          </a:solidFill>
          <a:latin typeface="Arial" charset="0"/>
        </a:defRPr>
      </a:lvl6pPr>
      <a:lvl7pPr marL="914400" algn="l" defTabSz="957263" rtl="0" fontAlgn="base">
        <a:spcBef>
          <a:spcPct val="0"/>
        </a:spcBef>
        <a:spcAft>
          <a:spcPct val="0"/>
        </a:spcAft>
        <a:defRPr sz="1900" b="1">
          <a:solidFill>
            <a:schemeClr val="tx2"/>
          </a:solidFill>
          <a:latin typeface="Arial" charset="0"/>
        </a:defRPr>
      </a:lvl7pPr>
      <a:lvl8pPr marL="1371600" algn="l" defTabSz="957263" rtl="0" fontAlgn="base">
        <a:spcBef>
          <a:spcPct val="0"/>
        </a:spcBef>
        <a:spcAft>
          <a:spcPct val="0"/>
        </a:spcAft>
        <a:defRPr sz="1900" b="1">
          <a:solidFill>
            <a:schemeClr val="tx2"/>
          </a:solidFill>
          <a:latin typeface="Arial" charset="0"/>
        </a:defRPr>
      </a:lvl8pPr>
      <a:lvl9pPr marL="1828800" algn="l" defTabSz="957263" rtl="0" fontAlgn="base">
        <a:spcBef>
          <a:spcPct val="0"/>
        </a:spcBef>
        <a:spcAft>
          <a:spcPct val="0"/>
        </a:spcAft>
        <a:defRPr sz="1900" b="1">
          <a:solidFill>
            <a:schemeClr val="tx2"/>
          </a:solidFill>
          <a:latin typeface="Arial" charset="0"/>
        </a:defRPr>
      </a:lvl9pPr>
    </p:titleStyle>
    <p:bodyStyle>
      <a:lvl1pPr algn="l" defTabSz="1044575" rtl="0" eaLnBrk="0" fontAlgn="base" hangingPunct="0">
        <a:spcBef>
          <a:spcPct val="0"/>
        </a:spcBef>
        <a:spcAft>
          <a:spcPct val="0"/>
        </a:spcAft>
        <a:buClr>
          <a:schemeClr val="tx2"/>
        </a:buClr>
        <a:defRPr sz="1600">
          <a:solidFill>
            <a:srgbClr val="000000"/>
          </a:solidFill>
          <a:latin typeface="+mn-lt"/>
          <a:ea typeface="+mn-ea"/>
          <a:cs typeface="+mn-cs"/>
        </a:defRPr>
      </a:lvl1pPr>
      <a:lvl2pPr marL="220663" indent="-219075" algn="l" defTabSz="1044575" rtl="0" eaLnBrk="0" fontAlgn="base" hangingPunct="0">
        <a:spcBef>
          <a:spcPct val="0"/>
        </a:spcBef>
        <a:spcAft>
          <a:spcPct val="0"/>
        </a:spcAft>
        <a:buClr>
          <a:schemeClr val="tx2"/>
        </a:buClr>
        <a:buSzPct val="125000"/>
        <a:buFont typeface="Arial" charset="0"/>
        <a:buChar char="▪"/>
        <a:defRPr sz="1600">
          <a:solidFill>
            <a:srgbClr val="000000"/>
          </a:solidFill>
          <a:latin typeface="+mn-lt"/>
        </a:defRPr>
      </a:lvl2pPr>
      <a:lvl3pPr marL="522288" indent="-300038" algn="l" defTabSz="1044575" rtl="0" eaLnBrk="0" fontAlgn="base" hangingPunct="0">
        <a:spcBef>
          <a:spcPct val="0"/>
        </a:spcBef>
        <a:spcAft>
          <a:spcPct val="0"/>
        </a:spcAft>
        <a:buClr>
          <a:schemeClr val="tx2"/>
        </a:buClr>
        <a:buSzPct val="120000"/>
        <a:buFont typeface="Arial" charset="0"/>
        <a:buChar char="–"/>
        <a:defRPr sz="1600">
          <a:solidFill>
            <a:srgbClr val="000000"/>
          </a:solidFill>
          <a:latin typeface="+mn-lt"/>
        </a:defRPr>
      </a:lvl3pPr>
      <a:lvl4pPr marL="703263" indent="-179388" algn="l" defTabSz="1044575" rtl="0" eaLnBrk="0" fontAlgn="base" hangingPunct="0">
        <a:spcBef>
          <a:spcPct val="0"/>
        </a:spcBef>
        <a:spcAft>
          <a:spcPct val="0"/>
        </a:spcAft>
        <a:buClr>
          <a:schemeClr val="tx2"/>
        </a:buClr>
        <a:buSzPct val="120000"/>
        <a:buFont typeface="Arial" charset="0"/>
        <a:buChar char="▫"/>
        <a:defRPr sz="1600">
          <a:solidFill>
            <a:srgbClr val="000000"/>
          </a:solidFill>
          <a:latin typeface="+mn-lt"/>
        </a:defRPr>
      </a:lvl4pPr>
      <a:lvl5pPr marL="852488" indent="-147638" algn="l" defTabSz="1044575" rtl="0" eaLnBrk="0" fontAlgn="base" hangingPunct="0">
        <a:spcBef>
          <a:spcPct val="0"/>
        </a:spcBef>
        <a:spcAft>
          <a:spcPct val="0"/>
        </a:spcAft>
        <a:buClr>
          <a:schemeClr val="tx2"/>
        </a:buClr>
        <a:buSzPct val="89000"/>
        <a:buFont typeface="Arial" charset="0"/>
        <a:buChar char="-"/>
        <a:defRPr sz="1600">
          <a:solidFill>
            <a:srgbClr val="000000"/>
          </a:solidFill>
          <a:latin typeface="+mn-lt"/>
        </a:defRPr>
      </a:lvl5pPr>
      <a:lvl6pPr marL="13096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6pPr>
      <a:lvl7pPr marL="17668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7pPr>
      <a:lvl8pPr marL="22240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8pPr>
      <a:lvl9pPr marL="2681288" indent="-147638" algn="l" defTabSz="1044575" rtl="0" fontAlgn="base">
        <a:spcBef>
          <a:spcPct val="0"/>
        </a:spcBef>
        <a:spcAft>
          <a:spcPct val="0"/>
        </a:spcAft>
        <a:buClr>
          <a:schemeClr val="tx2"/>
        </a:buClr>
        <a:buSzPct val="89000"/>
        <a:buFont typeface="Arial" charset="0"/>
        <a:buChar char="-"/>
        <a:defRPr sz="1600">
          <a:solidFill>
            <a:srgbClr val="00000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ext Box 9"/>
          <p:cNvSpPr txBox="1">
            <a:spLocks noChangeArrowheads="1"/>
          </p:cNvSpPr>
          <p:nvPr/>
        </p:nvSpPr>
        <p:spPr bwMode="auto">
          <a:xfrm>
            <a:off x="1403648" y="4797153"/>
            <a:ext cx="7200800" cy="868223"/>
          </a:xfrm>
          <a:prstGeom prst="rect">
            <a:avLst/>
          </a:prstGeom>
          <a:noFill/>
          <a:ln w="9525">
            <a:solidFill>
              <a:schemeClr val="accent2">
                <a:lumMod val="75000"/>
              </a:schemeClr>
            </a:solidFill>
            <a:miter lim="800000"/>
            <a:headEnd/>
            <a:tailEnd/>
          </a:ln>
        </p:spPr>
        <p:txBody>
          <a:bodyPr wrap="square" lIns="67346" tIns="33673" rIns="67346" bIns="33673">
            <a:spAutoFit/>
          </a:bodyPr>
          <a:lstStyle/>
          <a:p>
            <a:pPr algn="ctr" eaLnBrk="0" hangingPunct="0"/>
            <a:r>
              <a:rPr lang="fr-FR" sz="2000" dirty="0" smtClean="0">
                <a:solidFill>
                  <a:srgbClr val="AD006D"/>
                </a:solidFill>
                <a:ea typeface="ＭＳ Ｐゴシック"/>
                <a:cs typeface="ＭＳ Ｐゴシック"/>
              </a:rPr>
              <a:t>Groupes de travail nationaux PHARE 2016</a:t>
            </a:r>
            <a:endParaRPr lang="fr-FR" sz="2000" dirty="0">
              <a:solidFill>
                <a:srgbClr val="AD006D"/>
              </a:solidFill>
              <a:ea typeface="ＭＳ Ｐゴシック"/>
              <a:cs typeface="ＭＳ Ｐゴシック"/>
            </a:endParaRPr>
          </a:p>
          <a:p>
            <a:pPr algn="ctr" eaLnBrk="0" hangingPunct="0"/>
            <a:endParaRPr lang="fr-FR" sz="1400" dirty="0">
              <a:solidFill>
                <a:srgbClr val="AD006D"/>
              </a:solidFill>
              <a:latin typeface="Eurostile"/>
              <a:ea typeface="ＭＳ Ｐゴシック"/>
              <a:cs typeface="ＭＳ Ｐゴシック"/>
            </a:endParaRPr>
          </a:p>
          <a:p>
            <a:pPr algn="ctr" eaLnBrk="0" hangingPunct="0"/>
            <a:r>
              <a:rPr lang="fr-FR" b="1" dirty="0" smtClean="0">
                <a:solidFill>
                  <a:srgbClr val="AD006D"/>
                </a:solidFill>
                <a:latin typeface="Eurostile"/>
                <a:ea typeface="ＭＳ Ｐゴシック"/>
                <a:cs typeface="ＭＳ Ｐゴシック"/>
              </a:rPr>
              <a:t>Fiches signalétiques indicateurs</a:t>
            </a:r>
            <a:endParaRPr lang="fr-FR" sz="1500" dirty="0">
              <a:solidFill>
                <a:srgbClr val="AD006D"/>
              </a:solidFill>
              <a:latin typeface="Eurostile"/>
              <a:ea typeface="ＭＳ Ｐゴシック"/>
              <a:cs typeface="ＭＳ Ｐゴシック"/>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10</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870438305"/>
              </p:ext>
            </p:extLst>
          </p:nvPr>
        </p:nvGraphicFramePr>
        <p:xfrm>
          <a:off x="128835" y="996464"/>
          <a:ext cx="8949954" cy="5397248"/>
        </p:xfrm>
        <a:graphic>
          <a:graphicData uri="http://schemas.openxmlformats.org/drawingml/2006/table">
            <a:tbl>
              <a:tblPr firstRow="1" bandRow="1">
                <a:tableStyleId>{5C22544A-7EE6-4342-B048-85BDC9FD1C3A}</a:tableStyleId>
              </a:tblPr>
              <a:tblGrid>
                <a:gridCol w="1234477"/>
                <a:gridCol w="3239600"/>
                <a:gridCol w="4475877"/>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Part</a:t>
                      </a:r>
                      <a:r>
                        <a:rPr lang="fr-FR" sz="1200" b="1" i="0" u="none" strike="noStrike" baseline="0" dirty="0" smtClean="0">
                          <a:solidFill>
                            <a:schemeClr val="bg1"/>
                          </a:solidFill>
                          <a:latin typeface="Calibri"/>
                        </a:rPr>
                        <a:t> relative des </a:t>
                      </a:r>
                      <a:r>
                        <a:rPr lang="fr-FR" sz="1200" b="1" i="0" u="none" strike="noStrike" dirty="0" smtClean="0">
                          <a:solidFill>
                            <a:schemeClr val="bg1"/>
                          </a:solidFill>
                          <a:latin typeface="Calibri"/>
                        </a:rPr>
                        <a:t>actions communes du PAAT sur l’ensemble des actions du</a:t>
                      </a:r>
                      <a:r>
                        <a:rPr lang="fr-FR" sz="1200" b="1" i="0" u="none" strike="noStrike" baseline="0" dirty="0" smtClean="0">
                          <a:solidFill>
                            <a:schemeClr val="bg1"/>
                          </a:solidFill>
                          <a:latin typeface="Calibri"/>
                        </a:rPr>
                        <a:t> PAAT</a:t>
                      </a:r>
                      <a:endParaRPr lang="fr-FR" sz="1200" b="1" i="0" u="none" strike="noStrike" dirty="0">
                        <a:solidFill>
                          <a:schemeClr val="bg1"/>
                        </a:solidFill>
                        <a:latin typeface="Calibri"/>
                      </a:endParaRPr>
                    </a:p>
                  </a:txBody>
                  <a:tcPr marL="9525" marR="9525" marT="9525" marB="0" anchor="ctr"/>
                </a:tc>
              </a:tr>
              <a:tr h="35014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Valeur de référence cible de 30% (à valider par le GHT).</a:t>
                      </a:r>
                      <a:endParaRPr lang="fr-FR" sz="1100" b="0" i="0" u="none" strike="noStrike" dirty="0">
                        <a:solidFill>
                          <a:schemeClr val="tx1"/>
                        </a:solidFill>
                        <a:latin typeface="Calibri"/>
                      </a:endParaRPr>
                    </a:p>
                  </a:txBody>
                  <a:tcPr marL="9525" marR="9525" marT="9525" marB="0" anchor="ctr"/>
                </a:tc>
              </a:tr>
              <a:tr h="31488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C-G-P-A-1</a:t>
                      </a:r>
                      <a:endParaRPr lang="fr-FR" sz="1100" b="0" i="0" u="none" strike="noStrike" dirty="0">
                        <a:solidFill>
                          <a:schemeClr val="tx1"/>
                        </a:solidFill>
                        <a:latin typeface="Calibri"/>
                      </a:endParaRPr>
                    </a:p>
                  </a:txBody>
                  <a:tcPr marL="9525" marR="9525" marT="9525" marB="0" anchor="ctr"/>
                </a:tc>
              </a:tr>
              <a:tr h="6212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Mesurer la</a:t>
                      </a:r>
                      <a:r>
                        <a:rPr lang="fr-FR" sz="1100" b="0" i="0" u="none" strike="noStrike" baseline="0" dirty="0" smtClean="0">
                          <a:solidFill>
                            <a:schemeClr val="tx1"/>
                          </a:solidFill>
                          <a:latin typeface="Calibri"/>
                        </a:rPr>
                        <a:t> part des gains liés aux actions mutualisées ou communes par rapport aux gains de l’ensemble des actions mentionnées dans le PAAT </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indicateur de pilotage. objectif cible de 30% à valider par GHT.</a:t>
                      </a:r>
                      <a:endParaRPr lang="fr-FR" sz="1100" b="0" i="0" u="none" strike="noStrike" dirty="0">
                        <a:solidFill>
                          <a:schemeClr val="tx1"/>
                        </a:solidFill>
                        <a:latin typeface="Calibri"/>
                      </a:endParaRPr>
                    </a:p>
                  </a:txBody>
                  <a:tcPr marL="9525" marR="9525" marT="9525" marB="0" anchor="ctr"/>
                </a:tc>
              </a:tr>
              <a:tr h="2624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308816">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baseline="0" dirty="0" smtClean="0">
                          <a:solidFill>
                            <a:schemeClr val="tx1"/>
                          </a:solidFill>
                          <a:latin typeface="Calibri"/>
                        </a:rPr>
                        <a:t>Part des gains prévisionnels des actions mutualisées / gains prévisionnels de l’ensemble des actions du PAAT</a:t>
                      </a:r>
                      <a:endParaRPr lang="fr-FR" sz="1100" b="0" i="0" u="none" strike="noStrike" dirty="0">
                        <a:solidFill>
                          <a:schemeClr val="tx1"/>
                        </a:solidFill>
                        <a:latin typeface="Calibri"/>
                      </a:endParaRPr>
                    </a:p>
                  </a:txBody>
                  <a:tcPr marL="9525" marR="9525" marT="9525" marB="0" anchor="ctr"/>
                </a:tc>
              </a:tr>
              <a:tr h="37527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  </a:t>
                      </a:r>
                      <a:r>
                        <a:rPr lang="fr-FR" sz="1100" b="0" i="0" u="none" strike="noStrike" baseline="0" dirty="0" smtClean="0">
                          <a:solidFill>
                            <a:schemeClr val="tx1"/>
                          </a:solidFill>
                          <a:latin typeface="Calibri"/>
                        </a:rPr>
                        <a:t>(période de trois ans : 2017-2019)</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latin typeface="Calibri" panose="020F0502020204030204" pitchFamily="34" charset="0"/>
                        </a:rPr>
                        <a:t>Trame</a:t>
                      </a:r>
                      <a:r>
                        <a:rPr lang="fr-FR" sz="1100" baseline="0" dirty="0" smtClean="0">
                          <a:solidFill>
                            <a:schemeClr val="tx1"/>
                          </a:solidFill>
                          <a:latin typeface="Calibri" panose="020F0502020204030204" pitchFamily="34" charset="0"/>
                        </a:rPr>
                        <a:t> PAAT </a:t>
                      </a:r>
                      <a:endParaRPr lang="fr-FR" sz="1100" dirty="0">
                        <a:solidFill>
                          <a:schemeClr val="tx1"/>
                        </a:solidFill>
                        <a:latin typeface="Calibri" panose="020F0502020204030204" pitchFamily="34" charset="0"/>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7179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à suivre prioritairement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d’effectivité de la gouvernance de la fonction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11</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774203800"/>
              </p:ext>
            </p:extLst>
          </p:nvPr>
        </p:nvGraphicFramePr>
        <p:xfrm>
          <a:off x="103436" y="951385"/>
          <a:ext cx="8886452" cy="5548584"/>
        </p:xfrm>
        <a:graphic>
          <a:graphicData uri="http://schemas.openxmlformats.org/drawingml/2006/table">
            <a:tbl>
              <a:tblPr firstRow="1" bandRow="1">
                <a:tableStyleId>{5C22544A-7EE6-4342-B048-85BDC9FD1C3A}</a:tableStyleId>
              </a:tblPr>
              <a:tblGrid>
                <a:gridCol w="1225718"/>
                <a:gridCol w="3268246"/>
                <a:gridCol w="4392488"/>
              </a:tblGrid>
              <a:tr h="418975">
                <a:tc rowSpan="12">
                  <a:txBody>
                    <a:bodyPr/>
                    <a:lstStyle/>
                    <a:p>
                      <a:pPr marL="0" algn="ctr" defTabSz="914400" rtl="0" eaLnBrk="1" fontAlgn="ctr" latinLnBrk="0" hangingPunct="1"/>
                      <a:r>
                        <a:rPr lang="fr-FR" sz="1400" b="1" i="0" u="none" strike="noStrike" kern="1200" dirty="0" smtClean="0">
                          <a:solidFill>
                            <a:schemeClr val="tx1"/>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ctr" fontAlgn="ctr"/>
                      <a:r>
                        <a:rPr lang="fr-FR" sz="1200" b="1" i="0" u="none" strike="noStrike" dirty="0" smtClean="0">
                          <a:solidFill>
                            <a:schemeClr val="bg1"/>
                          </a:solidFill>
                          <a:latin typeface="Calibri"/>
                        </a:rPr>
                        <a:t>Taux moyen de participation aux actions du PAAT</a:t>
                      </a:r>
                      <a:br>
                        <a:rPr lang="fr-FR" sz="1200" b="1" i="0" u="none" strike="noStrike" dirty="0" smtClean="0">
                          <a:solidFill>
                            <a:schemeClr val="bg1"/>
                          </a:solidFill>
                          <a:latin typeface="Calibri"/>
                        </a:rPr>
                      </a:br>
                      <a:r>
                        <a:rPr lang="fr-FR" sz="1200" b="1" i="0" u="none" strike="noStrike" dirty="0" smtClean="0">
                          <a:solidFill>
                            <a:schemeClr val="bg1"/>
                          </a:solidFill>
                          <a:latin typeface="Calibri"/>
                        </a:rPr>
                        <a:t>des établissements du GHT</a:t>
                      </a:r>
                      <a:endParaRPr lang="fr-FR" sz="1200" b="1" i="0" u="none" strike="noStrike" dirty="0">
                        <a:solidFill>
                          <a:schemeClr val="bg1"/>
                        </a:solidFill>
                        <a:latin typeface="Calibri"/>
                      </a:endParaRPr>
                    </a:p>
                  </a:txBody>
                  <a:tcPr marL="9525" marR="9525" marT="9525" marB="0" anchor="ctr"/>
                </a:tc>
              </a:tr>
              <a:tr h="33172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8835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C-G-C-A-1</a:t>
                      </a:r>
                      <a:endParaRPr lang="fr-FR" sz="1100" b="0" i="0" u="none" strike="noStrike" dirty="0">
                        <a:solidFill>
                          <a:schemeClr val="tx1"/>
                        </a:solidFill>
                        <a:latin typeface="Calibri"/>
                      </a:endParaRPr>
                    </a:p>
                  </a:txBody>
                  <a:tcPr marL="9525" marR="9525" marT="9525" marB="0" anchor="ctr"/>
                </a:tc>
              </a:tr>
              <a:tr h="357756">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Evaluer le taux moyen de participation des établissements du</a:t>
                      </a:r>
                      <a:r>
                        <a:rPr lang="fr-FR" sz="1100" b="0" i="0" u="none" strike="noStrike" baseline="0" dirty="0" smtClean="0">
                          <a:solidFill>
                            <a:schemeClr val="tx1"/>
                          </a:solidFill>
                          <a:latin typeface="Calibri"/>
                        </a:rPr>
                        <a:t> GHT aux actions du PAAT</a:t>
                      </a:r>
                      <a:endParaRPr lang="fr-FR" sz="1100" b="0" i="0" u="none" strike="noStrike" dirty="0">
                        <a:solidFill>
                          <a:schemeClr val="tx1"/>
                        </a:solidFill>
                        <a:latin typeface="Calibri"/>
                      </a:endParaRPr>
                    </a:p>
                  </a:txBody>
                  <a:tcPr marL="9525" marR="9525" marT="9525" marB="0" anchor="ctr"/>
                </a:tc>
              </a:tr>
              <a:tr h="401581">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292866">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endParaRPr lang="fr-FR" sz="1100" b="0" i="1" u="none" strike="noStrike" dirty="0" smtClean="0">
                        <a:solidFill>
                          <a:schemeClr val="tx1"/>
                        </a:solidFill>
                        <a:latin typeface="Calibri"/>
                      </a:endParaRPr>
                    </a:p>
                  </a:txBody>
                  <a:tcPr marL="9525" marR="9525" marT="9525" marB="0" anchor="ctr"/>
                </a:tc>
              </a:tr>
              <a:tr h="328089">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54554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d’établissements concernés par l’action A/Nombre d’établissements du GHT) + </a:t>
                      </a: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d’établissements concernés par l’action B/Nombre d’établissements du GHT)…/Nombre d’actions du PAAT</a:t>
                      </a:r>
                    </a:p>
                  </a:txBody>
                  <a:tcPr marL="9525" marR="9525" marT="9525" marB="0" anchor="ctr"/>
                </a:tc>
              </a:tr>
              <a:tr h="393392">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Mensuel  </a:t>
                      </a:r>
                      <a:r>
                        <a:rPr lang="fr-FR" sz="1100" b="0" i="0" u="none" strike="noStrike" baseline="0" dirty="0" smtClean="0">
                          <a:solidFill>
                            <a:schemeClr val="tx1"/>
                          </a:solidFill>
                          <a:latin typeface="Calibri"/>
                        </a:rPr>
                        <a:t>(période de trois ans : 2017-2019)</a:t>
                      </a:r>
                      <a:endParaRPr lang="fr-FR" sz="1100" b="0" i="0" u="none" strike="noStrike" dirty="0" smtClean="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latin typeface="Calibri" panose="020F0502020204030204" pitchFamily="34" charset="0"/>
                        </a:rPr>
                        <a:t>Trame</a:t>
                      </a:r>
                      <a:r>
                        <a:rPr lang="fr-FR" sz="1100" baseline="0" dirty="0" smtClean="0">
                          <a:solidFill>
                            <a:schemeClr val="tx1"/>
                          </a:solidFill>
                          <a:latin typeface="Calibri" panose="020F0502020204030204" pitchFamily="34" charset="0"/>
                        </a:rPr>
                        <a:t> PAAT</a:t>
                      </a:r>
                      <a:endParaRPr lang="fr-FR" sz="1100" dirty="0">
                        <a:solidFill>
                          <a:schemeClr val="tx1"/>
                        </a:solidFill>
                        <a:latin typeface="Calibri" panose="020F0502020204030204" pitchFamily="34" charset="0"/>
                      </a:endParaRPr>
                    </a:p>
                  </a:txBody>
                  <a:tcPr marL="9525" marR="9525" marT="9525" marB="0" anchor="ctr"/>
                </a:tc>
              </a:tr>
              <a:tr h="368965">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5111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6210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d’effectivité de la gouvernance de la fonction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12</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456176941"/>
              </p:ext>
            </p:extLst>
          </p:nvPr>
        </p:nvGraphicFramePr>
        <p:xfrm>
          <a:off x="78036" y="887884"/>
          <a:ext cx="8886452" cy="5836248"/>
        </p:xfrm>
        <a:graphic>
          <a:graphicData uri="http://schemas.openxmlformats.org/drawingml/2006/table">
            <a:tbl>
              <a:tblPr firstRow="1" bandRow="1">
                <a:tableStyleId>{5C22544A-7EE6-4342-B048-85BDC9FD1C3A}</a:tableStyleId>
              </a:tblPr>
              <a:tblGrid>
                <a:gridCol w="1225718"/>
                <a:gridCol w="3268246"/>
                <a:gridCol w="4392488"/>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Taux de marchés mutualisés</a:t>
                      </a:r>
                      <a:r>
                        <a:rPr lang="fr-FR" sz="1200" b="1" i="0" u="none" strike="noStrike" baseline="0" dirty="0" smtClean="0">
                          <a:solidFill>
                            <a:schemeClr val="bg1"/>
                          </a:solidFill>
                          <a:latin typeface="Calibri"/>
                        </a:rPr>
                        <a:t> pour tous au sein du GHT</a:t>
                      </a:r>
                      <a:endParaRPr lang="fr-FR" sz="1200" b="1" i="0" u="none" strike="noStrike" dirty="0">
                        <a:solidFill>
                          <a:schemeClr val="bg1"/>
                        </a:solidFill>
                        <a:latin typeface="Calibri"/>
                      </a:endParaRPr>
                    </a:p>
                  </a:txBody>
                  <a:tcPr marL="9525" marR="9525" marT="9525" marB="0" anchor="ctr"/>
                </a:tc>
              </a:tr>
              <a:tr h="34002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43204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C-G-C-A-2</a:t>
                      </a:r>
                      <a:endParaRPr lang="fr-FR" sz="1100" b="0" i="0" u="none" strike="noStrike" dirty="0">
                        <a:solidFill>
                          <a:schemeClr val="tx1"/>
                        </a:solidFill>
                        <a:latin typeface="Calibri"/>
                      </a:endParaRPr>
                    </a:p>
                  </a:txBody>
                  <a:tcPr marL="9525" marR="9525" marT="9525" marB="0" anchor="ctr"/>
                </a:tc>
              </a:tr>
              <a:tr h="504056">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Mesurer le %</a:t>
                      </a:r>
                      <a:r>
                        <a:rPr lang="fr-FR" sz="1100" b="0" i="0" u="none" strike="noStrike" baseline="0" dirty="0" smtClean="0">
                          <a:solidFill>
                            <a:schemeClr val="tx1"/>
                          </a:solidFill>
                          <a:latin typeface="Calibri"/>
                        </a:rPr>
                        <a:t> d’actions mutualisées  (*) du PAAT </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 actions qui concernent </a:t>
                      </a:r>
                      <a:r>
                        <a:rPr lang="fr-FR" sz="1100" b="0" i="0" u="sng" strike="noStrike" baseline="0" dirty="0" smtClean="0">
                          <a:solidFill>
                            <a:schemeClr val="tx1"/>
                          </a:solidFill>
                          <a:latin typeface="Calibri"/>
                        </a:rPr>
                        <a:t>tous</a:t>
                      </a:r>
                      <a:r>
                        <a:rPr lang="fr-FR" sz="1100" b="0" i="0" u="none" strike="noStrike" baseline="0" dirty="0" smtClean="0">
                          <a:solidFill>
                            <a:schemeClr val="tx1"/>
                          </a:solidFill>
                          <a:latin typeface="Calibri"/>
                        </a:rPr>
                        <a:t> les établissements du GHT</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42630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1</a:t>
                      </a:r>
                      <a:r>
                        <a:rPr lang="fr-FR" sz="1100" b="0" i="0" u="none" strike="noStrike" baseline="30000" dirty="0" smtClean="0">
                          <a:solidFill>
                            <a:schemeClr val="tx1"/>
                          </a:solidFill>
                          <a:latin typeface="Calibri"/>
                        </a:rPr>
                        <a:t>ère</a:t>
                      </a:r>
                      <a:r>
                        <a:rPr lang="fr-FR" sz="1100" b="0" i="0" u="none" strike="noStrike" dirty="0" smtClean="0">
                          <a:solidFill>
                            <a:schemeClr val="tx1"/>
                          </a:solidFill>
                          <a:latin typeface="Calibri"/>
                        </a:rPr>
                        <a:t> série : Nombre</a:t>
                      </a:r>
                      <a:r>
                        <a:rPr lang="fr-FR" sz="1100" b="0" i="0" u="none" strike="noStrike" baseline="0" dirty="0" smtClean="0">
                          <a:solidFill>
                            <a:schemeClr val="tx1"/>
                          </a:solidFill>
                          <a:latin typeface="Calibri"/>
                        </a:rPr>
                        <a:t> d’actions qui concernent </a:t>
                      </a:r>
                      <a:r>
                        <a:rPr lang="fr-FR" sz="1100" b="0" i="0" u="sng" strike="noStrike" baseline="0" dirty="0" smtClean="0">
                          <a:solidFill>
                            <a:schemeClr val="tx1"/>
                          </a:solidFill>
                          <a:latin typeface="Calibri"/>
                        </a:rPr>
                        <a:t>tous </a:t>
                      </a:r>
                      <a:r>
                        <a:rPr lang="fr-FR" sz="1100" b="0" i="0" u="none" strike="noStrike" baseline="0" dirty="0" smtClean="0">
                          <a:solidFill>
                            <a:schemeClr val="tx1"/>
                          </a:solidFill>
                          <a:latin typeface="Calibri"/>
                        </a:rPr>
                        <a:t>les établissements du GHT/ Nombre d’actions totales du PAAT</a:t>
                      </a:r>
                    </a:p>
                    <a:p>
                      <a:pPr algn="l" fontAlgn="ctr"/>
                      <a:r>
                        <a:rPr lang="fr-FR" sz="1100" b="0" i="0" u="none" strike="noStrike" dirty="0" smtClean="0">
                          <a:solidFill>
                            <a:schemeClr val="tx1"/>
                          </a:solidFill>
                          <a:latin typeface="Calibri"/>
                        </a:rPr>
                        <a:t>2</a:t>
                      </a:r>
                      <a:r>
                        <a:rPr lang="fr-FR" sz="1100" b="0" i="0" u="none" strike="noStrike" baseline="30000" dirty="0" smtClean="0">
                          <a:solidFill>
                            <a:schemeClr val="tx1"/>
                          </a:solidFill>
                          <a:latin typeface="Calibri"/>
                        </a:rPr>
                        <a:t>ème</a:t>
                      </a:r>
                      <a:r>
                        <a:rPr lang="fr-FR" sz="1100" b="0" i="0" u="none" strike="noStrike" dirty="0" smtClean="0">
                          <a:solidFill>
                            <a:schemeClr val="tx1"/>
                          </a:solidFill>
                          <a:latin typeface="Calibri"/>
                        </a:rPr>
                        <a:t> série : Nombre</a:t>
                      </a:r>
                      <a:r>
                        <a:rPr lang="fr-FR" sz="1100" b="0" i="0" u="none" strike="noStrike" baseline="0" dirty="0" smtClean="0">
                          <a:solidFill>
                            <a:schemeClr val="tx1"/>
                          </a:solidFill>
                          <a:latin typeface="Calibri"/>
                        </a:rPr>
                        <a:t> d’actions qui concernent </a:t>
                      </a:r>
                      <a:r>
                        <a:rPr lang="fr-FR" sz="1100" b="0" i="0" u="sng" strike="noStrike" baseline="0" dirty="0" smtClean="0">
                          <a:solidFill>
                            <a:schemeClr val="tx1"/>
                          </a:solidFill>
                          <a:latin typeface="Calibri"/>
                        </a:rPr>
                        <a:t>au moins deux </a:t>
                      </a:r>
                      <a:r>
                        <a:rPr lang="fr-FR" sz="1100" b="0" i="0" u="none" strike="noStrike" baseline="0" dirty="0" smtClean="0">
                          <a:solidFill>
                            <a:schemeClr val="tx1"/>
                          </a:solidFill>
                          <a:latin typeface="Calibri"/>
                        </a:rPr>
                        <a:t>établissements du GHT/ Nombre d’actions totales du PAAT</a:t>
                      </a:r>
                      <a:endParaRPr lang="fr-FR" sz="1100" b="0" i="0" u="none" strike="noStrike" dirty="0">
                        <a:solidFill>
                          <a:schemeClr val="tx1"/>
                        </a:solidFill>
                        <a:latin typeface="Calibri"/>
                      </a:endParaRPr>
                    </a:p>
                  </a:txBody>
                  <a:tcPr marL="9525" marR="9525" marT="9525" marB="0" anchor="ctr"/>
                </a:tc>
              </a:tr>
              <a:tr h="35168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Annuelle (trois ans 2017-2019)</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dirty="0" smtClean="0">
                          <a:solidFill>
                            <a:schemeClr val="tx1"/>
                          </a:solidFill>
                          <a:latin typeface="Calibri" panose="020F0502020204030204" pitchFamily="34" charset="0"/>
                        </a:rPr>
                        <a:t>Trame</a:t>
                      </a:r>
                      <a:r>
                        <a:rPr lang="fr-FR" sz="1100" baseline="0" dirty="0" smtClean="0">
                          <a:solidFill>
                            <a:schemeClr val="tx1"/>
                          </a:solidFill>
                          <a:latin typeface="Calibri" panose="020F0502020204030204" pitchFamily="34" charset="0"/>
                        </a:rPr>
                        <a:t> PAAT</a:t>
                      </a:r>
                      <a:endParaRPr lang="fr-FR" sz="1100" b="0" i="0" u="none" strike="noStrike" dirty="0" smtClean="0">
                        <a:solidFill>
                          <a:schemeClr val="tx1"/>
                        </a:solidFill>
                        <a:latin typeface="Calibri"/>
                      </a:endParaRPr>
                    </a:p>
                  </a:txBody>
                  <a:tcPr marL="9525" marR="9525" marT="9525" marB="0" anchor="ctr"/>
                </a:tc>
              </a:tr>
              <a:tr h="216024">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0676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Janvier 2017</a:t>
                      </a: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d’effectivité de la gouvernance de la fonction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13</a:t>
            </a:fld>
            <a:r>
              <a:rPr lang="fr-FR" smtClean="0"/>
              <a:t> </a:t>
            </a:r>
            <a:endParaRPr lang="fr-FR"/>
          </a:p>
        </p:txBody>
      </p:sp>
      <p:graphicFrame>
        <p:nvGraphicFramePr>
          <p:cNvPr id="7" name="Tableau 6"/>
          <p:cNvGraphicFramePr>
            <a:graphicFrameLocks noGrp="1"/>
          </p:cNvGraphicFramePr>
          <p:nvPr/>
        </p:nvGraphicFramePr>
        <p:xfrm>
          <a:off x="90612" y="883693"/>
          <a:ext cx="8873876" cy="5844188"/>
        </p:xfrm>
        <a:graphic>
          <a:graphicData uri="http://schemas.openxmlformats.org/drawingml/2006/table">
            <a:tbl>
              <a:tblPr firstRow="1" bandRow="1">
                <a:tableStyleId>{5C22544A-7EE6-4342-B048-85BDC9FD1C3A}</a:tableStyleId>
              </a:tblPr>
              <a:tblGrid>
                <a:gridCol w="1190609"/>
                <a:gridCol w="3300202"/>
                <a:gridCol w="4383065"/>
              </a:tblGrid>
              <a:tr h="315651">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p>
                  </a:txBody>
                  <a:tcPr marL="9525" marR="9525" marT="9525" marB="0" anchor="ctr"/>
                </a:tc>
                <a:tc>
                  <a:txBody>
                    <a:bodyPr/>
                    <a:lstStyle/>
                    <a:p>
                      <a:pPr algn="l" fontAlgn="ctr"/>
                      <a:r>
                        <a:rPr lang="fr-FR" sz="1200" b="1" i="0" u="none" strike="noStrike" dirty="0" smtClean="0">
                          <a:solidFill>
                            <a:schemeClr val="bg1"/>
                          </a:solidFill>
                          <a:latin typeface="Calibri"/>
                        </a:rPr>
                        <a:t>Politique achat connue et partagée par les acteurs du</a:t>
                      </a:r>
                      <a:r>
                        <a:rPr lang="fr-FR" sz="1200" b="1" i="0" u="none" strike="noStrike" baseline="0" dirty="0" smtClean="0">
                          <a:solidFill>
                            <a:schemeClr val="bg1"/>
                          </a:solidFill>
                          <a:latin typeface="Calibri"/>
                        </a:rPr>
                        <a:t> </a:t>
                      </a:r>
                      <a:r>
                        <a:rPr lang="fr-FR" sz="1200" b="1" i="0" u="none" strike="noStrike" baseline="0" dirty="0" err="1" smtClean="0">
                          <a:solidFill>
                            <a:schemeClr val="bg1"/>
                          </a:solidFill>
                          <a:latin typeface="Calibri"/>
                        </a:rPr>
                        <a:t>process</a:t>
                      </a:r>
                      <a:r>
                        <a:rPr lang="fr-FR" sz="1200" b="1" i="0" u="none" strike="noStrike" baseline="0" dirty="0" smtClean="0">
                          <a:solidFill>
                            <a:schemeClr val="bg1"/>
                          </a:solidFill>
                          <a:latin typeface="Calibri"/>
                        </a:rPr>
                        <a:t> achat</a:t>
                      </a:r>
                      <a:endParaRPr lang="fr-FR" sz="1200" b="1" i="0" u="none" strike="noStrike" dirty="0">
                        <a:solidFill>
                          <a:schemeClr val="bg1"/>
                        </a:solidFill>
                        <a:latin typeface="Calibri"/>
                      </a:endParaRPr>
                    </a:p>
                  </a:txBody>
                  <a:tcPr marL="9525" marR="9525" marT="9525" marB="0" anchor="ctr"/>
                </a:tc>
              </a:tr>
              <a:tr h="35744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C-G-L-A-1</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Définition de l'indicateur</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Evalue</a:t>
                      </a:r>
                      <a:r>
                        <a:rPr lang="fr-FR" sz="1100" b="0" i="0" u="none" strike="noStrike" baseline="0" dirty="0" smtClean="0">
                          <a:solidFill>
                            <a:srgbClr val="000000"/>
                          </a:solidFill>
                          <a:latin typeface="Calibri"/>
                        </a:rPr>
                        <a:t> le degré de communication ou de diffusion auprès des acteurs du process achat, de la politique achat du GHT</a:t>
                      </a:r>
                      <a:endParaRPr lang="fr-FR" sz="1100" b="0" i="0" u="none" strike="noStrike" dirty="0">
                        <a:solidFill>
                          <a:srgbClr val="FF0000"/>
                        </a:solidFill>
                        <a:latin typeface="Calibri"/>
                      </a:endParaRPr>
                    </a:p>
                  </a:txBody>
                  <a:tcPr marL="9525" marR="9525" marT="9525" marB="0" anchor="ctr"/>
                </a:tc>
              </a:tr>
              <a:tr h="399453">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Entité responsable de la production de l’indicateur </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Contrôle de gestion achat</a:t>
                      </a:r>
                      <a:endParaRPr lang="fr-FR" sz="1100" b="0" i="0" u="none" strike="noStrike" dirty="0">
                        <a:solidFill>
                          <a:srgbClr val="000000"/>
                        </a:solidFill>
                        <a:latin typeface="Calibri"/>
                      </a:endParaRPr>
                    </a:p>
                  </a:txBody>
                  <a:tcPr marL="9525" marR="9525" marT="9525" marB="0" anchor="ctr"/>
                </a:tc>
              </a:tr>
              <a:tr h="394722">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rgbClr val="000000"/>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Directeur des achats</a:t>
                      </a:r>
                      <a:br>
                        <a:rPr lang="fr-FR" sz="1100" b="0" i="0" u="none" strike="noStrike" dirty="0" smtClean="0">
                          <a:solidFill>
                            <a:srgbClr val="000000"/>
                          </a:solidFill>
                          <a:latin typeface="Calibri"/>
                        </a:rPr>
                      </a:br>
                      <a:r>
                        <a:rPr lang="fr-FR" sz="1100" b="0" i="1" u="none" strike="noStrike" dirty="0" smtClean="0">
                          <a:solidFill>
                            <a:srgbClr val="000000"/>
                          </a:solidFill>
                          <a:latin typeface="Calibri"/>
                        </a:rPr>
                        <a:t>Nb : si définit aussi par famille d’achat : responsable</a:t>
                      </a:r>
                      <a:r>
                        <a:rPr lang="fr-FR" sz="1100" b="0" i="1" u="none" strike="noStrike" baseline="0" dirty="0" smtClean="0">
                          <a:solidFill>
                            <a:srgbClr val="000000"/>
                          </a:solidFill>
                          <a:latin typeface="Calibri"/>
                        </a:rPr>
                        <a:t> de filière d’achat</a:t>
                      </a:r>
                      <a:endParaRPr lang="fr-FR" sz="1100" b="0" i="1" u="none" strike="noStrike" dirty="0" smtClean="0">
                        <a:solidFill>
                          <a:srgbClr val="000000"/>
                        </a:solidFill>
                        <a:latin typeface="Calibri"/>
                      </a:endParaRPr>
                    </a:p>
                  </a:txBody>
                  <a:tcPr marL="9525" marR="9525" marT="9525" marB="0" anchor="ctr"/>
                </a:tc>
              </a:tr>
              <a:tr h="310354">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Binaire (O/N)</a:t>
                      </a:r>
                    </a:p>
                  </a:txBody>
                  <a:tcPr marL="9525" marR="9525" marT="9525" marB="0" anchor="ctr"/>
                </a:tc>
              </a:tr>
              <a:tr h="65273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Formule de calcul</a:t>
                      </a:r>
                    </a:p>
                  </a:txBody>
                  <a:tcPr marL="9525" marR="9525" marT="9525" marB="0" anchor="ctr"/>
                </a:tc>
                <a:tc>
                  <a:txBody>
                    <a:bodyPr/>
                    <a:lstStyle/>
                    <a:p>
                      <a:pPr algn="l" fontAlgn="ctr"/>
                      <a:r>
                        <a:rPr lang="fr-FR" sz="1100" b="0" i="0" u="none" strike="noStrike" dirty="0" smtClean="0">
                          <a:solidFill>
                            <a:srgbClr val="000000"/>
                          </a:solidFill>
                          <a:latin typeface="Calibri"/>
                        </a:rPr>
                        <a:t>Politique achat formalisée (O/N)</a:t>
                      </a:r>
                      <a:br>
                        <a:rPr lang="fr-FR" sz="1100" b="0" i="0" u="none" strike="noStrike" dirty="0" smtClean="0">
                          <a:solidFill>
                            <a:srgbClr val="000000"/>
                          </a:solidFill>
                          <a:latin typeface="Calibri"/>
                        </a:rPr>
                      </a:br>
                      <a:r>
                        <a:rPr lang="fr-FR" sz="1100" b="0" i="0" u="none" strike="noStrike" dirty="0" smtClean="0">
                          <a:solidFill>
                            <a:srgbClr val="000000"/>
                          </a:solidFill>
                          <a:latin typeface="Calibri"/>
                        </a:rPr>
                        <a:t>Politique achat présentée en comité des achats</a:t>
                      </a:r>
                      <a:r>
                        <a:rPr lang="fr-FR" sz="1100" b="0" i="0" u="none" strike="noStrike" baseline="0" dirty="0" smtClean="0">
                          <a:solidFill>
                            <a:srgbClr val="000000"/>
                          </a:solidFill>
                          <a:latin typeface="Calibri"/>
                        </a:rPr>
                        <a:t> du</a:t>
                      </a:r>
                      <a:r>
                        <a:rPr lang="fr-FR" sz="1100" b="0" i="0" u="none" strike="noStrike" dirty="0" smtClean="0">
                          <a:solidFill>
                            <a:srgbClr val="000000"/>
                          </a:solidFill>
                          <a:latin typeface="Calibri"/>
                        </a:rPr>
                        <a:t> GHT (O/N)</a:t>
                      </a:r>
                    </a:p>
                    <a:p>
                      <a:pPr algn="l" fontAlgn="ctr"/>
                      <a:r>
                        <a:rPr lang="fr-FR" sz="1100" b="0" i="0" u="none" strike="noStrike" dirty="0" smtClean="0">
                          <a:solidFill>
                            <a:srgbClr val="000000"/>
                          </a:solidFill>
                          <a:latin typeface="Calibri"/>
                        </a:rPr>
                        <a:t>Politique</a:t>
                      </a:r>
                      <a:r>
                        <a:rPr lang="fr-FR" sz="1100" b="0" i="0" u="none" strike="noStrike" baseline="0" dirty="0" smtClean="0">
                          <a:solidFill>
                            <a:srgbClr val="000000"/>
                          </a:solidFill>
                          <a:latin typeface="Calibri"/>
                        </a:rPr>
                        <a:t> achat  présentée au directoire ou au comité stratégique GHT (O/N)</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Politique</a:t>
                      </a:r>
                      <a:r>
                        <a:rPr lang="fr-FR" sz="1100" b="0" i="0" u="none" strike="noStrike" baseline="0" dirty="0" smtClean="0">
                          <a:solidFill>
                            <a:srgbClr val="000000"/>
                          </a:solidFill>
                          <a:latin typeface="Calibri"/>
                        </a:rPr>
                        <a:t> achat  diffusée aux acteurs du process achat (note interne, intranet, conférence…) (O/N)</a:t>
                      </a:r>
                    </a:p>
                  </a:txBody>
                  <a:tcPr marL="9525" marR="9525" marT="9525" marB="0" anchor="ctr"/>
                </a:tc>
              </a:tr>
              <a:tr h="42162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Périodicité de production</a:t>
                      </a:r>
                    </a:p>
                  </a:txBody>
                  <a:tcPr marL="9525" marR="9525" marT="9525" marB="0" anchor="ctr"/>
                </a:tc>
                <a:tc>
                  <a:txBody>
                    <a:bodyPr/>
                    <a:lstStyle/>
                    <a:p>
                      <a:pPr algn="l" fontAlgn="ctr"/>
                      <a:r>
                        <a:rPr lang="fr-FR" sz="1100" b="0" i="0" u="none" strike="noStrike" dirty="0" smtClean="0">
                          <a:solidFill>
                            <a:srgbClr val="000000"/>
                          </a:solidFill>
                          <a:latin typeface="Calibri"/>
                        </a:rPr>
                        <a:t>Annuelle</a:t>
                      </a:r>
                      <a:endParaRPr lang="fr-FR" sz="1100" b="0" i="0" u="none" strike="noStrike" dirty="0">
                        <a:solidFill>
                          <a:srgbClr val="FF0000"/>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pPr marL="0" algn="l" defTabSz="914400" rtl="0" eaLnBrk="1" fontAlgn="ctr" latinLnBrk="0" hangingPunct="1"/>
                      <a:r>
                        <a:rPr lang="fr-FR" sz="1100" b="0" i="0" u="none" strike="noStrike" kern="1200" dirty="0" smtClean="0">
                          <a:solidFill>
                            <a:srgbClr val="000000"/>
                          </a:solidFill>
                          <a:latin typeface="Calibri"/>
                          <a:ea typeface="+mn-ea"/>
                          <a:cs typeface="+mn-cs"/>
                        </a:rPr>
                        <a:t>Direction des achats</a:t>
                      </a:r>
                      <a:endParaRPr lang="fr-FR" sz="1100" b="0" i="0" u="none" strike="noStrike" kern="1200" dirty="0">
                        <a:solidFill>
                          <a:srgbClr val="000000"/>
                        </a:solidFill>
                        <a:latin typeface="Calibri"/>
                        <a:ea typeface="+mn-ea"/>
                        <a:cs typeface="+mn-cs"/>
                      </a:endParaRPr>
                    </a:p>
                  </a:txBody>
                  <a:tcPr marL="9525" marR="9525" marT="9525" marB="0" anchor="ctr"/>
                </a:tc>
              </a:tr>
              <a:tr h="276782">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1</a:t>
                      </a:r>
                      <a:endParaRPr lang="fr-FR" sz="1100" b="0" i="0" u="none" strike="noStrike" dirty="0">
                        <a:solidFill>
                          <a:srgbClr val="000000"/>
                        </a:solidFill>
                        <a:latin typeface="Calibri"/>
                      </a:endParaRPr>
                    </a:p>
                  </a:txBody>
                  <a:tcPr marL="9525" marR="9525" marT="9525" marB="0" anchor="ctr"/>
                </a:tc>
              </a:tr>
              <a:tr h="36004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6019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d’effectivité de la gouvernance de la fonction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14</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40832849"/>
              </p:ext>
            </p:extLst>
          </p:nvPr>
        </p:nvGraphicFramePr>
        <p:xfrm>
          <a:off x="78036" y="849784"/>
          <a:ext cx="8886452" cy="5710710"/>
        </p:xfrm>
        <a:graphic>
          <a:graphicData uri="http://schemas.openxmlformats.org/drawingml/2006/table">
            <a:tbl>
              <a:tblPr firstRow="1" bandRow="1">
                <a:tableStyleId>{5C22544A-7EE6-4342-B048-85BDC9FD1C3A}</a:tableStyleId>
              </a:tblPr>
              <a:tblGrid>
                <a:gridCol w="1181596"/>
                <a:gridCol w="3338237"/>
                <a:gridCol w="4366619"/>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p>
                  </a:txBody>
                  <a:tcPr marL="9525" marR="9525" marT="9525" marB="0" anchor="ctr"/>
                </a:tc>
                <a:tc>
                  <a:txBody>
                    <a:bodyPr/>
                    <a:lstStyle/>
                    <a:p>
                      <a:pPr algn="l" fontAlgn="ctr"/>
                      <a:r>
                        <a:rPr lang="fr-FR" sz="1200" b="1" i="0" u="none" strike="noStrike" dirty="0" smtClean="0">
                          <a:solidFill>
                            <a:schemeClr val="bg1"/>
                          </a:solidFill>
                          <a:latin typeface="Calibri"/>
                        </a:rPr>
                        <a:t>Nombre de comités de pilotage opérationnels achat tenus dans l’année</a:t>
                      </a:r>
                      <a:endParaRPr lang="fr-FR" sz="1200" b="1" i="0" u="none" strike="noStrike" dirty="0">
                        <a:solidFill>
                          <a:schemeClr val="bg1"/>
                        </a:solidFill>
                        <a:latin typeface="Calibri"/>
                      </a:endParaRPr>
                    </a:p>
                  </a:txBody>
                  <a:tcPr marL="9525" marR="9525" marT="9525" marB="0" anchor="ctr"/>
                </a:tc>
              </a:tr>
              <a:tr h="40373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10 comités/an</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P-G-L-A-1</a:t>
                      </a:r>
                      <a:endParaRPr lang="fr-FR" sz="1100" b="0" i="0" u="none" strike="noStrike" dirty="0">
                        <a:solidFill>
                          <a:schemeClr val="tx1"/>
                        </a:solidFill>
                        <a:latin typeface="Calibri"/>
                      </a:endParaRPr>
                    </a:p>
                  </a:txBody>
                  <a:tcPr marL="9525" marR="9525" marT="9525" marB="0" anchor="ctr"/>
                </a:tc>
              </a:tr>
              <a:tr h="33319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a:t>
                      </a:r>
                      <a:r>
                        <a:rPr lang="fr-FR" sz="1100" b="0" i="0" u="none" strike="noStrike" baseline="0" dirty="0" smtClean="0">
                          <a:solidFill>
                            <a:schemeClr val="tx1"/>
                          </a:solidFill>
                          <a:latin typeface="Calibri"/>
                        </a:rPr>
                        <a:t> </a:t>
                      </a:r>
                      <a:r>
                        <a:rPr lang="fr-FR" sz="1100" b="0" i="0" u="none" strike="noStrike" dirty="0" smtClean="0">
                          <a:solidFill>
                            <a:schemeClr val="tx1"/>
                          </a:solidFill>
                          <a:latin typeface="Calibri"/>
                        </a:rPr>
                        <a:t>le nombre de comités de pilotage achat</a:t>
                      </a:r>
                      <a:r>
                        <a:rPr lang="fr-FR" sz="1100" b="0" i="0" u="none" strike="noStrike" baseline="0" dirty="0" smtClean="0">
                          <a:solidFill>
                            <a:schemeClr val="tx1"/>
                          </a:solidFill>
                          <a:latin typeface="Calibri"/>
                        </a:rPr>
                        <a:t> organisés dans l’année</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42630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Nombre de comités de pilotage achat organisés</a:t>
                      </a:r>
                    </a:p>
                  </a:txBody>
                  <a:tcPr marL="9525" marR="9525" marT="9525" marB="0" anchor="ctr"/>
                </a:tc>
              </a:tr>
              <a:tr h="30338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smtClean="0">
                          <a:solidFill>
                            <a:schemeClr val="tx1"/>
                          </a:solidFill>
                          <a:latin typeface="Calibri"/>
                        </a:rPr>
                        <a:t>Formule de calcul</a:t>
                      </a:r>
                      <a:endParaRPr lang="fr-FR" sz="1200" b="1"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comités de pilotage opérationnels achat tenus dans l’année</a:t>
                      </a:r>
                      <a:endParaRPr lang="fr-FR" sz="1100" b="0" i="0" u="none" strike="noStrike" dirty="0">
                        <a:solidFill>
                          <a:schemeClr val="tx1"/>
                        </a:solidFill>
                        <a:latin typeface="Calibri"/>
                      </a:endParaRPr>
                    </a:p>
                  </a:txBody>
                  <a:tcPr marL="9525" marR="9525" marT="9525" marB="0" anchor="ctr"/>
                </a:tc>
              </a:tr>
              <a:tr h="55900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p>
                  </a:txBody>
                  <a:tcPr marL="9525" marR="9525" marT="9525" marB="0" anchor="ctr"/>
                </a:tc>
              </a:tr>
              <a:tr h="28696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562115">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nécessaires à  sa production?</a:t>
                      </a:r>
                      <a:endParaRPr lang="fr-FR" sz="1100" b="1" dirty="0">
                        <a:solidFill>
                          <a:schemeClr val="tx1"/>
                        </a:solidFill>
                      </a:endParaRPr>
                    </a:p>
                  </a:txBody>
                  <a:tcPr marL="9525" marR="9525" marT="9525" marB="0" anchor="ctr"/>
                </a:tc>
                <a:tc>
                  <a:txBody>
                    <a:bodyPr/>
                    <a:lstStyle/>
                    <a:p>
                      <a:pPr marL="0" algn="l" defTabSz="914400" rtl="0" eaLnBrk="1" fontAlgn="ctr" latinLnBrk="0" hangingPunct="1"/>
                      <a:r>
                        <a:rPr lang="fr-FR" sz="1100" b="0" i="0" u="none" strike="noStrike" kern="1200" dirty="0" smtClean="0">
                          <a:solidFill>
                            <a:schemeClr val="tx1"/>
                          </a:solidFill>
                          <a:latin typeface="Calibri"/>
                          <a:ea typeface="+mn-ea"/>
                          <a:cs typeface="+mn-cs"/>
                        </a:rPr>
                        <a:t>Direction des achats</a:t>
                      </a:r>
                      <a:endParaRPr lang="fr-FR" sz="1100" b="0" i="0" u="none" strike="noStrike" kern="1200" dirty="0">
                        <a:solidFill>
                          <a:schemeClr val="tx1"/>
                        </a:solidFill>
                        <a:latin typeface="Calibri"/>
                        <a:ea typeface="+mn-ea"/>
                        <a:cs typeface="+mn-cs"/>
                      </a:endParaRPr>
                    </a:p>
                  </a:txBody>
                  <a:tcPr marL="9525" marR="9525" marT="9525" marB="0" anchor="ctr"/>
                </a:tc>
              </a:tr>
              <a:tr h="28235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6004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d’effectivité de la gouvernance de la fonction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15</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437452214"/>
              </p:ext>
            </p:extLst>
          </p:nvPr>
        </p:nvGraphicFramePr>
        <p:xfrm>
          <a:off x="128836" y="836712"/>
          <a:ext cx="8911852" cy="5873814"/>
        </p:xfrm>
        <a:graphic>
          <a:graphicData uri="http://schemas.openxmlformats.org/drawingml/2006/table">
            <a:tbl>
              <a:tblPr firstRow="1" bandRow="1">
                <a:tableStyleId>{5C22544A-7EE6-4342-B048-85BDC9FD1C3A}</a:tableStyleId>
              </a:tblPr>
              <a:tblGrid>
                <a:gridCol w="1229221"/>
                <a:gridCol w="3457184"/>
                <a:gridCol w="4225447"/>
              </a:tblGrid>
              <a:tr h="307804">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bg1"/>
                          </a:solidFill>
                          <a:latin typeface="Calibri"/>
                        </a:rPr>
                        <a:t>Montant moyen d’une commande</a:t>
                      </a:r>
                    </a:p>
                  </a:txBody>
                  <a:tcPr marL="9525" marR="9525" marT="9525" marB="0" anchor="ctr"/>
                </a:tc>
              </a:tr>
              <a:tr h="34026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 de gains sur périmètre traité</a:t>
                      </a:r>
                      <a:r>
                        <a:rPr lang="fr-FR" sz="1100" b="0" i="0" u="none" strike="noStrike" baseline="0" dirty="0" smtClean="0">
                          <a:solidFill>
                            <a:schemeClr val="tx1"/>
                          </a:solidFill>
                          <a:latin typeface="Calibri"/>
                        </a:rPr>
                        <a:t>         :  3% à  6% suivant années   </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 de gains sur périmètre traitable</a:t>
                      </a:r>
                      <a:r>
                        <a:rPr lang="fr-FR" sz="1100" b="0" i="0" u="none" strike="noStrike" baseline="0" dirty="0" smtClean="0">
                          <a:solidFill>
                            <a:schemeClr val="tx1"/>
                          </a:solidFill>
                          <a:latin typeface="Calibri"/>
                        </a:rPr>
                        <a:t>   :  1,5% à  4% suivant années</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Valeurs à déduire des objectifs CPOM et des bonnes pratiques</a:t>
                      </a:r>
                      <a:endParaRPr lang="fr-FR" sz="1100" b="0" i="0" u="none" strike="noStrike" dirty="0">
                        <a:solidFill>
                          <a:schemeClr val="tx1"/>
                        </a:solidFill>
                        <a:latin typeface="Calibri"/>
                      </a:endParaRPr>
                    </a:p>
                  </a:txBody>
                  <a:tcPr marL="9525" marR="9525" marT="9525" marB="0" anchor="ctr"/>
                </a:tc>
              </a:tr>
              <a:tr h="35165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P-EP-P-A-1</a:t>
                      </a:r>
                      <a:endParaRPr lang="fr-FR" sz="1100" b="0" i="0" u="none" strike="noStrike" dirty="0">
                        <a:solidFill>
                          <a:schemeClr val="tx1"/>
                        </a:solidFill>
                        <a:latin typeface="Calibri"/>
                      </a:endParaRPr>
                    </a:p>
                  </a:txBody>
                  <a:tcPr marL="9525" marR="9525" marT="9525" marB="0" anchor="ctr"/>
                </a:tc>
              </a:tr>
              <a:tr h="793402">
                <a:tc vMerge="1">
                  <a:txBody>
                    <a:bodyPr/>
                    <a:lstStyle/>
                    <a:p>
                      <a:endParaRPr lang="fr-FR" dirty="0"/>
                    </a:p>
                  </a:txBody>
                  <a:tcPr/>
                </a:tc>
                <a:tc>
                  <a:txBody>
                    <a:bodyPr/>
                    <a:lstStyle/>
                    <a:p>
                      <a:pPr algn="l" fontAlgn="ctr"/>
                      <a:r>
                        <a:rPr lang="fr-FR" sz="1200" b="0" i="0" u="none" strike="noStrike" dirty="0" smtClean="0">
                          <a:solidFill>
                            <a:schemeClr val="tx1"/>
                          </a:solidFill>
                          <a:latin typeface="Calibri"/>
                        </a:rPr>
                        <a:t>Définition de l'indicateur</a:t>
                      </a:r>
                      <a:endParaRPr lang="fr-FR" sz="1200" b="0"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Montant moyen des commandes passées annuellement</a:t>
                      </a:r>
                      <a:r>
                        <a:rPr lang="fr-FR" sz="1100" b="0" i="0" u="none" strike="noStrike" baseline="0" dirty="0" smtClean="0">
                          <a:solidFill>
                            <a:schemeClr val="tx1"/>
                          </a:solidFill>
                          <a:latin typeface="Calibri"/>
                        </a:rPr>
                        <a:t> sur tous les domaines d’achat et pour l’ensemble du GHT </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Définir le bon niveau de finesse de l’indicateur – famille/domaine/segment</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Une valeur cible de l’indicateur devra être définie au niveau national</a:t>
                      </a:r>
                    </a:p>
                  </a:txBody>
                  <a:tcPr marL="9525" marR="9525" marT="9525" marB="0" anchor="ctr"/>
                </a:tc>
              </a:tr>
              <a:tr h="30440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384910">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250050">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 (Euros)</a:t>
                      </a:r>
                      <a:endParaRPr lang="fr-FR" sz="1100" b="0" i="0" u="none" strike="noStrike" dirty="0">
                        <a:solidFill>
                          <a:schemeClr val="tx1"/>
                        </a:solidFill>
                        <a:latin typeface="Calibri"/>
                      </a:endParaRPr>
                    </a:p>
                  </a:txBody>
                  <a:tcPr marL="9525" marR="9525" marT="9525" marB="0" anchor="ctr"/>
                </a:tc>
              </a:tr>
              <a:tr h="47960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Agrégation du montant des commandes passées sur une année N </a:t>
                      </a:r>
                      <a:r>
                        <a:rPr lang="fr-FR" sz="1100" b="0" i="0" u="none" strike="noStrike" baseline="0" dirty="0" smtClean="0">
                          <a:solidFill>
                            <a:schemeClr val="tx1"/>
                          </a:solidFill>
                          <a:latin typeface="Calibri"/>
                        </a:rPr>
                        <a:t>divisé par le nombre de commandes total (Attention à ne comptabiliser que les comptes qui concernent des dépenses d’achat) </a:t>
                      </a:r>
                      <a:endParaRPr lang="fr-FR" sz="1100" b="0" i="0" u="none" strike="noStrike" dirty="0">
                        <a:solidFill>
                          <a:schemeClr val="tx1"/>
                        </a:solidFill>
                        <a:latin typeface="Calibri"/>
                      </a:endParaRPr>
                    </a:p>
                  </a:txBody>
                  <a:tcPr marL="9525" marR="9525" marT="9525" marB="0" anchor="ctr"/>
                </a:tc>
              </a:tr>
              <a:tr h="34673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23405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a:t>
                      </a:r>
                    </a:p>
                  </a:txBody>
                  <a:tcPr marL="9525" marR="9525" marT="9525" marB="0" anchor="ctr"/>
                </a:tc>
              </a:tr>
              <a:tr h="357887">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34015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à suivre prioritairement</a:t>
                      </a:r>
                      <a:endParaRPr lang="fr-FR" sz="1100" b="0" i="0" u="none" strike="noStrike" dirty="0">
                        <a:solidFill>
                          <a:schemeClr val="tx1"/>
                        </a:solidFill>
                        <a:latin typeface="Calibri"/>
                      </a:endParaRPr>
                    </a:p>
                  </a:txBody>
                  <a:tcPr marL="9525" marR="9525" marT="9525" marB="0" anchor="ctr"/>
                </a:tc>
              </a:tr>
              <a:tr h="351236">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16</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189022608"/>
              </p:ext>
            </p:extLst>
          </p:nvPr>
        </p:nvGraphicFramePr>
        <p:xfrm>
          <a:off x="52636" y="832892"/>
          <a:ext cx="8911852" cy="5514068"/>
        </p:xfrm>
        <a:graphic>
          <a:graphicData uri="http://schemas.openxmlformats.org/drawingml/2006/table">
            <a:tbl>
              <a:tblPr firstRow="1" bandRow="1">
                <a:tableStyleId>{5C22544A-7EE6-4342-B048-85BDC9FD1C3A}</a:tableStyleId>
              </a:tblPr>
              <a:tblGrid>
                <a:gridCol w="1229221"/>
                <a:gridCol w="3457184"/>
                <a:gridCol w="4225447"/>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Montant moyen</a:t>
                      </a:r>
                      <a:r>
                        <a:rPr lang="fr-FR" sz="1200" b="1" i="0" u="none" strike="noStrike" baseline="0" dirty="0" smtClean="0">
                          <a:solidFill>
                            <a:schemeClr val="bg1"/>
                          </a:solidFill>
                          <a:latin typeface="Calibri"/>
                        </a:rPr>
                        <a:t> de marché par fournisseur</a:t>
                      </a:r>
                      <a:endParaRPr lang="fr-FR" sz="1200" b="1" i="0" u="none" strike="noStrike" dirty="0">
                        <a:solidFill>
                          <a:schemeClr val="bg1"/>
                        </a:solidFill>
                        <a:latin typeface="Calibri"/>
                      </a:endParaRPr>
                    </a:p>
                  </a:txBody>
                  <a:tcPr marL="9525" marR="9525" marT="9525" marB="0" anchor="ctr"/>
                </a:tc>
              </a:tr>
              <a:tr h="2510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Indicateur de pilotage</a:t>
                      </a:r>
                    </a:p>
                  </a:txBody>
                  <a:tcPr marL="9525" marR="9525" marT="9525" marB="0" anchor="ctr"/>
                </a:tc>
              </a:tr>
              <a:tr h="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Montant moyen</a:t>
                      </a:r>
                      <a:r>
                        <a:rPr lang="fr-FR" sz="1100" b="0" i="0" u="none" strike="noStrike" baseline="0" dirty="0" smtClean="0">
                          <a:solidFill>
                            <a:schemeClr val="tx1"/>
                          </a:solidFill>
                          <a:latin typeface="Calibri"/>
                        </a:rPr>
                        <a:t> global (tous achats confondus)     &gt;   250k€</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Montant moyen</a:t>
                      </a:r>
                      <a:r>
                        <a:rPr lang="fr-FR" sz="1100" b="0" i="0" u="none" strike="noStrike" baseline="0" dirty="0" smtClean="0">
                          <a:solidFill>
                            <a:schemeClr val="tx1"/>
                          </a:solidFill>
                          <a:latin typeface="Calibri"/>
                        </a:rPr>
                        <a:t> global (hors produits de santé)     &gt;   200k€</a:t>
                      </a:r>
                      <a:br>
                        <a:rPr lang="fr-FR" sz="1100" b="0" i="0" u="none" strike="noStrike" baseline="0" dirty="0" smtClean="0">
                          <a:solidFill>
                            <a:schemeClr val="tx1"/>
                          </a:solidFill>
                          <a:latin typeface="Calibri"/>
                        </a:rPr>
                      </a:br>
                      <a:r>
                        <a:rPr lang="fr-FR" sz="1100" b="0" i="1" u="none" strike="noStrike" baseline="0" dirty="0" smtClean="0">
                          <a:solidFill>
                            <a:schemeClr val="tx1"/>
                          </a:solidFill>
                          <a:latin typeface="Calibri"/>
                        </a:rPr>
                        <a:t>Nb :  Valeurs proposées à valider par le GHT</a:t>
                      </a:r>
                      <a:endParaRPr lang="fr-FR" sz="1100" b="0" i="1" u="none" strike="noStrike" dirty="0">
                        <a:solidFill>
                          <a:schemeClr val="tx1"/>
                        </a:solidFill>
                        <a:latin typeface="Calibri"/>
                      </a:endParaRPr>
                    </a:p>
                  </a:txBody>
                  <a:tcPr marL="9525" marR="9525" marT="9525" marB="0" anchor="ctr"/>
                </a:tc>
              </a:tr>
              <a:tr h="27964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P-EP-P-A-2</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Définition de l'indicateur</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Mesure le montant moyen des marchés pour chaque fournisseur du GHT</a:t>
                      </a:r>
                      <a:endParaRPr lang="fr-FR" sz="1100" b="0" i="0" u="none" strike="noStrike" dirty="0">
                        <a:solidFill>
                          <a:srgbClr val="000000"/>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Entité responsable de la production de l’indicateur </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303887">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rgbClr val="000000"/>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32467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Unité de mesure</a:t>
                      </a:r>
                    </a:p>
                  </a:txBody>
                  <a:tcPr marL="9525" marR="9525" marT="9525" marB="0" anchor="ctr"/>
                </a:tc>
                <a:tc>
                  <a:txBody>
                    <a:bodyPr/>
                    <a:lstStyle/>
                    <a:p>
                      <a:pPr algn="l" fontAlgn="ctr"/>
                      <a:r>
                        <a:rPr lang="fr-FR" sz="1100" b="0" i="0" u="none" strike="noStrike" dirty="0" smtClean="0">
                          <a:solidFill>
                            <a:srgbClr val="000000"/>
                          </a:solidFill>
                          <a:latin typeface="Calibri"/>
                        </a:rPr>
                        <a:t>€ (Euros)</a:t>
                      </a:r>
                      <a:endParaRPr lang="fr-FR" sz="1100" b="0" i="0" u="none" strike="noStrike" dirty="0">
                        <a:solidFill>
                          <a:srgbClr val="000000"/>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Formule de calcul</a:t>
                      </a:r>
                    </a:p>
                  </a:txBody>
                  <a:tcPr marL="9525" marR="9525" marT="9525" marB="0" anchor="ctr"/>
                </a:tc>
                <a:tc>
                  <a:txBody>
                    <a:bodyPr/>
                    <a:lstStyle/>
                    <a:p>
                      <a:pPr algn="l" fontAlgn="ctr"/>
                      <a:r>
                        <a:rPr lang="fr-FR" sz="1100" b="0" i="0" u="none" strike="noStrike" baseline="0" dirty="0" smtClean="0">
                          <a:solidFill>
                            <a:schemeClr val="tx1"/>
                          </a:solidFill>
                          <a:latin typeface="Calibri"/>
                        </a:rPr>
                        <a:t>Montant global des achats (hors travaux) = </a:t>
                      </a:r>
                      <a:r>
                        <a:rPr lang="fr-FR" sz="1100" b="1" i="0" u="none" strike="noStrike" baseline="0" dirty="0" err="1" smtClean="0">
                          <a:solidFill>
                            <a:schemeClr val="tx1"/>
                          </a:solidFill>
                          <a:latin typeface="Calibri"/>
                        </a:rPr>
                        <a:t>M</a:t>
                      </a:r>
                      <a:r>
                        <a:rPr lang="fr-FR" sz="1000" b="0" i="1" u="none" strike="noStrike" baseline="0" dirty="0" err="1" smtClean="0">
                          <a:solidFill>
                            <a:schemeClr val="tx1"/>
                          </a:solidFill>
                          <a:latin typeface="Calibri"/>
                        </a:rPr>
                        <a:t>hast</a:t>
                      </a:r>
                      <a:r>
                        <a:rPr lang="fr-FR" sz="1100" b="0" i="0" u="none" strike="noStrike" baseline="0" dirty="0" smtClean="0">
                          <a:solidFill>
                            <a:schemeClr val="tx1"/>
                          </a:solidFill>
                          <a:latin typeface="Calibri"/>
                        </a:rPr>
                        <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Nombre total de fournisseurs (hors travaux) = </a:t>
                      </a:r>
                      <a:r>
                        <a:rPr lang="fr-FR" sz="1100" b="1" i="0" u="none" strike="noStrike" baseline="0" dirty="0" err="1" smtClean="0">
                          <a:solidFill>
                            <a:schemeClr val="tx1"/>
                          </a:solidFill>
                          <a:latin typeface="Calibri"/>
                        </a:rPr>
                        <a:t>N</a:t>
                      </a:r>
                      <a:r>
                        <a:rPr lang="fr-FR" sz="1000" b="0" i="1" u="none" strike="noStrike" baseline="0" dirty="0" err="1" smtClean="0">
                          <a:solidFill>
                            <a:schemeClr val="tx1"/>
                          </a:solidFill>
                          <a:latin typeface="Calibri"/>
                        </a:rPr>
                        <a:t>fst</a:t>
                      </a:r>
                      <a:r>
                        <a:rPr lang="fr-FR" sz="1100" b="0" i="0" u="none" strike="noStrike" baseline="0" dirty="0" smtClean="0">
                          <a:solidFill>
                            <a:schemeClr val="tx1"/>
                          </a:solidFill>
                          <a:latin typeface="Calibri"/>
                        </a:rPr>
                        <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Nombre de marchés (hors travaux) = </a:t>
                      </a:r>
                      <a:r>
                        <a:rPr lang="fr-FR" sz="1100" b="1" i="0" u="none" strike="noStrike" baseline="0" dirty="0" err="1" smtClean="0">
                          <a:solidFill>
                            <a:schemeClr val="tx1"/>
                          </a:solidFill>
                          <a:latin typeface="Calibri"/>
                        </a:rPr>
                        <a:t>N</a:t>
                      </a:r>
                      <a:r>
                        <a:rPr lang="fr-FR" sz="1000" b="0" i="1" u="none" strike="noStrike" baseline="0" dirty="0" err="1" smtClean="0">
                          <a:solidFill>
                            <a:schemeClr val="tx1"/>
                          </a:solidFill>
                          <a:latin typeface="Calibri"/>
                        </a:rPr>
                        <a:t>mst</a:t>
                      </a:r>
                      <a:r>
                        <a:rPr lang="fr-FR" sz="1100" b="0" i="0" u="none" strike="noStrike" baseline="0" dirty="0" smtClean="0">
                          <a:solidFill>
                            <a:schemeClr val="tx1"/>
                          </a:solidFill>
                          <a:latin typeface="Calibri"/>
                        </a:rPr>
                        <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indicateur = </a:t>
                      </a:r>
                      <a:r>
                        <a:rPr lang="fr-FR" sz="1000" b="1" i="0" u="none" strike="noStrike" baseline="0" dirty="0" err="1" smtClean="0">
                          <a:solidFill>
                            <a:schemeClr val="tx1"/>
                          </a:solidFill>
                          <a:latin typeface="Calibri"/>
                        </a:rPr>
                        <a:t>M</a:t>
                      </a:r>
                      <a:r>
                        <a:rPr lang="fr-FR" sz="1000" b="0" i="1" u="none" strike="noStrike" baseline="0" dirty="0" err="1" smtClean="0">
                          <a:solidFill>
                            <a:schemeClr val="tx1"/>
                          </a:solidFill>
                          <a:latin typeface="Calibri"/>
                        </a:rPr>
                        <a:t>hast</a:t>
                      </a:r>
                      <a:r>
                        <a:rPr lang="fr-FR" sz="1000" b="0" i="1" u="none" strike="noStrike" baseline="0" dirty="0" smtClean="0">
                          <a:solidFill>
                            <a:schemeClr val="tx1"/>
                          </a:solidFill>
                          <a:latin typeface="Calibri"/>
                        </a:rPr>
                        <a:t> x </a:t>
                      </a:r>
                      <a:r>
                        <a:rPr lang="fr-FR" sz="1000" b="1" i="0" u="none" strike="noStrike" baseline="0" dirty="0" err="1" smtClean="0">
                          <a:solidFill>
                            <a:schemeClr val="tx1"/>
                          </a:solidFill>
                          <a:latin typeface="Calibri"/>
                        </a:rPr>
                        <a:t>N</a:t>
                      </a:r>
                      <a:r>
                        <a:rPr lang="fr-FR" sz="1000" b="0" i="1" u="none" strike="noStrike" baseline="0" dirty="0" err="1" smtClean="0">
                          <a:solidFill>
                            <a:schemeClr val="tx1"/>
                          </a:solidFill>
                          <a:latin typeface="Calibri"/>
                        </a:rPr>
                        <a:t>mst</a:t>
                      </a:r>
                      <a:r>
                        <a:rPr lang="fr-FR" sz="1000" b="0" i="1" u="none" strike="noStrike" baseline="0" dirty="0" smtClean="0">
                          <a:solidFill>
                            <a:schemeClr val="tx1"/>
                          </a:solidFill>
                          <a:latin typeface="Calibri"/>
                        </a:rPr>
                        <a:t> / (</a:t>
                      </a:r>
                      <a:r>
                        <a:rPr lang="fr-FR" sz="1000" b="1" i="0" u="none" strike="noStrike" baseline="0" dirty="0" err="1" smtClean="0">
                          <a:solidFill>
                            <a:schemeClr val="tx1"/>
                          </a:solidFill>
                          <a:latin typeface="Calibri"/>
                        </a:rPr>
                        <a:t>N</a:t>
                      </a:r>
                      <a:r>
                        <a:rPr lang="fr-FR" sz="1000" b="0" i="1" u="none" strike="noStrike" baseline="0" dirty="0" err="1" smtClean="0">
                          <a:solidFill>
                            <a:schemeClr val="tx1"/>
                          </a:solidFill>
                          <a:latin typeface="Calibri"/>
                        </a:rPr>
                        <a:t>fst</a:t>
                      </a:r>
                      <a:r>
                        <a:rPr lang="fr-FR" sz="1000" b="0" i="0" u="none" strike="noStrike" baseline="0" dirty="0" smtClean="0">
                          <a:solidFill>
                            <a:schemeClr val="tx1"/>
                          </a:solidFill>
                          <a:latin typeface="Calibri"/>
                        </a:rPr>
                        <a:t> x </a:t>
                      </a:r>
                      <a:r>
                        <a:rPr lang="fr-FR" sz="1000" b="1" i="0" u="none" strike="noStrike" baseline="0" dirty="0" err="1" smtClean="0">
                          <a:solidFill>
                            <a:schemeClr val="tx1"/>
                          </a:solidFill>
                          <a:latin typeface="Calibri"/>
                        </a:rPr>
                        <a:t>N</a:t>
                      </a:r>
                      <a:r>
                        <a:rPr lang="fr-FR" sz="1000" b="0" i="1" u="none" strike="noStrike" baseline="0" dirty="0" err="1" smtClean="0">
                          <a:solidFill>
                            <a:schemeClr val="tx1"/>
                          </a:solidFill>
                          <a:latin typeface="Calibri"/>
                        </a:rPr>
                        <a:t>fst</a:t>
                      </a:r>
                      <a:r>
                        <a:rPr lang="fr-FR" sz="1000" b="0" i="0" u="none" strike="noStrike" baseline="0" dirty="0" smtClean="0">
                          <a:solidFill>
                            <a:schemeClr val="tx1"/>
                          </a:solidFill>
                          <a:latin typeface="Calibri"/>
                        </a:rPr>
                        <a:t>)</a:t>
                      </a:r>
                      <a:r>
                        <a:rPr lang="fr-FR" sz="1100" b="0" i="0" u="none" strike="noStrike" baseline="0" dirty="0" smtClean="0">
                          <a:solidFill>
                            <a:schemeClr val="tx1"/>
                          </a:solidFill>
                          <a:latin typeface="Calibri"/>
                        </a:rPr>
                        <a:t/>
                      </a:r>
                      <a:br>
                        <a:rPr lang="fr-FR" sz="1100" b="0" i="0" u="none" strike="noStrike" baseline="0" dirty="0" smtClean="0">
                          <a:solidFill>
                            <a:schemeClr val="tx1"/>
                          </a:solidFill>
                          <a:latin typeface="Calibri"/>
                        </a:rPr>
                      </a:br>
                      <a:r>
                        <a:rPr lang="fr-FR" sz="1000" b="0" i="1" u="none" strike="noStrike" baseline="0" dirty="0" smtClean="0">
                          <a:solidFill>
                            <a:schemeClr val="tx1"/>
                          </a:solidFill>
                          <a:latin typeface="Calibri"/>
                        </a:rPr>
                        <a:t>Nb : Peut être décliné</a:t>
                      </a:r>
                      <a:r>
                        <a:rPr lang="fr-FR" sz="1000" b="0" i="1" u="none" strike="noStrike" dirty="0" smtClean="0">
                          <a:solidFill>
                            <a:schemeClr val="tx1"/>
                          </a:solidFill>
                          <a:latin typeface="Calibri"/>
                        </a:rPr>
                        <a:t> par famille d’achat</a:t>
                      </a:r>
                      <a:endParaRPr lang="fr-FR" sz="1100" b="0" i="0" u="none" strike="noStrike" dirty="0">
                        <a:solidFill>
                          <a:srgbClr val="000000"/>
                        </a:solidFill>
                        <a:latin typeface="Calibri"/>
                      </a:endParaRPr>
                    </a:p>
                  </a:txBody>
                  <a:tcPr marL="9525" marR="9525" marT="9525" marB="0" anchor="ctr"/>
                </a:tc>
              </a:tr>
              <a:tr h="39403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d'analyse/cellule</a:t>
                      </a:r>
                      <a:r>
                        <a:rPr lang="fr-FR" sz="1100" b="0" i="0" u="none" strike="noStrike" kern="1200" baseline="0" dirty="0" smtClean="0">
                          <a:solidFill>
                            <a:schemeClr val="tx1"/>
                          </a:solidFill>
                          <a:latin typeface="Calibri"/>
                          <a:ea typeface="+mn-ea"/>
                          <a:cs typeface="+mn-cs"/>
                        </a:rPr>
                        <a:t> des marchés</a:t>
                      </a:r>
                      <a:endParaRPr lang="fr-FR" sz="1100" b="0" i="0" u="none" strike="noStrike" kern="1200" dirty="0" smtClean="0">
                        <a:solidFill>
                          <a:schemeClr val="tx1"/>
                        </a:solidFill>
                        <a:latin typeface="Calibri"/>
                        <a:ea typeface="+mn-ea"/>
                        <a:cs typeface="+mn-cs"/>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 </a:t>
                      </a:r>
                      <a:endParaRPr lang="fr-FR" sz="1100" b="0" i="0" u="none" strike="noStrike" dirty="0">
                        <a:solidFill>
                          <a:schemeClr val="tx1"/>
                        </a:solidFill>
                        <a:latin typeface="Calibri"/>
                      </a:endParaRPr>
                    </a:p>
                  </a:txBody>
                  <a:tcPr marL="9525" marR="9525" marT="9525" marB="0" anchor="ctr"/>
                </a:tc>
              </a:tr>
              <a:tr h="33768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smtClean="0">
                        <a:solidFill>
                          <a:srgbClr val="000000"/>
                        </a:solidFill>
                        <a:latin typeface="Calibri"/>
                      </a:endParaRPr>
                    </a:p>
                  </a:txBody>
                  <a:tcPr marL="9525" marR="9525" marT="9525" marB="0" anchor="ctr"/>
                </a:tc>
              </a:tr>
            </a:tbl>
          </a:graphicData>
        </a:graphic>
      </p:graphicFrame>
      <p:sp>
        <p:nvSpPr>
          <p:cNvPr id="9" name="Rectangle 8"/>
          <p:cNvSpPr/>
          <p:nvPr/>
        </p:nvSpPr>
        <p:spPr bwMode="auto">
          <a:xfrm>
            <a:off x="276920" y="404664"/>
            <a:ext cx="8640960" cy="318475"/>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17</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789069288"/>
              </p:ext>
            </p:extLst>
          </p:nvPr>
        </p:nvGraphicFramePr>
        <p:xfrm>
          <a:off x="90736" y="832893"/>
          <a:ext cx="8873752" cy="5728198"/>
        </p:xfrm>
        <a:graphic>
          <a:graphicData uri="http://schemas.openxmlformats.org/drawingml/2006/table">
            <a:tbl>
              <a:tblPr firstRow="1" bandRow="1">
                <a:tableStyleId>{5C22544A-7EE6-4342-B048-85BDC9FD1C3A}</a:tableStyleId>
              </a:tblPr>
              <a:tblGrid>
                <a:gridCol w="1223966"/>
                <a:gridCol w="3442404"/>
                <a:gridCol w="4207382"/>
              </a:tblGrid>
              <a:tr h="301088">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bg1"/>
                          </a:solidFill>
                          <a:latin typeface="Calibri"/>
                        </a:rPr>
                        <a:t>Nombre de commandes passées annuellement</a:t>
                      </a:r>
                    </a:p>
                  </a:txBody>
                  <a:tcPr marL="9525" marR="9525" marT="9525" marB="0" anchor="ctr"/>
                </a:tc>
              </a:tr>
              <a:tr h="27879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160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C-EP-C-A-1</a:t>
                      </a:r>
                      <a:endParaRPr lang="fr-FR" sz="1100" b="0" i="0" u="none" strike="noStrike" dirty="0">
                        <a:solidFill>
                          <a:schemeClr val="tx1"/>
                        </a:solidFill>
                        <a:latin typeface="Calibri"/>
                      </a:endParaRPr>
                    </a:p>
                  </a:txBody>
                  <a:tcPr marL="9525" marR="9525" marT="9525" marB="0" anchor="ctr"/>
                </a:tc>
              </a:tr>
              <a:tr h="63694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Nombre de commandes passées annuellement</a:t>
                      </a:r>
                      <a:r>
                        <a:rPr lang="fr-FR" sz="1100" b="0" i="0" u="none" strike="noStrike" baseline="0" dirty="0" smtClean="0">
                          <a:solidFill>
                            <a:schemeClr val="tx1"/>
                          </a:solidFill>
                          <a:latin typeface="Calibri"/>
                        </a:rPr>
                        <a:t> sur tous les domaines d’achat et pour l’ensemble du GHT</a:t>
                      </a:r>
                      <a:endParaRPr lang="fr-FR" sz="1100" b="0" i="0" u="none" strike="noStrike" dirty="0" smtClean="0">
                        <a:solidFill>
                          <a:schemeClr val="tx1"/>
                        </a:solidFill>
                        <a:latin typeface="Calibri"/>
                      </a:endParaRP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Cet indicateur pourra être complété</a:t>
                      </a:r>
                      <a:r>
                        <a:rPr lang="fr-FR" sz="1100" b="0" i="0" u="none" strike="noStrike" baseline="0" dirty="0" smtClean="0">
                          <a:solidFill>
                            <a:schemeClr val="tx1"/>
                          </a:solidFill>
                          <a:latin typeface="Calibri"/>
                        </a:rPr>
                        <a:t> dans son analyse par d’autres indicateurs plus fins</a:t>
                      </a:r>
                      <a:endParaRPr lang="fr-FR" sz="1100" b="0" i="0" u="none" strike="noStrike" dirty="0" smtClean="0">
                        <a:solidFill>
                          <a:schemeClr val="tx1"/>
                        </a:solidFill>
                        <a:latin typeface="Calibri"/>
                      </a:endParaRPr>
                    </a:p>
                  </a:txBody>
                  <a:tcPr marL="9525" marR="9525" marT="9525" marB="0" anchor="ctr"/>
                </a:tc>
              </a:tr>
              <a:tr h="3810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376511">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290572">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 (commande)</a:t>
                      </a:r>
                      <a:endParaRPr lang="fr-FR" sz="1100" b="0" i="0" u="none" strike="noStrike" dirty="0">
                        <a:solidFill>
                          <a:schemeClr val="tx1"/>
                        </a:solidFill>
                        <a:latin typeface="Calibri"/>
                      </a:endParaRPr>
                    </a:p>
                  </a:txBody>
                  <a:tcPr marL="9525" marR="9525" marT="9525" marB="0" anchor="ctr"/>
                </a:tc>
              </a:tr>
              <a:tr h="63694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Agrégation des nombres de commandes passées annuellement</a:t>
                      </a:r>
                      <a:r>
                        <a:rPr lang="fr-FR" sz="1100" b="0" i="0" u="none" strike="noStrike" baseline="0" dirty="0" smtClean="0">
                          <a:solidFill>
                            <a:schemeClr val="tx1"/>
                          </a:solidFill>
                          <a:latin typeface="Calibri"/>
                        </a:rPr>
                        <a:t> sur tous les domaines d’achat et pour l’ensemble du GHT ( Attention certains comptes ne sont pas à comptabiliser  dans le </a:t>
                      </a:r>
                      <a:r>
                        <a:rPr lang="fr-FR" sz="1100" b="0" i="0" u="none" strike="noStrike" baseline="0" dirty="0" err="1" smtClean="0">
                          <a:solidFill>
                            <a:schemeClr val="tx1"/>
                          </a:solidFill>
                          <a:latin typeface="Calibri"/>
                        </a:rPr>
                        <a:t>requetage</a:t>
                      </a:r>
                      <a:r>
                        <a:rPr lang="fr-FR" sz="1100" b="0" i="0" u="none" strike="noStrike" baseline="0" dirty="0" smtClean="0">
                          <a:solidFill>
                            <a:schemeClr val="tx1"/>
                          </a:solidFill>
                          <a:latin typeface="Calibri"/>
                        </a:rPr>
                        <a:t> car hors achat). Fixer le périmètre comptable de l’indicateur</a:t>
                      </a:r>
                      <a:endParaRPr lang="fr-FR" sz="1100" b="0" i="0" u="none" strike="noStrike" dirty="0">
                        <a:solidFill>
                          <a:schemeClr val="tx1"/>
                        </a:solidFill>
                        <a:latin typeface="Calibri"/>
                      </a:endParaRPr>
                    </a:p>
                  </a:txBody>
                  <a:tcPr marL="9525" marR="9525" marT="9525" marB="0" anchor="ctr"/>
                </a:tc>
              </a:tr>
              <a:tr h="300326">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514616">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 </a:t>
                      </a:r>
                    </a:p>
                  </a:txBody>
                  <a:tcPr marL="9525" marR="9525" marT="9525" marB="0" anchor="ctr"/>
                </a:tc>
              </a:tr>
              <a:tr h="351480">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5804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5148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11" name="Rectangle 10"/>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18</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89201604"/>
              </p:ext>
            </p:extLst>
          </p:nvPr>
        </p:nvGraphicFramePr>
        <p:xfrm>
          <a:off x="65336" y="822110"/>
          <a:ext cx="8899152" cy="5832015"/>
        </p:xfrm>
        <a:graphic>
          <a:graphicData uri="http://schemas.openxmlformats.org/drawingml/2006/table">
            <a:tbl>
              <a:tblPr firstRow="1" bandRow="1">
                <a:tableStyleId>{5C22544A-7EE6-4342-B048-85BDC9FD1C3A}</a:tableStyleId>
              </a:tblPr>
              <a:tblGrid>
                <a:gridCol w="1227469"/>
                <a:gridCol w="3452258"/>
                <a:gridCol w="4219425"/>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 de commandes inférieures à X€</a:t>
                      </a:r>
                      <a:endParaRPr lang="fr-FR" sz="1200" b="1" i="0" u="none" strike="noStrike" dirty="0">
                        <a:solidFill>
                          <a:schemeClr val="bg1"/>
                        </a:solidFill>
                        <a:latin typeface="Calibri"/>
                      </a:endParaRPr>
                    </a:p>
                  </a:txBody>
                  <a:tcPr marL="9525" marR="9525" marT="9525" marB="0" anchor="ctr"/>
                </a:tc>
              </a:tr>
              <a:tr h="33379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 de gains sur périmètre traité</a:t>
                      </a:r>
                      <a:r>
                        <a:rPr lang="fr-FR" sz="1100" b="0" i="0" u="none" strike="noStrike" baseline="0" dirty="0" smtClean="0">
                          <a:solidFill>
                            <a:schemeClr val="tx1"/>
                          </a:solidFill>
                          <a:latin typeface="Calibri"/>
                        </a:rPr>
                        <a:t>         :  3% à  6% suivant années   </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 de gains sur périmètre traitable</a:t>
                      </a:r>
                      <a:r>
                        <a:rPr lang="fr-FR" sz="1100" b="0" i="0" u="none" strike="noStrike" baseline="0" dirty="0" smtClean="0">
                          <a:solidFill>
                            <a:schemeClr val="tx1"/>
                          </a:solidFill>
                          <a:latin typeface="Calibri"/>
                        </a:rPr>
                        <a:t>   :  1,5% à  4% suivant années</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Valeurs à déduire des objectifs CPOM et des bonnes pratiques</a:t>
                      </a:r>
                      <a:endParaRPr lang="fr-FR" sz="1100" b="0" i="0" u="none" strike="noStrike" dirty="0">
                        <a:solidFill>
                          <a:schemeClr val="tx1"/>
                        </a:solidFill>
                        <a:latin typeface="Calibri"/>
                      </a:endParaRPr>
                    </a:p>
                  </a:txBody>
                  <a:tcPr marL="9525" marR="9525" marT="9525" marB="0" anchor="ctr"/>
                </a:tc>
              </a:tr>
              <a:tr h="27964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P-EP-C-A-1</a:t>
                      </a:r>
                      <a:endParaRPr lang="fr-FR" sz="1100" b="0" i="0" u="none" strike="noStrike" dirty="0">
                        <a:solidFill>
                          <a:schemeClr val="tx1"/>
                        </a:solidFill>
                        <a:latin typeface="Calibri"/>
                      </a:endParaRPr>
                    </a:p>
                  </a:txBody>
                  <a:tcPr marL="9525" marR="9525" marT="9525" marB="0" anchor="ctr"/>
                </a:tc>
              </a:tr>
              <a:tr h="6212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Part des commandes achat passées dans l’année inférieures à un montant seuil (à définir).</a:t>
                      </a:r>
                    </a:p>
                    <a:p>
                      <a:pPr algn="l" fontAlgn="ctr"/>
                      <a:r>
                        <a:rPr lang="fr-FR" sz="1100" b="0" i="0" u="none" strike="noStrike" baseline="0" dirty="0" smtClean="0">
                          <a:solidFill>
                            <a:schemeClr val="tx1"/>
                          </a:solidFill>
                          <a:latin typeface="Calibri"/>
                        </a:rPr>
                        <a:t> </a:t>
                      </a:r>
                      <a:r>
                        <a:rPr lang="fr-FR" sz="1100" b="0" i="0" u="none" strike="noStrike" dirty="0" smtClean="0">
                          <a:solidFill>
                            <a:schemeClr val="tx1"/>
                          </a:solidFill>
                          <a:latin typeface="Calibri"/>
                        </a:rPr>
                        <a:t>A décliner par domaine</a:t>
                      </a:r>
                      <a:r>
                        <a:rPr lang="fr-FR" sz="1100" b="0" i="0" u="none" strike="noStrike" baseline="0" dirty="0" smtClean="0">
                          <a:solidFill>
                            <a:schemeClr val="tx1"/>
                          </a:solidFill>
                          <a:latin typeface="Calibri"/>
                        </a:rPr>
                        <a:t> d’achat pour mieux identifier les actions d’amélioration</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27187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Responsable des approvisionnements </a:t>
                      </a:r>
                      <a:r>
                        <a:rPr lang="fr-FR" sz="1100" b="0" i="0" u="none" strike="noStrike" baseline="0" dirty="0" smtClean="0">
                          <a:solidFill>
                            <a:schemeClr val="tx1"/>
                          </a:solidFill>
                          <a:latin typeface="Calibri"/>
                        </a:rPr>
                        <a:t>de la direction des achats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Total des commandes achat passées dans l’année &lt; X€/Nombre total de commandes achat passées dans l’année (ou du domaine</a:t>
                      </a:r>
                      <a:r>
                        <a:rPr lang="fr-FR" sz="1100" b="0" i="0" u="none" strike="noStrike" baseline="0" dirty="0" smtClean="0">
                          <a:solidFill>
                            <a:schemeClr val="tx1"/>
                          </a:solidFill>
                          <a:latin typeface="Calibri"/>
                        </a:rPr>
                        <a:t> concerné)</a:t>
                      </a:r>
                      <a:endParaRPr lang="fr-FR" sz="1100" b="0" i="0" u="none" strike="noStrike" dirty="0">
                        <a:solidFill>
                          <a:schemeClr val="tx1"/>
                        </a:solidFill>
                        <a:latin typeface="Calibri"/>
                      </a:endParaRPr>
                    </a:p>
                  </a:txBody>
                  <a:tcPr marL="9525" marR="9525" marT="9525" marB="0" anchor="ctr"/>
                </a:tc>
              </a:tr>
              <a:tr h="36578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562115">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a:t>
                      </a: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baseline="0" dirty="0" smtClean="0">
                          <a:solidFill>
                            <a:schemeClr val="tx1"/>
                          </a:solidFill>
                          <a:latin typeface="Calibri"/>
                        </a:rPr>
                        <a:t>3 (il faut fixer les montants seuil par domaine)</a:t>
                      </a:r>
                    </a:p>
                  </a:txBody>
                  <a:tcPr marL="9525" marR="9525" marT="9525" marB="0" anchor="ctr"/>
                </a:tc>
              </a:tr>
              <a:tr h="27963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Janvier</a:t>
                      </a:r>
                      <a:r>
                        <a:rPr lang="fr-FR" sz="1100" b="0" i="0" u="none" strike="noStrike" baseline="0" dirty="0" smtClean="0">
                          <a:solidFill>
                            <a:schemeClr val="tx1"/>
                          </a:solidFill>
                          <a:latin typeface="Calibri"/>
                        </a:rPr>
                        <a:t> 2017 en test pour généralisation en 2018</a:t>
                      </a:r>
                      <a:endParaRPr lang="fr-FR" sz="1100" b="0" i="0" u="none" strike="noStrike" dirty="0" smtClean="0">
                        <a:solidFill>
                          <a:schemeClr val="tx1"/>
                        </a:solidFill>
                        <a:latin typeface="Calibri"/>
                      </a:endParaRPr>
                    </a:p>
                    <a:p>
                      <a:pPr algn="l" fontAlgn="ct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19</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853324169"/>
              </p:ext>
            </p:extLst>
          </p:nvPr>
        </p:nvGraphicFramePr>
        <p:xfrm>
          <a:off x="116136" y="832892"/>
          <a:ext cx="8911852" cy="5907095"/>
        </p:xfrm>
        <a:graphic>
          <a:graphicData uri="http://schemas.openxmlformats.org/drawingml/2006/table">
            <a:tbl>
              <a:tblPr firstRow="1" bandRow="1">
                <a:tableStyleId>{5C22544A-7EE6-4342-B048-85BDC9FD1C3A}</a:tableStyleId>
              </a:tblPr>
              <a:tblGrid>
                <a:gridCol w="1229221"/>
                <a:gridCol w="3457184"/>
                <a:gridCol w="4225447"/>
              </a:tblGrid>
              <a:tr h="328879">
                <a:tc rowSpan="12">
                  <a:txBody>
                    <a:bodyPr/>
                    <a:lstStyle/>
                    <a:p>
                      <a:pPr marL="0" algn="ctr" defTabSz="914400" rtl="0" eaLnBrk="1" fontAlgn="ctr" latinLnBrk="0" hangingPunct="1"/>
                      <a:r>
                        <a:rPr lang="fr-FR" sz="1400" b="1" i="0" u="none" strike="noStrike" kern="1200" dirty="0" smtClean="0">
                          <a:solidFill>
                            <a:schemeClr val="tx1"/>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Part des achats réalisés hors marché</a:t>
                      </a:r>
                      <a:endParaRPr lang="fr-FR" sz="1200" b="1" i="0" u="none" strike="noStrike" dirty="0">
                        <a:solidFill>
                          <a:schemeClr val="bg1"/>
                        </a:solidFill>
                        <a:latin typeface="Calibri"/>
                      </a:endParaRPr>
                    </a:p>
                  </a:txBody>
                  <a:tcPr marL="9525" marR="9525" marT="9525" marB="0" anchor="ctr"/>
                </a:tc>
              </a:tr>
              <a:tr h="3230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6212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 de gains sur périmètre traité</a:t>
                      </a:r>
                      <a:r>
                        <a:rPr lang="fr-FR" sz="1100" b="0" i="0" u="none" strike="noStrike" baseline="0" dirty="0" smtClean="0">
                          <a:solidFill>
                            <a:schemeClr val="tx1"/>
                          </a:solidFill>
                          <a:latin typeface="Calibri"/>
                        </a:rPr>
                        <a:t>         :  3% à  6% suivant années   </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 de gains sur périmètre traitable</a:t>
                      </a:r>
                      <a:r>
                        <a:rPr lang="fr-FR" sz="1100" b="0" i="0" u="none" strike="noStrike" baseline="0" dirty="0" smtClean="0">
                          <a:solidFill>
                            <a:schemeClr val="tx1"/>
                          </a:solidFill>
                          <a:latin typeface="Calibri"/>
                        </a:rPr>
                        <a:t>   :  1,5% à  4% suivant années</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Valeurs à déduire des objectifs CPOM et des bonnes pratiques</a:t>
                      </a:r>
                      <a:endParaRPr lang="fr-FR" sz="1100" b="0" i="0" u="none" strike="noStrike" dirty="0">
                        <a:solidFill>
                          <a:schemeClr val="tx1"/>
                        </a:solidFill>
                        <a:latin typeface="Calibri"/>
                      </a:endParaRPr>
                    </a:p>
                  </a:txBody>
                  <a:tcPr marL="9525" marR="9525" marT="9525" marB="0" anchor="ctr"/>
                </a:tc>
              </a:tr>
              <a:tr h="37670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P-EP-C-A-2</a:t>
                      </a:r>
                      <a:endParaRPr lang="fr-FR" sz="1100" b="0" i="0" u="none" strike="noStrike" dirty="0">
                        <a:solidFill>
                          <a:schemeClr val="tx1"/>
                        </a:solidFill>
                        <a:latin typeface="Calibri"/>
                      </a:endParaRPr>
                    </a:p>
                  </a:txBody>
                  <a:tcPr marL="9525" marR="9525" marT="9525" marB="0" anchor="ctr"/>
                </a:tc>
              </a:tr>
              <a:tr h="51423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Montant des achats réalisés sur simple commande sans recourir à une procédure d’achat (MAPA, AO marché négocié,…) rapporté au montant total des achats du GHT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303887">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Montant des achats réalisés sur simple commande sans recourir à une procédure d’achat (MAPA, AO marché négocié,…) /montant total des achats du GHT</a:t>
                      </a:r>
                      <a:endParaRPr lang="fr-FR" sz="1100" b="0" i="0" u="none" strike="noStrike" dirty="0">
                        <a:solidFill>
                          <a:schemeClr val="tx1"/>
                        </a:solidFill>
                        <a:latin typeface="Calibri"/>
                      </a:endParaRPr>
                    </a:p>
                  </a:txBody>
                  <a:tcPr marL="9525" marR="9525" marT="9525" marB="0" anchor="ctr"/>
                </a:tc>
              </a:tr>
              <a:tr h="35165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 ou infra-annuelle</a:t>
                      </a:r>
                      <a:r>
                        <a:rPr lang="fr-FR" sz="1100" b="0" i="0" u="none" strike="noStrike" baseline="0" dirty="0" smtClean="0">
                          <a:solidFill>
                            <a:schemeClr val="tx1"/>
                          </a:solidFill>
                          <a:latin typeface="Calibri"/>
                        </a:rPr>
                        <a:t> en cas d’action ciblée mise en place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2115">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 </a:t>
                      </a:r>
                    </a:p>
                  </a:txBody>
                  <a:tcPr marL="9525" marR="9525" marT="9525" marB="0" anchor="ctr"/>
                </a:tc>
              </a:tr>
              <a:tr h="30198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 </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dont le suivi est conseillé</a:t>
                      </a:r>
                      <a:endParaRPr lang="fr-FR" sz="1100" b="0" i="0" u="none" strike="noStrike" dirty="0">
                        <a:solidFill>
                          <a:srgbClr val="FF0000"/>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smtClean="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a:t>
            </a:fld>
            <a:r>
              <a:rPr lang="fr-FR" smtClean="0"/>
              <a:t> </a:t>
            </a:r>
            <a:endParaRPr lang="fr-FR"/>
          </a:p>
        </p:txBody>
      </p:sp>
      <p:sp>
        <p:nvSpPr>
          <p:cNvPr id="9" name="Rectangle 8"/>
          <p:cNvSpPr/>
          <p:nvPr/>
        </p:nvSpPr>
        <p:spPr bwMode="auto">
          <a:xfrm>
            <a:off x="251520" y="4766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graphicFrame>
        <p:nvGraphicFramePr>
          <p:cNvPr id="6" name="Tableau 5"/>
          <p:cNvGraphicFramePr>
            <a:graphicFrameLocks noGrp="1"/>
          </p:cNvGraphicFramePr>
          <p:nvPr/>
        </p:nvGraphicFramePr>
        <p:xfrm>
          <a:off x="143413" y="981826"/>
          <a:ext cx="8862640" cy="5302980"/>
        </p:xfrm>
        <a:graphic>
          <a:graphicData uri="http://schemas.openxmlformats.org/drawingml/2006/table">
            <a:tbl>
              <a:tblPr firstRow="1" bandRow="1">
                <a:tableStyleId>{5C22544A-7EE6-4342-B048-85BDC9FD1C3A}</a:tableStyleId>
              </a:tblPr>
              <a:tblGrid>
                <a:gridCol w="1260235"/>
                <a:gridCol w="3400291"/>
                <a:gridCol w="4202114"/>
              </a:tblGrid>
              <a:tr h="241110">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ctr" fontAlgn="ctr"/>
                      <a:r>
                        <a:rPr lang="fr-FR" sz="1200" b="1" i="0" u="none" strike="noStrike" dirty="0" smtClean="0">
                          <a:solidFill>
                            <a:schemeClr val="bg2"/>
                          </a:solidFill>
                          <a:latin typeface="Calibri"/>
                        </a:rPr>
                        <a:t>gains achat</a:t>
                      </a:r>
                      <a:r>
                        <a:rPr lang="fr-FR" sz="1200" b="1" i="0" u="none" strike="noStrike" baseline="0" dirty="0" smtClean="0">
                          <a:solidFill>
                            <a:schemeClr val="bg2"/>
                          </a:solidFill>
                          <a:latin typeface="Calibri"/>
                        </a:rPr>
                        <a:t> réalisés dans l’année N</a:t>
                      </a:r>
                      <a:r>
                        <a:rPr lang="fr-FR" sz="1200" b="1" i="0" u="none" strike="noStrike" dirty="0" smtClean="0">
                          <a:solidFill>
                            <a:schemeClr val="bg2"/>
                          </a:solidFill>
                          <a:latin typeface="Calibri"/>
                        </a:rPr>
                        <a:t> (en €)</a:t>
                      </a:r>
                      <a:endParaRPr lang="fr-FR" sz="1200" b="1" i="0" u="none" strike="noStrike" dirty="0">
                        <a:solidFill>
                          <a:schemeClr val="bg2"/>
                        </a:solidFill>
                        <a:latin typeface="Calibri"/>
                      </a:endParaRPr>
                    </a:p>
                  </a:txBody>
                  <a:tcPr marL="9525" marR="9525" marT="9525" marB="0" anchor="ctr"/>
                </a:tc>
              </a:tr>
              <a:tr h="33385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Indicateur de pilotage</a:t>
                      </a:r>
                    </a:p>
                  </a:txBody>
                  <a:tcPr marL="9525" marR="9525" marT="9525" marB="0" anchor="ctr"/>
                </a:tc>
              </a:tr>
              <a:tr h="33751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Valeur en € à définir par le GHT (en lien</a:t>
                      </a:r>
                      <a:r>
                        <a:rPr lang="fr-FR" sz="1100" b="0" i="0" u="none" strike="noStrike" baseline="0" dirty="0" smtClean="0">
                          <a:solidFill>
                            <a:srgbClr val="000000"/>
                          </a:solidFill>
                          <a:latin typeface="Calibri"/>
                        </a:rPr>
                        <a:t> avec le CPOM)</a:t>
                      </a:r>
                      <a:endParaRPr lang="fr-FR" sz="1100" b="0" i="0" u="none" strike="noStrike" dirty="0">
                        <a:solidFill>
                          <a:srgbClr val="000000"/>
                        </a:solidFill>
                        <a:latin typeface="Calibri"/>
                      </a:endParaRPr>
                    </a:p>
                  </a:txBody>
                  <a:tcPr marL="9525" marR="9525" marT="9525" marB="0" anchor="ctr"/>
                </a:tc>
              </a:tr>
              <a:tr h="36862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rgbClr val="000000"/>
                          </a:solidFill>
                          <a:latin typeface="Calibri"/>
                        </a:rPr>
                        <a:t>P-PE-P-S-1</a:t>
                      </a:r>
                      <a:endParaRPr lang="fr-FR" sz="1100" b="0" i="0" u="none" strike="noStrike" dirty="0">
                        <a:solidFill>
                          <a:srgbClr val="000000"/>
                        </a:solidFill>
                        <a:latin typeface="Calibri"/>
                      </a:endParaRPr>
                    </a:p>
                  </a:txBody>
                  <a:tcPr marL="9525" marR="9525" marT="9525" marB="0" anchor="ctr"/>
                </a:tc>
              </a:tr>
              <a:tr h="26199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Mesure le montant des gains achat globaux réalisés dans l’année N</a:t>
                      </a:r>
                      <a:endParaRPr lang="fr-FR" sz="1100" b="0" i="0" u="none" strike="noStrike" dirty="0">
                        <a:solidFill>
                          <a:srgbClr val="000000"/>
                        </a:solidFill>
                        <a:latin typeface="Calibri"/>
                      </a:endParaRPr>
                    </a:p>
                  </a:txBody>
                  <a:tcPr marL="9525" marR="9525" marT="9525" marB="0" anchor="ctr"/>
                </a:tc>
              </a:tr>
              <a:tr h="39172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aseline="0" dirty="0" smtClean="0"/>
                        <a:t> Contrôle de gestion achat</a:t>
                      </a:r>
                      <a:endParaRPr lang="fr-FR" sz="1100" b="0" i="0" u="none" strike="noStrike" dirty="0">
                        <a:solidFill>
                          <a:srgbClr val="000000"/>
                        </a:solidFill>
                        <a:latin typeface="Calibri"/>
                      </a:endParaRPr>
                    </a:p>
                  </a:txBody>
                  <a:tcPr marL="9525" marR="9525" marT="9525" marB="0" anchor="ctr"/>
                </a:tc>
              </a:tr>
              <a:tr h="301509">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rgbClr val="000000"/>
                          </a:solidFill>
                          <a:latin typeface="Calibri"/>
                        </a:rPr>
                        <a:t>Directeur des achats</a:t>
                      </a:r>
                      <a:endParaRPr lang="fr-FR" sz="1100" b="0" i="0" u="none" strike="noStrike" dirty="0">
                        <a:solidFill>
                          <a:srgbClr val="000000"/>
                        </a:solidFill>
                        <a:latin typeface="Calibri"/>
                      </a:endParaRPr>
                    </a:p>
                  </a:txBody>
                  <a:tcPr marL="9525" marR="9525" marT="9525" marB="0" anchor="ctr"/>
                </a:tc>
              </a:tr>
              <a:tr h="31253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rgbClr val="000000"/>
                          </a:solidFill>
                          <a:latin typeface="Calibri"/>
                        </a:rPr>
                        <a:t>Euros</a:t>
                      </a:r>
                      <a:r>
                        <a:rPr lang="fr-FR" sz="1100" b="0" i="0" u="none" strike="noStrike" baseline="0" dirty="0" smtClean="0">
                          <a:solidFill>
                            <a:srgbClr val="000000"/>
                          </a:solidFill>
                          <a:latin typeface="Calibri"/>
                        </a:rPr>
                        <a:t> (€)</a:t>
                      </a:r>
                      <a:endParaRPr lang="fr-FR" sz="1100" b="0" i="0" u="none" strike="noStrike" dirty="0">
                        <a:solidFill>
                          <a:srgbClr val="000000"/>
                        </a:solidFill>
                        <a:latin typeface="Calibri"/>
                      </a:endParaRPr>
                    </a:p>
                  </a:txBody>
                  <a:tcPr marL="9525" marR="9525" marT="9525" marB="0" anchor="ctr"/>
                </a:tc>
              </a:tr>
              <a:tr h="40235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rgbClr val="000000"/>
                          </a:solidFill>
                          <a:latin typeface="Calibri"/>
                        </a:rPr>
                        <a:t>Agrégation des gains achat des différentes familles d’achat</a:t>
                      </a:r>
                      <a:endParaRPr lang="fr-FR" sz="1100" b="0" i="1" u="none" strike="noStrike" dirty="0">
                        <a:solidFill>
                          <a:srgbClr val="000000"/>
                        </a:solidFill>
                        <a:latin typeface="Calibri"/>
                      </a:endParaRPr>
                    </a:p>
                  </a:txBody>
                  <a:tcPr marL="9525" marR="9525" marT="9525" marB="0" anchor="ctr"/>
                </a:tc>
              </a:tr>
              <a:tr h="39172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la production </a:t>
                      </a:r>
                      <a:r>
                        <a:rPr lang="fr-FR" sz="1200" b="0" i="0" u="none" strike="noStrike" dirty="0" smtClean="0">
                          <a:solidFill>
                            <a:schemeClr val="tx1"/>
                          </a:solidFill>
                          <a:latin typeface="Calibri"/>
                        </a:rPr>
                        <a:t/>
                      </a:r>
                      <a:br>
                        <a:rPr lang="fr-FR" sz="1200" b="0" i="0" u="none" strike="noStrike" dirty="0" smtClean="0">
                          <a:solidFill>
                            <a:schemeClr val="tx1"/>
                          </a:solidFill>
                          <a:latin typeface="Calibri"/>
                        </a:rPr>
                      </a:br>
                      <a:r>
                        <a:rPr lang="fr-FR" sz="1200" b="0" i="0" u="none" strike="noStrike" dirty="0" smtClean="0">
                          <a:solidFill>
                            <a:schemeClr val="tx1"/>
                          </a:solidFill>
                          <a:latin typeface="Calibri"/>
                        </a:rPr>
                        <a:t>(de l’indicateur</a:t>
                      </a:r>
                      <a:r>
                        <a:rPr lang="fr-FR" sz="1200" b="0" i="0" u="none" strike="noStrike" baseline="0" dirty="0" smtClean="0">
                          <a:solidFill>
                            <a:schemeClr val="tx1"/>
                          </a:solidFill>
                          <a:latin typeface="Calibri"/>
                        </a:rPr>
                        <a:t> dans le tableau de bord)</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Semestrielle</a:t>
                      </a:r>
                      <a:endParaRPr lang="fr-FR" sz="1100" b="0" i="0" u="none" strike="noStrike" dirty="0">
                        <a:solidFill>
                          <a:srgbClr val="000000"/>
                        </a:solidFill>
                        <a:latin typeface="Calibri"/>
                      </a:endParaRPr>
                    </a:p>
                  </a:txBody>
                  <a:tcPr marL="9525" marR="9525" marT="9525" marB="0" anchor="ctr"/>
                </a:tc>
              </a:tr>
              <a:tr h="39172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 </a:t>
                      </a:r>
                      <a:br>
                        <a:rPr lang="fr-FR" sz="1200" b="1" i="0" u="none" strike="noStrike" dirty="0" smtClean="0">
                          <a:solidFill>
                            <a:schemeClr val="tx1"/>
                          </a:solidFill>
                          <a:latin typeface="Calibri"/>
                        </a:rPr>
                      </a:br>
                      <a:r>
                        <a:rPr lang="fr-FR" sz="1200" b="0" i="0" u="none" strike="noStrike" dirty="0" smtClean="0">
                          <a:solidFill>
                            <a:schemeClr val="tx1"/>
                          </a:solidFill>
                          <a:latin typeface="Calibri"/>
                        </a:rPr>
                        <a:t>(rythme</a:t>
                      </a:r>
                      <a:r>
                        <a:rPr lang="fr-FR" sz="1200" b="0" i="0" u="none" strike="noStrike" baseline="0" dirty="0" smtClean="0">
                          <a:solidFill>
                            <a:schemeClr val="tx1"/>
                          </a:solidFill>
                          <a:latin typeface="Calibri"/>
                        </a:rPr>
                        <a:t> </a:t>
                      </a:r>
                      <a:r>
                        <a:rPr lang="fr-FR" sz="1200" b="0" i="0" u="none" strike="noStrike" dirty="0" smtClean="0">
                          <a:solidFill>
                            <a:schemeClr val="tx1"/>
                          </a:solidFill>
                          <a:latin typeface="Calibri"/>
                        </a:rPr>
                        <a:t>de la mesure)</a:t>
                      </a:r>
                    </a:p>
                  </a:txBody>
                  <a:tcPr marL="9525" marR="9525" marT="9525" marB="0" anchor="ctr"/>
                </a:tc>
                <a:tc>
                  <a:txBody>
                    <a:bodyPr/>
                    <a:lstStyle/>
                    <a:p>
                      <a:pPr algn="l" fontAlgn="ctr"/>
                      <a:r>
                        <a:rPr lang="fr-FR" sz="1100" b="0" i="0" u="none" strike="noStrike" dirty="0" smtClean="0">
                          <a:solidFill>
                            <a:srgbClr val="000000"/>
                          </a:solidFill>
                          <a:latin typeface="Calibri"/>
                        </a:rPr>
                        <a:t>Mensuel</a:t>
                      </a:r>
                      <a:endParaRPr lang="fr-FR" sz="1100" b="0" i="0" u="none" strike="noStrike" dirty="0">
                        <a:solidFill>
                          <a:srgbClr val="000000"/>
                        </a:solidFill>
                        <a:latin typeface="Calibri"/>
                      </a:endParaRPr>
                    </a:p>
                  </a:txBody>
                  <a:tcPr marL="9525" marR="9525" marT="9525" marB="0" anchor="ctr"/>
                </a:tc>
              </a:tr>
              <a:tr h="412103">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 </a:t>
                      </a:r>
                      <a:br>
                        <a:rPr lang="fr-FR" sz="1100" b="1" baseline="0" dirty="0" smtClean="0">
                          <a:solidFill>
                            <a:schemeClr val="tx1"/>
                          </a:solidFill>
                        </a:rPr>
                      </a:br>
                      <a:r>
                        <a:rPr lang="fr-FR" sz="1100" b="0" baseline="0" dirty="0" smtClean="0">
                          <a:solidFill>
                            <a:schemeClr val="tx1"/>
                          </a:solidFill>
                        </a:rPr>
                        <a:t>(nécessaires à  sa production)</a:t>
                      </a:r>
                      <a:endParaRPr lang="fr-FR" sz="1100" b="0" dirty="0">
                        <a:solidFill>
                          <a:schemeClr val="tx1"/>
                        </a:solidFill>
                      </a:endParaRPr>
                    </a:p>
                  </a:txBody>
                  <a:tcPr marL="9525" marR="9525" marT="9525" marB="0" anchor="ctr"/>
                </a:tc>
                <a:tc>
                  <a:txBody>
                    <a:bodyPr/>
                    <a:lstStyle/>
                    <a:p>
                      <a:r>
                        <a:rPr lang="fr-FR" sz="1000" baseline="0" dirty="0" smtClean="0"/>
                        <a:t>GEF  (Outil de </a:t>
                      </a:r>
                      <a:r>
                        <a:rPr lang="fr-FR" sz="1000" b="1" baseline="0" dirty="0" smtClean="0"/>
                        <a:t>G</a:t>
                      </a:r>
                      <a:r>
                        <a:rPr lang="fr-FR" sz="1000" baseline="0" dirty="0" smtClean="0"/>
                        <a:t>estion </a:t>
                      </a:r>
                      <a:r>
                        <a:rPr lang="fr-FR" sz="1000" b="1" baseline="0" dirty="0" smtClean="0"/>
                        <a:t>E</a:t>
                      </a:r>
                      <a:r>
                        <a:rPr lang="fr-FR" sz="1000" baseline="0" dirty="0" smtClean="0"/>
                        <a:t>conomique et </a:t>
                      </a:r>
                      <a:r>
                        <a:rPr lang="fr-FR" sz="1000" b="1" baseline="0" dirty="0" smtClean="0"/>
                        <a:t>F</a:t>
                      </a:r>
                      <a:r>
                        <a:rPr lang="fr-FR" sz="1000" baseline="0" dirty="0" smtClean="0"/>
                        <a:t>inancière)</a:t>
                      </a:r>
                      <a:endParaRPr lang="fr-FR" sz="1000" dirty="0"/>
                    </a:p>
                  </a:txBody>
                  <a:tcPr marL="9525" marR="9525" marT="9525" marB="0" anchor="ctr"/>
                </a:tc>
              </a:tr>
              <a:tr h="391727">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dans la mise en œuvre de l’indicateur de 1 à 5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2</a:t>
                      </a:r>
                      <a:endParaRPr lang="fr-FR" sz="1100" b="0" i="0" u="none" strike="noStrike" dirty="0">
                        <a:solidFill>
                          <a:srgbClr val="000000"/>
                        </a:solidFill>
                        <a:latin typeface="Calibri"/>
                      </a:endParaRPr>
                    </a:p>
                  </a:txBody>
                  <a:tcPr marL="9525" marR="9525" marT="9525" marB="0" anchor="ctr"/>
                </a:tc>
              </a:tr>
              <a:tr h="37273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à suivre prioritairement</a:t>
                      </a:r>
                      <a:endParaRPr lang="fr-FR" sz="1100" b="0" i="0" u="none" strike="noStrike" dirty="0">
                        <a:solidFill>
                          <a:srgbClr val="FF0000"/>
                        </a:solidFill>
                        <a:latin typeface="Calibri"/>
                      </a:endParaRPr>
                    </a:p>
                  </a:txBody>
                  <a:tcPr marL="9525" marR="9525" marT="9525" marB="0" anchor="ctr"/>
                </a:tc>
              </a:tr>
              <a:tr h="39172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cible de l’indicateur </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même</a:t>
                      </a:r>
                      <a:r>
                        <a:rPr lang="fr-FR" sz="1100" b="0" i="0" u="none" strike="noStrike" baseline="0" dirty="0" smtClean="0">
                          <a:solidFill>
                            <a:srgbClr val="000000"/>
                          </a:solidFill>
                          <a:latin typeface="Calibri"/>
                        </a:rPr>
                        <a:t> temps que le P.A.A.T)</a:t>
                      </a:r>
                      <a:endParaRPr lang="fr-FR" sz="1100" b="0" i="0" u="none" strike="noStrike" dirty="0">
                        <a:solidFill>
                          <a:srgbClr val="000000"/>
                        </a:solidFill>
                        <a:latin typeface="Calibri"/>
                      </a:endParaRPr>
                    </a:p>
                  </a:txBody>
                  <a:tcPr marL="9525" marR="9525" marT="9525" marB="0" anchor="ctr"/>
                </a:tc>
              </a:tr>
            </a:tbl>
          </a:graphicData>
        </a:graphic>
      </p:graphicFrame>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20</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429756336"/>
              </p:ext>
            </p:extLst>
          </p:nvPr>
        </p:nvGraphicFramePr>
        <p:xfrm>
          <a:off x="107504" y="908720"/>
          <a:ext cx="8911852" cy="5384850"/>
        </p:xfrm>
        <a:graphic>
          <a:graphicData uri="http://schemas.openxmlformats.org/drawingml/2006/table">
            <a:tbl>
              <a:tblPr firstRow="1" bandRow="1">
                <a:tableStyleId>{5C22544A-7EE6-4342-B048-85BDC9FD1C3A}</a:tableStyleId>
              </a:tblPr>
              <a:tblGrid>
                <a:gridCol w="1229221"/>
                <a:gridCol w="3457184"/>
                <a:gridCol w="4225447"/>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ruptures de stock (hors produits de santé)</a:t>
                      </a:r>
                      <a:endParaRPr lang="fr-FR" sz="1200" b="1" i="0" u="none" strike="noStrike" dirty="0">
                        <a:solidFill>
                          <a:schemeClr val="bg1"/>
                        </a:solidFill>
                        <a:latin typeface="Calibri"/>
                      </a:endParaRPr>
                    </a:p>
                  </a:txBody>
                  <a:tcPr marL="9525" marR="9525" marT="9525" marB="0" anchor="ctr"/>
                </a:tc>
              </a:tr>
              <a:tr h="3103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C-EP-C-A-2</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 le nombre de ruptures de stock intervenues dans l’année pour l’ensemble des références suivies en stock au sein du</a:t>
                      </a:r>
                      <a:r>
                        <a:rPr lang="fr-FR" sz="1100" b="0" i="0" u="none" strike="noStrike" baseline="0" dirty="0" smtClean="0">
                          <a:solidFill>
                            <a:schemeClr val="tx1"/>
                          </a:solidFill>
                          <a:latin typeface="Calibri"/>
                        </a:rPr>
                        <a:t> GHT</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Responsable logistique rattaché à la direction des achats/responsables magasins</a:t>
                      </a:r>
                      <a:endParaRPr lang="fr-FR" sz="1100" b="0" i="0" u="none" strike="noStrike" dirty="0">
                        <a:solidFill>
                          <a:schemeClr val="tx1"/>
                        </a:solidFill>
                        <a:latin typeface="Calibri"/>
                      </a:endParaRPr>
                    </a:p>
                  </a:txBody>
                  <a:tcPr marL="9525" marR="9525" marT="9525" marB="0" anchor="ctr"/>
                </a:tc>
              </a:tr>
              <a:tr h="32467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Euros(€)</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Nombre de ruptures de stock intervenues dans l’année pour l’ensemble des références suivies en stock au sein du</a:t>
                      </a:r>
                      <a:r>
                        <a:rPr lang="fr-FR" sz="1100" b="0" i="0" u="none" strike="noStrike" baseline="0" dirty="0" smtClean="0">
                          <a:solidFill>
                            <a:schemeClr val="tx1"/>
                          </a:solidFill>
                          <a:latin typeface="Calibri"/>
                        </a:rPr>
                        <a:t> GHT</a:t>
                      </a:r>
                      <a:endParaRPr lang="fr-FR" sz="1100" b="0" i="0" u="none" strike="noStrike" dirty="0">
                        <a:solidFill>
                          <a:schemeClr val="tx1"/>
                        </a:solidFill>
                        <a:latin typeface="Calibri"/>
                      </a:endParaRPr>
                    </a:p>
                  </a:txBody>
                  <a:tcPr marL="9525" marR="9525" marT="9525" marB="0" anchor="ctr"/>
                </a:tc>
              </a:tr>
              <a:tr h="29377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 ou infra-annuelle</a:t>
                      </a:r>
                      <a:r>
                        <a:rPr lang="fr-FR" sz="1100" b="0" i="0" u="none" strike="noStrike" baseline="0" dirty="0" smtClean="0">
                          <a:solidFill>
                            <a:schemeClr val="tx1"/>
                          </a:solidFill>
                          <a:latin typeface="Calibri"/>
                        </a:rPr>
                        <a:t> en cas d’action ciblée mise en place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Logiciel</a:t>
                      </a:r>
                      <a:r>
                        <a:rPr lang="fr-FR" sz="1100" b="0" i="0" u="none" strike="noStrike" kern="1200" baseline="0" dirty="0" smtClean="0">
                          <a:solidFill>
                            <a:schemeClr val="tx1"/>
                          </a:solidFill>
                          <a:latin typeface="Calibri"/>
                          <a:ea typeface="+mn-ea"/>
                          <a:cs typeface="+mn-cs"/>
                        </a:rPr>
                        <a:t> de gestion des stocks</a:t>
                      </a:r>
                      <a:endParaRPr lang="fr-FR" sz="1100" b="0" i="0" u="none" strike="noStrike" kern="1200" dirty="0" smtClean="0">
                        <a:solidFill>
                          <a:schemeClr val="tx1"/>
                        </a:solidFill>
                        <a:latin typeface="Calibri"/>
                        <a:ea typeface="+mn-ea"/>
                        <a:cs typeface="+mn-cs"/>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56407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smtClean="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21</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940652430"/>
              </p:ext>
            </p:extLst>
          </p:nvPr>
        </p:nvGraphicFramePr>
        <p:xfrm>
          <a:off x="103436" y="810964"/>
          <a:ext cx="8924552" cy="5603045"/>
        </p:xfrm>
        <a:graphic>
          <a:graphicData uri="http://schemas.openxmlformats.org/drawingml/2006/table">
            <a:tbl>
              <a:tblPr firstRow="1" bandRow="1">
                <a:tableStyleId>{5C22544A-7EE6-4342-B048-85BDC9FD1C3A}</a:tableStyleId>
              </a:tblPr>
              <a:tblGrid>
                <a:gridCol w="1230973"/>
                <a:gridCol w="3093575"/>
                <a:gridCol w="4600004"/>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Evolution du nombre de marchés du</a:t>
                      </a:r>
                      <a:r>
                        <a:rPr lang="fr-FR" sz="1200" b="1" i="0" u="none" strike="noStrike" baseline="0" dirty="0" smtClean="0">
                          <a:solidFill>
                            <a:schemeClr val="bg1"/>
                          </a:solidFill>
                          <a:latin typeface="Calibri"/>
                        </a:rPr>
                        <a:t> GHT  (production contractuelle)</a:t>
                      </a:r>
                      <a:endParaRPr lang="fr-FR" sz="1200" b="1" i="0" u="none" strike="noStrike" dirty="0">
                        <a:solidFill>
                          <a:schemeClr val="bg1"/>
                        </a:solidFill>
                        <a:latin typeface="Calibri"/>
                      </a:endParaRPr>
                    </a:p>
                  </a:txBody>
                  <a:tcPr marL="9525" marR="9525" marT="9525" marB="0" anchor="ctr"/>
                </a:tc>
              </a:tr>
              <a:tr h="34494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 </a:t>
                      </a:r>
                      <a:br>
                        <a:rPr lang="fr-FR" sz="1100" b="0" i="0" u="none" strike="noStrike" dirty="0" smtClean="0">
                          <a:solidFill>
                            <a:schemeClr val="tx1"/>
                          </a:solidFill>
                          <a:latin typeface="Calibri"/>
                        </a:rPr>
                      </a:br>
                      <a:r>
                        <a:rPr lang="fr-FR" sz="1000" b="0" i="1" u="none" strike="noStrike" dirty="0" smtClean="0">
                          <a:solidFill>
                            <a:schemeClr val="tx1"/>
                          </a:solidFill>
                          <a:latin typeface="Calibri"/>
                        </a:rPr>
                        <a:t>Nb</a:t>
                      </a:r>
                      <a:r>
                        <a:rPr lang="fr-FR" sz="1000" b="0" i="1" u="none" strike="noStrike" baseline="0" dirty="0" smtClean="0">
                          <a:solidFill>
                            <a:schemeClr val="tx1"/>
                          </a:solidFill>
                          <a:latin typeface="Calibri"/>
                        </a:rPr>
                        <a:t> : Il s’agit de mettre en évidence la décroissance du nombre global des marchés du fait </a:t>
                      </a:r>
                      <a:br>
                        <a:rPr lang="fr-FR" sz="1000" b="0" i="1" u="none" strike="noStrike" baseline="0" dirty="0" smtClean="0">
                          <a:solidFill>
                            <a:schemeClr val="tx1"/>
                          </a:solidFill>
                          <a:latin typeface="Calibri"/>
                        </a:rPr>
                      </a:br>
                      <a:r>
                        <a:rPr lang="fr-FR" sz="1000" b="0" i="1" u="none" strike="noStrike" baseline="0" dirty="0" smtClean="0">
                          <a:solidFill>
                            <a:schemeClr val="tx1"/>
                          </a:solidFill>
                          <a:latin typeface="Calibri"/>
                        </a:rPr>
                        <a:t>        de la mutualisation de la fonction achat et de la convergence des marchés induite</a:t>
                      </a:r>
                      <a:endParaRPr lang="fr-FR" sz="1000" b="0" i="1"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C-EP-C-A-3</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 l’évolution en % des marchés passés pour l’ensemble des établissements du GHT par l’établissement support d’une année sur l’autre</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32467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Nombre de marchés</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de marchés notifiés mois par mois (hors avenants)</a:t>
                      </a:r>
                      <a:endParaRPr lang="fr-FR" sz="1100" b="0" i="0" u="none" strike="noStrike" dirty="0">
                        <a:solidFill>
                          <a:schemeClr val="tx1"/>
                        </a:solidFill>
                        <a:latin typeface="Calibri"/>
                      </a:endParaRPr>
                    </a:p>
                  </a:txBody>
                  <a:tcPr marL="9525" marR="9525" marT="9525" marB="0" anchor="ctr"/>
                </a:tc>
              </a:tr>
              <a:tr h="36578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  (glissant sur 3ans . Ex : 2015-2017)</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d'analyse/cellule</a:t>
                      </a:r>
                      <a:r>
                        <a:rPr lang="fr-FR" sz="1100" b="0" i="0" u="none" strike="noStrike" kern="1200" baseline="0" dirty="0" smtClean="0">
                          <a:solidFill>
                            <a:schemeClr val="tx1"/>
                          </a:solidFill>
                          <a:latin typeface="Calibri"/>
                          <a:ea typeface="+mn-ea"/>
                          <a:cs typeface="+mn-cs"/>
                        </a:rPr>
                        <a:t> des marchés</a:t>
                      </a:r>
                      <a:endParaRPr lang="fr-FR" sz="1100" b="0" i="0" u="none" strike="noStrike" kern="1200" dirty="0" smtClean="0">
                        <a:solidFill>
                          <a:schemeClr val="tx1"/>
                        </a:solidFill>
                        <a:latin typeface="Calibri"/>
                        <a:ea typeface="+mn-ea"/>
                        <a:cs typeface="+mn-cs"/>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 </a:t>
                      </a:r>
                      <a:endParaRPr lang="fr-FR" sz="1100" b="0" i="0" u="none" strike="noStrike" dirty="0">
                        <a:solidFill>
                          <a:schemeClr val="tx1"/>
                        </a:solidFill>
                        <a:latin typeface="Calibri"/>
                      </a:endParaRPr>
                    </a:p>
                  </a:txBody>
                  <a:tcPr marL="9525" marR="9525" marT="9525" marB="0" anchor="ctr"/>
                </a:tc>
              </a:tr>
              <a:tr h="33768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smtClean="0">
                        <a:solidFill>
                          <a:srgbClr val="000000"/>
                        </a:solidFill>
                        <a:latin typeface="Calibri"/>
                      </a:endParaRPr>
                    </a:p>
                  </a:txBody>
                  <a:tcPr marL="9525" marR="9525" marT="9525" marB="0" anchor="ctr"/>
                </a:tc>
              </a:tr>
            </a:tbl>
          </a:graphicData>
        </a:graphic>
      </p:graphicFrame>
      <p:sp>
        <p:nvSpPr>
          <p:cNvPr id="9" name="Rectangle 8"/>
          <p:cNvSpPr/>
          <p:nvPr/>
        </p:nvSpPr>
        <p:spPr bwMode="auto">
          <a:xfrm>
            <a:off x="162620" y="383457"/>
            <a:ext cx="8892480" cy="35238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22</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57422073"/>
              </p:ext>
            </p:extLst>
          </p:nvPr>
        </p:nvGraphicFramePr>
        <p:xfrm>
          <a:off x="139701" y="1001812"/>
          <a:ext cx="8926389" cy="5083745"/>
        </p:xfrm>
        <a:graphic>
          <a:graphicData uri="http://schemas.openxmlformats.org/drawingml/2006/table">
            <a:tbl>
              <a:tblPr firstRow="1" bandRow="1">
                <a:tableStyleId>{5C22544A-7EE6-4342-B048-85BDC9FD1C3A}</a:tableStyleId>
              </a:tblPr>
              <a:tblGrid>
                <a:gridCol w="1231226"/>
                <a:gridCol w="3219502"/>
                <a:gridCol w="4475661"/>
              </a:tblGrid>
              <a:tr h="328879">
                <a:tc rowSpan="12">
                  <a:txBody>
                    <a:bodyPr/>
                    <a:lstStyle/>
                    <a:p>
                      <a:pPr marL="0" algn="ctr" defTabSz="914400" rtl="0" eaLnBrk="1" fontAlgn="ctr" latinLnBrk="0" hangingPunct="1"/>
                      <a:r>
                        <a:rPr lang="fr-FR" sz="1400" b="1" i="0" u="none" strike="noStrike" kern="1200" dirty="0" smtClean="0">
                          <a:solidFill>
                            <a:schemeClr val="tx1"/>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Montant moyen de CA par fournisseur (hors travaux)</a:t>
                      </a:r>
                      <a:endParaRPr lang="fr-FR" sz="1200" b="1" i="0" u="none" strike="noStrike" dirty="0">
                        <a:solidFill>
                          <a:schemeClr val="bg1"/>
                        </a:solidFill>
                        <a:latin typeface="Calibri"/>
                      </a:endParaRPr>
                    </a:p>
                  </a:txBody>
                  <a:tcPr marL="9525" marR="9525" marT="9525" marB="0" anchor="ctr"/>
                </a:tc>
              </a:tr>
              <a:tr h="30649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6212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Montant moyen</a:t>
                      </a:r>
                      <a:r>
                        <a:rPr lang="fr-FR" sz="1100" b="0" i="0" u="none" strike="noStrike" baseline="0" dirty="0" smtClean="0">
                          <a:solidFill>
                            <a:schemeClr val="tx1"/>
                          </a:solidFill>
                          <a:latin typeface="Calibri"/>
                        </a:rPr>
                        <a:t> global (tous achats confondus)     &gt;   300k€</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Montant moyen</a:t>
                      </a:r>
                      <a:r>
                        <a:rPr lang="fr-FR" sz="1100" b="0" i="0" u="none" strike="noStrike" baseline="0" dirty="0" smtClean="0">
                          <a:solidFill>
                            <a:schemeClr val="tx1"/>
                          </a:solidFill>
                          <a:latin typeface="Calibri"/>
                        </a:rPr>
                        <a:t> global (hors produits de santé)     &gt;   250k€</a:t>
                      </a:r>
                      <a:br>
                        <a:rPr lang="fr-FR" sz="1100" b="0" i="0" u="none" strike="noStrike" baseline="0" dirty="0" smtClean="0">
                          <a:solidFill>
                            <a:schemeClr val="tx1"/>
                          </a:solidFill>
                          <a:latin typeface="Calibri"/>
                        </a:rPr>
                      </a:br>
                      <a:r>
                        <a:rPr lang="fr-FR" sz="1100" b="0" i="1" u="none" strike="noStrike" baseline="0" dirty="0" smtClean="0">
                          <a:solidFill>
                            <a:schemeClr val="tx1"/>
                          </a:solidFill>
                          <a:latin typeface="Calibri"/>
                        </a:rPr>
                        <a:t>Nb :  Valeurs proposées à valider par le GHT</a:t>
                      </a:r>
                      <a:endParaRPr lang="fr-FR" sz="1100" b="0" i="1" u="none" strike="noStrike" dirty="0">
                        <a:solidFill>
                          <a:schemeClr val="tx1"/>
                        </a:solidFill>
                        <a:latin typeface="Calibri"/>
                      </a:endParaRPr>
                    </a:p>
                  </a:txBody>
                  <a:tcPr marL="9525" marR="9525" marT="9525" marB="0" anchor="ctr"/>
                </a:tc>
              </a:tr>
              <a:tr h="31488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P-EP-C-A-3</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Mesure le montant moyen des marchés pour chaque fournisseur du GHT</a:t>
                      </a: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€(Euros)</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baseline="0" dirty="0" smtClean="0">
                          <a:solidFill>
                            <a:schemeClr val="tx1"/>
                          </a:solidFill>
                          <a:latin typeface="Calibri"/>
                        </a:rPr>
                        <a:t>Montant global des achats (hors travaux) / Nombre global de fournisseurs</a:t>
                      </a:r>
                      <a:br>
                        <a:rPr lang="fr-FR" sz="1100" b="0" i="0" u="none" strike="noStrike" baseline="0" dirty="0" smtClean="0">
                          <a:solidFill>
                            <a:schemeClr val="tx1"/>
                          </a:solidFill>
                          <a:latin typeface="Calibri"/>
                        </a:rPr>
                      </a:br>
                      <a:r>
                        <a:rPr lang="fr-FR" sz="1000" b="0" i="1" u="none" strike="noStrike" baseline="0" dirty="0" smtClean="0">
                          <a:solidFill>
                            <a:schemeClr val="tx1"/>
                          </a:solidFill>
                          <a:latin typeface="Calibri"/>
                        </a:rPr>
                        <a:t>Nb : Peut être décliné</a:t>
                      </a:r>
                      <a:r>
                        <a:rPr lang="fr-FR" sz="1000" b="0" i="1" u="none" strike="noStrike" dirty="0" smtClean="0">
                          <a:solidFill>
                            <a:schemeClr val="tx1"/>
                          </a:solidFill>
                          <a:latin typeface="Calibri"/>
                        </a:rPr>
                        <a:t> par famille d’achat</a:t>
                      </a:r>
                      <a:endParaRPr lang="fr-FR" sz="1000" b="0" i="1" u="none" strike="noStrike" dirty="0">
                        <a:solidFill>
                          <a:schemeClr val="tx1"/>
                        </a:solidFill>
                        <a:latin typeface="Calibri"/>
                      </a:endParaRPr>
                    </a:p>
                  </a:txBody>
                  <a:tcPr marL="9525" marR="9525" marT="9525" marB="0" anchor="ctr"/>
                </a:tc>
              </a:tr>
              <a:tr h="27964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 </a:t>
                      </a: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33768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pour généralisation en 2018</a:t>
                      </a:r>
                      <a:endParaRPr lang="fr-FR" sz="1100" b="0" i="0" u="none" strike="noStrike" dirty="0" smtClean="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23</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35722466"/>
              </p:ext>
            </p:extLst>
          </p:nvPr>
        </p:nvGraphicFramePr>
        <p:xfrm>
          <a:off x="105917" y="832892"/>
          <a:ext cx="8964487" cy="5603208"/>
        </p:xfrm>
        <a:graphic>
          <a:graphicData uri="http://schemas.openxmlformats.org/drawingml/2006/table">
            <a:tbl>
              <a:tblPr firstRow="1" bandRow="1">
                <a:tableStyleId>{5C22544A-7EE6-4342-B048-85BDC9FD1C3A}</a:tableStyleId>
              </a:tblPr>
              <a:tblGrid>
                <a:gridCol w="1236481"/>
                <a:gridCol w="3229602"/>
                <a:gridCol w="4498404"/>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Montant moyen </a:t>
                      </a:r>
                      <a:r>
                        <a:rPr lang="fr-FR" sz="1200" b="1" i="0" u="none" strike="noStrike" baseline="0" dirty="0" smtClean="0">
                          <a:solidFill>
                            <a:schemeClr val="bg1"/>
                          </a:solidFill>
                          <a:latin typeface="Calibri"/>
                        </a:rPr>
                        <a:t>de CA par produit</a:t>
                      </a:r>
                      <a:endParaRPr lang="fr-FR" sz="1200" b="1" i="0" u="none" strike="noStrike" dirty="0">
                        <a:solidFill>
                          <a:schemeClr val="bg1"/>
                        </a:solidFill>
                        <a:latin typeface="Calibri"/>
                      </a:endParaRPr>
                    </a:p>
                  </a:txBody>
                  <a:tcPr marL="9525" marR="9525" marT="9525" marB="0" anchor="ctr"/>
                </a:tc>
              </a:tr>
              <a:tr h="35692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261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C-EP-C-A-3</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Mesure le montant moyen du CA réalisé par code produit existant</a:t>
                      </a:r>
                      <a:r>
                        <a:rPr lang="fr-FR" sz="1100" b="0" i="0" u="none" strike="noStrike" baseline="0" dirty="0" smtClean="0">
                          <a:solidFill>
                            <a:schemeClr val="tx1"/>
                          </a:solidFill>
                          <a:latin typeface="Calibri"/>
                        </a:rPr>
                        <a:t> dans la GEF.</a:t>
                      </a:r>
                      <a:endParaRPr lang="fr-FR" sz="1100" b="0" i="0" u="none" strike="noStrike" dirty="0" smtClean="0">
                        <a:solidFill>
                          <a:schemeClr val="tx1"/>
                        </a:solidFill>
                        <a:latin typeface="Calibri"/>
                      </a:endParaRPr>
                    </a:p>
                    <a:p>
                      <a:pPr algn="l" fontAlgn="ctr"/>
                      <a:r>
                        <a:rPr lang="fr-FR" sz="1100" b="0" i="0" u="none" strike="noStrike" dirty="0" smtClean="0">
                          <a:solidFill>
                            <a:schemeClr val="tx1"/>
                          </a:solidFill>
                          <a:latin typeface="Calibri"/>
                        </a:rPr>
                        <a:t>A calculer domaine par domaine et en global</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32467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€(Euros)</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Agrégation des CA des</a:t>
                      </a:r>
                      <a:r>
                        <a:rPr lang="fr-FR" sz="1100" b="0" i="0" u="none" strike="noStrike" baseline="0" dirty="0" smtClean="0">
                          <a:solidFill>
                            <a:schemeClr val="tx1"/>
                          </a:solidFill>
                          <a:latin typeface="Calibri"/>
                        </a:rPr>
                        <a:t> différents produits</a:t>
                      </a:r>
                      <a:r>
                        <a:rPr lang="fr-FR" sz="1100" b="0" i="0" u="none" strike="noStrike" dirty="0" smtClean="0">
                          <a:solidFill>
                            <a:schemeClr val="tx1"/>
                          </a:solidFill>
                          <a:latin typeface="Calibri"/>
                        </a:rPr>
                        <a:t> / nombre total de produits rentrés dans la GEF (sur une année N )</a:t>
                      </a:r>
                      <a:endParaRPr lang="fr-FR" sz="1100" b="0" i="0" u="none" strike="noStrike" dirty="0">
                        <a:solidFill>
                          <a:schemeClr val="tx1"/>
                        </a:solidFill>
                        <a:latin typeface="Calibri"/>
                      </a:endParaRPr>
                    </a:p>
                  </a:txBody>
                  <a:tcPr marL="9525" marR="9525" marT="9525" marB="0" anchor="ctr"/>
                </a:tc>
              </a:tr>
              <a:tr h="36578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 (période de trois années</a:t>
                      </a:r>
                      <a:r>
                        <a:rPr lang="fr-FR" sz="1100" b="0" i="0" u="none" strike="noStrike" baseline="0" dirty="0" smtClean="0">
                          <a:solidFill>
                            <a:schemeClr val="tx1"/>
                          </a:solidFill>
                          <a:latin typeface="Calibri"/>
                        </a:rPr>
                        <a:t> glissantes : 2015-2017)</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a:t>
                      </a:r>
                    </a:p>
                  </a:txBody>
                  <a:tcPr marL="9525" marR="9525" marT="9525" marB="0" anchor="ctr"/>
                </a:tc>
              </a:tr>
              <a:tr h="288032">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janvier</a:t>
                      </a:r>
                      <a:r>
                        <a:rPr lang="fr-FR" sz="1100" b="0" i="0" u="none" strike="noStrike" baseline="0" dirty="0" smtClean="0">
                          <a:solidFill>
                            <a:schemeClr val="tx1"/>
                          </a:solidFill>
                          <a:latin typeface="Calibri"/>
                        </a:rPr>
                        <a:t> 2017 en test pour généralisation en 2018</a:t>
                      </a: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24</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712589919"/>
              </p:ext>
            </p:extLst>
          </p:nvPr>
        </p:nvGraphicFramePr>
        <p:xfrm>
          <a:off x="50800" y="885339"/>
          <a:ext cx="9029699" cy="5655492"/>
        </p:xfrm>
        <a:graphic>
          <a:graphicData uri="http://schemas.openxmlformats.org/drawingml/2006/table">
            <a:tbl>
              <a:tblPr firstRow="1" bandRow="1">
                <a:tableStyleId>{5C22544A-7EE6-4342-B048-85BDC9FD1C3A}</a:tableStyleId>
              </a:tblPr>
              <a:tblGrid>
                <a:gridCol w="1245475"/>
                <a:gridCol w="3227611"/>
                <a:gridCol w="4556613"/>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Evolution du nombre de codes produit</a:t>
                      </a:r>
                      <a:endParaRPr lang="fr-FR" sz="1200" b="1" i="0" u="none" strike="noStrike" dirty="0">
                        <a:solidFill>
                          <a:schemeClr val="bg1"/>
                        </a:solidFill>
                        <a:latin typeface="Calibri"/>
                      </a:endParaRPr>
                    </a:p>
                  </a:txBody>
                  <a:tcPr marL="9525" marR="9525" marT="9525" marB="0" anchor="ctr"/>
                </a:tc>
              </a:tr>
              <a:tr h="26802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C-EP-C-A-4</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Mesure l’évolution d’une</a:t>
                      </a:r>
                      <a:r>
                        <a:rPr lang="fr-FR" sz="1100" b="0" i="0" u="none" strike="noStrike" baseline="0" dirty="0" smtClean="0">
                          <a:solidFill>
                            <a:schemeClr val="tx1"/>
                          </a:solidFill>
                          <a:latin typeface="Calibri"/>
                        </a:rPr>
                        <a:t> année sur l’autre du nombre de codes produit rentrés dans la GEF</a:t>
                      </a:r>
                      <a:endParaRPr lang="fr-FR" sz="1100" b="0" i="0" u="none" strike="noStrike" dirty="0" smtClean="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317351">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33813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de codes produit recensés dans la GEF en année N-</a:t>
                      </a: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de codes produit recensés dans la GEF en année N-1/</a:t>
                      </a: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de codes produit recensés dans la GEF en année N-1)*100</a:t>
                      </a:r>
                      <a:endParaRPr lang="fr-FR" sz="1100" b="0" i="0" u="none" strike="noStrike" dirty="0" smtClean="0">
                        <a:solidFill>
                          <a:schemeClr val="tx1"/>
                        </a:solidFill>
                        <a:latin typeface="Calibri"/>
                      </a:endParaRPr>
                    </a:p>
                  </a:txBody>
                  <a:tcPr marL="9525" marR="9525" marT="9525" marB="0" anchor="ctr"/>
                </a:tc>
              </a:tr>
              <a:tr h="33726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47266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Gestion économique et financière avec un outil de construction de requêtes et de rapports d'analyse ,  qui utilise des univers.</a:t>
                      </a:r>
                    </a:p>
                  </a:txBody>
                  <a:tcPr marL="9525" marR="9525" marT="9525" marB="0" anchor="ctr"/>
                </a:tc>
              </a:tr>
              <a:tr h="30198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32864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br>
                        <a:rPr lang="fr-FR" sz="1100" b="0" i="0" u="none" strike="noStrike" dirty="0" smtClean="0">
                          <a:solidFill>
                            <a:schemeClr val="tx1"/>
                          </a:solidFill>
                          <a:latin typeface="Calibri"/>
                        </a:rPr>
                      </a:br>
                      <a:r>
                        <a:rPr lang="fr-FR" sz="1000" b="0" i="1" u="none" strike="noStrike" dirty="0" smtClean="0">
                          <a:solidFill>
                            <a:schemeClr val="tx1"/>
                          </a:solidFill>
                          <a:latin typeface="Calibri"/>
                        </a:rPr>
                        <a:t>Nb</a:t>
                      </a:r>
                      <a:r>
                        <a:rPr lang="fr-FR" sz="1000" b="0" i="1" u="none" strike="noStrike" baseline="0" dirty="0" smtClean="0">
                          <a:solidFill>
                            <a:schemeClr val="tx1"/>
                          </a:solidFill>
                          <a:latin typeface="Calibri"/>
                        </a:rPr>
                        <a:t> :  S</a:t>
                      </a:r>
                      <a:r>
                        <a:rPr lang="fr-FR" sz="1000" b="0" i="1" u="none" strike="noStrike" dirty="0" smtClean="0">
                          <a:solidFill>
                            <a:schemeClr val="tx1"/>
                          </a:solidFill>
                          <a:latin typeface="Calibri"/>
                        </a:rPr>
                        <a:t>e focaliser par exemple sur les 20 produits les plus chers par </a:t>
                      </a:r>
                      <a:r>
                        <a:rPr lang="fr-FR" sz="1000" b="0" i="1" u="none" strike="noStrike" smtClean="0">
                          <a:solidFill>
                            <a:schemeClr val="tx1"/>
                          </a:solidFill>
                          <a:latin typeface="Calibri"/>
                        </a:rPr>
                        <a:t>famille D’achat</a:t>
                      </a:r>
                      <a:endParaRPr lang="fr-FR" sz="1000" b="0" i="1"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a:t>
                      </a:r>
                      <a:r>
                        <a:rPr lang="fr-FR" sz="1100" b="0" i="0" u="none" strike="noStrike" baseline="0" dirty="0" smtClean="0">
                          <a:solidFill>
                            <a:srgbClr val="000000"/>
                          </a:solidFill>
                          <a:latin typeface="Calibri"/>
                        </a:rPr>
                        <a:t> 2017 en test. Distinguer 2 phases: la création de l’ensemble des codes produit sur le GHT et le fonctionnement en routine. Dans la phase 1, augmentation de l’indicateur, dans la phase 2, diminution progressive (en fonction de la maturité)</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25</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463129265"/>
              </p:ext>
            </p:extLst>
          </p:nvPr>
        </p:nvGraphicFramePr>
        <p:xfrm>
          <a:off x="128712" y="921420"/>
          <a:ext cx="8924676" cy="5249714"/>
        </p:xfrm>
        <a:graphic>
          <a:graphicData uri="http://schemas.openxmlformats.org/drawingml/2006/table">
            <a:tbl>
              <a:tblPr firstRow="1" bandRow="1">
                <a:tableStyleId>{5C22544A-7EE6-4342-B048-85BDC9FD1C3A}</a:tableStyleId>
              </a:tblPr>
              <a:tblGrid>
                <a:gridCol w="1230990"/>
                <a:gridCol w="3295050"/>
                <a:gridCol w="4398636"/>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tx1"/>
                          </a:solidFill>
                          <a:latin typeface="Calibri"/>
                        </a:rPr>
                        <a:t>Caractéristiques</a:t>
                      </a:r>
                      <a:r>
                        <a:rPr lang="fr-FR" sz="1200" b="1" i="0" u="none" strike="noStrike" baseline="0" dirty="0" smtClean="0">
                          <a:solidFill>
                            <a:schemeClr val="tx1"/>
                          </a:solidFill>
                          <a:latin typeface="Calibri"/>
                        </a:rPr>
                        <a:t> </a:t>
                      </a:r>
                      <a:r>
                        <a:rPr lang="fr-FR" sz="1200" b="1" i="0" u="none" strike="noStrike" dirty="0" smtClean="0">
                          <a:solidFill>
                            <a:schemeClr val="tx1"/>
                          </a:solidFill>
                          <a:latin typeface="Calibri"/>
                        </a:rPr>
                        <a:t>de l’indicateur</a:t>
                      </a:r>
                      <a:endParaRPr lang="fr-FR" sz="1200" b="1" i="0" u="none" strike="noStrike" dirty="0">
                        <a:solidFill>
                          <a:schemeClr val="tx1"/>
                        </a:solidFill>
                        <a:latin typeface="Calibri"/>
                      </a:endParaRPr>
                    </a:p>
                  </a:txBody>
                  <a:tcPr marL="9525" marR="9525" marT="9525" marB="0" anchor="ctr"/>
                </a:tc>
                <a:tc>
                  <a:txBody>
                    <a:bodyPr/>
                    <a:lstStyle/>
                    <a:p>
                      <a:pPr algn="ctr" fontAlgn="ctr"/>
                      <a:r>
                        <a:rPr lang="fr-FR" sz="1200" b="1" i="0" u="none" strike="noStrike" dirty="0" smtClean="0">
                          <a:solidFill>
                            <a:schemeClr val="tx1"/>
                          </a:solidFill>
                          <a:latin typeface="Calibri"/>
                        </a:rPr>
                        <a:t>Nombre de rejets de la trésorerie</a:t>
                      </a:r>
                      <a:endParaRPr lang="fr-FR" sz="1200" b="1" i="0" u="none" strike="noStrike" dirty="0">
                        <a:solidFill>
                          <a:schemeClr val="tx1"/>
                        </a:solidFill>
                        <a:latin typeface="Calibri"/>
                      </a:endParaRPr>
                    </a:p>
                  </a:txBody>
                  <a:tcPr marL="9525" marR="9525" marT="9525" marB="0" anchor="ctr"/>
                </a:tc>
              </a:tr>
              <a:tr h="31919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&lt; 1% des</a:t>
                      </a:r>
                      <a:r>
                        <a:rPr lang="fr-FR" sz="1100" b="0" i="0" u="none" strike="noStrike" baseline="0" dirty="0" smtClean="0">
                          <a:solidFill>
                            <a:schemeClr val="tx1"/>
                          </a:solidFill>
                          <a:latin typeface="Calibri"/>
                        </a:rPr>
                        <a:t> factures</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Seuil proposé à valider par le GHT.</a:t>
                      </a:r>
                      <a:endParaRPr lang="fr-FR" sz="1100" b="0" i="0" u="none" strike="noStrike" dirty="0">
                        <a:solidFill>
                          <a:schemeClr val="tx1"/>
                        </a:solidFill>
                        <a:latin typeface="Calibri"/>
                      </a:endParaRPr>
                    </a:p>
                  </a:txBody>
                  <a:tcPr marL="9525" marR="9525" marT="9525" marB="0" anchor="ctr"/>
                </a:tc>
              </a:tr>
              <a:tr h="3032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P-EP-L-A-1</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rejets de la trésorerie concernant la direction des achats (mandat, marché, avenant,…)</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319122">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Responsables des approvisionnements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(rejets de factures par la trésorerie)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a:t>
                      </a:r>
                      <a:r>
                        <a:rPr lang="fr-FR" sz="1100" b="0" i="0" u="none" strike="noStrike" baseline="0" dirty="0" smtClean="0">
                          <a:solidFill>
                            <a:schemeClr val="tx1"/>
                          </a:solidFill>
                          <a:latin typeface="Calibri"/>
                        </a:rPr>
                        <a:t> des rejets de la trésorerie pour une année N / </a:t>
                      </a:r>
                      <a:r>
                        <a:rPr lang="fr-FR" sz="1100" b="0" i="0" u="none" strike="noStrike" baseline="0" dirty="0" err="1" smtClean="0">
                          <a:solidFill>
                            <a:schemeClr val="tx1"/>
                          </a:solidFill>
                          <a:latin typeface="Calibri"/>
                        </a:rPr>
                        <a:t>Nbre</a:t>
                      </a:r>
                      <a:r>
                        <a:rPr lang="fr-FR" sz="1100" b="0" i="0" u="none" strike="noStrike" baseline="0" dirty="0" smtClean="0">
                          <a:solidFill>
                            <a:schemeClr val="tx1"/>
                          </a:solidFill>
                          <a:latin typeface="Calibri"/>
                        </a:rPr>
                        <a:t> total de factures</a:t>
                      </a:r>
                      <a:endParaRPr lang="fr-FR" sz="1100" b="0" i="0" u="none" strike="noStrike" dirty="0" smtClean="0">
                        <a:solidFill>
                          <a:schemeClr val="tx1"/>
                        </a:solidFill>
                        <a:latin typeface="Calibri"/>
                      </a:endParaRPr>
                    </a:p>
                  </a:txBody>
                  <a:tcPr marL="9525" marR="9525" marT="9525" marB="0" anchor="ctr"/>
                </a:tc>
              </a:tr>
              <a:tr h="36004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  (période</a:t>
                      </a:r>
                      <a:r>
                        <a:rPr lang="fr-FR" sz="1100" b="0" i="0" u="none" strike="noStrike" baseline="0" dirty="0" smtClean="0">
                          <a:solidFill>
                            <a:schemeClr val="tx1"/>
                          </a:solidFill>
                          <a:latin typeface="Calibri"/>
                        </a:rPr>
                        <a:t> 2017-2019)</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Helios,</a:t>
                      </a:r>
                      <a:r>
                        <a:rPr lang="fr-FR" sz="1100" b="0" i="0" u="none" strike="noStrike" kern="1200" baseline="0" dirty="0" smtClean="0">
                          <a:solidFill>
                            <a:schemeClr val="tx1"/>
                          </a:solidFill>
                          <a:latin typeface="Calibri"/>
                          <a:ea typeface="+mn-ea"/>
                          <a:cs typeface="+mn-cs"/>
                        </a:rPr>
                        <a:t> </a:t>
                      </a:r>
                      <a:r>
                        <a:rPr lang="fr-FR" sz="1100" b="0" i="0" u="none" strike="noStrike" kern="1200" dirty="0" smtClean="0">
                          <a:solidFill>
                            <a:schemeClr val="tx1"/>
                          </a:solidFill>
                          <a:latin typeface="Calibri"/>
                          <a:ea typeface="+mn-ea"/>
                          <a:cs typeface="+mn-cs"/>
                        </a:rPr>
                        <a:t>GEF, cellule des marchés, économat</a:t>
                      </a: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56407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26</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4256323375"/>
              </p:ext>
            </p:extLst>
          </p:nvPr>
        </p:nvGraphicFramePr>
        <p:xfrm>
          <a:off x="90736" y="832892"/>
          <a:ext cx="8873752" cy="5419482"/>
        </p:xfrm>
        <a:graphic>
          <a:graphicData uri="http://schemas.openxmlformats.org/drawingml/2006/table">
            <a:tbl>
              <a:tblPr firstRow="1" bandRow="1">
                <a:tableStyleId>{5C22544A-7EE6-4342-B048-85BDC9FD1C3A}</a:tableStyleId>
              </a:tblPr>
              <a:tblGrid>
                <a:gridCol w="1223966"/>
                <a:gridCol w="3257298"/>
                <a:gridCol w="4392488"/>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contentieux perdus du GHT</a:t>
                      </a:r>
                      <a:endParaRPr lang="fr-FR" sz="1200" b="1" i="0" u="none" strike="noStrike" dirty="0">
                        <a:solidFill>
                          <a:schemeClr val="bg1"/>
                        </a:solidFill>
                        <a:latin typeface="Calibri"/>
                      </a:endParaRPr>
                    </a:p>
                  </a:txBody>
                  <a:tcPr marL="9525" marR="9525" marT="9525" marB="0" anchor="ctr"/>
                </a:tc>
              </a:tr>
              <a:tr h="3230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C-EP-L-A-1</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contentieux marché perdus par la direction des achats au cours de l’année N</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Cellule des marchés, </a:t>
                      </a:r>
                      <a:r>
                        <a:rPr lang="fr-FR" sz="1100" b="0" i="0" u="none" strike="noStrike" kern="1200" baseline="0" dirty="0" smtClean="0">
                          <a:solidFill>
                            <a:schemeClr val="tx1"/>
                          </a:solidFill>
                          <a:latin typeface="Calibri"/>
                          <a:ea typeface="+mn-ea"/>
                          <a:cs typeface="+mn-cs"/>
                        </a:rPr>
                        <a:t> cellule juridique</a:t>
                      </a:r>
                      <a:endParaRPr lang="fr-FR" sz="1100" b="0" i="0" u="none" strike="noStrike" kern="1200" dirty="0" smtClean="0">
                        <a:solidFill>
                          <a:schemeClr val="tx1"/>
                        </a:solidFill>
                        <a:latin typeface="Calibri"/>
                        <a:ea typeface="+mn-ea"/>
                        <a:cs typeface="+mn-cs"/>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Direction des achats</a:t>
                      </a:r>
                      <a:r>
                        <a:rPr lang="fr-FR" sz="1100" b="0" i="0" u="none" strike="noStrike" baseline="0" dirty="0" smtClean="0">
                          <a:solidFill>
                            <a:schemeClr val="tx1"/>
                          </a:solidFill>
                          <a:latin typeface="Calibri"/>
                        </a:rPr>
                        <a:t> </a:t>
                      </a:r>
                      <a:r>
                        <a:rPr lang="fr-FR" sz="1100" b="0" i="0" u="none" strike="noStrike" dirty="0" smtClean="0">
                          <a:solidFill>
                            <a:schemeClr val="tx1"/>
                          </a:solidFill>
                          <a:latin typeface="Calibri"/>
                        </a:rPr>
                        <a:t> en lien avec la cellule des marchés et/ou</a:t>
                      </a:r>
                      <a:r>
                        <a:rPr lang="fr-FR" sz="1100" b="0" i="0" u="none" strike="noStrike" baseline="0" dirty="0" smtClean="0">
                          <a:solidFill>
                            <a:schemeClr val="tx1"/>
                          </a:solidFill>
                          <a:latin typeface="Calibri"/>
                        </a:rPr>
                        <a:t> la cellule juridique de la direction des achats</a:t>
                      </a:r>
                      <a:endParaRPr lang="fr-FR" sz="1100" b="0" i="0" u="none" strike="noStrike" dirty="0">
                        <a:solidFill>
                          <a:schemeClr val="tx1"/>
                        </a:solidFill>
                        <a:latin typeface="Calibri"/>
                      </a:endParaRPr>
                    </a:p>
                  </a:txBody>
                  <a:tcPr marL="9525" marR="9525" marT="9525" marB="0" anchor="ctr"/>
                </a:tc>
              </a:tr>
              <a:tr h="252663">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(contentieux perdus)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a:t>
                      </a:r>
                      <a:r>
                        <a:rPr lang="fr-FR" sz="1100" b="0" i="0" u="none" strike="noStrike" baseline="0" dirty="0" smtClean="0">
                          <a:solidFill>
                            <a:schemeClr val="tx1"/>
                          </a:solidFill>
                          <a:latin typeface="Calibri"/>
                        </a:rPr>
                        <a:t> des contentieux marchés perdus par la direction des achats dans l’année N</a:t>
                      </a:r>
                      <a:endParaRPr lang="fr-FR" sz="1100" b="0" i="0" u="none" strike="noStrike" dirty="0" smtClean="0">
                        <a:solidFill>
                          <a:schemeClr val="tx1"/>
                        </a:solidFill>
                        <a:latin typeface="Calibri"/>
                      </a:endParaRPr>
                    </a:p>
                  </a:txBody>
                  <a:tcPr marL="9525" marR="9525" marT="9525" marB="0" anchor="ctr"/>
                </a:tc>
              </a:tr>
              <a:tr h="44728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9233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Cellule des marchés, </a:t>
                      </a:r>
                      <a:r>
                        <a:rPr lang="fr-FR" sz="1100" b="0" i="0" u="none" strike="noStrike" kern="1200" baseline="0" dirty="0" smtClean="0">
                          <a:solidFill>
                            <a:schemeClr val="tx1"/>
                          </a:solidFill>
                          <a:latin typeface="Calibri"/>
                          <a:ea typeface="+mn-ea"/>
                          <a:cs typeface="+mn-cs"/>
                        </a:rPr>
                        <a:t> cellule juridique</a:t>
                      </a:r>
                      <a:endParaRPr lang="fr-FR" sz="1100" b="0" i="0" u="none" strike="noStrike" kern="1200" dirty="0" smtClean="0">
                        <a:solidFill>
                          <a:schemeClr val="tx1"/>
                        </a:solidFill>
                        <a:latin typeface="Calibri"/>
                        <a:ea typeface="+mn-ea"/>
                        <a:cs typeface="+mn-cs"/>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3768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Janvier 2017 en test puis généralisation 2018</a:t>
                      </a: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27</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111331980"/>
              </p:ext>
            </p:extLst>
          </p:nvPr>
        </p:nvGraphicFramePr>
        <p:xfrm>
          <a:off x="52636" y="858292"/>
          <a:ext cx="9053263" cy="5585098"/>
        </p:xfrm>
        <a:graphic>
          <a:graphicData uri="http://schemas.openxmlformats.org/drawingml/2006/table">
            <a:tbl>
              <a:tblPr firstRow="1" bandRow="1">
                <a:tableStyleId>{5C22544A-7EE6-4342-B048-85BDC9FD1C3A}</a:tableStyleId>
              </a:tblPr>
              <a:tblGrid>
                <a:gridCol w="1248726"/>
                <a:gridCol w="3270638"/>
                <a:gridCol w="4533899"/>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ctr" fontAlgn="ctr"/>
                      <a:r>
                        <a:rPr lang="fr-FR" sz="1200" b="1" i="0" u="none" strike="noStrike" dirty="0" smtClean="0">
                          <a:solidFill>
                            <a:schemeClr val="bg1"/>
                          </a:solidFill>
                          <a:latin typeface="Calibri"/>
                        </a:rPr>
                        <a:t>Evolution du nombre d’avenants</a:t>
                      </a:r>
                      <a:r>
                        <a:rPr lang="fr-FR" sz="1200" b="1" i="0" u="none" strike="noStrike" baseline="0" dirty="0" smtClean="0">
                          <a:solidFill>
                            <a:schemeClr val="bg1"/>
                          </a:solidFill>
                          <a:latin typeface="Calibri"/>
                        </a:rPr>
                        <a:t> sur nombre de marchés </a:t>
                      </a:r>
                      <a:endParaRPr lang="fr-FR" sz="1200" b="1" i="0" u="none" strike="noStrike" dirty="0">
                        <a:solidFill>
                          <a:schemeClr val="bg1"/>
                        </a:solidFill>
                        <a:latin typeface="Calibri"/>
                      </a:endParaRPr>
                    </a:p>
                  </a:txBody>
                  <a:tcPr marL="9525" marR="9525" marT="9525" marB="0" anchor="ctr"/>
                </a:tc>
              </a:tr>
              <a:tr h="25120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C-EP-L-A-2</a:t>
                      </a:r>
                      <a:endParaRPr lang="fr-FR" sz="1100" b="0" i="0" u="none" strike="noStrike" dirty="0">
                        <a:solidFill>
                          <a:schemeClr val="tx1"/>
                        </a:solidFill>
                        <a:latin typeface="Calibri"/>
                      </a:endParaRPr>
                    </a:p>
                  </a:txBody>
                  <a:tcPr marL="9525" marR="9525" marT="9525" marB="0" anchor="ctr"/>
                </a:tc>
              </a:tr>
              <a:tr h="441666">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 l’évolution d’une</a:t>
                      </a:r>
                      <a:r>
                        <a:rPr lang="fr-FR" sz="1100" b="0" i="0" u="none" strike="noStrike" baseline="0" dirty="0" smtClean="0">
                          <a:solidFill>
                            <a:schemeClr val="tx1"/>
                          </a:solidFill>
                          <a:latin typeface="Calibri"/>
                        </a:rPr>
                        <a:t> année sur l’autre du nombre d’avenants sur des modifications de quantité signés à la direction des achats</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Cellule des marchés, </a:t>
                      </a:r>
                      <a:r>
                        <a:rPr lang="fr-FR" sz="1100" b="0" i="0" u="none" strike="noStrike" kern="1200" baseline="0" dirty="0" smtClean="0">
                          <a:solidFill>
                            <a:schemeClr val="tx1"/>
                          </a:solidFill>
                          <a:latin typeface="Calibri"/>
                          <a:ea typeface="+mn-ea"/>
                          <a:cs typeface="+mn-cs"/>
                        </a:rPr>
                        <a:t> cellule juridique</a:t>
                      </a:r>
                      <a:endParaRPr lang="fr-FR" sz="1100" b="0" i="0" u="none" strike="noStrike" kern="1200" dirty="0" smtClean="0">
                        <a:solidFill>
                          <a:schemeClr val="tx1"/>
                        </a:solidFill>
                        <a:latin typeface="Calibri"/>
                        <a:ea typeface="+mn-ea"/>
                        <a:cs typeface="+mn-cs"/>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Direction des achats en liaison avec les responsables de filières d’achat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d’avenants sur des quantités en année N-</a:t>
                      </a: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d’avenants sur des quantités  en année N-1/</a:t>
                      </a:r>
                      <a:r>
                        <a:rPr lang="fr-FR" sz="1100" b="0" i="0" u="none" strike="noStrike" dirty="0" smtClean="0">
                          <a:solidFill>
                            <a:schemeClr val="tx1"/>
                          </a:solidFill>
                          <a:latin typeface="Calibri"/>
                        </a:rPr>
                        <a:t>Nombre</a:t>
                      </a:r>
                      <a:r>
                        <a:rPr lang="fr-FR" sz="1100" b="0" i="0" u="none" strike="noStrike" baseline="0" dirty="0" smtClean="0">
                          <a:solidFill>
                            <a:schemeClr val="tx1"/>
                          </a:solidFill>
                          <a:latin typeface="Calibri"/>
                        </a:rPr>
                        <a:t> d’avenants sur des quantités en année N-1)*100</a:t>
                      </a:r>
                      <a:endParaRPr lang="fr-FR" sz="1100" b="0" i="0" u="none" strike="noStrike" dirty="0" smtClean="0">
                        <a:solidFill>
                          <a:schemeClr val="tx1"/>
                        </a:solidFill>
                        <a:latin typeface="Calibri"/>
                      </a:endParaRPr>
                    </a:p>
                  </a:txBody>
                  <a:tcPr marL="9525" marR="9525" marT="9525" marB="0" anchor="ctr"/>
                </a:tc>
              </a:tr>
              <a:tr h="36610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Cellule des marchés, </a:t>
                      </a:r>
                      <a:r>
                        <a:rPr lang="fr-FR" sz="1100" b="0" i="0" u="none" strike="noStrike" kern="1200" baseline="0" dirty="0" smtClean="0">
                          <a:solidFill>
                            <a:schemeClr val="tx1"/>
                          </a:solidFill>
                          <a:latin typeface="Calibri"/>
                          <a:ea typeface="+mn-ea"/>
                          <a:cs typeface="+mn-cs"/>
                        </a:rPr>
                        <a:t> cellule juridique</a:t>
                      </a:r>
                      <a:endParaRPr lang="fr-FR" sz="1100" b="0" i="0" u="none" strike="noStrike" kern="1200" dirty="0" smtClean="0">
                        <a:solidFill>
                          <a:schemeClr val="tx1"/>
                        </a:solidFill>
                        <a:latin typeface="Calibri"/>
                        <a:ea typeface="+mn-ea"/>
                        <a:cs typeface="+mn-cs"/>
                      </a:endParaRPr>
                    </a:p>
                  </a:txBody>
                  <a:tcPr marL="9525" marR="9525" marT="9525" marB="0" anchor="ctr"/>
                </a:tc>
              </a:tr>
              <a:tr h="288032">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28</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535901858"/>
              </p:ext>
            </p:extLst>
          </p:nvPr>
        </p:nvGraphicFramePr>
        <p:xfrm>
          <a:off x="90736" y="837084"/>
          <a:ext cx="8873752" cy="6899804"/>
        </p:xfrm>
        <a:graphic>
          <a:graphicData uri="http://schemas.openxmlformats.org/drawingml/2006/table">
            <a:tbl>
              <a:tblPr firstRow="1" bandRow="1">
                <a:tableStyleId>{5C22544A-7EE6-4342-B048-85BDC9FD1C3A}</a:tableStyleId>
              </a:tblPr>
              <a:tblGrid>
                <a:gridCol w="1300464"/>
                <a:gridCol w="3365906"/>
                <a:gridCol w="4207382"/>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100" b="1" i="0" u="none" strike="noStrike" dirty="0" smtClean="0">
                          <a:solidFill>
                            <a:schemeClr val="bg1"/>
                          </a:solidFill>
                          <a:latin typeface="+mn-lt"/>
                        </a:rPr>
                        <a:t>Caractéristiques</a:t>
                      </a:r>
                      <a:r>
                        <a:rPr lang="fr-FR" sz="1100" b="1" i="0" u="none" strike="noStrike" baseline="0" dirty="0" smtClean="0">
                          <a:solidFill>
                            <a:schemeClr val="bg1"/>
                          </a:solidFill>
                          <a:latin typeface="+mn-lt"/>
                        </a:rPr>
                        <a:t> </a:t>
                      </a:r>
                      <a:r>
                        <a:rPr lang="fr-FR" sz="1100" b="1" i="0" u="none" strike="noStrike" dirty="0" smtClean="0">
                          <a:solidFill>
                            <a:schemeClr val="bg1"/>
                          </a:solidFill>
                          <a:latin typeface="+mn-lt"/>
                        </a:rPr>
                        <a:t>de l’indicateur</a:t>
                      </a:r>
                      <a:endParaRPr lang="fr-FR" sz="1100" b="1" i="0" u="none" strike="noStrike" dirty="0">
                        <a:solidFill>
                          <a:schemeClr val="bg1"/>
                        </a:solidFill>
                        <a:latin typeface="+mn-lt"/>
                      </a:endParaRPr>
                    </a:p>
                  </a:txBody>
                  <a:tcPr marL="9525" marR="9525" marT="9525" marB="0" anchor="ctr"/>
                </a:tc>
                <a:tc>
                  <a:txBody>
                    <a:bodyPr/>
                    <a:lstStyle/>
                    <a:p>
                      <a:pPr algn="ctr" fontAlgn="ctr"/>
                      <a:r>
                        <a:rPr lang="fr-FR" sz="1100" b="1" i="0" u="none" strike="noStrike" dirty="0" smtClean="0">
                          <a:solidFill>
                            <a:schemeClr val="bg1"/>
                          </a:solidFill>
                          <a:latin typeface="+mn-lt"/>
                        </a:rPr>
                        <a:t>Taux de recours global aux opérateurs d’achat mutualisés</a:t>
                      </a:r>
                      <a:endParaRPr lang="fr-FR" sz="1100" b="1" i="0" u="none" strike="noStrike" dirty="0">
                        <a:solidFill>
                          <a:schemeClr val="bg1"/>
                        </a:solidFill>
                        <a:latin typeface="+mn-lt"/>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49671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C-M-P-A-1</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Définition de l'indicateur</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baseline="0" dirty="0" smtClean="0">
                          <a:solidFill>
                            <a:srgbClr val="000000"/>
                          </a:solidFill>
                          <a:latin typeface="Calibri"/>
                        </a:rPr>
                        <a:t>La part du portefeuille achat mutualisé auprès d’opérateurs externes</a:t>
                      </a:r>
                      <a:endParaRPr lang="fr-FR" sz="1100" b="0" i="0" u="none" strike="noStrike" dirty="0">
                        <a:solidFill>
                          <a:srgbClr val="000000"/>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Entité responsable de la production de l’indicateur </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achats </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rgbClr val="000000"/>
                          </a:solidFill>
                          <a:latin typeface="Calibri"/>
                          <a:ea typeface="+mn-ea"/>
                          <a:cs typeface="+mn-cs"/>
                        </a:rPr>
                        <a:t>Qui pilote l’indicateur</a:t>
                      </a:r>
                    </a:p>
                  </a:txBody>
                  <a:tcPr marL="9525" marR="9525" marT="9525" marB="0" anchor="ctr"/>
                </a:tc>
                <a:tc>
                  <a:txBody>
                    <a:bodyPr/>
                    <a:lstStyle/>
                    <a:p>
                      <a:pPr algn="l" fontAlgn="ctr"/>
                      <a:r>
                        <a:rPr lang="fr-FR" sz="1100" b="0" i="0" u="none" strike="noStrike" baseline="0" dirty="0" smtClean="0">
                          <a:solidFill>
                            <a:schemeClr val="tx1"/>
                          </a:solidFill>
                          <a:latin typeface="Calibri"/>
                        </a:rPr>
                        <a:t>Direction des achats en lien avec les responsables de filière s d’achat</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Unité de mesure</a:t>
                      </a:r>
                    </a:p>
                  </a:txBody>
                  <a:tcPr marL="9525" marR="9525" marT="9525" marB="0" anchor="ctr"/>
                </a:tc>
                <a:tc>
                  <a:txBody>
                    <a:bodyPr/>
                    <a:lstStyle/>
                    <a:p>
                      <a:pPr algn="l" fontAlgn="ctr"/>
                      <a:r>
                        <a:rPr lang="fr-FR" sz="1100" b="0" i="0" u="none" strike="noStrike" dirty="0" smtClean="0">
                          <a:solidFill>
                            <a:srgbClr val="000000"/>
                          </a:solidFill>
                          <a:latin typeface="Calibri"/>
                        </a:rPr>
                        <a:t>% de valeurs (€)</a:t>
                      </a:r>
                      <a:endParaRPr lang="fr-FR" sz="1100" b="0" i="0" u="none" strike="noStrike" dirty="0">
                        <a:solidFill>
                          <a:srgbClr val="000000"/>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Formule de calcul</a:t>
                      </a:r>
                    </a:p>
                  </a:txBody>
                  <a:tcPr marL="9525" marR="9525" marT="9525" marB="0" anchor="ctr"/>
                </a:tc>
                <a:tc>
                  <a:txBody>
                    <a:bodyPr/>
                    <a:lstStyle/>
                    <a:p>
                      <a:pPr algn="l" fontAlgn="ctr"/>
                      <a:r>
                        <a:rPr lang="fr-FR" sz="1100" b="0" i="0" u="none" strike="noStrike" dirty="0" smtClean="0">
                          <a:solidFill>
                            <a:srgbClr val="000000"/>
                          </a:solidFill>
                          <a:latin typeface="Calibri"/>
                        </a:rPr>
                        <a:t>Volume d’achat</a:t>
                      </a:r>
                      <a:r>
                        <a:rPr lang="fr-FR" sz="1100" b="0" i="0" u="none" strike="noStrike" baseline="0" dirty="0" smtClean="0">
                          <a:solidFill>
                            <a:srgbClr val="000000"/>
                          </a:solidFill>
                          <a:latin typeface="Calibri"/>
                        </a:rPr>
                        <a:t> acheté via un opérateur externe/ volume d’achat total</a:t>
                      </a:r>
                      <a:endParaRPr lang="fr-FR" sz="1100" b="0" i="0" u="none" strike="noStrike" dirty="0">
                        <a:solidFill>
                          <a:srgbClr val="000000"/>
                        </a:solidFill>
                        <a:latin typeface="Calibri"/>
                      </a:endParaRPr>
                    </a:p>
                  </a:txBody>
                  <a:tcPr marL="9525" marR="9525" marT="9525" marB="0" anchor="ctr"/>
                </a:tc>
              </a:tr>
              <a:tr h="55778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Périodicité de production</a:t>
                      </a:r>
                    </a:p>
                  </a:txBody>
                  <a:tcPr marL="9525" marR="9525" marT="9525" marB="0" anchor="ctr"/>
                </a:tc>
                <a:tc>
                  <a:txBody>
                    <a:bodyPr/>
                    <a:lstStyle/>
                    <a:p>
                      <a:pPr algn="l" fontAlgn="ctr"/>
                      <a:r>
                        <a:rPr lang="fr-FR" sz="1100" b="0" i="0" u="none" strike="noStrike" dirty="0" smtClean="0">
                          <a:solidFill>
                            <a:srgbClr val="000000"/>
                          </a:solidFill>
                          <a:latin typeface="Calibri"/>
                        </a:rPr>
                        <a:t>Semestriel</a:t>
                      </a:r>
                      <a:endParaRPr lang="fr-FR" sz="1100" b="0" i="0" u="none" strike="noStrike" dirty="0">
                        <a:solidFill>
                          <a:srgbClr val="000000"/>
                        </a:solidFill>
                        <a:latin typeface="Calibri"/>
                      </a:endParaRPr>
                    </a:p>
                  </a:txBody>
                  <a:tcPr marL="9525" marR="9525" marT="9525" marB="0" anchor="ctr"/>
                </a:tc>
              </a:tr>
              <a:tr h="56088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r>
                        <a:rPr lang="fr-FR" sz="1100" dirty="0" smtClean="0">
                          <a:latin typeface="Calibri" panose="020F0502020204030204" pitchFamily="34" charset="0"/>
                        </a:rPr>
                        <a:t>GEF (à</a:t>
                      </a:r>
                      <a:r>
                        <a:rPr lang="fr-FR" sz="1100" baseline="0" dirty="0" smtClean="0">
                          <a:latin typeface="Calibri" panose="020F0502020204030204" pitchFamily="34" charset="0"/>
                        </a:rPr>
                        <a:t> condition de saisie de l’information de recours à un opérateur externe lors de la saisie dans la GEF) Il faudra harmoniser la saisie de l’information dans les différentes GEF des EPS du GHT et développer le cas échéant les outils de </a:t>
                      </a:r>
                      <a:r>
                        <a:rPr lang="fr-FR" sz="1100" baseline="0" dirty="0" err="1" smtClean="0">
                          <a:latin typeface="Calibri" panose="020F0502020204030204" pitchFamily="34" charset="0"/>
                        </a:rPr>
                        <a:t>requetage</a:t>
                      </a:r>
                      <a:r>
                        <a:rPr lang="fr-FR" sz="1100" baseline="0" dirty="0" smtClean="0">
                          <a:latin typeface="Calibri" panose="020F0502020204030204" pitchFamily="34" charset="0"/>
                        </a:rPr>
                        <a:t> des GEF</a:t>
                      </a:r>
                      <a:endParaRPr lang="fr-FR" sz="1100" dirty="0">
                        <a:latin typeface="Calibri" panose="020F0502020204030204" pitchFamily="34" charset="0"/>
                      </a:endParaRP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Priorité/</a:t>
                      </a:r>
                      <a:br>
                        <a:rPr lang="fr-FR" sz="1400" b="1" i="0" u="none" strike="noStrike" kern="1200" dirty="0" smtClean="0">
                          <a:solidFill>
                            <a:schemeClr val="tx1"/>
                          </a:solidFill>
                          <a:latin typeface="Calibri"/>
                          <a:ea typeface="+mn-ea"/>
                          <a:cs typeface="+mn-cs"/>
                        </a:rPr>
                      </a:br>
                      <a:r>
                        <a:rPr lang="fr-FR" sz="1400" b="1" i="0" u="none" strike="noStrike" kern="1200" dirty="0" smtClean="0">
                          <a:solidFill>
                            <a:schemeClr val="tx1"/>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 à 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4</a:t>
                      </a:r>
                      <a:endParaRPr lang="fr-FR" sz="1100" b="0" i="0" u="none" strike="noStrike" dirty="0">
                        <a:solidFill>
                          <a:srgbClr val="000000"/>
                        </a:solidFill>
                        <a:latin typeface="Calibri"/>
                      </a:endParaRPr>
                    </a:p>
                  </a:txBody>
                  <a:tcPr marL="9525" marR="9525" marT="9525" marB="0" anchor="ctr"/>
                </a:tc>
              </a:tr>
              <a:tr h="5628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à suivre prioritairement</a:t>
                      </a:r>
                      <a:endParaRPr lang="fr-FR" sz="1100" b="0" i="0" u="none" strike="noStrike" dirty="0">
                        <a:solidFill>
                          <a:srgbClr val="FF0000"/>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a:t>
                      </a:r>
                      <a:r>
                        <a:rPr lang="fr-FR" sz="1100" b="0" i="0" u="none" strike="noStrike" baseline="0" dirty="0" smtClean="0">
                          <a:solidFill>
                            <a:srgbClr val="000000"/>
                          </a:solidFill>
                          <a:latin typeface="Calibri"/>
                        </a:rPr>
                        <a:t> test pour une généralisation à partir de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d’efficacité des processus d’achat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29</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315577665"/>
              </p:ext>
            </p:extLst>
          </p:nvPr>
        </p:nvGraphicFramePr>
        <p:xfrm>
          <a:off x="52637" y="837084"/>
          <a:ext cx="8911852" cy="5844924"/>
        </p:xfrm>
        <a:graphic>
          <a:graphicData uri="http://schemas.openxmlformats.org/drawingml/2006/table">
            <a:tbl>
              <a:tblPr firstRow="1" bandRow="1">
                <a:tableStyleId>{5C22544A-7EE6-4342-B048-85BDC9FD1C3A}</a:tableStyleId>
              </a:tblPr>
              <a:tblGrid>
                <a:gridCol w="1229221"/>
                <a:gridCol w="3213318"/>
                <a:gridCol w="4469313"/>
              </a:tblGrid>
              <a:tr h="410367">
                <a:tc rowSpan="12">
                  <a:txBody>
                    <a:bodyPr/>
                    <a:lstStyle/>
                    <a:p>
                      <a:pPr marL="0" algn="ctr" defTabSz="914400" rtl="0" eaLnBrk="1" fontAlgn="ctr" latinLnBrk="0" hangingPunct="1"/>
                      <a:r>
                        <a:rPr lang="fr-FR" sz="1400" b="1" i="0" u="none" strike="noStrike" kern="1200" dirty="0" smtClean="0">
                          <a:solidFill>
                            <a:schemeClr val="tx1"/>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ctr" fontAlgn="ctr"/>
                      <a:r>
                        <a:rPr lang="fr-FR" sz="1200" b="1" i="0" u="none" strike="noStrike" dirty="0" smtClean="0">
                          <a:solidFill>
                            <a:schemeClr val="bg1"/>
                          </a:solidFill>
                          <a:latin typeface="Calibri"/>
                        </a:rPr>
                        <a:t>Taux de recours aux opérateurs d’achat nationaux</a:t>
                      </a:r>
                      <a:endParaRPr lang="fr-FR" sz="1200" b="1" i="0" u="none" strike="noStrike" dirty="0">
                        <a:solidFill>
                          <a:schemeClr val="bg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33102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 </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baseline="0" dirty="0" smtClean="0">
                          <a:solidFill>
                            <a:schemeClr val="tx1"/>
                          </a:solidFill>
                          <a:latin typeface="Calibri"/>
                        </a:rPr>
                        <a:t>45% en 2018,  50% en 2019,  55% en 2020 (à valider par le GHT)</a:t>
                      </a:r>
                      <a:endParaRPr lang="fr-FR" sz="1100" b="0" i="0" u="none" strike="noStrike" dirty="0">
                        <a:solidFill>
                          <a:schemeClr val="tx1"/>
                        </a:solidFill>
                        <a:latin typeface="Calibri"/>
                      </a:endParaRPr>
                    </a:p>
                  </a:txBody>
                  <a:tcPr marL="9525" marR="9525" marT="9525" marB="0" anchor="ctr"/>
                </a:tc>
              </a:tr>
              <a:tr h="28069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P-M-C-S-1</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baseline="0" dirty="0" smtClean="0">
                          <a:solidFill>
                            <a:schemeClr val="tx1"/>
                          </a:solidFill>
                          <a:latin typeface="Calibri"/>
                        </a:rPr>
                        <a:t>La part du portefeuille achat mutualisé auprès d’opérateurs nationaux sur le volume d’achat adressable aux opérateurs nationaux en valeur – selon les recommandations régionales</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257056">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achat avec responsables de filières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 de valeur (€)</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Volume d’achat</a:t>
                      </a:r>
                      <a:r>
                        <a:rPr lang="fr-FR" sz="1100" b="0" i="0" u="none" strike="noStrike" baseline="0" dirty="0" smtClean="0">
                          <a:solidFill>
                            <a:schemeClr val="tx1"/>
                          </a:solidFill>
                          <a:latin typeface="Calibri"/>
                        </a:rPr>
                        <a:t> réalisé via un opérateur national/ volume d’achat total adressable au niveau national</a:t>
                      </a:r>
                      <a:endParaRPr lang="fr-FR" sz="1100" b="0" i="0" u="none" strike="noStrike" dirty="0">
                        <a:solidFill>
                          <a:schemeClr val="tx1"/>
                        </a:solidFill>
                        <a:latin typeface="Calibri"/>
                      </a:endParaRPr>
                    </a:p>
                  </a:txBody>
                  <a:tcPr marL="9525" marR="9525" marT="9525" marB="0" anchor="ctr"/>
                </a:tc>
              </a:tr>
              <a:tr h="355072">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latin typeface="Calibri" panose="020F0502020204030204" pitchFamily="34" charset="0"/>
                        </a:rPr>
                        <a:t>Dans la GEF à condition que l’information du</a:t>
                      </a:r>
                      <a:r>
                        <a:rPr lang="fr-FR" sz="1100" baseline="0" dirty="0" smtClean="0">
                          <a:solidFill>
                            <a:schemeClr val="tx1"/>
                          </a:solidFill>
                          <a:latin typeface="Calibri" panose="020F0502020204030204" pitchFamily="34" charset="0"/>
                        </a:rPr>
                        <a:t> niveau national du marché soit renseignée lors de la saisie du marché ou à retrouver à partir de la cartographie achat. Il faudra harmoniser la saisie de l’information dans les différentes GEF des EPS du GHT et développer le cas échéant les outils de </a:t>
                      </a:r>
                      <a:r>
                        <a:rPr lang="fr-FR" sz="1100" baseline="0" dirty="0" err="1" smtClean="0">
                          <a:solidFill>
                            <a:schemeClr val="tx1"/>
                          </a:solidFill>
                          <a:latin typeface="Calibri" panose="020F0502020204030204" pitchFamily="34" charset="0"/>
                        </a:rPr>
                        <a:t>requetage</a:t>
                      </a:r>
                      <a:r>
                        <a:rPr lang="fr-FR" sz="1100" baseline="0" dirty="0" smtClean="0">
                          <a:solidFill>
                            <a:schemeClr val="tx1"/>
                          </a:solidFill>
                          <a:latin typeface="Calibri" panose="020F0502020204030204" pitchFamily="34" charset="0"/>
                        </a:rPr>
                        <a:t> des GEF</a:t>
                      </a:r>
                      <a:endParaRPr lang="fr-FR" sz="1100" dirty="0">
                        <a:solidFill>
                          <a:schemeClr val="tx1"/>
                        </a:solidFill>
                        <a:latin typeface="Calibri" panose="020F0502020204030204" pitchFamily="34" charset="0"/>
                      </a:endParaRPr>
                    </a:p>
                  </a:txBody>
                  <a:tcPr marL="9525" marR="9525" marT="9525" marB="0" anchor="ctr"/>
                </a:tc>
              </a:tr>
              <a:tr h="25601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chemeClr val="tx1"/>
                          </a:solidFill>
                          <a:latin typeface="Calibri"/>
                          <a:ea typeface="+mn-ea"/>
                          <a:cs typeface="+mn-cs"/>
                        </a:rPr>
                        <a:t>Priorité/</a:t>
                      </a:r>
                      <a:br>
                        <a:rPr lang="fr-FR" sz="1400" b="1" i="0" u="none" strike="noStrike" kern="1200" dirty="0" smtClean="0">
                          <a:solidFill>
                            <a:schemeClr val="tx1"/>
                          </a:solidFill>
                          <a:latin typeface="Calibri"/>
                          <a:ea typeface="+mn-ea"/>
                          <a:cs typeface="+mn-cs"/>
                        </a:rPr>
                      </a:br>
                      <a:r>
                        <a:rPr lang="fr-FR" sz="1400" b="1" i="0" u="none" strike="noStrike" kern="1200" dirty="0" smtClean="0">
                          <a:solidFill>
                            <a:schemeClr val="tx1"/>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4/5</a:t>
                      </a:r>
                      <a:endParaRPr lang="fr-FR" sz="1100" b="0" i="0" u="none" strike="noStrike" dirty="0">
                        <a:solidFill>
                          <a:schemeClr val="tx1"/>
                        </a:solidFill>
                        <a:latin typeface="Calibri"/>
                      </a:endParaRPr>
                    </a:p>
                  </a:txBody>
                  <a:tcPr marL="9525" marR="9525" marT="9525" marB="0" anchor="ctr"/>
                </a:tc>
              </a:tr>
              <a:tr h="21602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a:t>
                      </a:r>
                      <a:r>
                        <a:rPr lang="fr-FR" sz="1100" b="0" i="0" u="none" strike="noStrike" baseline="0" dirty="0" smtClean="0">
                          <a:solidFill>
                            <a:srgbClr val="000000"/>
                          </a:solidFill>
                          <a:latin typeface="Calibri"/>
                        </a:rPr>
                        <a:t> test pour une généralisation à partir de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mutualisation des achats</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a:t>
            </a:fld>
            <a:r>
              <a:rPr lang="fr-FR" smtClean="0"/>
              <a:t> </a:t>
            </a:r>
            <a:endParaRPr lang="fr-FR"/>
          </a:p>
        </p:txBody>
      </p:sp>
      <p:graphicFrame>
        <p:nvGraphicFramePr>
          <p:cNvPr id="10" name="Tableau 9"/>
          <p:cNvGraphicFramePr>
            <a:graphicFrameLocks noGrp="1"/>
          </p:cNvGraphicFramePr>
          <p:nvPr/>
        </p:nvGraphicFramePr>
        <p:xfrm>
          <a:off x="12700" y="815877"/>
          <a:ext cx="9144001" cy="6052124"/>
        </p:xfrm>
        <a:graphic>
          <a:graphicData uri="http://schemas.openxmlformats.org/drawingml/2006/table">
            <a:tbl>
              <a:tblPr firstRow="1" bandRow="1">
                <a:tableStyleId>{5C22544A-7EE6-4342-B048-85BDC9FD1C3A}</a:tableStyleId>
              </a:tblPr>
              <a:tblGrid>
                <a:gridCol w="1187624"/>
                <a:gridCol w="2922736"/>
                <a:gridCol w="5033641"/>
              </a:tblGrid>
              <a:tr h="196663">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ctr" fontAlgn="ctr"/>
                      <a:r>
                        <a:rPr lang="fr-FR" sz="1100" b="1" dirty="0" smtClean="0">
                          <a:latin typeface="Arial" pitchFamily="34" charset="0"/>
                        </a:rPr>
                        <a:t>% de gains/périmètre traitable/traité</a:t>
                      </a:r>
                      <a:endParaRPr lang="fr-FR" sz="1100" b="0" i="0" u="none" strike="noStrike" dirty="0">
                        <a:solidFill>
                          <a:srgbClr val="000000"/>
                        </a:solidFill>
                        <a:latin typeface="Calibri"/>
                      </a:endParaRPr>
                    </a:p>
                  </a:txBody>
                  <a:tcPr marL="9525" marR="9525" marT="9525" marB="0" anchor="ctr"/>
                </a:tc>
              </a:tr>
              <a:tr h="30739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Indicateur de pilotage</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 de gains sur périmètre traité</a:t>
                      </a:r>
                      <a:r>
                        <a:rPr lang="fr-FR" sz="1100" b="0" i="0" u="none" strike="noStrike" baseline="0" dirty="0" smtClean="0">
                          <a:solidFill>
                            <a:srgbClr val="000000"/>
                          </a:solidFill>
                          <a:latin typeface="Calibri"/>
                        </a:rPr>
                        <a:t>         :  3% à  6% suivant années   </a:t>
                      </a:r>
                      <a:br>
                        <a:rPr lang="fr-FR" sz="1100" b="0" i="0" u="none" strike="noStrike" baseline="0" dirty="0" smtClean="0">
                          <a:solidFill>
                            <a:srgbClr val="000000"/>
                          </a:solidFill>
                          <a:latin typeface="Calibri"/>
                        </a:rPr>
                      </a:br>
                      <a:r>
                        <a:rPr lang="fr-FR" sz="1100" b="0" i="0" u="none" strike="noStrike" dirty="0" smtClean="0">
                          <a:solidFill>
                            <a:srgbClr val="000000"/>
                          </a:solidFill>
                          <a:latin typeface="Calibri"/>
                        </a:rPr>
                        <a:t>% de gains sur périmètre traitable</a:t>
                      </a:r>
                      <a:r>
                        <a:rPr lang="fr-FR" sz="1100" b="0" i="0" u="none" strike="noStrike" baseline="0" dirty="0" smtClean="0">
                          <a:solidFill>
                            <a:srgbClr val="000000"/>
                          </a:solidFill>
                          <a:latin typeface="Calibri"/>
                        </a:rPr>
                        <a:t>   :  1,5% à  4% suivant années</a:t>
                      </a:r>
                      <a:r>
                        <a:rPr lang="fr-FR" sz="1100" b="0" i="1" u="none" strike="noStrike" baseline="0" dirty="0" smtClean="0">
                          <a:solidFill>
                            <a:srgbClr val="000000"/>
                          </a:solidFill>
                          <a:latin typeface="Calibri"/>
                        </a:rPr>
                        <a:t/>
                      </a:r>
                      <a:br>
                        <a:rPr lang="fr-FR" sz="1100" b="0" i="1" u="none" strike="noStrike" baseline="0" dirty="0" smtClean="0">
                          <a:solidFill>
                            <a:srgbClr val="000000"/>
                          </a:solidFill>
                          <a:latin typeface="Calibri"/>
                        </a:rPr>
                      </a:br>
                      <a:r>
                        <a:rPr lang="fr-FR" sz="1100" b="0" i="1" u="none" strike="noStrike" baseline="0" dirty="0" smtClean="0">
                          <a:solidFill>
                            <a:srgbClr val="000000"/>
                          </a:solidFill>
                          <a:latin typeface="Calibri"/>
                        </a:rPr>
                        <a:t>Nb :  Valeurs à déduire des objectifs CPOM et des bonnes pratiques</a:t>
                      </a:r>
                      <a:endParaRPr lang="fr-FR" sz="1100" b="0" i="1" u="none" strike="noStrike" dirty="0">
                        <a:solidFill>
                          <a:srgbClr val="000000"/>
                        </a:solidFill>
                        <a:latin typeface="Calibri"/>
                      </a:endParaRPr>
                    </a:p>
                  </a:txBody>
                  <a:tcPr marL="9525" marR="9525" marT="9525" marB="0" anchor="ctr"/>
                </a:tc>
              </a:tr>
              <a:tr h="28358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rgbClr val="000000"/>
                          </a:solidFill>
                          <a:latin typeface="Calibri"/>
                        </a:rPr>
                        <a:t>P-PE-P-S-2</a:t>
                      </a:r>
                      <a:endParaRPr lang="fr-FR" sz="1100" b="0" i="0" u="none" strike="noStrike" dirty="0">
                        <a:solidFill>
                          <a:srgbClr val="000000"/>
                        </a:solidFill>
                        <a:latin typeface="Calibri"/>
                      </a:endParaRPr>
                    </a:p>
                  </a:txBody>
                  <a:tcPr marL="9525" marR="9525" marT="9525" marB="0" anchor="ctr"/>
                </a:tc>
              </a:tr>
              <a:tr h="1385044">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Définition de l'indicateur</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kern="1200" dirty="0" smtClean="0">
                          <a:solidFill>
                            <a:schemeClr val="dk1"/>
                          </a:solidFill>
                          <a:latin typeface="Calibri" pitchFamily="34" charset="0"/>
                          <a:ea typeface="+mn-ea"/>
                          <a:cs typeface="+mn-cs"/>
                        </a:rPr>
                        <a:t>L’indicateur rapporte</a:t>
                      </a:r>
                      <a:r>
                        <a:rPr lang="fr-FR" sz="1100" kern="1200" baseline="0" dirty="0" smtClean="0">
                          <a:solidFill>
                            <a:schemeClr val="dk1"/>
                          </a:solidFill>
                          <a:latin typeface="Calibri" pitchFamily="34" charset="0"/>
                          <a:ea typeface="+mn-ea"/>
                          <a:cs typeface="+mn-cs"/>
                        </a:rPr>
                        <a:t> le gain achat réalisé dans l’année au </a:t>
                      </a:r>
                      <a:r>
                        <a:rPr lang="fr-FR" sz="1100" kern="1200" dirty="0" smtClean="0">
                          <a:solidFill>
                            <a:schemeClr val="dk1"/>
                          </a:solidFill>
                          <a:latin typeface="Calibri" pitchFamily="34" charset="0"/>
                          <a:ea typeface="+mn-ea"/>
                          <a:cs typeface="+mn-cs"/>
                        </a:rPr>
                        <a:t>périmètre traitable total</a:t>
                      </a:r>
                      <a:r>
                        <a:rPr lang="fr-FR" sz="1100" kern="1200" baseline="0" dirty="0" smtClean="0">
                          <a:solidFill>
                            <a:schemeClr val="dk1"/>
                          </a:solidFill>
                          <a:latin typeface="Calibri" pitchFamily="34" charset="0"/>
                          <a:ea typeface="+mn-ea"/>
                          <a:cs typeface="+mn-cs"/>
                        </a:rPr>
                        <a:t> du GHT ou au périmètre traité dans l’année par la direction achat.</a:t>
                      </a:r>
                    </a:p>
                    <a:p>
                      <a:pPr algn="l" fontAlgn="ctr"/>
                      <a:r>
                        <a:rPr lang="fr-FR" sz="1100" b="1" kern="1200" baseline="0" dirty="0" smtClean="0">
                          <a:solidFill>
                            <a:schemeClr val="dk1"/>
                          </a:solidFill>
                          <a:latin typeface="Calibri" pitchFamily="34" charset="0"/>
                          <a:ea typeface="+mn-ea"/>
                          <a:cs typeface="+mn-cs"/>
                        </a:rPr>
                        <a:t>Le </a:t>
                      </a:r>
                      <a:r>
                        <a:rPr lang="fr-FR" sz="1100" b="1" kern="1200" dirty="0" smtClean="0">
                          <a:solidFill>
                            <a:schemeClr val="dk1"/>
                          </a:solidFill>
                          <a:latin typeface="Calibri" pitchFamily="34" charset="0"/>
                          <a:ea typeface="+mn-ea"/>
                          <a:cs typeface="+mn-cs"/>
                        </a:rPr>
                        <a:t>périmètre traitable </a:t>
                      </a:r>
                      <a:r>
                        <a:rPr lang="fr-FR" sz="1100" kern="1200" dirty="0" smtClean="0">
                          <a:solidFill>
                            <a:schemeClr val="dk1"/>
                          </a:solidFill>
                          <a:latin typeface="Calibri" pitchFamily="34" charset="0"/>
                          <a:ea typeface="+mn-ea"/>
                          <a:cs typeface="+mn-cs"/>
                        </a:rPr>
                        <a:t>est défini comme l'ensemble des achats tous domaines confondus, en exploitation comme en investissement</a:t>
                      </a:r>
                      <a:r>
                        <a:rPr lang="fr-FR" sz="1100" kern="1200" baseline="0" dirty="0" smtClean="0">
                          <a:solidFill>
                            <a:schemeClr val="dk1"/>
                          </a:solidFill>
                          <a:latin typeface="Calibri" pitchFamily="34" charset="0"/>
                          <a:ea typeface="+mn-ea"/>
                          <a:cs typeface="+mn-cs"/>
                        </a:rPr>
                        <a:t> </a:t>
                      </a:r>
                      <a:r>
                        <a:rPr lang="fr-FR" sz="1100" kern="1200" dirty="0" smtClean="0">
                          <a:solidFill>
                            <a:schemeClr val="dk1"/>
                          </a:solidFill>
                          <a:latin typeface="Calibri" pitchFamily="34" charset="0"/>
                          <a:ea typeface="+mn-ea"/>
                          <a:cs typeface="+mn-cs"/>
                        </a:rPr>
                        <a:t>sur lesquels l'acheteur peut agir dans le sens d'une démarche de progrès et de performance</a:t>
                      </a:r>
                    </a:p>
                    <a:p>
                      <a:pPr algn="l" fontAlgn="ctr"/>
                      <a:r>
                        <a:rPr lang="fr-FR" sz="1100" b="1" kern="1200" dirty="0" smtClean="0">
                          <a:solidFill>
                            <a:schemeClr val="dk1"/>
                          </a:solidFill>
                          <a:latin typeface="Calibri" pitchFamily="34" charset="0"/>
                          <a:ea typeface="+mn-ea"/>
                          <a:cs typeface="+mn-cs"/>
                        </a:rPr>
                        <a:t>Le périmètre traité </a:t>
                      </a:r>
                      <a:r>
                        <a:rPr lang="fr-FR" sz="1100" kern="1200" dirty="0" smtClean="0">
                          <a:solidFill>
                            <a:schemeClr val="dk1"/>
                          </a:solidFill>
                          <a:latin typeface="Calibri" pitchFamily="34" charset="0"/>
                          <a:ea typeface="+mn-ea"/>
                          <a:cs typeface="+mn-cs"/>
                        </a:rPr>
                        <a:t>recouvre le montant total des segments d'achat pour lesquels l'acheteur a effectivement activé des leviers de gains achat, une année donnée, dans une optique de performance</a:t>
                      </a:r>
                      <a:endParaRPr lang="fr-FR" sz="1100" kern="1200" dirty="0">
                        <a:solidFill>
                          <a:schemeClr val="dk1"/>
                        </a:solidFill>
                        <a:latin typeface="Calibri" pitchFamily="34" charset="0"/>
                        <a:ea typeface="+mn-ea"/>
                        <a:cs typeface="+mn-cs"/>
                      </a:endParaRPr>
                    </a:p>
                  </a:txBody>
                  <a:tcPr marL="9525" marR="9525" marT="9525" marB="0" anchor="ctr"/>
                </a:tc>
              </a:tr>
              <a:tr h="0">
                <a:tc vMerge="1">
                  <a:txBody>
                    <a:bodyPr/>
                    <a:lstStyle/>
                    <a:p>
                      <a:endParaRPr lang="fr-FR"/>
                    </a:p>
                  </a:txBody>
                  <a:tcPr/>
                </a:tc>
                <a:tc>
                  <a:txBody>
                    <a:bodyPr/>
                    <a:lstStyle/>
                    <a:p>
                      <a:pPr algn="l" fontAlgn="ctr"/>
                      <a:r>
                        <a:rPr lang="fr-FR" sz="1200" b="1" i="0" u="none" strike="noStrike" dirty="0" smtClean="0">
                          <a:solidFill>
                            <a:srgbClr val="000000"/>
                          </a:solidFill>
                          <a:latin typeface="Calibri"/>
                        </a:rPr>
                        <a:t>Responsable de production de l’indicateur </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Contrôle de gestion achat</a:t>
                      </a:r>
                      <a:endParaRPr lang="fr-FR" sz="1100" b="0" i="0" u="none" strike="noStrike" dirty="0">
                        <a:solidFill>
                          <a:srgbClr val="000000"/>
                        </a:solidFill>
                        <a:latin typeface="Calibri"/>
                      </a:endParaRPr>
                    </a:p>
                  </a:txBody>
                  <a:tcPr marL="9525" marR="9525" marT="9525" marB="0" anchor="ctr"/>
                </a:tc>
              </a:tr>
              <a:tr h="245927">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rgbClr val="000000"/>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Directeur des achats</a:t>
                      </a:r>
                      <a:br>
                        <a:rPr lang="fr-FR" sz="1100" b="0" i="0" u="none" strike="noStrike" dirty="0" smtClean="0">
                          <a:solidFill>
                            <a:srgbClr val="000000"/>
                          </a:solidFill>
                          <a:latin typeface="Calibri"/>
                        </a:rPr>
                      </a:br>
                      <a:r>
                        <a:rPr lang="fr-FR" sz="1100" b="0" i="1" u="none" strike="noStrike" dirty="0" smtClean="0">
                          <a:solidFill>
                            <a:srgbClr val="000000"/>
                          </a:solidFill>
                          <a:latin typeface="Calibri"/>
                        </a:rPr>
                        <a:t>Nb : si définit aussi par famille d’achat : responsable</a:t>
                      </a:r>
                      <a:r>
                        <a:rPr lang="fr-FR" sz="1100" b="0" i="1" u="none" strike="noStrike" baseline="0" dirty="0" smtClean="0">
                          <a:solidFill>
                            <a:srgbClr val="000000"/>
                          </a:solidFill>
                          <a:latin typeface="Calibri"/>
                        </a:rPr>
                        <a:t> de filière d’achat</a:t>
                      </a:r>
                      <a:endParaRPr lang="fr-FR" sz="1100" b="0" i="1" u="none" strike="noStrike" dirty="0" smtClean="0">
                        <a:solidFill>
                          <a:srgbClr val="000000"/>
                        </a:solidFill>
                        <a:latin typeface="Calibri"/>
                      </a:endParaRPr>
                    </a:p>
                  </a:txBody>
                  <a:tcPr marL="9525" marR="9525" marT="9525" marB="0" anchor="ctr"/>
                </a:tc>
              </a:tr>
              <a:tr h="25492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a:t>
                      </a:r>
                    </a:p>
                  </a:txBody>
                  <a:tcPr marL="9525" marR="9525" marT="9525" marB="0" anchor="ctr"/>
                </a:tc>
              </a:tr>
              <a:tr h="75945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Formule de calcul</a:t>
                      </a:r>
                    </a:p>
                  </a:txBody>
                  <a:tcPr marL="9525" marR="9525" marT="9525" marB="0" anchor="ctr"/>
                </a:tc>
                <a:tc>
                  <a:txBody>
                    <a:bodyPr/>
                    <a:lstStyle/>
                    <a:p>
                      <a:pPr algn="l" fontAlgn="ctr"/>
                      <a:r>
                        <a:rPr lang="fr-FR" sz="1100" b="0" i="1" u="sng" strike="noStrike" dirty="0" smtClean="0">
                          <a:solidFill>
                            <a:srgbClr val="000000"/>
                          </a:solidFill>
                          <a:latin typeface="Calibri"/>
                        </a:rPr>
                        <a:t>Sur</a:t>
                      </a:r>
                      <a:r>
                        <a:rPr lang="fr-FR" sz="1100" b="0" i="1" u="sng" strike="noStrike" baseline="0" dirty="0" smtClean="0">
                          <a:solidFill>
                            <a:srgbClr val="000000"/>
                          </a:solidFill>
                          <a:latin typeface="Calibri"/>
                        </a:rPr>
                        <a:t> </a:t>
                      </a:r>
                      <a:r>
                        <a:rPr lang="fr-FR" sz="1100" b="0" i="1" u="sng" strike="noStrike" dirty="0" smtClean="0">
                          <a:solidFill>
                            <a:srgbClr val="000000"/>
                          </a:solidFill>
                          <a:latin typeface="Calibri"/>
                        </a:rPr>
                        <a:t>périmètre traitable</a:t>
                      </a:r>
                      <a:r>
                        <a:rPr lang="fr-FR" sz="1100" b="0" i="1" u="none" strike="noStrike" dirty="0" smtClean="0">
                          <a:solidFill>
                            <a:srgbClr val="000000"/>
                          </a:solidFill>
                          <a:latin typeface="Calibri"/>
                        </a:rPr>
                        <a:t>: </a:t>
                      </a:r>
                      <a:r>
                        <a:rPr lang="fr-FR" sz="1100" b="0" i="0" u="none" strike="noStrike" dirty="0" smtClean="0">
                          <a:solidFill>
                            <a:srgbClr val="000000"/>
                          </a:solidFill>
                          <a:latin typeface="Calibri"/>
                        </a:rPr>
                        <a:t>Montant des gains achat annuels/Total</a:t>
                      </a:r>
                      <a:r>
                        <a:rPr lang="fr-FR" sz="1100" b="0" i="0" u="none" strike="noStrike" baseline="0" dirty="0" smtClean="0">
                          <a:solidFill>
                            <a:srgbClr val="000000"/>
                          </a:solidFill>
                          <a:latin typeface="Calibri"/>
                        </a:rPr>
                        <a:t> des dépenses achat  annuelles en exploitation et investissement  (déclinaison par familles d’achat)</a:t>
                      </a:r>
                    </a:p>
                    <a:p>
                      <a:pPr algn="l" fontAlgn="ctr"/>
                      <a:r>
                        <a:rPr lang="fr-FR" sz="1100" b="0" i="1" u="sng" strike="noStrike" dirty="0" smtClean="0">
                          <a:solidFill>
                            <a:srgbClr val="000000"/>
                          </a:solidFill>
                          <a:latin typeface="Calibri"/>
                        </a:rPr>
                        <a:t>Sur périmètre traité</a:t>
                      </a:r>
                      <a:r>
                        <a:rPr lang="fr-FR" sz="1100" b="0" i="1" u="none" strike="noStrike" dirty="0" smtClean="0">
                          <a:solidFill>
                            <a:srgbClr val="000000"/>
                          </a:solidFill>
                          <a:latin typeface="Calibri"/>
                        </a:rPr>
                        <a:t>: </a:t>
                      </a:r>
                      <a:r>
                        <a:rPr lang="fr-FR" sz="1100" b="0" i="0" u="none" strike="noStrike" dirty="0" smtClean="0">
                          <a:solidFill>
                            <a:srgbClr val="000000"/>
                          </a:solidFill>
                          <a:latin typeface="Calibri"/>
                        </a:rPr>
                        <a:t>Montant des gains achat annuels/Total</a:t>
                      </a:r>
                      <a:r>
                        <a:rPr lang="fr-FR" sz="1100" b="0" i="0" u="none" strike="noStrike" baseline="0" dirty="0" smtClean="0">
                          <a:solidFill>
                            <a:srgbClr val="000000"/>
                          </a:solidFill>
                          <a:latin typeface="Calibri"/>
                        </a:rPr>
                        <a:t> des dépenses achat  annuelles en exploitation et investissement pour les  marchés  et actions traités dans l’année  (déclinaison par familles d’achat)</a:t>
                      </a:r>
                      <a:endParaRPr lang="fr-FR" sz="1100" b="0" i="0" u="none" strike="noStrike" dirty="0">
                        <a:solidFill>
                          <a:srgbClr val="000000"/>
                        </a:solidFill>
                        <a:latin typeface="Calibri"/>
                      </a:endParaRPr>
                    </a:p>
                  </a:txBody>
                  <a:tcPr marL="9525" marR="9525" marT="9525" marB="0" anchor="ctr"/>
                </a:tc>
              </a:tr>
              <a:tr h="232352">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Périodicité de production</a:t>
                      </a:r>
                    </a:p>
                  </a:txBody>
                  <a:tcPr marL="9525" marR="9525" marT="9525" marB="0" anchor="ctr"/>
                </a:tc>
                <a:tc>
                  <a:txBody>
                    <a:bodyPr/>
                    <a:lstStyle/>
                    <a:p>
                      <a:pPr algn="l" fontAlgn="ctr"/>
                      <a:r>
                        <a:rPr lang="fr-FR" sz="1100" b="0" i="0" u="none" strike="noStrike" dirty="0" smtClean="0">
                          <a:solidFill>
                            <a:srgbClr val="000000"/>
                          </a:solidFill>
                          <a:latin typeface="Calibri"/>
                        </a:rPr>
                        <a:t>Semestriel</a:t>
                      </a:r>
                      <a:r>
                        <a:rPr lang="fr-FR" sz="1100" b="0" i="0" u="none" strike="noStrike" baseline="0" dirty="0" smtClean="0">
                          <a:solidFill>
                            <a:srgbClr val="000000"/>
                          </a:solidFill>
                          <a:latin typeface="Calibri"/>
                        </a:rPr>
                        <a:t>  </a:t>
                      </a:r>
                      <a:r>
                        <a:rPr lang="fr-FR" sz="1100" b="0" i="0" u="none" strike="noStrike" dirty="0" smtClean="0">
                          <a:solidFill>
                            <a:srgbClr val="000000"/>
                          </a:solidFill>
                          <a:latin typeface="Calibri"/>
                        </a:rPr>
                        <a:t>(en lien avec la campagne de remontée des gains)</a:t>
                      </a:r>
                      <a:endParaRPr lang="fr-FR" sz="1100" b="0" i="0" u="none" strike="noStrike" dirty="0">
                        <a:solidFill>
                          <a:srgbClr val="000000"/>
                        </a:solidFill>
                        <a:latin typeface="Calibri"/>
                      </a:endParaRPr>
                    </a:p>
                  </a:txBody>
                  <a:tcPr marL="9525" marR="9525" marT="9525" marB="0" anchor="ctr"/>
                </a:tc>
              </a:tr>
              <a:tr h="33613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229418">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a:t>
                      </a:r>
                      <a:endParaRPr lang="fr-FR" sz="1100" b="1" dirty="0"/>
                    </a:p>
                  </a:txBody>
                  <a:tcPr marL="9525" marR="9525" marT="9525" marB="0" anchor="ctr"/>
                </a:tc>
                <a:tc>
                  <a:txBody>
                    <a:bodyPr/>
                    <a:lstStyle/>
                    <a:p>
                      <a:r>
                        <a:rPr lang="fr-FR" sz="1100" baseline="0" dirty="0" smtClean="0"/>
                        <a:t>GEF  (Outil de </a:t>
                      </a:r>
                      <a:r>
                        <a:rPr lang="fr-FR" sz="1100" b="1" baseline="0" dirty="0" smtClean="0"/>
                        <a:t>G</a:t>
                      </a:r>
                      <a:r>
                        <a:rPr lang="fr-FR" sz="1100" baseline="0" dirty="0" smtClean="0"/>
                        <a:t>estion </a:t>
                      </a:r>
                      <a:r>
                        <a:rPr lang="fr-FR" sz="1100" b="1" baseline="0" dirty="0" smtClean="0"/>
                        <a:t>E</a:t>
                      </a:r>
                      <a:r>
                        <a:rPr lang="fr-FR" sz="1100" baseline="0" dirty="0" smtClean="0"/>
                        <a:t>conomique et </a:t>
                      </a:r>
                      <a:r>
                        <a:rPr lang="fr-FR" sz="1100" b="1" baseline="0" dirty="0" smtClean="0"/>
                        <a:t>F</a:t>
                      </a:r>
                      <a:r>
                        <a:rPr lang="fr-FR" sz="1100" baseline="0" dirty="0" smtClean="0"/>
                        <a:t>inancière)</a:t>
                      </a:r>
                      <a:endParaRPr lang="fr-FR" sz="1100" dirty="0"/>
                    </a:p>
                  </a:txBody>
                  <a:tcPr marL="9525" marR="9525" marT="9525" marB="0" anchor="ctr"/>
                </a:tc>
              </a:tr>
              <a:tr h="336210">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24821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à suivre prioritairement</a:t>
                      </a:r>
                      <a:endParaRPr lang="fr-FR" sz="1100" b="0" i="0" u="none" strike="noStrike" dirty="0">
                        <a:solidFill>
                          <a:schemeClr val="tx1"/>
                        </a:solidFill>
                        <a:latin typeface="Calibri"/>
                      </a:endParaRPr>
                    </a:p>
                  </a:txBody>
                  <a:tcPr marL="9525" marR="9525" marT="9525" marB="0" anchor="ctr"/>
                </a:tc>
              </a:tr>
              <a:tr h="33621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Janvier 2017  (en même</a:t>
                      </a:r>
                      <a:r>
                        <a:rPr lang="fr-FR" sz="1100" b="0" i="0" u="none" strike="noStrike" baseline="0" dirty="0" smtClean="0">
                          <a:solidFill>
                            <a:srgbClr val="000000"/>
                          </a:solidFill>
                          <a:latin typeface="Calibri"/>
                        </a:rPr>
                        <a:t> temps que le P.A.A.T)</a:t>
                      </a:r>
                      <a:endParaRPr lang="fr-FR" sz="1100" b="0" i="0" u="none" strike="noStrike" dirty="0" smtClean="0">
                        <a:solidFill>
                          <a:srgbClr val="000000"/>
                        </a:solidFill>
                        <a:latin typeface="Calibri"/>
                      </a:endParaRPr>
                    </a:p>
                    <a:p>
                      <a:pPr algn="l" fontAlgn="ct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004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30</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296936202"/>
              </p:ext>
            </p:extLst>
          </p:nvPr>
        </p:nvGraphicFramePr>
        <p:xfrm>
          <a:off x="39936" y="857920"/>
          <a:ext cx="9065964" cy="7339837"/>
        </p:xfrm>
        <a:graphic>
          <a:graphicData uri="http://schemas.openxmlformats.org/drawingml/2006/table">
            <a:tbl>
              <a:tblPr firstRow="1" bandRow="1">
                <a:tableStyleId>{5C22544A-7EE6-4342-B048-85BDC9FD1C3A}</a:tableStyleId>
              </a:tblPr>
              <a:tblGrid>
                <a:gridCol w="1250478"/>
                <a:gridCol w="3516969"/>
                <a:gridCol w="4298517"/>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100" b="1" i="0" u="none" strike="noStrike" dirty="0" smtClean="0">
                          <a:solidFill>
                            <a:schemeClr val="bg1"/>
                          </a:solidFill>
                          <a:latin typeface="+mn-lt"/>
                        </a:rPr>
                        <a:t>Caractéristiques</a:t>
                      </a:r>
                      <a:r>
                        <a:rPr lang="fr-FR" sz="1100" b="1" i="0" u="none" strike="noStrike" baseline="0" dirty="0" smtClean="0">
                          <a:solidFill>
                            <a:schemeClr val="bg1"/>
                          </a:solidFill>
                          <a:latin typeface="+mn-lt"/>
                        </a:rPr>
                        <a:t> </a:t>
                      </a:r>
                      <a:r>
                        <a:rPr lang="fr-FR" sz="1100" b="1" i="0" u="none" strike="noStrike" dirty="0" smtClean="0">
                          <a:solidFill>
                            <a:schemeClr val="bg1"/>
                          </a:solidFill>
                          <a:latin typeface="+mn-lt"/>
                        </a:rPr>
                        <a:t>de l’indicateur</a:t>
                      </a:r>
                      <a:endParaRPr lang="fr-FR" sz="1100" b="1" i="0" u="none" strike="noStrike" dirty="0">
                        <a:solidFill>
                          <a:schemeClr val="bg1"/>
                        </a:solidFill>
                        <a:latin typeface="+mn-lt"/>
                      </a:endParaRPr>
                    </a:p>
                  </a:txBody>
                  <a:tcPr marL="9525" marR="9525" marT="9525" marB="0" anchor="ctr"/>
                </a:tc>
                <a:tc>
                  <a:txBody>
                    <a:bodyPr/>
                    <a:lstStyle/>
                    <a:p>
                      <a:pPr algn="ctr" fontAlgn="ctr"/>
                      <a:r>
                        <a:rPr lang="fr-FR" sz="1100" b="1" i="0" u="none" strike="noStrike" dirty="0" smtClean="0">
                          <a:solidFill>
                            <a:schemeClr val="bg1"/>
                          </a:solidFill>
                          <a:latin typeface="+mn-lt"/>
                        </a:rPr>
                        <a:t>Taux de recours aux opérateurs d’achat régionaux</a:t>
                      </a:r>
                      <a:endParaRPr lang="fr-FR" sz="1100" b="1" i="0" u="none" strike="noStrike" dirty="0">
                        <a:solidFill>
                          <a:schemeClr val="bg1"/>
                        </a:solidFill>
                        <a:latin typeface="+mn-lt"/>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Indicateur de pilotage</a:t>
                      </a: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baseline="0" dirty="0" smtClean="0">
                          <a:solidFill>
                            <a:schemeClr val="tx1"/>
                          </a:solidFill>
                          <a:latin typeface="Calibri"/>
                        </a:rPr>
                        <a:t>45% en 2018,  50% en 2019,  55% en 2020 (à valider par le GHT)</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P-M-C-S-2</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Définition de l'indicateur</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baseline="0" dirty="0" smtClean="0">
                          <a:solidFill>
                            <a:srgbClr val="000000"/>
                          </a:solidFill>
                          <a:latin typeface="Calibri"/>
                        </a:rPr>
                        <a:t>La part du portefeuille achat mutualisé auprès d’opérateurs régionaux sur le volume d’achat adressable aux opérateurs régionaux en valeur – selon les recommandations régionales</a:t>
                      </a:r>
                      <a:endParaRPr lang="fr-FR" sz="1100" b="0" i="0" u="none" strike="noStrike" dirty="0">
                        <a:solidFill>
                          <a:srgbClr val="000000"/>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rgbClr val="000000"/>
                          </a:solidFill>
                          <a:latin typeface="Calibri"/>
                        </a:rPr>
                        <a:t>Entité responsable de la production de l’indicateur </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Contrôleur</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rgbClr val="000000"/>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a:t>
                      </a:r>
                      <a:r>
                        <a:rPr lang="fr-FR" sz="1100" b="0" i="0" u="none" strike="noStrike" baseline="0" dirty="0" smtClean="0">
                          <a:solidFill>
                            <a:schemeClr val="tx1"/>
                          </a:solidFill>
                          <a:latin typeface="Calibri"/>
                        </a:rPr>
                        <a:t> achats en lien avec les responsables achat par domaines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Unité de mesure</a:t>
                      </a:r>
                    </a:p>
                  </a:txBody>
                  <a:tcPr marL="9525" marR="9525" marT="9525" marB="0" anchor="ctr"/>
                </a:tc>
                <a:tc>
                  <a:txBody>
                    <a:bodyPr/>
                    <a:lstStyle/>
                    <a:p>
                      <a:pPr algn="l" fontAlgn="ctr"/>
                      <a:r>
                        <a:rPr lang="fr-FR" sz="1100" b="0" i="0" u="none" strike="noStrike" dirty="0" smtClean="0">
                          <a:solidFill>
                            <a:srgbClr val="000000"/>
                          </a:solidFill>
                          <a:latin typeface="Calibri"/>
                        </a:rPr>
                        <a:t>% de valeur (€)</a:t>
                      </a:r>
                      <a:endParaRPr lang="fr-FR" sz="1100" b="0" i="0" u="none" strike="noStrike" dirty="0">
                        <a:solidFill>
                          <a:srgbClr val="000000"/>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Formule de calcul</a:t>
                      </a:r>
                    </a:p>
                  </a:txBody>
                  <a:tcPr marL="9525" marR="9525" marT="9525" marB="0" anchor="ctr"/>
                </a:tc>
                <a:tc>
                  <a:txBody>
                    <a:bodyPr/>
                    <a:lstStyle/>
                    <a:p>
                      <a:pPr algn="l" fontAlgn="ctr"/>
                      <a:r>
                        <a:rPr lang="fr-FR" sz="1100" b="0" i="0" u="none" strike="noStrike" dirty="0" smtClean="0">
                          <a:solidFill>
                            <a:srgbClr val="000000"/>
                          </a:solidFill>
                          <a:latin typeface="Calibri"/>
                        </a:rPr>
                        <a:t>Volume d’achat</a:t>
                      </a:r>
                      <a:r>
                        <a:rPr lang="fr-FR" sz="1100" b="0" i="0" u="none" strike="noStrike" baseline="0" dirty="0" smtClean="0">
                          <a:solidFill>
                            <a:srgbClr val="000000"/>
                          </a:solidFill>
                          <a:latin typeface="Calibri"/>
                        </a:rPr>
                        <a:t> réalisé via un opérateur régional/ volume d’achat total adressable au niveau régional</a:t>
                      </a:r>
                      <a:endParaRPr lang="fr-FR" sz="1100" b="0" i="0" u="none" strike="noStrike" dirty="0">
                        <a:solidFill>
                          <a:srgbClr val="000000"/>
                        </a:solidFill>
                        <a:latin typeface="Calibri"/>
                      </a:endParaRPr>
                    </a:p>
                  </a:txBody>
                  <a:tcPr marL="9525" marR="9525" marT="9525" marB="0" anchor="ctr"/>
                </a:tc>
              </a:tr>
              <a:tr h="55778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Périodicité de production</a:t>
                      </a:r>
                    </a:p>
                  </a:txBody>
                  <a:tcPr marL="9525" marR="9525" marT="9525" marB="0" anchor="ctr"/>
                </a:tc>
                <a:tc>
                  <a:txBody>
                    <a:bodyPr/>
                    <a:lstStyle/>
                    <a:p>
                      <a:pPr algn="l" fontAlgn="ctr"/>
                      <a:r>
                        <a:rPr lang="fr-FR" sz="1100" b="0" i="0" u="none" strike="noStrike" dirty="0" smtClean="0">
                          <a:solidFill>
                            <a:srgbClr val="000000"/>
                          </a:solidFill>
                          <a:latin typeface="Calibri"/>
                        </a:rPr>
                        <a:t>Semestriel</a:t>
                      </a:r>
                      <a:endParaRPr lang="fr-FR" sz="1100" b="0" i="0" u="none" strike="noStrike" dirty="0">
                        <a:solidFill>
                          <a:srgbClr val="000000"/>
                        </a:solidFill>
                        <a:latin typeface="Calibri"/>
                      </a:endParaRPr>
                    </a:p>
                  </a:txBody>
                  <a:tcPr marL="9525" marR="9525" marT="9525" marB="0" anchor="ctr"/>
                </a:tc>
              </a:tr>
              <a:tr h="56088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r>
                        <a:rPr lang="fr-FR" sz="1100" dirty="0" smtClean="0">
                          <a:latin typeface="Calibri" panose="020F0502020204030204" pitchFamily="34" charset="0"/>
                        </a:rPr>
                        <a:t>Dans la GEF à condition que l’information du</a:t>
                      </a:r>
                      <a:r>
                        <a:rPr lang="fr-FR" sz="1100" baseline="0" dirty="0" smtClean="0">
                          <a:latin typeface="Calibri" panose="020F0502020204030204" pitchFamily="34" charset="0"/>
                        </a:rPr>
                        <a:t> niveau national du marché soit renseignée lors de la saisie du marché ou à retrouver à partir de la cartographie achat. Il faudra harmoniser la saisie de l’information dans les différentes GEF des EPS du GHT et développer le cas échéant les outils de </a:t>
                      </a:r>
                      <a:r>
                        <a:rPr lang="fr-FR" sz="1100" baseline="0" dirty="0" err="1" smtClean="0">
                          <a:latin typeface="Calibri" panose="020F0502020204030204" pitchFamily="34" charset="0"/>
                        </a:rPr>
                        <a:t>requetage</a:t>
                      </a:r>
                      <a:r>
                        <a:rPr lang="fr-FR" sz="1100" baseline="0" dirty="0" smtClean="0">
                          <a:latin typeface="Calibri" panose="020F0502020204030204" pitchFamily="34" charset="0"/>
                        </a:rPr>
                        <a:t> des GEF</a:t>
                      </a:r>
                      <a:endParaRPr lang="fr-FR" sz="1100" dirty="0">
                        <a:latin typeface="Calibri" panose="020F0502020204030204" pitchFamily="34" charset="0"/>
                      </a:endParaRP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 à 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4/5</a:t>
                      </a:r>
                      <a:endParaRPr lang="fr-FR" sz="1100" b="0" i="0" u="none" strike="noStrike" dirty="0">
                        <a:solidFill>
                          <a:srgbClr val="000000"/>
                        </a:solidFill>
                        <a:latin typeface="Calibri"/>
                      </a:endParaRPr>
                    </a:p>
                  </a:txBody>
                  <a:tcPr marL="9525" marR="9525" marT="9525" marB="0" anchor="ctr"/>
                </a:tc>
              </a:tr>
              <a:tr h="81951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a:t>
                      </a:r>
                      <a:r>
                        <a:rPr lang="fr-FR" sz="1100" b="0" i="0" u="none" strike="noStrike" baseline="0" dirty="0" smtClean="0">
                          <a:solidFill>
                            <a:srgbClr val="000000"/>
                          </a:solidFill>
                          <a:latin typeface="Calibri"/>
                        </a:rPr>
                        <a:t> test pour une généralisation à partir de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 mutualisation des achats</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31</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3371274969"/>
              </p:ext>
            </p:extLst>
          </p:nvPr>
        </p:nvGraphicFramePr>
        <p:xfrm>
          <a:off x="141537" y="862484"/>
          <a:ext cx="8899153" cy="5705002"/>
        </p:xfrm>
        <a:graphic>
          <a:graphicData uri="http://schemas.openxmlformats.org/drawingml/2006/table">
            <a:tbl>
              <a:tblPr firstRow="1" bandRow="1">
                <a:tableStyleId>{5C22544A-7EE6-4342-B048-85BDC9FD1C3A}</a:tableStyleId>
              </a:tblPr>
              <a:tblGrid>
                <a:gridCol w="1227470"/>
                <a:gridCol w="3202479"/>
                <a:gridCol w="4469204"/>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lignes de commande par gestionnaire de commande</a:t>
                      </a:r>
                      <a:endParaRPr lang="fr-FR" sz="1200" b="1" i="0" u="none" strike="noStrike" dirty="0">
                        <a:solidFill>
                          <a:schemeClr val="bg1"/>
                        </a:solidFill>
                        <a:latin typeface="Calibri"/>
                      </a:endParaRPr>
                    </a:p>
                  </a:txBody>
                  <a:tcPr marL="9525" marR="9525" marT="9525" marB="0" anchor="ctr"/>
                </a:tc>
              </a:tr>
              <a:tr h="30934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097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C-R-C-A-1</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 le nombre de lignes de commande moyen par gestionnaire de commande au sein du GHT</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Contrôle</a:t>
                      </a:r>
                      <a:r>
                        <a:rPr lang="fr-FR" sz="1100" b="0" i="0" u="none" strike="noStrike" baseline="0" dirty="0" smtClean="0">
                          <a:solidFill>
                            <a:schemeClr val="tx1"/>
                          </a:solidFill>
                          <a:latin typeface="Calibri"/>
                        </a:rPr>
                        <a:t> de gestion achat</a:t>
                      </a:r>
                      <a:endParaRPr lang="fr-FR" sz="1100" b="0" i="0" u="none" strike="noStrike" dirty="0" smtClean="0">
                        <a:solidFill>
                          <a:schemeClr val="tx1"/>
                        </a:solidFill>
                        <a:latin typeface="Calibri"/>
                      </a:endParaRPr>
                    </a:p>
                    <a:p>
                      <a:pPr algn="l" fontAlgn="ctr"/>
                      <a:r>
                        <a:rPr lang="fr-FR" sz="1100" b="0" i="0" u="none" strike="noStrike" dirty="0" smtClean="0">
                          <a:solidFill>
                            <a:schemeClr val="tx1"/>
                          </a:solidFill>
                          <a:latin typeface="Calibri"/>
                        </a:rPr>
                        <a:t>ou AAH</a:t>
                      </a:r>
                      <a:r>
                        <a:rPr lang="fr-FR" sz="1100" b="0" i="0" u="none" strike="noStrike" baseline="0" dirty="0" smtClean="0">
                          <a:solidFill>
                            <a:schemeClr val="tx1"/>
                          </a:solidFill>
                          <a:latin typeface="Calibri"/>
                        </a:rPr>
                        <a:t> aux services économiques</a:t>
                      </a:r>
                      <a:endParaRPr lang="fr-FR" sz="1100" b="0" i="0" u="none" strike="noStrike" dirty="0" smtClean="0">
                        <a:solidFill>
                          <a:schemeClr val="tx1"/>
                        </a:solidFill>
                        <a:latin typeface="Calibri"/>
                      </a:endParaRPr>
                    </a:p>
                  </a:txBody>
                  <a:tcPr marL="9525" marR="9525" marT="9525" marB="0" anchor="ctr"/>
                </a:tc>
              </a:tr>
              <a:tr h="301076">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Responsable des approvisionnements</a:t>
                      </a:r>
                      <a:endParaRPr lang="fr-FR" sz="1100" b="0" i="0" u="none" strike="noStrike" dirty="0">
                        <a:solidFill>
                          <a:schemeClr val="tx1"/>
                        </a:solidFill>
                        <a:latin typeface="Calibri"/>
                      </a:endParaRPr>
                    </a:p>
                  </a:txBody>
                  <a:tcPr marL="9525" marR="9525" marT="9525" marB="0" anchor="ctr"/>
                </a:tc>
              </a:tr>
              <a:tr h="34815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de ligne de commande</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Agrégation des nombres de lignes de commandes/le nombre de gestionnaire</a:t>
                      </a:r>
                      <a:r>
                        <a:rPr lang="fr-FR" sz="1100" b="0" i="0" u="none" strike="noStrike" baseline="0" dirty="0" smtClean="0">
                          <a:solidFill>
                            <a:schemeClr val="tx1"/>
                          </a:solidFill>
                          <a:latin typeface="Calibri"/>
                        </a:rPr>
                        <a:t> de commandes (En ETP, attention certains comptes ne sont pas à comptabiliser ). L’indicateur peut être décliné par domaine d’achat</a:t>
                      </a:r>
                      <a:endParaRPr lang="fr-FR" sz="1100" b="0" i="0" u="none" strike="noStrike" dirty="0">
                        <a:solidFill>
                          <a:schemeClr val="tx1"/>
                        </a:solidFill>
                        <a:latin typeface="Calibri"/>
                      </a:endParaRPr>
                    </a:p>
                  </a:txBody>
                  <a:tcPr marL="9525" marR="9525" marT="9525" marB="0" anchor="ctr"/>
                </a:tc>
              </a:tr>
              <a:tr h="35165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GEF avec un outil de construction de requêtes et de rapports d'analyse  ( </a:t>
                      </a:r>
                      <a:r>
                        <a:rPr lang="fr-FR" sz="1100" b="0" i="1" u="none" strike="noStrike" kern="1200" dirty="0" smtClean="0">
                          <a:solidFill>
                            <a:schemeClr val="tx1"/>
                          </a:solidFill>
                          <a:latin typeface="Calibri"/>
                          <a:ea typeface="+mn-ea"/>
                          <a:cs typeface="+mn-cs"/>
                        </a:rPr>
                        <a:t>Business Object, </a:t>
                      </a:r>
                      <a:r>
                        <a:rPr lang="fr-FR" sz="1100" b="0" i="1" u="none" strike="noStrike" kern="1200" dirty="0" err="1" smtClean="0">
                          <a:solidFill>
                            <a:schemeClr val="tx1"/>
                          </a:solidFill>
                          <a:latin typeface="Calibri"/>
                          <a:ea typeface="+mn-ea"/>
                          <a:cs typeface="+mn-cs"/>
                        </a:rPr>
                        <a:t>Cognos</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des différentes directions fonctionnelles</a:t>
                      </a:r>
                      <a:endParaRPr lang="fr-FR" sz="1100" dirty="0">
                        <a:solidFill>
                          <a:schemeClr val="tx1"/>
                        </a:solidFill>
                      </a:endParaRPr>
                    </a:p>
                  </a:txBody>
                  <a:tcPr marL="9525" marR="9525" marT="9525" marB="0" anchor="ctr"/>
                </a:tc>
              </a:tr>
              <a:tr h="303208">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6004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8" name="Rectangle 7"/>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32</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833129011"/>
              </p:ext>
            </p:extLst>
          </p:nvPr>
        </p:nvGraphicFramePr>
        <p:xfrm>
          <a:off x="90736" y="849784"/>
          <a:ext cx="8873752" cy="5747975"/>
        </p:xfrm>
        <a:graphic>
          <a:graphicData uri="http://schemas.openxmlformats.org/drawingml/2006/table">
            <a:tbl>
              <a:tblPr firstRow="1" bandRow="1">
                <a:tableStyleId>{5C22544A-7EE6-4342-B048-85BDC9FD1C3A}</a:tableStyleId>
              </a:tblPr>
              <a:tblGrid>
                <a:gridCol w="1300464"/>
                <a:gridCol w="3252808"/>
                <a:gridCol w="4320480"/>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marchés par acheteur</a:t>
                      </a:r>
                      <a:endParaRPr lang="fr-FR" sz="1200" b="1" i="0" u="none" strike="noStrike" dirty="0">
                        <a:solidFill>
                          <a:schemeClr val="bg1"/>
                        </a:solidFill>
                        <a:latin typeface="Calibri"/>
                      </a:endParaRPr>
                    </a:p>
                  </a:txBody>
                  <a:tcPr marL="9525" marR="9525" marT="9525" marB="0" anchor="ctr"/>
                </a:tc>
              </a:tr>
              <a:tr h="29664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097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C-R-C-A-2</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marchés passés par les acheteurs</a:t>
                      </a:r>
                      <a:r>
                        <a:rPr lang="fr-FR" sz="1100" b="0" i="0" u="none" strike="noStrike" baseline="0" dirty="0" smtClean="0">
                          <a:solidFill>
                            <a:schemeClr val="tx1"/>
                          </a:solidFill>
                          <a:latin typeface="Calibri"/>
                        </a:rPr>
                        <a:t> (ne pas prendre en compte les responsables achat et assistants achat) rapporté au nombre d’acheteurs</a:t>
                      </a:r>
                      <a:endParaRPr lang="fr-FR" sz="1100" b="0" i="0" u="none" strike="noStrike" dirty="0">
                        <a:solidFill>
                          <a:schemeClr val="tx1"/>
                        </a:solidFill>
                        <a:latin typeface="Calibri"/>
                      </a:endParaRPr>
                    </a:p>
                  </a:txBody>
                  <a:tcPr marL="9525" marR="9525" marT="9525" marB="0" anchor="ctr"/>
                </a:tc>
              </a:tr>
              <a:tr h="32997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Contrôleur</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318102">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a:t>
                      </a:r>
                      <a:r>
                        <a:rPr lang="fr-FR" sz="1100" b="0" i="0" u="none" strike="noStrike" baseline="0" dirty="0" smtClean="0">
                          <a:solidFill>
                            <a:schemeClr val="tx1"/>
                          </a:solidFill>
                          <a:latin typeface="Calibri"/>
                        </a:rPr>
                        <a:t> achats en lien avec les responsables achat par domaines</a:t>
                      </a:r>
                      <a:endParaRPr lang="fr-FR" sz="1100" b="0" i="0" u="none" strike="noStrike" dirty="0">
                        <a:solidFill>
                          <a:schemeClr val="tx1"/>
                        </a:solidFill>
                        <a:latin typeface="Calibri"/>
                      </a:endParaRPr>
                    </a:p>
                  </a:txBody>
                  <a:tcPr marL="9525" marR="9525" marT="9525" marB="0" anchor="ctr"/>
                </a:tc>
              </a:tr>
              <a:tr h="3097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(marchés)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 du nombre de marchés passés par les différents acheteurs du GHT/le nombre </a:t>
                      </a:r>
                      <a:r>
                        <a:rPr lang="fr-FR" sz="1100" b="0" i="0" u="none" strike="noStrike" baseline="0" dirty="0" smtClean="0">
                          <a:solidFill>
                            <a:schemeClr val="tx1"/>
                          </a:solidFill>
                          <a:latin typeface="Calibri"/>
                        </a:rPr>
                        <a:t>d’acheteurs du GHT (en ETP)</a:t>
                      </a:r>
                      <a:br>
                        <a:rPr lang="fr-FR" sz="1100" b="0" i="0" u="none" strike="noStrike" baseline="0" dirty="0" smtClean="0">
                          <a:solidFill>
                            <a:schemeClr val="tx1"/>
                          </a:solidFill>
                          <a:latin typeface="Calibri"/>
                        </a:rPr>
                      </a:br>
                      <a:r>
                        <a:rPr lang="fr-FR" sz="1100" b="0" i="1" u="none" strike="noStrike" baseline="0" dirty="0" smtClean="0">
                          <a:solidFill>
                            <a:schemeClr val="tx1"/>
                          </a:solidFill>
                          <a:latin typeface="Calibri"/>
                        </a:rPr>
                        <a:t>Nb :  On prend en compte les quotas des acheteurs à temps partiel,. On </a:t>
                      </a:r>
                      <a:br>
                        <a:rPr lang="fr-FR" sz="1100" b="0" i="1" u="none" strike="noStrike" baseline="0" dirty="0" smtClean="0">
                          <a:solidFill>
                            <a:schemeClr val="tx1"/>
                          </a:solidFill>
                          <a:latin typeface="Calibri"/>
                        </a:rPr>
                      </a:br>
                      <a:r>
                        <a:rPr lang="fr-FR" sz="1100" b="0" i="1" u="none" strike="noStrike" baseline="0" dirty="0" smtClean="0">
                          <a:solidFill>
                            <a:schemeClr val="tx1"/>
                          </a:solidFill>
                          <a:latin typeface="Calibri"/>
                        </a:rPr>
                        <a:t>       intègre l’encadrement (</a:t>
                      </a:r>
                      <a:r>
                        <a:rPr lang="fr-FR" sz="1100" b="0" i="1" u="none" strike="noStrike" baseline="0" dirty="0" err="1" smtClean="0">
                          <a:solidFill>
                            <a:schemeClr val="tx1"/>
                          </a:solidFill>
                          <a:latin typeface="Calibri"/>
                        </a:rPr>
                        <a:t>resp</a:t>
                      </a:r>
                      <a:r>
                        <a:rPr lang="fr-FR" sz="1100" b="0" i="1" u="none" strike="noStrike" baseline="0" dirty="0" smtClean="0">
                          <a:solidFill>
                            <a:schemeClr val="tx1"/>
                          </a:solidFill>
                          <a:latin typeface="Calibri"/>
                        </a:rPr>
                        <a:t>. filières d’achat) et les assistant(e)s d’achat</a:t>
                      </a:r>
                      <a:br>
                        <a:rPr lang="fr-FR" sz="1100" b="0" i="1" u="none" strike="noStrike" baseline="0" dirty="0" smtClean="0">
                          <a:solidFill>
                            <a:schemeClr val="tx1"/>
                          </a:solidFill>
                          <a:latin typeface="Calibri"/>
                        </a:rPr>
                      </a:br>
                      <a:r>
                        <a:rPr lang="fr-FR" sz="1100" b="0" i="1" u="none" strike="noStrike" baseline="0" dirty="0" smtClean="0">
                          <a:solidFill>
                            <a:schemeClr val="tx1"/>
                          </a:solidFill>
                          <a:latin typeface="Calibri"/>
                        </a:rPr>
                        <a:t>Nb :  % répartition par filière d’achat</a:t>
                      </a:r>
                      <a:endParaRPr lang="fr-FR" sz="1100" b="0" i="0" u="none" strike="noStrike" dirty="0">
                        <a:solidFill>
                          <a:schemeClr val="tx1"/>
                        </a:solidFill>
                        <a:latin typeface="Calibri"/>
                      </a:endParaRPr>
                    </a:p>
                  </a:txBody>
                  <a:tcPr marL="9525" marR="9525" marT="9525" marB="0" anchor="ctr"/>
                </a:tc>
              </a:tr>
              <a:tr h="26246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5467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rgbClr val="000000"/>
                          </a:solidFill>
                          <a:latin typeface="Calibri"/>
                          <a:ea typeface="+mn-ea"/>
                          <a:cs typeface="+mn-cs"/>
                        </a:rPr>
                        <a:t>GEF avec un outil de construction de requêtes et de rapports d'analyse  ( </a:t>
                      </a:r>
                      <a:r>
                        <a:rPr lang="fr-FR" sz="1100" b="0" i="1" u="none" strike="noStrike" kern="1200" dirty="0" smtClean="0">
                          <a:solidFill>
                            <a:srgbClr val="000000"/>
                          </a:solidFill>
                          <a:latin typeface="Calibri"/>
                          <a:ea typeface="+mn-ea"/>
                          <a:cs typeface="+mn-cs"/>
                        </a:rPr>
                        <a:t>Business Object, </a:t>
                      </a:r>
                      <a:r>
                        <a:rPr lang="fr-FR" sz="1100" b="0" i="1" u="none" strike="noStrike" kern="1200" dirty="0" err="1" smtClean="0">
                          <a:solidFill>
                            <a:srgbClr val="000000"/>
                          </a:solidFill>
                          <a:latin typeface="Calibri"/>
                          <a:ea typeface="+mn-ea"/>
                          <a:cs typeface="+mn-cs"/>
                        </a:rPr>
                        <a:t>Cognos</a:t>
                      </a:r>
                      <a:r>
                        <a:rPr lang="fr-FR" sz="1100" b="0" i="1" u="none" strike="noStrike" kern="1200" dirty="0" smtClean="0">
                          <a:solidFill>
                            <a:srgbClr val="000000"/>
                          </a:solidFill>
                          <a:latin typeface="Calibri"/>
                          <a:ea typeface="+mn-ea"/>
                          <a:cs typeface="+mn-cs"/>
                        </a:rPr>
                        <a:t> … </a:t>
                      </a:r>
                      <a:r>
                        <a:rPr lang="fr-FR" sz="1100" b="0" i="0" u="none" strike="noStrike" kern="1200" dirty="0" smtClean="0">
                          <a:solidFill>
                            <a:srgbClr val="000000"/>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rgbClr val="000000"/>
                          </a:solidFill>
                          <a:latin typeface="Calibri"/>
                          <a:ea typeface="+mn-ea"/>
                          <a:cs typeface="+mn-cs"/>
                        </a:rPr>
                        <a:t>Tableau des effectifs RH des différentes directions fonctionnelles</a:t>
                      </a:r>
                      <a:endParaRPr lang="fr-FR" sz="1100" dirty="0" smtClean="0"/>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rgbClr val="000000"/>
                          </a:solidFill>
                          <a:latin typeface="Calibri"/>
                          <a:ea typeface="+mn-ea"/>
                          <a:cs typeface="+mn-cs"/>
                        </a:rPr>
                        <a:t>Tableau des effectifs RH de la Direction des achats</a:t>
                      </a:r>
                      <a:endParaRPr lang="fr-FR" dirty="0"/>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 à 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3</a:t>
                      </a:r>
                      <a:endParaRPr lang="fr-FR" sz="1100" b="0" i="0" u="none" strike="noStrike" dirty="0">
                        <a:solidFill>
                          <a:srgbClr val="000000"/>
                        </a:solidFill>
                        <a:latin typeface="Calibri"/>
                      </a:endParaRPr>
                    </a:p>
                  </a:txBody>
                  <a:tcPr marL="9525" marR="9525" marT="9525" marB="0" anchor="ctr"/>
                </a:tc>
              </a:tr>
              <a:tr h="30651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dont le suivi est conseillé</a:t>
                      </a:r>
                      <a:endParaRPr lang="fr-FR" sz="1100" b="0" i="0" u="none" strike="noStrike" dirty="0">
                        <a:solidFill>
                          <a:srgbClr val="FF0000"/>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33</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858197787"/>
              </p:ext>
            </p:extLst>
          </p:nvPr>
        </p:nvGraphicFramePr>
        <p:xfrm>
          <a:off x="90736" y="849784"/>
          <a:ext cx="8873752" cy="5585569"/>
        </p:xfrm>
        <a:graphic>
          <a:graphicData uri="http://schemas.openxmlformats.org/drawingml/2006/table">
            <a:tbl>
              <a:tblPr firstRow="1" bandRow="1">
                <a:tableStyleId>{5C22544A-7EE6-4342-B048-85BDC9FD1C3A}</a:tableStyleId>
              </a:tblPr>
              <a:tblGrid>
                <a:gridCol w="1300464"/>
                <a:gridCol w="3365906"/>
                <a:gridCol w="4207382"/>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100" b="1" i="0" u="none" strike="noStrike" dirty="0" smtClean="0">
                          <a:solidFill>
                            <a:schemeClr val="bg1"/>
                          </a:solidFill>
                          <a:latin typeface="+mn-lt"/>
                        </a:rPr>
                        <a:t>Caractéristiques</a:t>
                      </a:r>
                      <a:r>
                        <a:rPr lang="fr-FR" sz="1100" b="1" i="0" u="none" strike="noStrike" baseline="0" dirty="0" smtClean="0">
                          <a:solidFill>
                            <a:schemeClr val="bg1"/>
                          </a:solidFill>
                          <a:latin typeface="+mn-lt"/>
                        </a:rPr>
                        <a:t> </a:t>
                      </a:r>
                      <a:r>
                        <a:rPr lang="fr-FR" sz="1100" b="1" i="0" u="none" strike="noStrike" dirty="0" smtClean="0">
                          <a:solidFill>
                            <a:schemeClr val="bg1"/>
                          </a:solidFill>
                          <a:latin typeface="+mn-lt"/>
                        </a:rPr>
                        <a:t>de l’indicateur</a:t>
                      </a:r>
                      <a:endParaRPr lang="fr-FR" sz="1100" b="1" i="0" u="none" strike="noStrike" dirty="0">
                        <a:solidFill>
                          <a:schemeClr val="bg1"/>
                        </a:solidFill>
                        <a:latin typeface="+mn-lt"/>
                      </a:endParaRPr>
                    </a:p>
                  </a:txBody>
                  <a:tcPr marL="9525" marR="9525" marT="9525" marB="0" anchor="ctr"/>
                </a:tc>
                <a:tc>
                  <a:txBody>
                    <a:bodyPr/>
                    <a:lstStyle/>
                    <a:p>
                      <a:pPr algn="ctr" fontAlgn="ctr"/>
                      <a:r>
                        <a:rPr lang="fr-FR" sz="1100" b="1" i="0" u="none" strike="noStrike" dirty="0" smtClean="0">
                          <a:solidFill>
                            <a:schemeClr val="bg1"/>
                          </a:solidFill>
                          <a:latin typeface="+mn-lt"/>
                        </a:rPr>
                        <a:t>Volume d’achat par acheteur</a:t>
                      </a:r>
                      <a:endParaRPr lang="fr-FR" sz="1100" b="1" i="0" u="none" strike="noStrike" dirty="0">
                        <a:solidFill>
                          <a:schemeClr val="bg1"/>
                        </a:solidFill>
                        <a:latin typeface="+mn-lt"/>
                      </a:endParaRPr>
                    </a:p>
                  </a:txBody>
                  <a:tcPr marL="9525" marR="9525" marT="9525" marB="0" anchor="ctr"/>
                </a:tc>
              </a:tr>
              <a:tr h="29664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C-R-C-A-3</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Volume</a:t>
                      </a:r>
                      <a:r>
                        <a:rPr lang="fr-FR" sz="1100" b="0" i="0" u="none" strike="noStrike" baseline="0" dirty="0" smtClean="0">
                          <a:solidFill>
                            <a:schemeClr val="tx1"/>
                          </a:solidFill>
                          <a:latin typeface="Calibri"/>
                        </a:rPr>
                        <a:t> financier d’achat </a:t>
                      </a:r>
                      <a:r>
                        <a:rPr lang="fr-FR" sz="1100" b="0" i="0" u="none" strike="noStrike" dirty="0" smtClean="0">
                          <a:solidFill>
                            <a:schemeClr val="tx1"/>
                          </a:solidFill>
                          <a:latin typeface="Calibri"/>
                        </a:rPr>
                        <a:t>passés par les acheteurs</a:t>
                      </a:r>
                      <a:r>
                        <a:rPr lang="fr-FR" sz="1100" b="0" i="0" u="none" strike="noStrike" baseline="0" dirty="0" smtClean="0">
                          <a:solidFill>
                            <a:schemeClr val="tx1"/>
                          </a:solidFill>
                          <a:latin typeface="Calibri"/>
                        </a:rPr>
                        <a:t> (ne pas prendre en compte les responsables achat et assistants achat) rapporté au nombre d’acheteurs</a:t>
                      </a:r>
                      <a:endParaRPr lang="fr-FR" sz="1100" b="0" i="0" u="none" strike="noStrike" dirty="0">
                        <a:solidFill>
                          <a:schemeClr val="tx1"/>
                        </a:solidFill>
                        <a:latin typeface="Calibri"/>
                      </a:endParaRPr>
                    </a:p>
                  </a:txBody>
                  <a:tcPr marL="9525" marR="9525" marT="9525" marB="0" anchor="ctr"/>
                </a:tc>
              </a:tr>
              <a:tr h="27964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Contrôleur</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a:t>
                      </a:r>
                      <a:r>
                        <a:rPr lang="fr-FR" sz="1100" b="0" i="0" u="none" strike="noStrike" baseline="0" dirty="0" smtClean="0">
                          <a:solidFill>
                            <a:schemeClr val="tx1"/>
                          </a:solidFill>
                          <a:latin typeface="Calibri"/>
                        </a:rPr>
                        <a:t> achats en lien avec les responsables achat par domaines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Volume financier total d’achat passés par les différents acheteurs du GHT/le nombre </a:t>
                      </a:r>
                      <a:r>
                        <a:rPr lang="fr-FR" sz="1100" b="0" i="0" u="none" strike="noStrike" baseline="0" dirty="0" smtClean="0">
                          <a:solidFill>
                            <a:schemeClr val="tx1"/>
                          </a:solidFill>
                          <a:latin typeface="Calibri"/>
                        </a:rPr>
                        <a:t>d’acheteurs du GHT (en ETP)</a:t>
                      </a:r>
                      <a:br>
                        <a:rPr lang="fr-FR" sz="1100" b="0" i="0" u="none" strike="noStrike" baseline="0" dirty="0" smtClean="0">
                          <a:solidFill>
                            <a:schemeClr val="tx1"/>
                          </a:solidFill>
                          <a:latin typeface="Calibri"/>
                        </a:rPr>
                      </a:br>
                      <a:r>
                        <a:rPr lang="fr-FR" sz="1000" b="0" i="1" u="none" strike="noStrike" baseline="0" dirty="0" smtClean="0">
                          <a:solidFill>
                            <a:schemeClr val="tx1"/>
                          </a:solidFill>
                          <a:latin typeface="Calibri"/>
                        </a:rPr>
                        <a:t>Nb : Quand les acheteurs sont à temps partiel, on prend en compte les quotas. </a:t>
                      </a:r>
                      <a:br>
                        <a:rPr lang="fr-FR" sz="1000" b="0" i="1" u="none" strike="noStrike" baseline="0" dirty="0" smtClean="0">
                          <a:solidFill>
                            <a:schemeClr val="tx1"/>
                          </a:solidFill>
                          <a:latin typeface="Calibri"/>
                        </a:rPr>
                      </a:br>
                      <a:r>
                        <a:rPr lang="fr-FR" sz="1000" b="0" i="1" u="none" strike="noStrike" baseline="0" dirty="0" smtClean="0">
                          <a:solidFill>
                            <a:schemeClr val="tx1"/>
                          </a:solidFill>
                          <a:latin typeface="Calibri"/>
                        </a:rPr>
                        <a:t>        On intègre l’encadrement (</a:t>
                      </a:r>
                      <a:r>
                        <a:rPr lang="fr-FR" sz="1000" b="0" i="1" u="none" strike="noStrike" baseline="0" dirty="0" err="1" smtClean="0">
                          <a:solidFill>
                            <a:schemeClr val="tx1"/>
                          </a:solidFill>
                          <a:latin typeface="Calibri"/>
                        </a:rPr>
                        <a:t>resp</a:t>
                      </a:r>
                      <a:r>
                        <a:rPr lang="fr-FR" sz="1000" b="0" i="1" u="none" strike="noStrike" baseline="0" dirty="0" smtClean="0">
                          <a:solidFill>
                            <a:schemeClr val="tx1"/>
                          </a:solidFill>
                          <a:latin typeface="Calibri"/>
                        </a:rPr>
                        <a:t>. filières d’achat) et les assistant(e)s d’achat</a:t>
                      </a:r>
                      <a:endParaRPr lang="fr-FR" sz="1000" b="0" i="1" u="none" strike="noStrike" dirty="0">
                        <a:solidFill>
                          <a:schemeClr val="tx1"/>
                        </a:solidFill>
                        <a:latin typeface="Calibri"/>
                      </a:endParaRPr>
                    </a:p>
                  </a:txBody>
                  <a:tcPr marL="9525" marR="9525" marT="9525" marB="0" anchor="ctr"/>
                </a:tc>
              </a:tr>
              <a:tr h="28649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GEF avec un outil de construction de requêtes et de rapports d'analyse  ( </a:t>
                      </a:r>
                      <a:r>
                        <a:rPr lang="fr-FR" sz="1100" b="0" i="1" u="none" strike="noStrike" kern="1200" dirty="0" smtClean="0">
                          <a:solidFill>
                            <a:schemeClr val="tx1"/>
                          </a:solidFill>
                          <a:latin typeface="Calibri"/>
                          <a:ea typeface="+mn-ea"/>
                          <a:cs typeface="+mn-cs"/>
                        </a:rPr>
                        <a:t>Business Object, </a:t>
                      </a:r>
                      <a:r>
                        <a:rPr lang="fr-FR" sz="1100" b="0" i="1" u="none" strike="noStrike" kern="1200" dirty="0" err="1" smtClean="0">
                          <a:solidFill>
                            <a:schemeClr val="tx1"/>
                          </a:solidFill>
                          <a:latin typeface="Calibri"/>
                          <a:ea typeface="+mn-ea"/>
                          <a:cs typeface="+mn-cs"/>
                        </a:rPr>
                        <a:t>Cognos</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des différentes directions fonctionnelles</a:t>
                      </a:r>
                      <a:endParaRPr lang="fr-FR" sz="1100" dirty="0" smtClean="0">
                        <a:solidFill>
                          <a:schemeClr val="tx1"/>
                        </a:solidFill>
                      </a:endParaRP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 la Direction des achats</a:t>
                      </a:r>
                      <a:endParaRPr lang="fr-FR" dirty="0">
                        <a:solidFill>
                          <a:schemeClr val="tx1"/>
                        </a:solidFill>
                      </a:endParaRP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7851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34</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797206594"/>
              </p:ext>
            </p:extLst>
          </p:nvPr>
        </p:nvGraphicFramePr>
        <p:xfrm>
          <a:off x="39936" y="849784"/>
          <a:ext cx="9053263" cy="5585569"/>
        </p:xfrm>
        <a:graphic>
          <a:graphicData uri="http://schemas.openxmlformats.org/drawingml/2006/table">
            <a:tbl>
              <a:tblPr firstRow="1" bandRow="1">
                <a:tableStyleId>{5C22544A-7EE6-4342-B048-85BDC9FD1C3A}</a:tableStyleId>
              </a:tblPr>
              <a:tblGrid>
                <a:gridCol w="1248726"/>
                <a:gridCol w="3512042"/>
                <a:gridCol w="4292495"/>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lignes de liquidation par gestionnaire de liquidation</a:t>
                      </a:r>
                      <a:endParaRPr lang="fr-FR" sz="1200" b="1" i="0" u="none" strike="noStrike" dirty="0">
                        <a:solidFill>
                          <a:schemeClr val="bg1"/>
                        </a:solidFill>
                        <a:latin typeface="Calibri"/>
                      </a:endParaRPr>
                    </a:p>
                  </a:txBody>
                  <a:tcPr marL="9525" marR="9525" marT="9525" marB="0" anchor="ctr"/>
                </a:tc>
              </a:tr>
              <a:tr h="29664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0971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C-R-L-A-2</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 le nombre de lignes de liquidation moyen par gestionnaire de liquidation au sein du GHT</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Contrôle</a:t>
                      </a:r>
                      <a:r>
                        <a:rPr lang="fr-FR" sz="1100" b="0" i="0" u="none" strike="noStrike" baseline="0" dirty="0" smtClean="0">
                          <a:solidFill>
                            <a:schemeClr val="tx1"/>
                          </a:solidFill>
                          <a:latin typeface="Calibri"/>
                        </a:rPr>
                        <a:t> de gestion achat</a:t>
                      </a:r>
                      <a:endParaRPr lang="fr-FR" sz="1100" b="0" i="0" u="none" strike="noStrike" dirty="0" smtClean="0">
                        <a:solidFill>
                          <a:schemeClr val="tx1"/>
                        </a:solidFill>
                        <a:latin typeface="Calibri"/>
                      </a:endParaRPr>
                    </a:p>
                    <a:p>
                      <a:pPr algn="l" fontAlgn="ctr"/>
                      <a:r>
                        <a:rPr lang="fr-FR" sz="1100" b="0" i="0" u="none" strike="noStrike" dirty="0" smtClean="0">
                          <a:solidFill>
                            <a:schemeClr val="tx1"/>
                          </a:solidFill>
                          <a:latin typeface="Calibri"/>
                        </a:rPr>
                        <a:t>ou AAH</a:t>
                      </a:r>
                      <a:r>
                        <a:rPr lang="fr-FR" sz="1100" b="0" i="0" u="none" strike="noStrike" baseline="0" dirty="0" smtClean="0">
                          <a:solidFill>
                            <a:schemeClr val="tx1"/>
                          </a:solidFill>
                          <a:latin typeface="Calibri"/>
                        </a:rPr>
                        <a:t> aux services économiques</a:t>
                      </a:r>
                      <a:endParaRPr lang="fr-FR" sz="1100" b="0" i="0" u="none" strike="noStrike" dirty="0" smtClean="0">
                        <a:solidFill>
                          <a:schemeClr val="tx1"/>
                        </a:solidFill>
                        <a:latin typeface="Calibri"/>
                      </a:endParaRPr>
                    </a:p>
                  </a:txBody>
                  <a:tcPr marL="9525" marR="9525" marT="9525" marB="0" anchor="ctr"/>
                </a:tc>
              </a:tr>
              <a:tr h="304795">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Responsable des approvisionnements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de ligne de liquidation</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Agrégation des nombres de lignes de liquidation/le nombre de gestionnaires</a:t>
                      </a:r>
                      <a:r>
                        <a:rPr lang="fr-FR" sz="1100" b="0" i="0" u="none" strike="noStrike" baseline="0" dirty="0" smtClean="0">
                          <a:solidFill>
                            <a:schemeClr val="tx1"/>
                          </a:solidFill>
                          <a:latin typeface="Calibri"/>
                        </a:rPr>
                        <a:t> de liquidation (En ETP, attention certains comptes ne sont pas à comptabiliser ). L’indicateur peut être décliné par domaine d’achat</a:t>
                      </a:r>
                      <a:endParaRPr lang="fr-FR" sz="1100" b="0" i="0" u="none" strike="noStrike" dirty="0">
                        <a:solidFill>
                          <a:schemeClr val="tx1"/>
                        </a:solidFill>
                        <a:latin typeface="Calibri"/>
                      </a:endParaRPr>
                    </a:p>
                  </a:txBody>
                  <a:tcPr marL="9525" marR="9525" marT="9525" marB="0" anchor="ctr"/>
                </a:tc>
              </a:tr>
              <a:tr h="35165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Annuel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GEF avec un outil de construction de requêtes et de rapports d'analyse  ( </a:t>
                      </a:r>
                      <a:r>
                        <a:rPr lang="fr-FR" sz="1100" b="0" i="1" u="none" strike="noStrike" kern="1200" dirty="0" smtClean="0">
                          <a:solidFill>
                            <a:schemeClr val="tx1"/>
                          </a:solidFill>
                          <a:latin typeface="Calibri"/>
                          <a:ea typeface="+mn-ea"/>
                          <a:cs typeface="+mn-cs"/>
                        </a:rPr>
                        <a:t>Business Object, </a:t>
                      </a:r>
                      <a:r>
                        <a:rPr lang="fr-FR" sz="1100" b="0" i="1" u="none" strike="noStrike" kern="1200" dirty="0" err="1" smtClean="0">
                          <a:solidFill>
                            <a:schemeClr val="tx1"/>
                          </a:solidFill>
                          <a:latin typeface="Calibri"/>
                          <a:ea typeface="+mn-ea"/>
                          <a:cs typeface="+mn-cs"/>
                        </a:rPr>
                        <a:t>Cognos</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des différentes directions fonctionnelles</a:t>
                      </a:r>
                      <a:endParaRPr lang="fr-FR" dirty="0">
                        <a:solidFill>
                          <a:schemeClr val="tx1"/>
                        </a:solidFill>
                      </a:endParaRP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5370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35</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752505652"/>
              </p:ext>
            </p:extLst>
          </p:nvPr>
        </p:nvGraphicFramePr>
        <p:xfrm>
          <a:off x="90736" y="849784"/>
          <a:ext cx="8873752" cy="5801593"/>
        </p:xfrm>
        <a:graphic>
          <a:graphicData uri="http://schemas.openxmlformats.org/drawingml/2006/table">
            <a:tbl>
              <a:tblPr firstRow="1" bandRow="1">
                <a:tableStyleId>{5C22544A-7EE6-4342-B048-85BDC9FD1C3A}</a:tableStyleId>
              </a:tblPr>
              <a:tblGrid>
                <a:gridCol w="1300464"/>
                <a:gridCol w="3252808"/>
                <a:gridCol w="4320480"/>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100" b="1" i="0" u="none" strike="noStrike" dirty="0" smtClean="0">
                          <a:solidFill>
                            <a:schemeClr val="bg1"/>
                          </a:solidFill>
                          <a:latin typeface="+mn-lt"/>
                        </a:rPr>
                        <a:t>Caractéristiques</a:t>
                      </a:r>
                      <a:r>
                        <a:rPr lang="fr-FR" sz="1100" b="1" i="0" u="none" strike="noStrike" baseline="0" dirty="0" smtClean="0">
                          <a:solidFill>
                            <a:schemeClr val="bg1"/>
                          </a:solidFill>
                          <a:latin typeface="+mn-lt"/>
                        </a:rPr>
                        <a:t> </a:t>
                      </a:r>
                      <a:r>
                        <a:rPr lang="fr-FR" sz="1100" b="1" i="0" u="none" strike="noStrike" dirty="0" smtClean="0">
                          <a:solidFill>
                            <a:schemeClr val="bg1"/>
                          </a:solidFill>
                          <a:latin typeface="+mn-lt"/>
                        </a:rPr>
                        <a:t>de l’indicateur</a:t>
                      </a:r>
                      <a:endParaRPr lang="fr-FR" sz="1100" b="1" i="0" u="none" strike="noStrike" dirty="0">
                        <a:solidFill>
                          <a:schemeClr val="bg1"/>
                        </a:solidFill>
                        <a:latin typeface="+mn-lt"/>
                      </a:endParaRPr>
                    </a:p>
                  </a:txBody>
                  <a:tcPr marL="9525" marR="9525" marT="9525" marB="0" anchor="ctr"/>
                </a:tc>
                <a:tc>
                  <a:txBody>
                    <a:bodyPr/>
                    <a:lstStyle/>
                    <a:p>
                      <a:pPr algn="ctr" fontAlgn="ctr"/>
                      <a:r>
                        <a:rPr lang="fr-FR" sz="1100" b="1" i="0" u="none" strike="noStrike" dirty="0" smtClean="0">
                          <a:solidFill>
                            <a:schemeClr val="bg1"/>
                          </a:solidFill>
                          <a:latin typeface="+mn-lt"/>
                        </a:rPr>
                        <a:t>Nombre de marchés global</a:t>
                      </a:r>
                      <a:endParaRPr lang="fr-FR" sz="1100" b="1" i="0" u="none" strike="noStrike" dirty="0">
                        <a:solidFill>
                          <a:schemeClr val="bg1"/>
                        </a:solidFill>
                        <a:latin typeface="+mn-lt"/>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1832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C-R-C-A-4</a:t>
                      </a:r>
                      <a:endParaRPr lang="fr-FR" sz="1100" b="0" i="0" u="none" strike="noStrike" dirty="0">
                        <a:solidFill>
                          <a:schemeClr val="tx1"/>
                        </a:solidFill>
                        <a:latin typeface="Calibri"/>
                      </a:endParaRPr>
                    </a:p>
                  </a:txBody>
                  <a:tcPr marL="9525" marR="9525" marT="9525" marB="0" anchor="ctr"/>
                </a:tc>
              </a:tr>
              <a:tr h="23770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total des marchés </a:t>
                      </a:r>
                      <a:r>
                        <a:rPr lang="fr-FR" sz="1100" b="0" i="0" u="none" strike="noStrike" baseline="0" dirty="0" smtClean="0">
                          <a:solidFill>
                            <a:schemeClr val="tx1"/>
                          </a:solidFill>
                          <a:latin typeface="Calibri"/>
                        </a:rPr>
                        <a:t>du GHT traités par les acheteurs</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Contrôleur</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304795">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a:t>
                      </a:r>
                      <a:r>
                        <a:rPr lang="fr-FR" sz="1100" b="0" i="0" u="none" strike="noStrike" baseline="0" dirty="0" smtClean="0">
                          <a:solidFill>
                            <a:schemeClr val="tx1"/>
                          </a:solidFill>
                          <a:latin typeface="Calibri"/>
                        </a:rPr>
                        <a:t> achats en lien avec les responsables achat par domaines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(marchés)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 du nombre de marchés passés par tous les acheteurs</a:t>
                      </a:r>
                      <a:r>
                        <a:rPr lang="fr-FR" sz="1100" b="0" i="0" u="none" strike="noStrike" baseline="0" dirty="0" smtClean="0">
                          <a:solidFill>
                            <a:schemeClr val="tx1"/>
                          </a:solidFill>
                          <a:latin typeface="Calibri"/>
                        </a:rPr>
                        <a:t> du </a:t>
                      </a:r>
                      <a:r>
                        <a:rPr lang="fr-FR" sz="1100" b="0" i="0" u="none" strike="noStrike" dirty="0" smtClean="0">
                          <a:solidFill>
                            <a:schemeClr val="tx1"/>
                          </a:solidFill>
                          <a:latin typeface="Calibri"/>
                        </a:rPr>
                        <a:t>GHT</a:t>
                      </a:r>
                      <a:endParaRPr lang="fr-FR" sz="1100" b="0" i="0" u="none" strike="noStrike" dirty="0">
                        <a:solidFill>
                          <a:schemeClr val="tx1"/>
                        </a:solidFill>
                        <a:latin typeface="Calibri"/>
                      </a:endParaRPr>
                    </a:p>
                  </a:txBody>
                  <a:tcPr marL="9525" marR="9525" marT="9525" marB="0" anchor="ctr"/>
                </a:tc>
              </a:tr>
              <a:tr h="373386">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GEF avec un outil de construction de requêtes et de rapports d'analyse  ( </a:t>
                      </a:r>
                      <a:r>
                        <a:rPr lang="fr-FR" sz="1100" b="0" i="1" u="none" strike="noStrike" kern="1200" dirty="0" smtClean="0">
                          <a:solidFill>
                            <a:schemeClr val="tx1"/>
                          </a:solidFill>
                          <a:latin typeface="Calibri"/>
                          <a:ea typeface="+mn-ea"/>
                          <a:cs typeface="+mn-cs"/>
                        </a:rPr>
                        <a:t>Business Object, </a:t>
                      </a:r>
                      <a:r>
                        <a:rPr lang="fr-FR" sz="1100" b="0" i="1" u="none" strike="noStrike" kern="1200" dirty="0" err="1" smtClean="0">
                          <a:solidFill>
                            <a:schemeClr val="tx1"/>
                          </a:solidFill>
                          <a:latin typeface="Calibri"/>
                          <a:ea typeface="+mn-ea"/>
                          <a:cs typeface="+mn-cs"/>
                        </a:rPr>
                        <a:t>Cognos</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des différentes directions fonctionnelles</a:t>
                      </a:r>
                      <a:endParaRPr lang="fr-FR" sz="1100" dirty="0" smtClean="0">
                        <a:solidFill>
                          <a:schemeClr val="tx1"/>
                        </a:solidFill>
                      </a:endParaRP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 la Direction des achats</a:t>
                      </a:r>
                      <a:endParaRPr lang="fr-FR" dirty="0">
                        <a:solidFill>
                          <a:schemeClr val="tx1"/>
                        </a:solidFill>
                      </a:endParaRP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0651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36</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1750101142"/>
              </p:ext>
            </p:extLst>
          </p:nvPr>
        </p:nvGraphicFramePr>
        <p:xfrm>
          <a:off x="53780" y="833599"/>
          <a:ext cx="9064819" cy="5961794"/>
        </p:xfrm>
        <a:graphic>
          <a:graphicData uri="http://schemas.openxmlformats.org/drawingml/2006/table">
            <a:tbl>
              <a:tblPr firstRow="1" bandRow="1">
                <a:tableStyleId>{5C22544A-7EE6-4342-B048-85BDC9FD1C3A}</a:tableStyleId>
              </a:tblPr>
              <a:tblGrid>
                <a:gridCol w="1181765"/>
                <a:gridCol w="3264447"/>
                <a:gridCol w="4618607"/>
              </a:tblGrid>
              <a:tr h="410367">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de procédures d’achat par gestionnaire de la cellule des marchés</a:t>
                      </a:r>
                      <a:endParaRPr lang="fr-FR" sz="1200" b="1" i="0" u="none" strike="noStrike" dirty="0">
                        <a:solidFill>
                          <a:schemeClr val="bg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C-R-L-A-2</a:t>
                      </a:r>
                    </a:p>
                    <a:p>
                      <a:pPr algn="l" fontAlgn="ct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procédures d’achat  passées dans l’année </a:t>
                      </a:r>
                      <a:r>
                        <a:rPr lang="fr-FR" sz="1100" b="0" i="0" u="none" strike="noStrike" baseline="0" dirty="0" smtClean="0">
                          <a:solidFill>
                            <a:schemeClr val="tx1"/>
                          </a:solidFill>
                          <a:latin typeface="Calibri"/>
                        </a:rPr>
                        <a:t>rapporté au nombre de gestionnaires de la cellule des marchés (en ETP, ne pas prendre en compte les responsables de la cellule des marchés)</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Responsable(s) de la cellule des marchés</a:t>
                      </a:r>
                      <a:endParaRPr lang="fr-FR" sz="1100" b="0" i="0" u="none" strike="noStrike" dirty="0">
                        <a:solidFill>
                          <a:schemeClr val="tx1"/>
                        </a:solidFill>
                        <a:latin typeface="Calibri"/>
                      </a:endParaRPr>
                    </a:p>
                  </a:txBody>
                  <a:tcPr marL="9525" marR="9525" marT="9525" marB="0" anchor="ctr"/>
                </a:tc>
              </a:tr>
              <a:tr h="327239">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Direction des achats</a:t>
                      </a:r>
                      <a:endParaRPr lang="fr-FR" sz="1100" b="0" i="0" u="none" strike="noStrike" dirty="0">
                        <a:solidFill>
                          <a:schemeClr val="tx1"/>
                        </a:solidFill>
                        <a:latin typeface="Calibri"/>
                      </a:endParaRPr>
                    </a:p>
                  </a:txBody>
                  <a:tcPr marL="9525" marR="9525" marT="9525" marB="0" anchor="ctr"/>
                </a:tc>
              </a:tr>
              <a:tr h="34703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(procédures d’achat)</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 du nombre de procédures d’achat passées par les gestionnaires de la cellules des marchés du GHT/le nombre </a:t>
                      </a:r>
                      <a:r>
                        <a:rPr lang="fr-FR" sz="1100" b="0" i="0" u="none" strike="noStrike" baseline="0" dirty="0" smtClean="0">
                          <a:solidFill>
                            <a:schemeClr val="tx1"/>
                          </a:solidFill>
                          <a:latin typeface="Calibri"/>
                        </a:rPr>
                        <a:t>de gestionnaires de la cellule des marchés du GHT (en ETP)</a:t>
                      </a:r>
                      <a:endParaRPr lang="fr-FR" sz="1100" b="0" i="0" u="none" strike="noStrike" dirty="0" smtClean="0">
                        <a:solidFill>
                          <a:schemeClr val="tx1"/>
                        </a:solidFill>
                        <a:latin typeface="Calibri"/>
                      </a:endParaRPr>
                    </a:p>
                  </a:txBody>
                  <a:tcPr marL="9525" marR="9525" marT="9525" marB="0" anchor="ctr"/>
                </a:tc>
              </a:tr>
              <a:tr h="27964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GEF avec un outil de construction de requêtes et de rapports d'analyse  ( </a:t>
                      </a:r>
                      <a:r>
                        <a:rPr lang="fr-FR" sz="1100" b="0" i="1" u="none" strike="noStrike" kern="1200" dirty="0" smtClean="0">
                          <a:solidFill>
                            <a:schemeClr val="tx1"/>
                          </a:solidFill>
                          <a:latin typeface="Calibri"/>
                          <a:ea typeface="+mn-ea"/>
                          <a:cs typeface="+mn-cs"/>
                        </a:rPr>
                        <a:t>Business Object, </a:t>
                      </a:r>
                      <a:r>
                        <a:rPr lang="fr-FR" sz="1100" b="0" i="1" u="none" strike="noStrike" kern="1200" dirty="0" err="1" smtClean="0">
                          <a:solidFill>
                            <a:schemeClr val="tx1"/>
                          </a:solidFill>
                          <a:latin typeface="Calibri"/>
                          <a:ea typeface="+mn-ea"/>
                          <a:cs typeface="+mn-cs"/>
                        </a:rPr>
                        <a:t>Cognos</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  qui utilise des univers.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 la</a:t>
                      </a:r>
                      <a:r>
                        <a:rPr lang="fr-FR" sz="1100" b="0" i="0" u="none" strike="noStrike" kern="1200" baseline="0" dirty="0" smtClean="0">
                          <a:solidFill>
                            <a:schemeClr val="tx1"/>
                          </a:solidFill>
                          <a:latin typeface="Calibri"/>
                          <a:ea typeface="+mn-ea"/>
                          <a:cs typeface="+mn-cs"/>
                        </a:rPr>
                        <a:t> cellule des marchés</a:t>
                      </a:r>
                      <a:endParaRPr lang="fr-FR" dirty="0">
                        <a:solidFill>
                          <a:schemeClr val="tx1"/>
                        </a:solidFill>
                      </a:endParaRPr>
                    </a:p>
                  </a:txBody>
                  <a:tcPr marL="9525" marR="9525" marT="9525" marB="0" anchor="ctr"/>
                </a:tc>
              </a:tr>
              <a:tr h="303208">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Janvier 2017 en test puis généralisation 2018</a:t>
                      </a: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37</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357351429"/>
              </p:ext>
            </p:extLst>
          </p:nvPr>
        </p:nvGraphicFramePr>
        <p:xfrm>
          <a:off x="96985" y="867155"/>
          <a:ext cx="8846296" cy="5568198"/>
        </p:xfrm>
        <a:graphic>
          <a:graphicData uri="http://schemas.openxmlformats.org/drawingml/2006/table">
            <a:tbl>
              <a:tblPr firstRow="1" bandRow="1">
                <a:tableStyleId>{5C22544A-7EE6-4342-B048-85BDC9FD1C3A}</a:tableStyleId>
              </a:tblPr>
              <a:tblGrid>
                <a:gridCol w="1207263"/>
                <a:gridCol w="3339760"/>
                <a:gridCol w="4299273"/>
              </a:tblGrid>
              <a:tr h="410367">
                <a:tc rowSpan="12">
                  <a:txBody>
                    <a:bodyPr/>
                    <a:lstStyle/>
                    <a:p>
                      <a:pPr marL="0" algn="ctr" defTabSz="914400" rtl="0" eaLnBrk="1" fontAlgn="ctr" latinLnBrk="0" hangingPunct="1"/>
                      <a:r>
                        <a:rPr lang="fr-FR" sz="1400" b="1" i="0" u="none" strike="noStrike" kern="1200" dirty="0" smtClean="0">
                          <a:solidFill>
                            <a:schemeClr val="tx1"/>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Nombre d’acheteurs formés</a:t>
                      </a:r>
                      <a:endParaRPr lang="fr-FR" sz="1200" b="1" i="0" u="none" strike="noStrike" dirty="0">
                        <a:solidFill>
                          <a:schemeClr val="bg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0095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C-R-L-A-3</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d’acheteurs ayant bénéficié dans l’année d’une formation dans le domaine des achats (formation </a:t>
                      </a:r>
                      <a:r>
                        <a:rPr lang="fr-FR" sz="1100" b="0" i="0" u="none" strike="noStrike" smtClean="0">
                          <a:solidFill>
                            <a:schemeClr val="tx1"/>
                          </a:solidFill>
                          <a:latin typeface="Calibri"/>
                        </a:rPr>
                        <a:t>diplômante </a:t>
                      </a:r>
                      <a:r>
                        <a:rPr lang="fr-FR" sz="1100" b="0" i="0" u="none" strike="noStrike" dirty="0" smtClean="0">
                          <a:solidFill>
                            <a:schemeClr val="tx1"/>
                          </a:solidFill>
                          <a:latin typeface="Calibri"/>
                        </a:rPr>
                        <a:t>ou professionalisante)</a:t>
                      </a:r>
                      <a:endParaRPr lang="fr-FR" sz="1100" b="0" i="0" u="none" strike="noStrike" dirty="0">
                        <a:solidFill>
                          <a:schemeClr val="tx1"/>
                        </a:solidFill>
                        <a:latin typeface="Calibri"/>
                      </a:endParaRPr>
                    </a:p>
                  </a:txBody>
                  <a:tcPr marL="9525" marR="9525" marT="9525" marB="0" anchor="ctr"/>
                </a:tc>
              </a:tr>
              <a:tr h="415285">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Contrôleur</a:t>
                      </a:r>
                      <a:r>
                        <a:rPr lang="fr-FR" sz="1100" b="0" i="0" u="none" strike="noStrike" baseline="0" dirty="0" smtClean="0">
                          <a:solidFill>
                            <a:schemeClr val="tx1"/>
                          </a:solidFill>
                          <a:latin typeface="Calibri"/>
                        </a:rPr>
                        <a:t> de gestion achat</a:t>
                      </a:r>
                      <a:endParaRPr lang="fr-FR" sz="1100" b="0" i="0" u="none" strike="noStrike" dirty="0">
                        <a:solidFill>
                          <a:schemeClr val="tx1"/>
                        </a:solidFill>
                        <a:latin typeface="Calibri"/>
                      </a:endParaRPr>
                    </a:p>
                  </a:txBody>
                  <a:tcPr marL="9525" marR="9525" marT="9525" marB="0" anchor="ctr"/>
                </a:tc>
              </a:tr>
              <a:tr h="326476">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a:t>
                      </a:r>
                      <a:r>
                        <a:rPr lang="fr-FR" sz="1100" b="0" i="0" u="none" strike="noStrike" baseline="0" dirty="0" smtClean="0">
                          <a:solidFill>
                            <a:schemeClr val="tx1"/>
                          </a:solidFill>
                          <a:latin typeface="Calibri"/>
                        </a:rPr>
                        <a:t> achats en lien avec les responsables achat par domaines</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(nombre d’acheteurs)</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Total du nombre d’acheteurs ayant bénéficié dans l’année d’une formation dans le domaine des achats</a:t>
                      </a:r>
                    </a:p>
                  </a:txBody>
                  <a:tcPr marL="9525" marR="9525" marT="9525" marB="0" anchor="ctr"/>
                </a:tc>
              </a:tr>
              <a:tr h="294705">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56088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Plan de formation de la direction des achats</a:t>
                      </a:r>
                    </a:p>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Tableau des effectifs RH de la</a:t>
                      </a:r>
                      <a:r>
                        <a:rPr lang="fr-FR" sz="1100" b="0" i="0" u="none" strike="noStrike" kern="1200" baseline="0" dirty="0" smtClean="0">
                          <a:solidFill>
                            <a:schemeClr val="tx1"/>
                          </a:solidFill>
                          <a:latin typeface="Calibri"/>
                          <a:ea typeface="+mn-ea"/>
                          <a:cs typeface="+mn-cs"/>
                        </a:rPr>
                        <a:t> direction des achats</a:t>
                      </a:r>
                      <a:endParaRPr lang="fr-FR" dirty="0">
                        <a:solidFill>
                          <a:schemeClr val="tx1"/>
                        </a:solidFill>
                      </a:endParaRPr>
                    </a:p>
                  </a:txBody>
                  <a:tcPr marL="9525" marR="9525" marT="9525" marB="0" anchor="ctr"/>
                </a:tc>
              </a:tr>
              <a:tr h="303208">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38</a:t>
            </a:fld>
            <a:r>
              <a:rPr lang="fr-FR" smtClean="0"/>
              <a:t> </a:t>
            </a: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4129338169"/>
              </p:ext>
            </p:extLst>
          </p:nvPr>
        </p:nvGraphicFramePr>
        <p:xfrm>
          <a:off x="63501" y="908720"/>
          <a:ext cx="8964488" cy="5310609"/>
        </p:xfrm>
        <a:graphic>
          <a:graphicData uri="http://schemas.openxmlformats.org/drawingml/2006/table">
            <a:tbl>
              <a:tblPr firstRow="1" bandRow="1">
                <a:tableStyleId>{5C22544A-7EE6-4342-B048-85BDC9FD1C3A}</a:tableStyleId>
              </a:tblPr>
              <a:tblGrid>
                <a:gridCol w="1254843"/>
                <a:gridCol w="3227401"/>
                <a:gridCol w="4482244"/>
              </a:tblGrid>
              <a:tr h="0">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lang="fr-FR" sz="1200" b="1" i="0" u="none" strike="noStrike" dirty="0" smtClean="0">
                          <a:solidFill>
                            <a:schemeClr val="bg1"/>
                          </a:solidFill>
                          <a:latin typeface="Calibri"/>
                        </a:rPr>
                        <a:t>Part du budget de formation consacré à l’achat</a:t>
                      </a:r>
                      <a:endParaRPr lang="fr-FR" sz="1200" b="1" i="0" u="none" strike="noStrike" dirty="0">
                        <a:solidFill>
                          <a:schemeClr val="bg1"/>
                        </a:solidFill>
                        <a:latin typeface="Calibri"/>
                      </a:endParaRP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41036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2453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C-R-L-A-4</a:t>
                      </a:r>
                      <a:endParaRPr lang="fr-FR" sz="1100" b="0" i="0" u="none" strike="noStrike" dirty="0">
                        <a:solidFill>
                          <a:schemeClr val="tx1"/>
                        </a:solidFill>
                        <a:latin typeface="Calibri"/>
                      </a:endParaRPr>
                    </a:p>
                  </a:txBody>
                  <a:tcPr marL="9525" marR="9525" marT="9525" marB="0" anchor="ctr"/>
                </a:tc>
              </a:tr>
              <a:tr h="41036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Montant total du</a:t>
                      </a:r>
                      <a:r>
                        <a:rPr lang="fr-FR" sz="1100" b="0" i="0" u="none" strike="noStrike" baseline="0" dirty="0" smtClean="0">
                          <a:solidFill>
                            <a:schemeClr val="tx1"/>
                          </a:solidFill>
                          <a:latin typeface="Calibri"/>
                        </a:rPr>
                        <a:t> budget</a:t>
                      </a:r>
                      <a:r>
                        <a:rPr lang="fr-FR" sz="1100" b="0" i="0" u="none" strike="noStrike" dirty="0" smtClean="0">
                          <a:solidFill>
                            <a:schemeClr val="tx1"/>
                          </a:solidFill>
                          <a:latin typeface="Calibri"/>
                        </a:rPr>
                        <a:t> des formations retenues</a:t>
                      </a:r>
                      <a:r>
                        <a:rPr lang="fr-FR" sz="1100" b="0" i="0" u="none" strike="noStrike" baseline="0" dirty="0" smtClean="0">
                          <a:solidFill>
                            <a:schemeClr val="tx1"/>
                          </a:solidFill>
                          <a:latin typeface="Calibri"/>
                        </a:rPr>
                        <a:t> pour la direction des achats rapporté au montant total du budget des plans de  formation du GHT</a:t>
                      </a:r>
                      <a:endParaRPr lang="fr-FR" sz="1100" b="0" i="0" u="none" strike="noStrike" dirty="0">
                        <a:solidFill>
                          <a:schemeClr val="tx1"/>
                        </a:solidFill>
                        <a:latin typeface="Calibri"/>
                      </a:endParaRPr>
                    </a:p>
                  </a:txBody>
                  <a:tcPr marL="9525" marR="9525" marT="9525" marB="0" anchor="ctr"/>
                </a:tc>
              </a:tr>
              <a:tr h="30971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Direction des achats</a:t>
                      </a:r>
                      <a:endParaRPr lang="fr-FR" sz="1100" b="0" i="0" u="none" strike="noStrike" dirty="0">
                        <a:solidFill>
                          <a:schemeClr val="tx1"/>
                        </a:solidFill>
                        <a:latin typeface="Calibri"/>
                      </a:endParaRPr>
                    </a:p>
                  </a:txBody>
                  <a:tcPr marL="9525" marR="9525" marT="9525" marB="0" anchor="ctr"/>
                </a:tc>
              </a:tr>
              <a:tr h="21602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537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Montant total du</a:t>
                      </a:r>
                      <a:r>
                        <a:rPr lang="fr-FR" sz="1100" b="0" i="0" u="none" strike="noStrike" baseline="0" dirty="0" smtClean="0">
                          <a:solidFill>
                            <a:schemeClr val="tx1"/>
                          </a:solidFill>
                          <a:latin typeface="Calibri"/>
                        </a:rPr>
                        <a:t> budget</a:t>
                      </a:r>
                      <a:r>
                        <a:rPr lang="fr-FR" sz="1100" b="0" i="0" u="none" strike="noStrike" dirty="0" smtClean="0">
                          <a:solidFill>
                            <a:schemeClr val="tx1"/>
                          </a:solidFill>
                          <a:latin typeface="Calibri"/>
                        </a:rPr>
                        <a:t> des formations retenues</a:t>
                      </a:r>
                      <a:r>
                        <a:rPr lang="fr-FR" sz="1100" b="0" i="0" u="none" strike="noStrike" baseline="0" dirty="0" smtClean="0">
                          <a:solidFill>
                            <a:schemeClr val="tx1"/>
                          </a:solidFill>
                          <a:latin typeface="Calibri"/>
                        </a:rPr>
                        <a:t> pour la direction des achats/montant total du budget des plans de formation du GHT</a:t>
                      </a:r>
                      <a:endParaRPr lang="fr-FR" sz="1100" b="0" i="0" u="none" strike="noStrike" dirty="0" smtClean="0">
                        <a:solidFill>
                          <a:schemeClr val="tx1"/>
                        </a:solidFill>
                        <a:latin typeface="Calibri"/>
                      </a:endParaRPr>
                    </a:p>
                  </a:txBody>
                  <a:tcPr marL="9525" marR="9525" marT="9525" marB="0" anchor="ctr"/>
                </a:tc>
              </a:tr>
              <a:tr h="36671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Plan de formation de la direction des achats, plan de formation des différents établissements du GHT</a:t>
                      </a:r>
                    </a:p>
                  </a:txBody>
                  <a:tcPr marL="9525" marR="9525" marT="9525" marB="0" anchor="ctr"/>
                </a:tc>
              </a:tr>
              <a:tr h="381556">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410532">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0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Janvier 2017 en test puis généralisation 2018</a:t>
                      </a:r>
                      <a:endParaRPr lang="fr-FR" sz="1100" b="0" i="0" u="none" strike="noStrike" dirty="0">
                        <a:solidFill>
                          <a:schemeClr val="tx1"/>
                        </a:solidFill>
                        <a:latin typeface="Calibri"/>
                      </a:endParaRPr>
                    </a:p>
                  </a:txBody>
                  <a:tcPr marL="9525" marR="9525" marT="9525" marB="0" anchor="ctr"/>
                </a:tc>
              </a:tr>
            </a:tbl>
          </a:graphicData>
        </a:graphic>
      </p:graphicFrame>
      <p:sp>
        <p:nvSpPr>
          <p:cNvPr id="9" name="Rectangle 8"/>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RH</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39</a:t>
            </a:fld>
            <a:r>
              <a:rPr lang="fr-FR" smtClean="0"/>
              <a:t> </a:t>
            </a:r>
            <a:endParaRPr lang="fr-FR"/>
          </a:p>
        </p:txBody>
      </p:sp>
      <p:graphicFrame>
        <p:nvGraphicFramePr>
          <p:cNvPr id="10" name="Tableau 9"/>
          <p:cNvGraphicFramePr>
            <a:graphicFrameLocks noGrp="1"/>
          </p:cNvGraphicFramePr>
          <p:nvPr/>
        </p:nvGraphicFramePr>
        <p:xfrm>
          <a:off x="98140" y="869888"/>
          <a:ext cx="9033160" cy="5758206"/>
        </p:xfrm>
        <a:graphic>
          <a:graphicData uri="http://schemas.openxmlformats.org/drawingml/2006/table">
            <a:tbl>
              <a:tblPr firstRow="1" bandRow="1">
                <a:tableStyleId>{5C22544A-7EE6-4342-B048-85BDC9FD1C3A}</a:tableStyleId>
              </a:tblPr>
              <a:tblGrid>
                <a:gridCol w="1161492"/>
                <a:gridCol w="3240360"/>
                <a:gridCol w="4631308"/>
              </a:tblGrid>
              <a:tr h="403860">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100" b="1" i="0" u="none" strike="noStrike" dirty="0" smtClean="0">
                          <a:solidFill>
                            <a:schemeClr val="bg1"/>
                          </a:solidFill>
                          <a:latin typeface="+mn-lt"/>
                        </a:rPr>
                        <a:t>Caractéristiques</a:t>
                      </a:r>
                      <a:r>
                        <a:rPr lang="fr-FR" sz="1100" b="1" i="0" u="none" strike="noStrike" baseline="0" dirty="0" smtClean="0">
                          <a:solidFill>
                            <a:schemeClr val="bg1"/>
                          </a:solidFill>
                          <a:latin typeface="+mn-lt"/>
                        </a:rPr>
                        <a:t> </a:t>
                      </a:r>
                      <a:r>
                        <a:rPr lang="fr-FR" sz="1100" b="1" i="0" u="none" strike="noStrike" dirty="0" smtClean="0">
                          <a:solidFill>
                            <a:schemeClr val="bg1"/>
                          </a:solidFill>
                          <a:latin typeface="+mn-lt"/>
                        </a:rPr>
                        <a:t>de l’indicateur</a:t>
                      </a:r>
                      <a:endParaRPr lang="fr-FR" sz="1100" b="1" i="0" u="none" strike="noStrike" dirty="0">
                        <a:solidFill>
                          <a:schemeClr val="bg1"/>
                        </a:solidFill>
                        <a:latin typeface="+mn-lt"/>
                      </a:endParaRPr>
                    </a:p>
                  </a:txBody>
                  <a:tcPr marL="9525" marR="9525" marT="9525" marB="0" anchor="ctr"/>
                </a:tc>
                <a:tc>
                  <a:txBody>
                    <a:bodyPr/>
                    <a:lstStyle/>
                    <a:p>
                      <a:pPr algn="l" fontAlgn="ctr"/>
                      <a:r>
                        <a:rPr lang="fr-FR" sz="1100" dirty="0" smtClean="0">
                          <a:latin typeface="Arial" pitchFamily="34" charset="0"/>
                        </a:rPr>
                        <a:t>Nombre de dossiers déposés par consultation</a:t>
                      </a:r>
                      <a:endParaRPr lang="fr-FR" sz="1100" b="0" i="0" u="none" strike="noStrike" dirty="0">
                        <a:solidFill>
                          <a:srgbClr val="000000"/>
                        </a:solidFill>
                        <a:latin typeface="Calibri"/>
                      </a:endParaRPr>
                    </a:p>
                  </a:txBody>
                  <a:tcPr marL="9525" marR="9525" marT="9525" marB="0" anchor="ctr"/>
                </a:tc>
              </a:tr>
              <a:tr h="40386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112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40386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C-S-L-A-1</a:t>
                      </a:r>
                      <a:endParaRPr lang="fr-FR" sz="1100" b="0" i="0" u="none" strike="noStrike" dirty="0">
                        <a:solidFill>
                          <a:schemeClr val="tx1"/>
                        </a:solidFill>
                        <a:latin typeface="Calibri"/>
                      </a:endParaRPr>
                    </a:p>
                  </a:txBody>
                  <a:tcPr marL="9525" marR="9525" marT="9525" marB="0" anchor="ctr"/>
                </a:tc>
              </a:tr>
              <a:tr h="40386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Nombre de dossiers déposés par des candidats rapporté au nombre de consultations lancées dans l’année par la direction des achats</a:t>
                      </a:r>
                      <a:endParaRPr lang="fr-FR" sz="1100" b="0" i="0" u="none" strike="noStrike" dirty="0">
                        <a:solidFill>
                          <a:schemeClr val="tx1"/>
                        </a:solidFill>
                        <a:latin typeface="Calibri"/>
                      </a:endParaRPr>
                    </a:p>
                  </a:txBody>
                  <a:tcPr marL="9525" marR="9525" marT="9525" marB="0" anchor="ctr"/>
                </a:tc>
              </a:tr>
              <a:tr h="40870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Le(la) responsable de la Cellule</a:t>
                      </a:r>
                      <a:r>
                        <a:rPr lang="fr-FR" sz="1100" b="0" i="0" u="none" strike="noStrike" kern="1200" baseline="0" dirty="0" smtClean="0">
                          <a:solidFill>
                            <a:schemeClr val="tx1"/>
                          </a:solidFill>
                          <a:latin typeface="Calibri"/>
                          <a:ea typeface="+mn-ea"/>
                          <a:cs typeface="+mn-cs"/>
                        </a:rPr>
                        <a:t> juridique </a:t>
                      </a:r>
                      <a:r>
                        <a:rPr lang="fr-FR" sz="1100" b="0" i="0" u="none" strike="noStrike" kern="1200" dirty="0" smtClean="0">
                          <a:solidFill>
                            <a:schemeClr val="tx1"/>
                          </a:solidFill>
                          <a:latin typeface="Calibri"/>
                          <a:ea typeface="+mn-ea"/>
                          <a:cs typeface="+mn-cs"/>
                        </a:rPr>
                        <a:t>des marchés </a:t>
                      </a:r>
                    </a:p>
                  </a:txBody>
                  <a:tcPr marL="9525" marR="9525" marT="9525" marB="0" anchor="ctr"/>
                </a:tc>
              </a:tr>
              <a:tr h="295748">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 Achats</a:t>
                      </a:r>
                      <a:endParaRPr lang="fr-FR" sz="1100" b="0" i="0" u="none" strike="noStrike" dirty="0">
                        <a:solidFill>
                          <a:schemeClr val="tx1"/>
                        </a:solidFill>
                        <a:latin typeface="Calibri"/>
                      </a:endParaRPr>
                    </a:p>
                  </a:txBody>
                  <a:tcPr marL="9525" marR="9525" marT="9525" marB="0" anchor="ctr"/>
                </a:tc>
              </a:tr>
              <a:tr h="418630">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(nombre de dossiers déposés)</a:t>
                      </a:r>
                      <a:endParaRPr lang="fr-FR" sz="1100" b="0" i="0" u="none" strike="noStrike" dirty="0">
                        <a:solidFill>
                          <a:schemeClr val="tx1"/>
                        </a:solidFill>
                        <a:latin typeface="Calibri"/>
                      </a:endParaRPr>
                    </a:p>
                  </a:txBody>
                  <a:tcPr marL="9525" marR="9525" marT="9525" marB="0" anchor="ctr"/>
                </a:tc>
              </a:tr>
              <a:tr h="41863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Nombre de dossiers déposés par des candidats/nombre de consultations lancées dans l’année par la direction des achats</a:t>
                      </a:r>
                      <a:endParaRPr lang="fr-FR" sz="1100" b="0" i="0" u="none" strike="noStrike" dirty="0">
                        <a:solidFill>
                          <a:schemeClr val="tx1"/>
                        </a:solidFill>
                        <a:latin typeface="Calibri"/>
                      </a:endParaRPr>
                    </a:p>
                  </a:txBody>
                  <a:tcPr marL="9525" marR="9525" marT="9525" marB="0" anchor="ctr"/>
                </a:tc>
              </a:tr>
              <a:tr h="42278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2413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414189">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kern="1200" dirty="0" smtClean="0">
                          <a:solidFill>
                            <a:schemeClr val="tx1"/>
                          </a:solidFill>
                          <a:latin typeface="Calibri"/>
                          <a:ea typeface="+mn-ea"/>
                          <a:cs typeface="+mn-cs"/>
                        </a:rPr>
                        <a:t>Cellule</a:t>
                      </a:r>
                      <a:r>
                        <a:rPr lang="fr-FR" sz="1100" b="0" i="0" u="none" strike="noStrike" kern="1200" baseline="0" dirty="0" smtClean="0">
                          <a:solidFill>
                            <a:schemeClr val="tx1"/>
                          </a:solidFill>
                          <a:latin typeface="Calibri"/>
                          <a:ea typeface="+mn-ea"/>
                          <a:cs typeface="+mn-cs"/>
                        </a:rPr>
                        <a:t> juridique </a:t>
                      </a:r>
                      <a:r>
                        <a:rPr lang="fr-FR" sz="1100" b="0" i="0" u="none" strike="noStrike" kern="1200" dirty="0" smtClean="0">
                          <a:solidFill>
                            <a:schemeClr val="tx1"/>
                          </a:solidFill>
                          <a:latin typeface="Calibri"/>
                          <a:ea typeface="+mn-ea"/>
                          <a:cs typeface="+mn-cs"/>
                        </a:rPr>
                        <a:t>des marchés </a:t>
                      </a:r>
                    </a:p>
                  </a:txBody>
                  <a:tcPr marL="9525" marR="9525" marT="9525" marB="0" anchor="ctr"/>
                </a:tc>
              </a:tr>
              <a:tr h="375507">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p>
                      <a:pPr algn="ctr"/>
                      <a:endParaRPr lang="fr-FR" sz="1400" b="1" dirty="0"/>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41658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3663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
        <p:nvSpPr>
          <p:cNvPr id="8" name="Rectangle 7"/>
          <p:cNvSpPr/>
          <p:nvPr/>
        </p:nvSpPr>
        <p:spPr bwMode="auto">
          <a:xfrm>
            <a:off x="251520" y="435107"/>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satisfaction</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4</a:t>
            </a:fld>
            <a:r>
              <a:rPr lang="fr-FR" smtClean="0"/>
              <a:t> </a:t>
            </a:r>
            <a:endParaRPr lang="fr-FR"/>
          </a:p>
        </p:txBody>
      </p:sp>
      <p:graphicFrame>
        <p:nvGraphicFramePr>
          <p:cNvPr id="10" name="Tableau 9"/>
          <p:cNvGraphicFramePr>
            <a:graphicFrameLocks noGrp="1"/>
          </p:cNvGraphicFramePr>
          <p:nvPr/>
        </p:nvGraphicFramePr>
        <p:xfrm>
          <a:off x="86595" y="921772"/>
          <a:ext cx="9144000" cy="5730910"/>
        </p:xfrm>
        <a:graphic>
          <a:graphicData uri="http://schemas.openxmlformats.org/drawingml/2006/table">
            <a:tbl>
              <a:tblPr firstRow="1" bandRow="1">
                <a:tableStyleId>{5C22544A-7EE6-4342-B048-85BDC9FD1C3A}</a:tableStyleId>
              </a:tblPr>
              <a:tblGrid>
                <a:gridCol w="1206945"/>
                <a:gridCol w="3293047"/>
                <a:gridCol w="4644008"/>
              </a:tblGrid>
              <a:tr h="312201">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100" b="1" dirty="0" smtClean="0">
                          <a:latin typeface="Arial" pitchFamily="34" charset="0"/>
                        </a:rPr>
                        <a:t>% de réalisation de l’objectif de gain</a:t>
                      </a:r>
                      <a:endParaRPr lang="fr-FR" sz="1100" b="0" i="0" u="none" strike="noStrike" dirty="0">
                        <a:solidFill>
                          <a:srgbClr val="000000"/>
                        </a:solidFill>
                        <a:latin typeface="Calibri"/>
                      </a:endParaRPr>
                    </a:p>
                  </a:txBody>
                  <a:tcPr marL="9525" marR="9525" marT="9525" marB="0" anchor="ctr"/>
                </a:tc>
              </a:tr>
              <a:tr h="369427">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75% à mi-année</a:t>
                      </a:r>
                      <a:r>
                        <a:rPr lang="fr-FR" sz="1100" b="0" i="0" u="none" strike="noStrike" baseline="0" dirty="0" smtClean="0">
                          <a:solidFill>
                            <a:schemeClr val="tx1"/>
                          </a:solidFill>
                          <a:latin typeface="Calibri"/>
                        </a:rPr>
                        <a:t> </a:t>
                      </a:r>
                      <a:r>
                        <a:rPr lang="fr-FR" sz="1100" b="0" i="0" u="none" strike="noStrike" dirty="0" smtClean="0">
                          <a:solidFill>
                            <a:schemeClr val="tx1"/>
                          </a:solidFill>
                          <a:latin typeface="Calibri"/>
                        </a:rPr>
                        <a:t>(prévisionnel</a:t>
                      </a:r>
                      <a:r>
                        <a:rPr lang="fr-FR" sz="1100" b="0" i="0" u="none" strike="noStrike" baseline="0" dirty="0" smtClean="0">
                          <a:solidFill>
                            <a:schemeClr val="tx1"/>
                          </a:solidFill>
                          <a:latin typeface="Calibri"/>
                        </a:rPr>
                        <a:t>+notifié)</a:t>
                      </a:r>
                      <a:r>
                        <a:rPr lang="fr-FR" sz="1100" b="0" i="0" u="none" strike="noStrike" dirty="0" smtClean="0">
                          <a:solidFill>
                            <a:schemeClr val="tx1"/>
                          </a:solidFill>
                          <a:latin typeface="Calibri"/>
                        </a:rPr>
                        <a:t/>
                      </a:r>
                      <a:br>
                        <a:rPr lang="fr-FR" sz="1100" b="0" i="0" u="none" strike="noStrike" dirty="0" smtClean="0">
                          <a:solidFill>
                            <a:schemeClr val="tx1"/>
                          </a:solidFill>
                          <a:latin typeface="Calibri"/>
                        </a:rPr>
                      </a:br>
                      <a:r>
                        <a:rPr lang="fr-FR" sz="1100" b="0" i="0" u="none" strike="noStrike" dirty="0" smtClean="0">
                          <a:solidFill>
                            <a:schemeClr val="tx1"/>
                          </a:solidFill>
                          <a:latin typeface="Calibri"/>
                        </a:rPr>
                        <a:t>100% (notifié)</a:t>
                      </a:r>
                      <a:r>
                        <a:rPr lang="fr-FR" sz="1100" b="0" i="0" u="none" strike="noStrike" baseline="0" dirty="0" smtClean="0">
                          <a:solidFill>
                            <a:schemeClr val="tx1"/>
                          </a:solidFill>
                          <a:latin typeface="Calibri"/>
                        </a:rPr>
                        <a:t> </a:t>
                      </a:r>
                      <a:r>
                        <a:rPr lang="fr-FR" sz="1100" b="0" i="0" u="none" strike="noStrike" dirty="0" smtClean="0">
                          <a:solidFill>
                            <a:schemeClr val="tx1"/>
                          </a:solidFill>
                          <a:latin typeface="Calibri"/>
                        </a:rPr>
                        <a:t>en fin d’année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P-PE-P-S-3</a:t>
                      </a:r>
                      <a:endParaRPr lang="fr-FR" sz="1100" b="0" i="0" u="none" strike="noStrike" dirty="0">
                        <a:solidFill>
                          <a:schemeClr val="tx1"/>
                        </a:solidFill>
                        <a:latin typeface="Calibri"/>
                      </a:endParaRPr>
                    </a:p>
                  </a:txBody>
                  <a:tcPr marL="9525" marR="9525" marT="9525" marB="0" anchor="ctr"/>
                </a:tc>
              </a:tr>
              <a:tr h="64559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Part d'atteinte des objectifs de gains achat du GHT définis en lien avec l’ARS (CPOM, plan triennal, CREF) ou défini par rapport à la cible du programme PHARE (2,67%</a:t>
                      </a:r>
                      <a:r>
                        <a:rPr lang="fr-FR" sz="1100" b="0" i="0" u="none" strike="noStrike" baseline="0" dirty="0" smtClean="0">
                          <a:solidFill>
                            <a:schemeClr val="tx1"/>
                          </a:solidFill>
                          <a:latin typeface="Calibri"/>
                        </a:rPr>
                        <a:t> du périmètre traitable en 2016 et </a:t>
                      </a:r>
                      <a:r>
                        <a:rPr lang="fr-FR" sz="1100" b="0" i="0" u="none" strike="noStrike" dirty="0" smtClean="0">
                          <a:solidFill>
                            <a:schemeClr val="tx1"/>
                          </a:solidFill>
                          <a:latin typeface="Calibri"/>
                        </a:rPr>
                        <a:t>3% du périmètre traitable en 2017)</a:t>
                      </a:r>
                      <a:endParaRPr lang="fr-FR" sz="1100" b="0" i="0" u="none" strike="noStrike" dirty="0">
                        <a:solidFill>
                          <a:schemeClr val="tx1"/>
                        </a:solidFill>
                        <a:latin typeface="Calibri"/>
                      </a:endParaRPr>
                    </a:p>
                  </a:txBody>
                  <a:tcPr marL="9525" marR="9525" marT="9525" marB="0" anchor="ctr"/>
                </a:tc>
              </a:tr>
              <a:tr h="395087">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390408">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297100">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Euros</a:t>
                      </a:r>
                      <a:r>
                        <a:rPr lang="fr-FR" sz="1100" b="0" i="0" u="none" strike="noStrike" baseline="0" dirty="0" smtClean="0">
                          <a:solidFill>
                            <a:schemeClr val="tx1"/>
                          </a:solidFill>
                          <a:latin typeface="Calibri"/>
                        </a:rPr>
                        <a:t> (€)</a:t>
                      </a:r>
                      <a:endParaRPr lang="fr-FR" sz="1100" b="0" i="0" u="none" strike="noStrike" dirty="0">
                        <a:solidFill>
                          <a:schemeClr val="tx1"/>
                        </a:solidFill>
                        <a:latin typeface="Calibri"/>
                      </a:endParaRPr>
                    </a:p>
                  </a:txBody>
                  <a:tcPr marL="9525" marR="9525" marT="9525" marB="0" anchor="ctr"/>
                </a:tc>
              </a:tr>
              <a:tr h="52945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[Gains réalisés en année N (€)/objectif de gains achat pour l'année N (€)] en %</a:t>
                      </a:r>
                    </a:p>
                    <a:p>
                      <a:pPr algn="l" fontAlgn="ctr"/>
                      <a:r>
                        <a:rPr lang="fr-FR" sz="1100" b="0" i="1" u="none" strike="noStrike" dirty="0" smtClean="0">
                          <a:solidFill>
                            <a:schemeClr val="tx1"/>
                          </a:solidFill>
                          <a:latin typeface="Calibri"/>
                        </a:rPr>
                        <a:t>Indicateur complémentaire: Gains réalisés de 2013 à l'année N (M€) /objectifs cumulés de gains achat de 2013 à l'année N (M€), en %]</a:t>
                      </a:r>
                      <a:endParaRPr lang="fr-FR" sz="1100" b="0" i="1" u="none" strike="noStrike" dirty="0">
                        <a:solidFill>
                          <a:schemeClr val="tx1"/>
                        </a:solidFill>
                        <a:latin typeface="Calibri"/>
                      </a:endParaRPr>
                    </a:p>
                  </a:txBody>
                  <a:tcPr marL="9525" marR="9525" marT="9525" marB="0" anchor="ctr"/>
                </a:tc>
              </a:tr>
              <a:tr h="3755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28500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350083">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rPr>
                        <a:t>GEF + Trame P.A.A.T PHARE</a:t>
                      </a:r>
                      <a:r>
                        <a:rPr lang="fr-FR" sz="1100" baseline="0" dirty="0" smtClean="0">
                          <a:solidFill>
                            <a:schemeClr val="tx1"/>
                          </a:solidFill>
                        </a:rPr>
                        <a:t> (données de gains)</a:t>
                      </a:r>
                      <a:br>
                        <a:rPr lang="fr-FR" sz="1100" baseline="0" dirty="0" smtClean="0">
                          <a:solidFill>
                            <a:schemeClr val="tx1"/>
                          </a:solidFill>
                        </a:rPr>
                      </a:br>
                      <a:r>
                        <a:rPr lang="fr-FR" sz="1100" dirty="0" smtClean="0">
                          <a:solidFill>
                            <a:schemeClr val="tx1"/>
                          </a:solidFill>
                        </a:rPr>
                        <a:t>ARS – objectif régional PHARE</a:t>
                      </a:r>
                      <a:endParaRPr lang="fr-FR" sz="1100" dirty="0">
                        <a:solidFill>
                          <a:schemeClr val="tx1"/>
                        </a:solidFill>
                      </a:endParaRPr>
                    </a:p>
                  </a:txBody>
                  <a:tcPr marL="9525" marR="9525" marT="9525" marB="0" anchor="ctr"/>
                </a:tc>
              </a:tr>
              <a:tr h="363000">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34171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à suivre prioritairement</a:t>
                      </a:r>
                      <a:endParaRPr lang="fr-FR" sz="1100" b="0" i="0" u="none" strike="noStrike" dirty="0">
                        <a:solidFill>
                          <a:schemeClr val="tx1"/>
                        </a:solidFill>
                        <a:latin typeface="Calibri"/>
                      </a:endParaRPr>
                    </a:p>
                  </a:txBody>
                  <a:tcPr marL="9525" marR="9525" marT="9525" marB="0" anchor="ctr"/>
                </a:tc>
              </a:tr>
              <a:tr h="35625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512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40</a:t>
            </a:fld>
            <a:r>
              <a:rPr lang="fr-FR" smtClean="0"/>
              <a:t> </a:t>
            </a:r>
            <a:endParaRPr lang="fr-FR"/>
          </a:p>
        </p:txBody>
      </p:sp>
      <p:sp>
        <p:nvSpPr>
          <p:cNvPr id="6" name="Rectangle 5"/>
          <p:cNvSpPr/>
          <p:nvPr/>
        </p:nvSpPr>
        <p:spPr bwMode="auto">
          <a:xfrm>
            <a:off x="395536" y="430436"/>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77900" eaLnBrk="1" hangingPunct="1"/>
            <a:r>
              <a:rPr lang="fr-FR" sz="1600" b="1" dirty="0" smtClean="0">
                <a:latin typeface="Arial" pitchFamily="34" charset="0"/>
              </a:rPr>
              <a:t>Indicateurs  de satisfaction</a:t>
            </a:r>
          </a:p>
        </p:txBody>
      </p:sp>
      <p:graphicFrame>
        <p:nvGraphicFramePr>
          <p:cNvPr id="7" name="Tableau 6"/>
          <p:cNvGraphicFramePr>
            <a:graphicFrameLocks noGrp="1"/>
          </p:cNvGraphicFramePr>
          <p:nvPr>
            <p:extLst>
              <p:ext uri="{D42A27DB-BD31-4B8C-83A1-F6EECF244321}">
                <p14:modId xmlns:p14="http://schemas.microsoft.com/office/powerpoint/2010/main" val="1206656219"/>
              </p:ext>
            </p:extLst>
          </p:nvPr>
        </p:nvGraphicFramePr>
        <p:xfrm>
          <a:off x="88900" y="845220"/>
          <a:ext cx="8913688" cy="5657965"/>
        </p:xfrm>
        <a:graphic>
          <a:graphicData uri="http://schemas.openxmlformats.org/drawingml/2006/table">
            <a:tbl>
              <a:tblPr firstRow="1" bandRow="1">
                <a:tableStyleId>{5C22544A-7EE6-4342-B048-85BDC9FD1C3A}</a:tableStyleId>
              </a:tblPr>
              <a:tblGrid>
                <a:gridCol w="1157711"/>
                <a:gridCol w="3325389"/>
                <a:gridCol w="4430588"/>
              </a:tblGrid>
              <a:tr h="403860">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400" b="1" i="0" u="none" strike="noStrike" dirty="0" smtClean="0">
                          <a:solidFill>
                            <a:schemeClr val="bg1"/>
                          </a:solidFill>
                          <a:latin typeface="Calibri"/>
                        </a:rPr>
                        <a:t>Caractéristiques</a:t>
                      </a:r>
                      <a:r>
                        <a:rPr lang="fr-FR" sz="1400" b="1" i="0" u="none" strike="noStrike" baseline="0" dirty="0" smtClean="0">
                          <a:solidFill>
                            <a:schemeClr val="bg1"/>
                          </a:solidFill>
                          <a:latin typeface="Calibri"/>
                        </a:rPr>
                        <a:t> </a:t>
                      </a:r>
                      <a:r>
                        <a:rPr lang="fr-FR" sz="1400" b="1" i="0" u="none" strike="noStrike" dirty="0" smtClean="0">
                          <a:solidFill>
                            <a:schemeClr val="bg1"/>
                          </a:solidFill>
                          <a:latin typeface="Calibri"/>
                        </a:rPr>
                        <a:t>de l’indicateur</a:t>
                      </a:r>
                      <a:endParaRPr lang="fr-FR" sz="1400" b="1" i="0" u="none" strike="noStrike" dirty="0">
                        <a:solidFill>
                          <a:schemeClr val="bg1"/>
                        </a:solidFill>
                        <a:latin typeface="Calibri"/>
                      </a:endParaRPr>
                    </a:p>
                  </a:txBody>
                  <a:tcPr marL="9525" marR="9525" marT="9525" marB="0" anchor="ctr"/>
                </a:tc>
                <a:tc>
                  <a:txBody>
                    <a:bodyPr/>
                    <a:lstStyle/>
                    <a:p>
                      <a:pPr algn="l" fontAlgn="ctr"/>
                      <a:r>
                        <a:rPr kumimoji="0" lang="fr-FR" sz="1100" i="0" u="none" strike="noStrike" cap="none" normalizeH="0" baseline="0" dirty="0" smtClean="0">
                          <a:ln>
                            <a:noFill/>
                          </a:ln>
                          <a:solidFill>
                            <a:schemeClr val="bg1"/>
                          </a:solidFill>
                          <a:effectLst/>
                          <a:latin typeface="Arial" pitchFamily="34" charset="0"/>
                        </a:rPr>
                        <a:t>Nombre de fiches d’évènements indésirables sur la fonction achat</a:t>
                      </a:r>
                      <a:endParaRPr lang="fr-FR" sz="1100" b="0" i="0" u="none" strike="noStrike" dirty="0">
                        <a:solidFill>
                          <a:schemeClr val="bg1"/>
                        </a:solidFill>
                        <a:latin typeface="Calibri"/>
                      </a:endParaRPr>
                    </a:p>
                  </a:txBody>
                  <a:tcPr marL="9525" marR="9525" marT="9525" marB="0" anchor="ctr"/>
                </a:tc>
              </a:tr>
              <a:tr h="31622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C-S-L-A-2</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Nombre des F.E.I. réalisées dans l’année N relatives</a:t>
                      </a:r>
                      <a:r>
                        <a:rPr lang="fr-FR" sz="1100" b="0" i="0" u="none" strike="noStrike" baseline="0" dirty="0" smtClean="0">
                          <a:solidFill>
                            <a:schemeClr val="tx1"/>
                          </a:solidFill>
                          <a:latin typeface="Calibri"/>
                        </a:rPr>
                        <a:t>  à la Direction des achats</a:t>
                      </a:r>
                      <a:endParaRPr lang="fr-FR" sz="1100" b="0" i="0" u="none" strike="noStrike" dirty="0" smtClean="0">
                        <a:solidFill>
                          <a:schemeClr val="tx1"/>
                        </a:solidFill>
                        <a:latin typeface="Calibri"/>
                      </a:endParaRPr>
                    </a:p>
                  </a:txBody>
                  <a:tcPr marL="9525" marR="9525" marT="9525" marB="0" anchor="ctr"/>
                </a:tc>
              </a:tr>
              <a:tr h="408700">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a:t>
                      </a:r>
                      <a:r>
                        <a:rPr lang="fr-FR" sz="1100" b="0" i="0" u="none" strike="noStrike" baseline="0" dirty="0" smtClean="0">
                          <a:solidFill>
                            <a:schemeClr val="tx1"/>
                          </a:solidFill>
                          <a:latin typeface="Calibri"/>
                        </a:rPr>
                        <a:t> achat e</a:t>
                      </a:r>
                      <a:r>
                        <a:rPr lang="fr-FR" sz="1100" b="0" i="0" u="none" strike="noStrike" dirty="0" smtClean="0">
                          <a:solidFill>
                            <a:schemeClr val="tx1"/>
                          </a:solidFill>
                          <a:latin typeface="Calibri"/>
                        </a:rPr>
                        <a:t>n lien avec la Direction de la Qualité</a:t>
                      </a:r>
                      <a:endParaRPr lang="fr-FR" sz="1100" b="0" i="0" u="none" strike="noStrike" dirty="0">
                        <a:solidFill>
                          <a:schemeClr val="tx1"/>
                        </a:solidFill>
                        <a:latin typeface="Calibri"/>
                      </a:endParaRPr>
                    </a:p>
                  </a:txBody>
                  <a:tcPr marL="9525" marR="9525" marT="9525" marB="0" anchor="ctr"/>
                </a:tc>
              </a:tr>
              <a:tr h="403860">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algn="l" fontAlgn="ctr"/>
                      <a:r>
                        <a:rPr lang="fr-FR" sz="1100" b="0" i="0" u="none" strike="noStrike" dirty="0" smtClean="0">
                          <a:solidFill>
                            <a:schemeClr val="tx1"/>
                          </a:solidFill>
                          <a:latin typeface="Calibri"/>
                        </a:rPr>
                        <a:t>Directeur des Achats</a:t>
                      </a:r>
                      <a:endParaRPr lang="fr-FR" sz="1100" b="0" i="0" u="none" strike="noStrike" dirty="0">
                        <a:solidFill>
                          <a:schemeClr val="tx1"/>
                        </a:solidFill>
                        <a:latin typeface="Calibri"/>
                      </a:endParaRPr>
                    </a:p>
                  </a:txBody>
                  <a:tcPr marL="9525" marR="9525" marT="9525" marB="0" anchor="ctr"/>
                </a:tc>
              </a:tr>
              <a:tr h="418630">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Unité</a:t>
                      </a:r>
                      <a:r>
                        <a:rPr lang="fr-FR" sz="1100" b="0" i="0" u="none" strike="noStrike" baseline="0" dirty="0" smtClean="0">
                          <a:solidFill>
                            <a:schemeClr val="tx1"/>
                          </a:solidFill>
                          <a:latin typeface="Calibri"/>
                        </a:rPr>
                        <a:t> (fiches d’évènements indésirables)</a:t>
                      </a:r>
                      <a:endParaRPr lang="fr-FR" sz="1100" b="0" i="0" u="none" strike="noStrike" dirty="0">
                        <a:solidFill>
                          <a:schemeClr val="tx1"/>
                        </a:solidFill>
                        <a:latin typeface="Calibri"/>
                      </a:endParaRPr>
                    </a:p>
                  </a:txBody>
                  <a:tcPr marL="9525" marR="9525" marT="9525" marB="0" anchor="ctr"/>
                </a:tc>
              </a:tr>
              <a:tr h="41863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Agrégation</a:t>
                      </a:r>
                      <a:r>
                        <a:rPr lang="fr-FR" sz="1100" b="0" i="0" u="none" strike="noStrike" baseline="0" dirty="0" smtClean="0">
                          <a:solidFill>
                            <a:schemeClr val="tx1"/>
                          </a:solidFill>
                          <a:latin typeface="Calibri"/>
                        </a:rPr>
                        <a:t> du nombre de déclarations de Fiches d’évènements indésirables concernant la direction des achats</a:t>
                      </a:r>
                      <a:endParaRPr lang="fr-FR" sz="1100" b="0" i="0" u="none" strike="noStrike" dirty="0">
                        <a:solidFill>
                          <a:schemeClr val="tx1"/>
                        </a:solidFill>
                        <a:latin typeface="Calibri"/>
                      </a:endParaRPr>
                    </a:p>
                  </a:txBody>
                  <a:tcPr marL="9525" marR="9525" marT="9525" marB="0" anchor="ctr"/>
                </a:tc>
              </a:tr>
              <a:tr h="38163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40876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551995">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b="0" i="0" u="none" strike="noStrike" kern="1200" dirty="0" smtClean="0">
                          <a:solidFill>
                            <a:schemeClr val="tx1"/>
                          </a:solidFill>
                          <a:latin typeface="Calibri"/>
                          <a:ea typeface="+mn-ea"/>
                          <a:cs typeface="+mn-cs"/>
                        </a:rPr>
                        <a:t>Logiciel de Gestion des Fiches d’évènements indésirables ( </a:t>
                      </a:r>
                      <a:r>
                        <a:rPr lang="fr-FR" sz="1100" b="0" i="1" u="none" strike="noStrike" kern="1200" dirty="0" err="1" smtClean="0">
                          <a:solidFill>
                            <a:schemeClr val="tx1"/>
                          </a:solidFill>
                          <a:latin typeface="Calibri"/>
                          <a:ea typeface="+mn-ea"/>
                          <a:cs typeface="+mn-cs"/>
                        </a:rPr>
                        <a:t>Ennov</a:t>
                      </a:r>
                      <a:r>
                        <a:rPr lang="fr-FR" sz="1100" b="0" i="1" u="none" strike="noStrike" kern="1200" dirty="0" smtClean="0">
                          <a:solidFill>
                            <a:schemeClr val="tx1"/>
                          </a:solidFill>
                          <a:latin typeface="Calibri"/>
                          <a:ea typeface="+mn-ea"/>
                          <a:cs typeface="+mn-cs"/>
                        </a:rPr>
                        <a:t>….. ) </a:t>
                      </a:r>
                      <a:r>
                        <a:rPr lang="fr-FR" sz="1100" b="0" i="0" u="none" strike="noStrike" kern="1200" dirty="0" smtClean="0">
                          <a:solidFill>
                            <a:schemeClr val="tx1"/>
                          </a:solidFill>
                          <a:latin typeface="Calibri"/>
                          <a:ea typeface="+mn-ea"/>
                          <a:cs typeface="+mn-cs"/>
                        </a:rPr>
                        <a:t>avec un export de données ou tableau de bord de suivi de la Direction de la Qualité</a:t>
                      </a:r>
                      <a:endParaRPr lang="fr-FR" sz="1100" b="0" i="0" u="none" strike="noStrike" kern="1200" dirty="0">
                        <a:solidFill>
                          <a:schemeClr val="tx1"/>
                        </a:solidFill>
                        <a:latin typeface="Calibri"/>
                        <a:ea typeface="+mn-ea"/>
                        <a:cs typeface="+mn-cs"/>
                      </a:endParaRPr>
                    </a:p>
                  </a:txBody>
                  <a:tcPr marL="9525" marR="9525" marT="9525" marB="0" anchor="ctr"/>
                </a:tc>
              </a:tr>
              <a:tr h="375507">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br>
                        <a:rPr lang="fr-FR" sz="1400" b="1" i="0" u="none" strike="noStrike" kern="1200" dirty="0" smtClean="0">
                          <a:solidFill>
                            <a:srgbClr val="000000"/>
                          </a:solidFill>
                          <a:latin typeface="Calibri"/>
                          <a:ea typeface="+mn-ea"/>
                          <a:cs typeface="+mn-cs"/>
                        </a:rPr>
                      </a:br>
                      <a:r>
                        <a:rPr lang="fr-FR" sz="1400" b="1" i="0" u="none" strike="noStrike" kern="1200" dirty="0" smtClean="0">
                          <a:solidFill>
                            <a:srgbClr val="000000"/>
                          </a:solidFill>
                          <a:latin typeface="Calibri"/>
                          <a:ea typeface="+mn-ea"/>
                          <a:cs typeface="+mn-cs"/>
                        </a:rPr>
                        <a:t>faisabilité</a:t>
                      </a:r>
                    </a:p>
                    <a:p>
                      <a:pPr algn="ctr"/>
                      <a:endParaRPr lang="fr-FR" sz="1400" b="1" dirty="0"/>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 à 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2</a:t>
                      </a:r>
                      <a:endParaRPr lang="fr-FR" sz="1100" b="0" i="0" u="none" strike="noStrike" dirty="0">
                        <a:solidFill>
                          <a:schemeClr val="tx1"/>
                        </a:solidFill>
                        <a:latin typeface="Calibri"/>
                      </a:endParaRPr>
                    </a:p>
                  </a:txBody>
                  <a:tcPr marL="9525" marR="9525" marT="9525" marB="0" anchor="ctr"/>
                </a:tc>
              </a:tr>
              <a:tr h="36942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3663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 en test puis généralisation 2018</a:t>
                      </a:r>
                      <a:endParaRPr lang="fr-FR" sz="1100" b="0" i="0" u="none" strike="noStrike" dirty="0">
                        <a:solidFill>
                          <a:srgbClr val="000000"/>
                        </a:solidFill>
                        <a:latin typeface="Calibri"/>
                      </a:endParaRPr>
                    </a:p>
                  </a:txBody>
                  <a:tcPr marL="9525" marR="9525" marT="9525" marB="0" anchor="ctr"/>
                </a:tc>
              </a:tr>
            </a:tbl>
          </a:graphicData>
        </a:graphic>
      </p:graphicFrame>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5</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4037342370"/>
              </p:ext>
            </p:extLst>
          </p:nvPr>
        </p:nvGraphicFramePr>
        <p:xfrm>
          <a:off x="90736" y="896392"/>
          <a:ext cx="9053264" cy="5769681"/>
        </p:xfrm>
        <a:graphic>
          <a:graphicData uri="http://schemas.openxmlformats.org/drawingml/2006/table">
            <a:tbl>
              <a:tblPr firstRow="1" bandRow="1">
                <a:tableStyleId>{5C22544A-7EE6-4342-B048-85BDC9FD1C3A}</a:tableStyleId>
              </a:tblPr>
              <a:tblGrid>
                <a:gridCol w="1168896"/>
                <a:gridCol w="2808312"/>
                <a:gridCol w="5076056"/>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100" b="1" dirty="0" smtClean="0">
                          <a:latin typeface="Arial" pitchFamily="34" charset="0"/>
                        </a:rPr>
                        <a:t>Valeur ajoutée (T2A – Total dépenses Achats)</a:t>
                      </a:r>
                      <a:endParaRPr lang="fr-FR" sz="1100" b="0" i="0" u="none" strike="noStrike" dirty="0">
                        <a:solidFill>
                          <a:srgbClr val="000000"/>
                        </a:solidFill>
                        <a:latin typeface="Calibri"/>
                      </a:endParaRPr>
                    </a:p>
                  </a:txBody>
                  <a:tcPr marL="9525" marR="9525" marT="9525" marB="0" anchor="ctr"/>
                </a:tc>
              </a:tr>
              <a:tr h="31919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0036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1488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C-PE-P-A-1</a:t>
                      </a:r>
                      <a:endParaRPr lang="fr-FR" sz="1100" b="0" i="0" u="none" strike="noStrike" dirty="0">
                        <a:solidFill>
                          <a:schemeClr val="tx1"/>
                        </a:solidFill>
                        <a:latin typeface="Calibri"/>
                      </a:endParaRPr>
                    </a:p>
                  </a:txBody>
                  <a:tcPr marL="9525" marR="9525" marT="9525" marB="0" anchor="ctr"/>
                </a:tc>
              </a:tr>
              <a:tr h="6212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a:t>
                      </a:r>
                      <a:r>
                        <a:rPr lang="fr-FR" sz="1100" b="0" i="0" u="none" strike="noStrike" baseline="0" dirty="0" smtClean="0">
                          <a:solidFill>
                            <a:schemeClr val="tx1"/>
                          </a:solidFill>
                          <a:latin typeface="Calibri"/>
                        </a:rPr>
                        <a:t> la différence entre les remboursements T2A et le total retraité des dépenses achat (</a:t>
                      </a:r>
                      <a:r>
                        <a:rPr lang="fr-FR" sz="1100" b="0" i="0" u="none" strike="noStrike" baseline="0" dirty="0" err="1" smtClean="0">
                          <a:solidFill>
                            <a:schemeClr val="tx1"/>
                          </a:solidFill>
                          <a:latin typeface="Calibri"/>
                        </a:rPr>
                        <a:t>càd</a:t>
                      </a:r>
                      <a:r>
                        <a:rPr lang="fr-FR" sz="1100" b="0" i="0" u="none" strike="noStrike" baseline="0" dirty="0" smtClean="0">
                          <a:solidFill>
                            <a:schemeClr val="tx1"/>
                          </a:solidFill>
                          <a:latin typeface="Calibri"/>
                        </a:rPr>
                        <a:t> hors rétrocessions et médicament et DM en liste en sus)</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a:t>
                      </a:r>
                      <a:br>
                        <a:rPr lang="fr-FR" sz="1200" b="1" i="0" u="none" strike="noStrike" dirty="0" smtClean="0">
                          <a:solidFill>
                            <a:schemeClr val="tx1"/>
                          </a:solidFill>
                          <a:latin typeface="Calibri"/>
                        </a:rPr>
                      </a:br>
                      <a:r>
                        <a:rPr lang="fr-FR" sz="1200" b="1" i="0" u="none" strike="noStrike" dirty="0" smtClean="0">
                          <a:solidFill>
                            <a:schemeClr val="tx1"/>
                          </a:solidFill>
                          <a:latin typeface="Calibri"/>
                        </a:rPr>
                        <a:t>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endParaRPr lang="fr-FR" sz="1100" b="0" i="1" u="none" strike="noStrike" dirty="0" smtClean="0">
                        <a:solidFill>
                          <a:schemeClr val="tx1"/>
                        </a:solidFill>
                        <a:latin typeface="Calibri"/>
                      </a:endParaRPr>
                    </a:p>
                  </a:txBody>
                  <a:tcPr marL="9525" marR="9525" marT="9525" marB="0" anchor="ctr"/>
                </a:tc>
              </a:tr>
              <a:tr h="426305">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 (Euro)</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Somme des remboursements</a:t>
                      </a:r>
                      <a:r>
                        <a:rPr lang="fr-FR" sz="1100" b="0" i="0" u="none" strike="noStrike" baseline="0" dirty="0" smtClean="0">
                          <a:solidFill>
                            <a:schemeClr val="tx1"/>
                          </a:solidFill>
                          <a:latin typeface="Calibri"/>
                        </a:rPr>
                        <a:t> T2A – (Somme des dépenses achat en T1, T2et T3 – (Rétrocession et médicaments et DM liste en sus))</a:t>
                      </a:r>
                      <a:endParaRPr lang="fr-FR" sz="1100" b="0" i="0" u="none" strike="noStrike" dirty="0">
                        <a:solidFill>
                          <a:schemeClr val="tx1"/>
                        </a:solidFill>
                        <a:latin typeface="Calibri"/>
                      </a:endParaRPr>
                    </a:p>
                  </a:txBody>
                  <a:tcPr marL="9525" marR="9525" marT="9525" marB="0" anchor="ctr"/>
                </a:tc>
              </a:tr>
              <a:tr h="33615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432048">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r>
                        <a:rPr lang="fr-FR" sz="1100" dirty="0" smtClean="0">
                          <a:solidFill>
                            <a:schemeClr val="tx1"/>
                          </a:solidFill>
                          <a:latin typeface="Calibri" panose="020F0502020204030204" pitchFamily="34" charset="0"/>
                        </a:rPr>
                        <a:t>GEF et PMSI (ou autre)</a:t>
                      </a:r>
                      <a:endParaRPr lang="fr-FR" sz="1100" dirty="0">
                        <a:solidFill>
                          <a:schemeClr val="tx1"/>
                        </a:solidFill>
                        <a:latin typeface="Calibri" panose="020F0502020204030204" pitchFamily="34" charset="0"/>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35163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à suivre prioritairement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766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6</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2015832759"/>
              </p:ext>
            </p:extLst>
          </p:nvPr>
        </p:nvGraphicFramePr>
        <p:xfrm>
          <a:off x="103436" y="909092"/>
          <a:ext cx="9040564" cy="5681390"/>
        </p:xfrm>
        <a:graphic>
          <a:graphicData uri="http://schemas.openxmlformats.org/drawingml/2006/table">
            <a:tbl>
              <a:tblPr firstRow="1" bandRow="1">
                <a:tableStyleId>{5C22544A-7EE6-4342-B048-85BDC9FD1C3A}</a:tableStyleId>
              </a:tblPr>
              <a:tblGrid>
                <a:gridCol w="1156196"/>
                <a:gridCol w="3312368"/>
                <a:gridCol w="4572000"/>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100" b="1" dirty="0" smtClean="0">
                          <a:latin typeface="Arial" pitchFamily="34" charset="0"/>
                        </a:rPr>
                        <a:t>Poids relatif des achats (achats/T2A)</a:t>
                      </a:r>
                      <a:endParaRPr lang="fr-FR" sz="1100" b="0" i="0" u="none" strike="noStrike" dirty="0">
                        <a:solidFill>
                          <a:srgbClr val="000000"/>
                        </a:solidFill>
                        <a:latin typeface="Calibri"/>
                      </a:endParaRPr>
                    </a:p>
                  </a:txBody>
                  <a:tcPr marL="9525" marR="9525" marT="9525" marB="0" anchor="ctr"/>
                </a:tc>
              </a:tr>
              <a:tr h="318821">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C-PE-P-A-2</a:t>
                      </a:r>
                      <a:endParaRPr lang="fr-FR" sz="1100" b="0" i="0" u="none" strike="noStrike" dirty="0">
                        <a:solidFill>
                          <a:schemeClr val="tx1"/>
                        </a:solidFill>
                        <a:latin typeface="Calibri"/>
                      </a:endParaRPr>
                    </a:p>
                  </a:txBody>
                  <a:tcPr marL="9525" marR="9525" marT="9525" marB="0" anchor="ctr"/>
                </a:tc>
              </a:tr>
              <a:tr h="504056">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Mesure</a:t>
                      </a:r>
                      <a:r>
                        <a:rPr lang="fr-FR" sz="1100" b="0" i="0" u="none" strike="noStrike" baseline="0" dirty="0" smtClean="0">
                          <a:solidFill>
                            <a:schemeClr val="tx1"/>
                          </a:solidFill>
                          <a:latin typeface="Calibri"/>
                        </a:rPr>
                        <a:t> le rapport entre le total (retraité) des dépenses achat (</a:t>
                      </a:r>
                      <a:r>
                        <a:rPr lang="fr-FR" sz="1100" b="0" i="0" u="none" strike="noStrike" baseline="0" dirty="0" err="1" smtClean="0">
                          <a:solidFill>
                            <a:schemeClr val="tx1"/>
                          </a:solidFill>
                          <a:latin typeface="Calibri"/>
                        </a:rPr>
                        <a:t>càd</a:t>
                      </a:r>
                      <a:r>
                        <a:rPr lang="fr-FR" sz="1100" b="0" i="0" u="none" strike="noStrike" baseline="0" dirty="0" smtClean="0">
                          <a:solidFill>
                            <a:schemeClr val="tx1"/>
                          </a:solidFill>
                          <a:latin typeface="Calibri"/>
                        </a:rPr>
                        <a:t> hors rétrocessions et médicament et DM en liste en sus) et les remboursements T2A</a:t>
                      </a:r>
                      <a:endParaRPr lang="fr-FR" sz="1100" b="0" i="0" u="none" strike="noStrike" dirty="0" smtClean="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324671">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a:t>
                      </a: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baseline="0" dirty="0" smtClean="0">
                          <a:solidFill>
                            <a:schemeClr val="tx1"/>
                          </a:solidFill>
                          <a:latin typeface="Calibri"/>
                        </a:rPr>
                        <a:t>(Somme des dépenses achat en T1, T2et T3 – (Rétrocession + médicaments et DM liste en sus)) / </a:t>
                      </a:r>
                      <a:r>
                        <a:rPr lang="fr-FR" sz="1100" b="0" i="0" u="none" strike="noStrike" dirty="0" smtClean="0">
                          <a:solidFill>
                            <a:schemeClr val="tx1"/>
                          </a:solidFill>
                          <a:latin typeface="Calibri"/>
                        </a:rPr>
                        <a:t>Somme des remboursements</a:t>
                      </a:r>
                      <a:r>
                        <a:rPr lang="fr-FR" sz="1100" b="0" i="0" u="none" strike="noStrike" baseline="0" dirty="0" smtClean="0">
                          <a:solidFill>
                            <a:schemeClr val="tx1"/>
                          </a:solidFill>
                          <a:latin typeface="Calibri"/>
                        </a:rPr>
                        <a:t> T2A</a:t>
                      </a:r>
                      <a:endParaRPr lang="fr-FR" sz="1100" b="0" i="0" u="none" strike="noStrike" dirty="0" smtClean="0">
                        <a:solidFill>
                          <a:schemeClr val="tx1"/>
                        </a:solidFill>
                        <a:latin typeface="Calibri"/>
                      </a:endParaRPr>
                    </a:p>
                  </a:txBody>
                  <a:tcPr marL="9525" marR="9525" marT="9525" marB="0" anchor="ctr"/>
                </a:tc>
              </a:tr>
              <a:tr h="365783">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Semestriel</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sz="1400" dirty="0"/>
                    </a:p>
                  </a:txBody>
                  <a:tcPr anchor="ctr"/>
                </a:tc>
                <a:tc>
                  <a:txBody>
                    <a:bodyPr/>
                    <a:lstStyle/>
                    <a:p>
                      <a:r>
                        <a:rPr lang="fr-FR" sz="1100" b="1" dirty="0" smtClean="0"/>
                        <a:t>Quelle</a:t>
                      </a:r>
                      <a:r>
                        <a:rPr lang="fr-FR" sz="1100" b="1" baseline="0" dirty="0" smtClean="0"/>
                        <a:t> est la source des données ?</a:t>
                      </a:r>
                      <a:endParaRPr lang="fr-FR" sz="1100" b="1" dirty="0"/>
                    </a:p>
                  </a:txBody>
                  <a:tcPr marL="9525" marR="9525" marT="9525" marB="0" anchor="ctr"/>
                </a:tc>
                <a:tc>
                  <a:txBody>
                    <a:bodyPr/>
                    <a:lstStyle/>
                    <a:p>
                      <a:r>
                        <a:rPr lang="fr-FR" sz="1100" dirty="0" smtClean="0">
                          <a:latin typeface="Calibri" panose="020F0502020204030204" pitchFamily="34" charset="0"/>
                        </a:rPr>
                        <a:t>Direction des finances et direction des achats</a:t>
                      </a:r>
                      <a:endParaRPr lang="fr-FR" sz="1100" dirty="0">
                        <a:latin typeface="Calibri" panose="020F0502020204030204" pitchFamily="34" charset="0"/>
                      </a:endParaRPr>
                    </a:p>
                  </a:txBody>
                  <a:tcPr marL="9525" marR="9525" marT="9525" marB="0" anchor="ctr"/>
                </a:tc>
              </a:tr>
              <a:tr h="382391">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l"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3</a:t>
                      </a:r>
                      <a:endParaRPr lang="fr-FR" sz="1100" b="0" i="0" u="none" strike="noStrike" dirty="0">
                        <a:solidFill>
                          <a:srgbClr val="000000"/>
                        </a:solidFill>
                        <a:latin typeface="Calibri"/>
                      </a:endParaRPr>
                    </a:p>
                  </a:txBody>
                  <a:tcPr marL="9525" marR="9525" marT="9525" marB="0" anchor="ctr"/>
                </a:tc>
              </a:tr>
              <a:tr h="56407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à suivre prioritairement</a:t>
                      </a:r>
                      <a:endParaRPr lang="fr-FR" sz="1100" b="0" i="0" u="none" strike="noStrike" dirty="0">
                        <a:solidFill>
                          <a:srgbClr val="FF0000"/>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766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7</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3474163500"/>
              </p:ext>
            </p:extLst>
          </p:nvPr>
        </p:nvGraphicFramePr>
        <p:xfrm>
          <a:off x="78036" y="909092"/>
          <a:ext cx="8886451" cy="5730478"/>
        </p:xfrm>
        <a:graphic>
          <a:graphicData uri="http://schemas.openxmlformats.org/drawingml/2006/table">
            <a:tbl>
              <a:tblPr firstRow="1" bandRow="1">
                <a:tableStyleId>{5C22544A-7EE6-4342-B048-85BDC9FD1C3A}</a:tableStyleId>
              </a:tblPr>
              <a:tblGrid>
                <a:gridCol w="1181596"/>
                <a:gridCol w="3240360"/>
                <a:gridCol w="4464495"/>
              </a:tblGrid>
              <a:tr h="328879">
                <a:tc rowSpan="12">
                  <a:txBody>
                    <a:bodyPr/>
                    <a:lstStyle/>
                    <a:p>
                      <a:pPr marL="0" algn="l"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kumimoji="0" lang="fr-FR" sz="1100" b="1" i="0" u="none" strike="noStrike" cap="none" normalizeH="0" baseline="0" dirty="0" smtClean="0">
                          <a:ln>
                            <a:noFill/>
                          </a:ln>
                          <a:solidFill>
                            <a:schemeClr val="bg2"/>
                          </a:solidFill>
                          <a:effectLst/>
                          <a:latin typeface="Arial" pitchFamily="34" charset="0"/>
                        </a:rPr>
                        <a:t>Taux d’évolution des dépenses achat et des remboursements T2A en pluriannuel</a:t>
                      </a:r>
                      <a:endParaRPr lang="fr-FR" sz="1100" b="0" i="0" u="none" strike="noStrike" dirty="0">
                        <a:solidFill>
                          <a:schemeClr val="bg2"/>
                        </a:solidFill>
                        <a:latin typeface="Calibri"/>
                      </a:endParaRPr>
                    </a:p>
                  </a:txBody>
                  <a:tcPr marL="9525" marR="9525" marT="9525" marB="0" anchor="ctr"/>
                </a:tc>
              </a:tr>
              <a:tr h="374903">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6004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8688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C-PE-C-A-1</a:t>
                      </a:r>
                      <a:endParaRPr lang="fr-FR" sz="1100" b="0" i="0" u="none" strike="noStrike" dirty="0">
                        <a:solidFill>
                          <a:schemeClr val="tx1"/>
                        </a:solidFill>
                        <a:latin typeface="Calibri"/>
                      </a:endParaRPr>
                    </a:p>
                  </a:txBody>
                  <a:tcPr marL="9525" marR="9525" marT="9525" marB="0" anchor="ctr"/>
                </a:tc>
              </a:tr>
              <a:tr h="621224">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Mesurer l’évolution</a:t>
                      </a:r>
                      <a:r>
                        <a:rPr lang="fr-FR" sz="1100" b="0" i="0" u="none" strike="noStrike" baseline="0" dirty="0" smtClean="0">
                          <a:solidFill>
                            <a:schemeClr val="tx1"/>
                          </a:solidFill>
                          <a:latin typeface="Calibri"/>
                        </a:rPr>
                        <a:t> des remboursements T2A en miroir avec l’évolution des dépenses  achat T1, T2 (retraité) et T3</a:t>
                      </a:r>
                      <a:endParaRPr lang="fr-FR" sz="1100" b="0" i="0" u="none" strike="noStrike" dirty="0">
                        <a:solidFill>
                          <a:schemeClr val="tx1"/>
                        </a:solidFill>
                        <a:latin typeface="Calibri"/>
                      </a:endParaRPr>
                    </a:p>
                  </a:txBody>
                  <a:tcPr marL="9525" marR="9525" marT="9525" marB="0" anchor="ctr"/>
                </a:tc>
              </a:tr>
              <a:tr h="41619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333207">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algn="l" fontAlgn="ctr"/>
                      <a:r>
                        <a:rPr lang="fr-FR" sz="1100" b="0" i="0" u="none" strike="noStrike" dirty="0" smtClean="0">
                          <a:solidFill>
                            <a:schemeClr val="tx1"/>
                          </a:solidFill>
                          <a:latin typeface="Calibri"/>
                        </a:rPr>
                        <a:t>%</a:t>
                      </a:r>
                      <a:endParaRPr lang="fr-FR" sz="1100" b="0" i="0" u="none" strike="noStrike" dirty="0">
                        <a:solidFill>
                          <a:schemeClr val="tx1"/>
                        </a:solidFill>
                        <a:latin typeface="Calibri"/>
                      </a:endParaRPr>
                    </a:p>
                  </a:txBody>
                  <a:tcPr marL="9525" marR="9525" marT="9525" marB="0" anchor="ctr"/>
                </a:tc>
              </a:tr>
              <a:tr h="426305">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0" i="0" u="none" strike="noStrike" dirty="0" smtClean="0">
                          <a:solidFill>
                            <a:schemeClr val="tx1"/>
                          </a:solidFill>
                          <a:latin typeface="Calibri"/>
                        </a:rPr>
                        <a:t>Formule de calcul</a:t>
                      </a:r>
                    </a:p>
                  </a:txBody>
                  <a:tcPr marL="9525" marR="9525" marT="9525" marB="0" anchor="ctr"/>
                </a:tc>
                <a:tc>
                  <a:txBody>
                    <a:bodyPr/>
                    <a:lstStyle/>
                    <a:p>
                      <a:pPr algn="l" fontAlgn="ctr"/>
                      <a:r>
                        <a:rPr lang="fr-FR" sz="1000" b="0" dirty="0" smtClean="0">
                          <a:solidFill>
                            <a:schemeClr val="tx1"/>
                          </a:solidFill>
                        </a:rPr>
                        <a:t>(</a:t>
                      </a:r>
                      <a:r>
                        <a:rPr lang="fr-FR" sz="1000" b="0" dirty="0" err="1" smtClean="0">
                          <a:solidFill>
                            <a:schemeClr val="tx1"/>
                          </a:solidFill>
                        </a:rPr>
                        <a:t>Dep</a:t>
                      </a:r>
                      <a:r>
                        <a:rPr lang="fr-FR" sz="1000" b="0" baseline="0" dirty="0" smtClean="0">
                          <a:solidFill>
                            <a:schemeClr val="tx1"/>
                          </a:solidFill>
                        </a:rPr>
                        <a:t> </a:t>
                      </a:r>
                      <a:r>
                        <a:rPr lang="fr-FR" sz="1000" b="0" baseline="0" dirty="0" err="1" smtClean="0">
                          <a:solidFill>
                            <a:schemeClr val="tx1"/>
                          </a:solidFill>
                        </a:rPr>
                        <a:t>HAn</a:t>
                      </a:r>
                      <a:r>
                        <a:rPr lang="fr-FR" sz="1000" b="0" dirty="0" smtClean="0">
                          <a:solidFill>
                            <a:schemeClr val="tx1"/>
                          </a:solidFill>
                        </a:rPr>
                        <a:t>-</a:t>
                      </a:r>
                      <a:r>
                        <a:rPr lang="fr-FR" sz="1000" b="0" dirty="0" err="1" smtClean="0">
                          <a:solidFill>
                            <a:schemeClr val="tx1"/>
                          </a:solidFill>
                        </a:rPr>
                        <a:t>Dep</a:t>
                      </a:r>
                      <a:r>
                        <a:rPr lang="fr-FR" sz="1000" b="0" dirty="0" smtClean="0">
                          <a:solidFill>
                            <a:schemeClr val="tx1"/>
                          </a:solidFill>
                        </a:rPr>
                        <a:t> </a:t>
                      </a:r>
                      <a:r>
                        <a:rPr lang="fr-FR" sz="1000" b="0" dirty="0" err="1" smtClean="0">
                          <a:solidFill>
                            <a:schemeClr val="tx1"/>
                          </a:solidFill>
                        </a:rPr>
                        <a:t>HAn</a:t>
                      </a:r>
                      <a:r>
                        <a:rPr lang="fr-FR" sz="1000" b="0" dirty="0" smtClean="0">
                          <a:solidFill>
                            <a:schemeClr val="tx1"/>
                          </a:solidFill>
                        </a:rPr>
                        <a:t>-1/</a:t>
                      </a:r>
                      <a:r>
                        <a:rPr lang="fr-FR" sz="1000" b="0" dirty="0" err="1" smtClean="0">
                          <a:solidFill>
                            <a:schemeClr val="tx1"/>
                          </a:solidFill>
                        </a:rPr>
                        <a:t>Dep</a:t>
                      </a:r>
                      <a:r>
                        <a:rPr lang="fr-FR" sz="1000" b="0" dirty="0" smtClean="0">
                          <a:solidFill>
                            <a:schemeClr val="tx1"/>
                          </a:solidFill>
                        </a:rPr>
                        <a:t> Han-1)*100</a:t>
                      </a:r>
                    </a:p>
                    <a:p>
                      <a:pPr marL="0" marR="0" indent="0" algn="l" defTabSz="914400" rtl="0" eaLnBrk="1" fontAlgn="ctr" latinLnBrk="0" hangingPunct="1">
                        <a:lnSpc>
                          <a:spcPct val="100000"/>
                        </a:lnSpc>
                        <a:spcBef>
                          <a:spcPts val="0"/>
                        </a:spcBef>
                        <a:spcAft>
                          <a:spcPts val="0"/>
                        </a:spcAft>
                        <a:buClrTx/>
                        <a:buSzTx/>
                        <a:buFontTx/>
                        <a:buNone/>
                        <a:tabLst/>
                        <a:defRPr/>
                      </a:pPr>
                      <a:r>
                        <a:rPr lang="fr-FR" sz="1000" b="0" dirty="0" smtClean="0">
                          <a:solidFill>
                            <a:schemeClr val="tx1"/>
                          </a:solidFill>
                        </a:rPr>
                        <a:t>(Rem</a:t>
                      </a:r>
                      <a:r>
                        <a:rPr lang="fr-FR" sz="1000" b="0" baseline="0" dirty="0" smtClean="0">
                          <a:solidFill>
                            <a:schemeClr val="tx1"/>
                          </a:solidFill>
                        </a:rPr>
                        <a:t> T2An</a:t>
                      </a:r>
                      <a:r>
                        <a:rPr lang="fr-FR" sz="1000" b="0" dirty="0" smtClean="0">
                          <a:solidFill>
                            <a:schemeClr val="tx1"/>
                          </a:solidFill>
                        </a:rPr>
                        <a:t>-Rem</a:t>
                      </a:r>
                      <a:r>
                        <a:rPr lang="fr-FR" sz="1000" b="0" baseline="0" dirty="0" smtClean="0">
                          <a:solidFill>
                            <a:schemeClr val="tx1"/>
                          </a:solidFill>
                        </a:rPr>
                        <a:t> T2A</a:t>
                      </a:r>
                      <a:r>
                        <a:rPr lang="fr-FR" sz="1000" b="0" dirty="0" smtClean="0">
                          <a:solidFill>
                            <a:schemeClr val="tx1"/>
                          </a:solidFill>
                        </a:rPr>
                        <a:t>n-1/Rem</a:t>
                      </a:r>
                      <a:r>
                        <a:rPr lang="fr-FR" sz="1000" b="0" baseline="0" dirty="0" smtClean="0">
                          <a:solidFill>
                            <a:schemeClr val="tx1"/>
                          </a:solidFill>
                        </a:rPr>
                        <a:t> T2A</a:t>
                      </a:r>
                      <a:r>
                        <a:rPr lang="fr-FR" sz="1000" b="0" dirty="0" smtClean="0">
                          <a:solidFill>
                            <a:schemeClr val="tx1"/>
                          </a:solidFill>
                        </a:rPr>
                        <a:t>n-1)*100</a:t>
                      </a:r>
                      <a:endParaRPr lang="fr-FR" sz="1000" b="0" i="0" u="none" strike="noStrike" dirty="0" smtClean="0">
                        <a:solidFill>
                          <a:schemeClr val="tx1"/>
                        </a:solidFill>
                        <a:latin typeface="Calibri"/>
                      </a:endParaRPr>
                    </a:p>
                    <a:p>
                      <a:pPr algn="l" fontAlgn="ctr"/>
                      <a:r>
                        <a:rPr lang="fr-FR" sz="1100" b="0" i="0" u="none" strike="noStrike" dirty="0" smtClean="0">
                          <a:solidFill>
                            <a:schemeClr val="tx1"/>
                          </a:solidFill>
                          <a:latin typeface="Calibri"/>
                        </a:rPr>
                        <a:t>Graphique</a:t>
                      </a:r>
                      <a:r>
                        <a:rPr lang="fr-FR" sz="1100" b="0" i="0" u="none" strike="noStrike" baseline="0" dirty="0" smtClean="0">
                          <a:solidFill>
                            <a:schemeClr val="tx1"/>
                          </a:solidFill>
                          <a:latin typeface="Calibri"/>
                        </a:rPr>
                        <a:t> à courbe</a:t>
                      </a:r>
                      <a:endParaRPr lang="fr-FR" sz="1100" b="0" i="0" u="none" strike="noStrike" dirty="0">
                        <a:solidFill>
                          <a:schemeClr val="tx1"/>
                        </a:solidFill>
                        <a:latin typeface="Calibri"/>
                      </a:endParaRPr>
                    </a:p>
                  </a:txBody>
                  <a:tcPr marL="9525" marR="9525" marT="9525" marB="0" anchor="ctr"/>
                </a:tc>
              </a:tr>
              <a:tr h="36865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280422">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latin typeface="Calibri" panose="020F0502020204030204" pitchFamily="34" charset="0"/>
                        </a:rPr>
                        <a:t>Direction des finances et direction des achats</a:t>
                      </a:r>
                      <a:endParaRPr lang="fr-FR" sz="1100" dirty="0">
                        <a:solidFill>
                          <a:schemeClr val="tx1"/>
                        </a:solidFill>
                        <a:latin typeface="Calibri" panose="020F0502020204030204" pitchFamily="34" charset="0"/>
                      </a:endParaRPr>
                    </a:p>
                  </a:txBody>
                  <a:tcPr marL="9525" marR="9525" marT="9525" marB="0" anchor="ctr"/>
                </a:tc>
              </a:tr>
              <a:tr h="382391">
                <a:tc rowSpan="3">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l"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rgbClr val="000000"/>
                          </a:solidFill>
                          <a:latin typeface="Calibri"/>
                        </a:rPr>
                        <a:t>Niveau de </a:t>
                      </a:r>
                      <a:r>
                        <a:rPr lang="fr-FR" sz="1200" b="1" i="0" u="none" strike="noStrike" dirty="0" smtClean="0">
                          <a:solidFill>
                            <a:srgbClr val="000000"/>
                          </a:solidFill>
                          <a:latin typeface="Calibri"/>
                        </a:rPr>
                        <a:t>difficulté</a:t>
                      </a:r>
                      <a:r>
                        <a:rPr lang="fr-FR" sz="1200" b="1" i="0" u="none" strike="noStrike" baseline="0" dirty="0" smtClean="0">
                          <a:solidFill>
                            <a:srgbClr val="000000"/>
                          </a:solidFill>
                          <a:latin typeface="Calibri"/>
                        </a:rPr>
                        <a:t> de mise en œuvre  (1-5)</a:t>
                      </a:r>
                      <a:endParaRPr lang="fr-FR" sz="1200" b="1" i="0" u="none" strike="noStrike" dirty="0">
                        <a:solidFill>
                          <a:srgbClr val="000000"/>
                        </a:solidFill>
                        <a:latin typeface="Calibri"/>
                      </a:endParaRPr>
                    </a:p>
                  </a:txBody>
                  <a:tcPr marL="9525" marR="9525" marT="9525" marB="0" anchor="ctr"/>
                </a:tc>
                <a:tc>
                  <a:txBody>
                    <a:bodyPr/>
                    <a:lstStyle/>
                    <a:p>
                      <a:pPr algn="l" fontAlgn="ctr"/>
                      <a:r>
                        <a:rPr lang="fr-FR" sz="1100" b="0" i="0" u="none" strike="noStrike" dirty="0" smtClean="0">
                          <a:solidFill>
                            <a:srgbClr val="000000"/>
                          </a:solidFill>
                          <a:latin typeface="Calibri"/>
                        </a:rPr>
                        <a:t>3</a:t>
                      </a:r>
                      <a:endParaRPr lang="fr-FR" sz="1100" b="0" i="0" u="none" strike="noStrike" dirty="0">
                        <a:solidFill>
                          <a:srgbClr val="000000"/>
                        </a:solidFill>
                        <a:latin typeface="Calibri"/>
                      </a:endParaRPr>
                    </a:p>
                  </a:txBody>
                  <a:tcPr marL="9525" marR="9525" marT="9525" marB="0" anchor="ctr"/>
                </a:tc>
              </a:tr>
              <a:tr h="337689">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rgbClr val="000000"/>
                          </a:solidFill>
                          <a:latin typeface="Calibri"/>
                        </a:rPr>
                        <a:t>Indicateur dont le suivi est conseillé</a:t>
                      </a:r>
                      <a:endParaRPr lang="fr-FR" sz="1100" b="0" i="0" u="none" strike="noStrike" dirty="0">
                        <a:solidFill>
                          <a:srgbClr val="FF0000"/>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766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8</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265815241"/>
              </p:ext>
            </p:extLst>
          </p:nvPr>
        </p:nvGraphicFramePr>
        <p:xfrm>
          <a:off x="116136" y="909093"/>
          <a:ext cx="8873752" cy="5444257"/>
        </p:xfrm>
        <a:graphic>
          <a:graphicData uri="http://schemas.openxmlformats.org/drawingml/2006/table">
            <a:tbl>
              <a:tblPr firstRow="1" bandRow="1">
                <a:tableStyleId>{5C22544A-7EE6-4342-B048-85BDC9FD1C3A}</a:tableStyleId>
              </a:tblPr>
              <a:tblGrid>
                <a:gridCol w="1241779"/>
                <a:gridCol w="3239485"/>
                <a:gridCol w="4392488"/>
              </a:tblGrid>
              <a:tr h="342518">
                <a:tc rowSpan="12">
                  <a:txBody>
                    <a:bodyPr/>
                    <a:lstStyle/>
                    <a:p>
                      <a:pPr marL="0" algn="l"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ctr" fontAlgn="ctr"/>
                      <a:r>
                        <a:rPr lang="fr-FR" sz="1100" b="1" dirty="0" smtClean="0">
                          <a:latin typeface="Arial" pitchFamily="34" charset="0"/>
                        </a:rPr>
                        <a:t>Poids relatif des gains investissement </a:t>
                      </a:r>
                      <a:br>
                        <a:rPr lang="fr-FR" sz="1100" b="1" dirty="0" smtClean="0">
                          <a:latin typeface="Arial" pitchFamily="34" charset="0"/>
                        </a:rPr>
                      </a:br>
                      <a:r>
                        <a:rPr lang="fr-FR" sz="1100" b="1" dirty="0" smtClean="0">
                          <a:latin typeface="Arial" pitchFamily="34" charset="0"/>
                        </a:rPr>
                        <a:t>dans les gains achat de l'année</a:t>
                      </a:r>
                      <a:endParaRPr lang="fr-FR" sz="1100" b="0" i="0" u="none" strike="noStrike" dirty="0">
                        <a:solidFill>
                          <a:srgbClr val="000000"/>
                        </a:solidFill>
                        <a:latin typeface="Calibri"/>
                      </a:endParaRPr>
                    </a:p>
                  </a:txBody>
                  <a:tcPr marL="9525" marR="9525" marT="9525" marB="0" anchor="ctr"/>
                </a:tc>
              </a:tr>
              <a:tr h="30088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pilotage</a:t>
                      </a:r>
                    </a:p>
                  </a:txBody>
                  <a:tcPr marL="9525" marR="9525" marT="9525" marB="0" anchor="ctr"/>
                </a:tc>
              </a:tr>
              <a:tr h="617104">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 de gains sur périmètre traité</a:t>
                      </a:r>
                      <a:r>
                        <a:rPr lang="fr-FR" sz="1100" b="0" i="0" u="none" strike="noStrike" baseline="0" dirty="0" smtClean="0">
                          <a:solidFill>
                            <a:schemeClr val="tx1"/>
                          </a:solidFill>
                          <a:latin typeface="Calibri"/>
                        </a:rPr>
                        <a:t>         :  3% à  6% suivant années   </a:t>
                      </a:r>
                      <a:br>
                        <a:rPr lang="fr-FR" sz="1100" b="0" i="0" u="none" strike="noStrike" baseline="0" dirty="0" smtClean="0">
                          <a:solidFill>
                            <a:schemeClr val="tx1"/>
                          </a:solidFill>
                          <a:latin typeface="Calibri"/>
                        </a:rPr>
                      </a:br>
                      <a:r>
                        <a:rPr lang="fr-FR" sz="1100" b="0" i="0" u="none" strike="noStrike" dirty="0" smtClean="0">
                          <a:solidFill>
                            <a:schemeClr val="tx1"/>
                          </a:solidFill>
                          <a:latin typeface="Calibri"/>
                        </a:rPr>
                        <a:t>% de gains sur périmètre traitable</a:t>
                      </a:r>
                      <a:r>
                        <a:rPr lang="fr-FR" sz="1100" b="0" i="0" u="none" strike="noStrike" baseline="0" dirty="0" smtClean="0">
                          <a:solidFill>
                            <a:schemeClr val="tx1"/>
                          </a:solidFill>
                          <a:latin typeface="Calibri"/>
                        </a:rPr>
                        <a:t>   :  1,5% à  4% suivant années</a:t>
                      </a:r>
                      <a:br>
                        <a:rPr lang="fr-FR" sz="1100" b="0" i="0" u="none" strike="noStrike" baseline="0" dirty="0" smtClean="0">
                          <a:solidFill>
                            <a:schemeClr val="tx1"/>
                          </a:solidFill>
                          <a:latin typeface="Calibri"/>
                        </a:rPr>
                      </a:br>
                      <a:r>
                        <a:rPr lang="fr-FR" sz="1100" b="0" i="0" u="none" strike="noStrike" baseline="0" dirty="0" smtClean="0">
                          <a:solidFill>
                            <a:schemeClr val="tx1"/>
                          </a:solidFill>
                          <a:latin typeface="Calibri"/>
                        </a:rPr>
                        <a:t>Nb :  Valeurs à déduire des objectifs CPOM et des bonnes pratiques</a:t>
                      </a:r>
                      <a:endParaRPr lang="fr-FR" sz="1100" b="0" i="0" u="none" strike="noStrike" dirty="0">
                        <a:solidFill>
                          <a:schemeClr val="tx1"/>
                        </a:solidFill>
                        <a:latin typeface="Calibri"/>
                      </a:endParaRPr>
                    </a:p>
                  </a:txBody>
                  <a:tcPr marL="9525" marR="9525" marT="9525" marB="0" anchor="ctr"/>
                </a:tc>
              </a:tr>
              <a:tr h="393016">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P-PE-C-A-2</a:t>
                      </a:r>
                      <a:endParaRPr lang="fr-FR" sz="1100" b="0" i="0" u="none" strike="noStrike" dirty="0">
                        <a:solidFill>
                          <a:schemeClr val="tx1"/>
                        </a:solidFill>
                        <a:latin typeface="Calibri"/>
                      </a:endParaRPr>
                    </a:p>
                  </a:txBody>
                  <a:tcPr marL="9525" marR="9525" marT="9525" marB="0" anchor="ctr"/>
                </a:tc>
              </a:tr>
              <a:tr h="38576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Mesure</a:t>
                      </a:r>
                      <a:r>
                        <a:rPr lang="fr-FR" sz="1100" b="0" i="0" u="none" strike="noStrike" baseline="0" dirty="0" smtClean="0">
                          <a:solidFill>
                            <a:schemeClr val="tx1"/>
                          </a:solidFill>
                          <a:latin typeface="Calibri"/>
                        </a:rPr>
                        <a:t> le rapport entre le montant total des gains réalisés  sur les achat d’investissement dans l’année et le montant total des gains achat de l’année</a:t>
                      </a:r>
                      <a:endParaRPr lang="fr-FR" sz="1100" b="0" i="0" u="none" strike="noStrike" dirty="0" smtClean="0">
                        <a:solidFill>
                          <a:schemeClr val="tx1"/>
                        </a:solidFill>
                        <a:latin typeface="Calibri"/>
                      </a:endParaRPr>
                    </a:p>
                  </a:txBody>
                  <a:tcPr marL="9525" marR="9525" marT="9525" marB="0" anchor="ctr"/>
                </a:tc>
              </a:tr>
              <a:tr h="29763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08536">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250987">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a:t>
                      </a:r>
                    </a:p>
                  </a:txBody>
                  <a:tcPr marL="9525" marR="9525" marT="9525" marB="0" anchor="ctr"/>
                </a:tc>
              </a:tr>
              <a:tr h="42347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baseline="0" dirty="0" smtClean="0">
                          <a:solidFill>
                            <a:schemeClr val="tx1"/>
                          </a:solidFill>
                          <a:latin typeface="Calibri"/>
                        </a:rPr>
                        <a:t>Montant total des gains achat de l’année en investissement / </a:t>
                      </a:r>
                      <a:r>
                        <a:rPr lang="fr-FR" sz="1100" b="0" i="0" u="none" strike="noStrike" dirty="0" smtClean="0">
                          <a:solidFill>
                            <a:schemeClr val="tx1"/>
                          </a:solidFill>
                          <a:latin typeface="Calibri"/>
                        </a:rPr>
                        <a:t>Montant total des gains achat de</a:t>
                      </a:r>
                      <a:r>
                        <a:rPr lang="fr-FR" sz="1100" b="0" i="0" u="none" strike="noStrike" baseline="0" dirty="0" smtClean="0">
                          <a:solidFill>
                            <a:schemeClr val="tx1"/>
                          </a:solidFill>
                          <a:latin typeface="Calibri"/>
                        </a:rPr>
                        <a:t> l’année</a:t>
                      </a:r>
                      <a:endParaRPr lang="fr-FR" sz="1100" b="0" i="0" u="none" strike="noStrike" dirty="0" smtClean="0">
                        <a:solidFill>
                          <a:schemeClr val="tx1"/>
                        </a:solidFill>
                        <a:latin typeface="Calibri"/>
                      </a:endParaRPr>
                    </a:p>
                  </a:txBody>
                  <a:tcPr marL="9525" marR="9525" marT="9525" marB="0" anchor="ctr"/>
                </a:tc>
              </a:tr>
              <a:tr h="291827">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Annuelle</a:t>
                      </a:r>
                      <a:endParaRPr lang="fr-FR" sz="1100" b="0" i="0" u="none" strike="noStrike" dirty="0">
                        <a:solidFill>
                          <a:schemeClr val="tx1"/>
                        </a:solidFill>
                        <a:latin typeface="Calibri"/>
                      </a:endParaRPr>
                    </a:p>
                  </a:txBody>
                  <a:tcPr marL="9525" marR="9525" marT="9525" marB="0" anchor="ctr"/>
                </a:tc>
              </a:tr>
              <a:tr h="28612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Trimestriel</a:t>
                      </a:r>
                      <a:endParaRPr lang="fr-FR" sz="1100" b="0" i="0" u="none" strike="noStrike" dirty="0">
                        <a:solidFill>
                          <a:schemeClr val="tx1"/>
                        </a:solidFill>
                        <a:latin typeface="Calibri"/>
                      </a:endParaRPr>
                    </a:p>
                  </a:txBody>
                  <a:tcPr marL="9525" marR="9525" marT="9525" marB="0" anchor="ctr"/>
                </a:tc>
              </a:tr>
              <a:tr h="357652">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r>
                        <a:rPr lang="fr-FR" sz="1100" dirty="0" smtClean="0">
                          <a:solidFill>
                            <a:schemeClr val="tx1"/>
                          </a:solidFill>
                          <a:latin typeface="Calibri" panose="020F0502020204030204" pitchFamily="34" charset="0"/>
                        </a:rPr>
                        <a:t>Direction des achats</a:t>
                      </a:r>
                      <a:endParaRPr lang="fr-FR" sz="1100" dirty="0">
                        <a:solidFill>
                          <a:schemeClr val="tx1"/>
                        </a:solidFill>
                        <a:latin typeface="Calibri" panose="020F0502020204030204" pitchFamily="34" charset="0"/>
                      </a:endParaRPr>
                    </a:p>
                  </a:txBody>
                  <a:tcPr marL="9525" marR="9525" marT="9525" marB="0" anchor="ctr"/>
                </a:tc>
              </a:tr>
              <a:tr h="286122">
                <a:tc rowSpan="3">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l"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1</a:t>
                      </a:r>
                      <a:endParaRPr lang="fr-FR" sz="1100" b="0" i="0" u="none" strike="noStrike" dirty="0">
                        <a:solidFill>
                          <a:schemeClr val="tx1"/>
                        </a:solidFill>
                        <a:latin typeface="Calibri"/>
                      </a:endParaRPr>
                    </a:p>
                  </a:txBody>
                  <a:tcPr marL="9525" marR="9525" marT="9525" marB="0" anchor="ctr"/>
                </a:tc>
              </a:tr>
              <a:tr h="459796">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Indicateur dont le suivi est conseillé</a:t>
                      </a:r>
                      <a:endParaRPr lang="fr-FR" sz="1100" b="0" i="0" u="none" strike="noStrike" dirty="0">
                        <a:solidFill>
                          <a:schemeClr val="tx1"/>
                        </a:solidFill>
                        <a:latin typeface="Calibri"/>
                      </a:endParaRPr>
                    </a:p>
                  </a:txBody>
                  <a:tcPr marL="9525" marR="9525" marT="9525" marB="0" anchor="ctr"/>
                </a:tc>
              </a:tr>
              <a:tr h="340530">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rgbClr val="000000"/>
                          </a:solidFill>
                          <a:latin typeface="Calibri"/>
                        </a:rPr>
                        <a:t>Date de 1</a:t>
                      </a:r>
                      <a:r>
                        <a:rPr lang="fr-FR" sz="1200" b="1" i="0" u="none" strike="noStrike" baseline="30000" dirty="0" smtClean="0">
                          <a:solidFill>
                            <a:srgbClr val="000000"/>
                          </a:solidFill>
                          <a:latin typeface="Calibri"/>
                        </a:rPr>
                        <a:t>ère</a:t>
                      </a:r>
                      <a:r>
                        <a:rPr lang="fr-FR" sz="1200" b="1" i="0" u="none" strike="noStrike" dirty="0" smtClean="0">
                          <a:solidFill>
                            <a:srgbClr val="000000"/>
                          </a:solidFill>
                          <a:latin typeface="Calibri"/>
                        </a:rPr>
                        <a:t> mise en œuvre de l’indicateur</a:t>
                      </a:r>
                    </a:p>
                  </a:txBody>
                  <a:tcPr marL="9525" marR="9525" marT="9525" marB="0" anchor="ctr"/>
                </a:tc>
                <a:tc>
                  <a:txBody>
                    <a:bodyPr/>
                    <a:lstStyle/>
                    <a:p>
                      <a:pPr algn="l" fontAlgn="ctr"/>
                      <a:r>
                        <a:rPr lang="fr-FR" sz="1100" b="0" i="0" u="none" strike="noStrike" dirty="0" smtClean="0">
                          <a:solidFill>
                            <a:srgbClr val="000000"/>
                          </a:solidFill>
                          <a:latin typeface="Calibri"/>
                        </a:rPr>
                        <a:t>Janvier 2017</a:t>
                      </a:r>
                      <a:endParaRPr lang="fr-FR" sz="1100" b="0" i="0" u="none" strike="noStrike" dirty="0">
                        <a:solidFill>
                          <a:srgbClr val="000000"/>
                        </a:solidFill>
                        <a:latin typeface="Calibri"/>
                      </a:endParaRPr>
                    </a:p>
                  </a:txBody>
                  <a:tcPr marL="9525" marR="9525" marT="9525" marB="0" anchor="ctr"/>
                </a:tc>
              </a:tr>
            </a:tbl>
          </a:graphicData>
        </a:graphic>
      </p:graphicFrame>
      <p:sp>
        <p:nvSpPr>
          <p:cNvPr id="7" name="Rectangle 6"/>
          <p:cNvSpPr/>
          <p:nvPr/>
        </p:nvSpPr>
        <p:spPr bwMode="auto">
          <a:xfrm>
            <a:off x="251520" y="4639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287B2FE8-F2B6-4956-83DF-BA617F0C299E}" type="slidenum">
              <a:rPr lang="fr-FR" smtClean="0"/>
              <a:pPr>
                <a:defRPr/>
              </a:pPr>
              <a:t>9</a:t>
            </a:fld>
            <a:r>
              <a:rPr lang="fr-FR" smtClean="0"/>
              <a:t> </a:t>
            </a:r>
            <a:endParaRPr lang="fr-FR"/>
          </a:p>
        </p:txBody>
      </p:sp>
      <p:graphicFrame>
        <p:nvGraphicFramePr>
          <p:cNvPr id="10" name="Tableau 9"/>
          <p:cNvGraphicFramePr>
            <a:graphicFrameLocks noGrp="1"/>
          </p:cNvGraphicFramePr>
          <p:nvPr>
            <p:extLst>
              <p:ext uri="{D42A27DB-BD31-4B8C-83A1-F6EECF244321}">
                <p14:modId xmlns:p14="http://schemas.microsoft.com/office/powerpoint/2010/main" val="2426369912"/>
              </p:ext>
            </p:extLst>
          </p:nvPr>
        </p:nvGraphicFramePr>
        <p:xfrm>
          <a:off x="103436" y="883692"/>
          <a:ext cx="9040564" cy="5192203"/>
        </p:xfrm>
        <a:graphic>
          <a:graphicData uri="http://schemas.openxmlformats.org/drawingml/2006/table">
            <a:tbl>
              <a:tblPr firstRow="1" bandRow="1">
                <a:tableStyleId>{5C22544A-7EE6-4342-B048-85BDC9FD1C3A}</a:tableStyleId>
              </a:tblPr>
              <a:tblGrid>
                <a:gridCol w="1156196"/>
                <a:gridCol w="3744416"/>
                <a:gridCol w="4139952"/>
              </a:tblGrid>
              <a:tr h="328879">
                <a:tc rowSpan="12">
                  <a:txBody>
                    <a:bodyPr/>
                    <a:lstStyle/>
                    <a:p>
                      <a:pPr marL="0" algn="ctr" defTabSz="914400" rtl="0" eaLnBrk="1" fontAlgn="ctr" latinLnBrk="0" hangingPunct="1"/>
                      <a:r>
                        <a:rPr lang="fr-FR" sz="1400" b="1" i="0" u="none" strike="noStrike" kern="1200" dirty="0" smtClean="0">
                          <a:solidFill>
                            <a:srgbClr val="000000"/>
                          </a:solidFill>
                          <a:latin typeface="Calibri"/>
                          <a:ea typeface="+mn-ea"/>
                          <a:cs typeface="+mn-cs"/>
                        </a:rPr>
                        <a:t>Informations générales</a:t>
                      </a:r>
                    </a:p>
                  </a:txBody>
                  <a:tcPr anchor="ctr"/>
                </a:tc>
                <a:tc>
                  <a:txBody>
                    <a:bodyPr/>
                    <a:lstStyle/>
                    <a:p>
                      <a:pPr algn="ctr" fontAlgn="ctr"/>
                      <a:r>
                        <a:rPr lang="fr-FR" sz="1200" b="1" i="0" u="none" strike="noStrike" dirty="0" smtClean="0">
                          <a:solidFill>
                            <a:schemeClr val="bg1"/>
                          </a:solidFill>
                          <a:latin typeface="Calibri"/>
                        </a:rPr>
                        <a:t>Caractéristiques</a:t>
                      </a:r>
                      <a:r>
                        <a:rPr lang="fr-FR" sz="1200" b="1" i="0" u="none" strike="noStrike" baseline="0" dirty="0" smtClean="0">
                          <a:solidFill>
                            <a:schemeClr val="bg1"/>
                          </a:solidFill>
                          <a:latin typeface="Calibri"/>
                        </a:rPr>
                        <a:t> </a:t>
                      </a:r>
                      <a:r>
                        <a:rPr lang="fr-FR" sz="1200" b="1" i="0" u="none" strike="noStrike" dirty="0" smtClean="0">
                          <a:solidFill>
                            <a:schemeClr val="bg1"/>
                          </a:solidFill>
                          <a:latin typeface="Calibri"/>
                        </a:rPr>
                        <a:t>de l’indicateur</a:t>
                      </a:r>
                      <a:endParaRPr lang="fr-FR" sz="1200" b="1" i="0" u="none" strike="noStrike" dirty="0">
                        <a:solidFill>
                          <a:schemeClr val="bg1"/>
                        </a:solidFill>
                        <a:latin typeface="Calibri"/>
                      </a:endParaRPr>
                    </a:p>
                  </a:txBody>
                  <a:tcPr marL="9525" marR="9525" marT="9525" marB="0" anchor="ctr"/>
                </a:tc>
                <a:tc>
                  <a:txBody>
                    <a:bodyPr/>
                    <a:lstStyle/>
                    <a:p>
                      <a:pPr algn="l" fontAlgn="ctr"/>
                      <a:r>
                        <a:rPr lang="fr-FR" sz="1100" b="1" dirty="0" smtClean="0">
                          <a:latin typeface="Arial" pitchFamily="34" charset="0"/>
                        </a:rPr>
                        <a:t>Bilan économique des marchés de</a:t>
                      </a:r>
                      <a:r>
                        <a:rPr lang="fr-FR" sz="1100" b="1" baseline="0" dirty="0" smtClean="0">
                          <a:latin typeface="Arial" pitchFamily="34" charset="0"/>
                        </a:rPr>
                        <a:t> l’année</a:t>
                      </a:r>
                      <a:endParaRPr lang="fr-FR" sz="1100" b="0" i="0" u="none" strike="noStrike" dirty="0">
                        <a:solidFill>
                          <a:srgbClr val="000000"/>
                        </a:solidFill>
                        <a:latin typeface="Calibri"/>
                      </a:endParaRPr>
                    </a:p>
                  </a:txBody>
                  <a:tcPr marL="9525" marR="9525" marT="9525" marB="0" anchor="ctr"/>
                </a:tc>
              </a:tr>
              <a:tr h="390829">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Nature</a:t>
                      </a:r>
                      <a:r>
                        <a:rPr lang="fr-FR" sz="1200" b="1" i="0" u="none" strike="noStrike" baseline="0" dirty="0" smtClean="0">
                          <a:solidFill>
                            <a:schemeClr val="tx1"/>
                          </a:solidFill>
                          <a:latin typeface="Calibri"/>
                        </a:rPr>
                        <a:t> de l’indicateur</a:t>
                      </a:r>
                      <a:endParaRPr lang="fr-FR" sz="1200" b="1" i="0" u="none" strike="noStrike" dirty="0" smtClean="0">
                        <a:solidFill>
                          <a:schemeClr val="tx1"/>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Indicateur de communication</a:t>
                      </a:r>
                    </a:p>
                  </a:txBody>
                  <a:tcPr marL="9525" marR="9525" marT="9525" marB="0" anchor="ctr"/>
                </a:tc>
              </a:tr>
              <a:tr h="3134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Objectif cible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Sans objet</a:t>
                      </a:r>
                      <a:endParaRPr lang="fr-FR" sz="1100" b="0" i="0" u="none" strike="noStrike" dirty="0">
                        <a:solidFill>
                          <a:schemeClr val="tx1"/>
                        </a:solidFill>
                        <a:latin typeface="Calibri"/>
                      </a:endParaRPr>
                    </a:p>
                  </a:txBody>
                  <a:tcPr marL="9525" marR="9525" marT="9525" marB="0" anchor="ctr"/>
                </a:tc>
              </a:tr>
              <a:tr h="340280">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Numéro de l’indicateur</a:t>
                      </a:r>
                    </a:p>
                  </a:txBody>
                  <a:tcPr marL="9525" marR="9525" marT="9525" marB="0" anchor="ctr"/>
                </a:tc>
                <a:tc>
                  <a:txBody>
                    <a:bodyPr/>
                    <a:lstStyle/>
                    <a:p>
                      <a:pPr algn="l" fontAlgn="ctr"/>
                      <a:r>
                        <a:rPr lang="fr-FR" sz="1100" b="1" i="0" u="none" strike="noStrike" baseline="0" dirty="0" smtClean="0">
                          <a:solidFill>
                            <a:schemeClr val="tx1"/>
                          </a:solidFill>
                          <a:latin typeface="Calibri"/>
                        </a:rPr>
                        <a:t>C-PE-P-S-1</a:t>
                      </a:r>
                      <a:endParaRPr lang="fr-FR" sz="1100" b="0" i="0" u="none" strike="noStrike" dirty="0">
                        <a:solidFill>
                          <a:schemeClr val="tx1"/>
                        </a:solidFill>
                        <a:latin typeface="Calibri"/>
                      </a:endParaRPr>
                    </a:p>
                  </a:txBody>
                  <a:tcPr marL="9525" marR="9525" marT="9525" marB="0" anchor="ctr"/>
                </a:tc>
              </a:tr>
              <a:tr h="451643">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Définition de l'indicateur</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Bilan  sur une année des gains achat et des pertes achat sur les marchés à date d’effet au cours de l’année</a:t>
                      </a:r>
                      <a:r>
                        <a:rPr lang="fr-FR" sz="1100" b="0" i="0" u="none" strike="noStrike" baseline="0" dirty="0" smtClean="0">
                          <a:solidFill>
                            <a:schemeClr val="tx1"/>
                          </a:solidFill>
                          <a:latin typeface="Calibri"/>
                        </a:rPr>
                        <a:t> N. </a:t>
                      </a:r>
                      <a:endParaRPr lang="fr-FR" sz="1100" b="0" i="0" u="none" strike="noStrike" dirty="0">
                        <a:solidFill>
                          <a:schemeClr val="tx1"/>
                        </a:solidFill>
                        <a:latin typeface="Calibri"/>
                      </a:endParaRPr>
                    </a:p>
                  </a:txBody>
                  <a:tcPr marL="9525" marR="9525" marT="9525" marB="0" anchor="ctr"/>
                </a:tc>
              </a:tr>
              <a:tr h="288032">
                <a:tc vMerge="1">
                  <a:txBody>
                    <a:bodyPr/>
                    <a:lstStyle/>
                    <a:p>
                      <a:endParaRPr lang="fr-FR" dirty="0"/>
                    </a:p>
                  </a:txBody>
                  <a:tcPr/>
                </a:tc>
                <a:tc>
                  <a:txBody>
                    <a:bodyPr/>
                    <a:lstStyle/>
                    <a:p>
                      <a:pPr algn="l" fontAlgn="ctr"/>
                      <a:r>
                        <a:rPr lang="fr-FR" sz="1200" b="1" i="0" u="none" strike="noStrike" dirty="0" smtClean="0">
                          <a:solidFill>
                            <a:schemeClr val="tx1"/>
                          </a:solidFill>
                          <a:latin typeface="Calibri"/>
                        </a:rPr>
                        <a:t>Entité responsable de la production de l’indicateur </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Contrôle de gestion achat</a:t>
                      </a:r>
                      <a:endParaRPr lang="fr-FR" sz="1100" b="0" i="0" u="none" strike="noStrike" dirty="0">
                        <a:solidFill>
                          <a:schemeClr val="tx1"/>
                        </a:solidFill>
                        <a:latin typeface="Calibri"/>
                      </a:endParaRPr>
                    </a:p>
                  </a:txBody>
                  <a:tcPr marL="9525" marR="9525" marT="9525" marB="0" anchor="ctr"/>
                </a:tc>
              </a:tr>
              <a:tr h="411264">
                <a:tc vMerge="1">
                  <a:txBody>
                    <a:bodyPr/>
                    <a:lstStyle/>
                    <a:p>
                      <a:endParaRPr lang="fr-FR" dirty="0"/>
                    </a:p>
                  </a:txBody>
                  <a:tcPr/>
                </a:tc>
                <a:tc>
                  <a:txBody>
                    <a:bodyPr/>
                    <a:lstStyle/>
                    <a:p>
                      <a:pPr marL="0" algn="l" defTabSz="914400" rtl="0" eaLnBrk="1" fontAlgn="ctr" latinLnBrk="0" hangingPunct="1"/>
                      <a:r>
                        <a:rPr lang="fr-FR" sz="1200" b="1" i="0" u="none" strike="noStrike" kern="1200" dirty="0" smtClean="0">
                          <a:solidFill>
                            <a:schemeClr val="tx1"/>
                          </a:solidFill>
                          <a:latin typeface="Calibri"/>
                          <a:ea typeface="+mn-ea"/>
                          <a:cs typeface="+mn-cs"/>
                        </a:rPr>
                        <a:t>Qui pilote l’indicateur</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Directeur des achats</a:t>
                      </a:r>
                      <a:br>
                        <a:rPr lang="fr-FR" sz="1100" b="0" i="0" u="none" strike="noStrike" dirty="0" smtClean="0">
                          <a:solidFill>
                            <a:schemeClr val="tx1"/>
                          </a:solidFill>
                          <a:latin typeface="Calibri"/>
                        </a:rPr>
                      </a:br>
                      <a:r>
                        <a:rPr lang="fr-FR" sz="1100" b="0" i="1" u="none" strike="noStrike" dirty="0" smtClean="0">
                          <a:solidFill>
                            <a:schemeClr val="tx1"/>
                          </a:solidFill>
                          <a:latin typeface="Calibri"/>
                        </a:rPr>
                        <a:t>Nb : si définit aussi par famille d’achat : responsable</a:t>
                      </a:r>
                      <a:r>
                        <a:rPr lang="fr-FR" sz="1100" b="0" i="1" u="none" strike="noStrike" baseline="0" dirty="0" smtClean="0">
                          <a:solidFill>
                            <a:schemeClr val="tx1"/>
                          </a:solidFill>
                          <a:latin typeface="Calibri"/>
                        </a:rPr>
                        <a:t> de filière d’achat</a:t>
                      </a:r>
                      <a:endParaRPr lang="fr-FR" sz="1100" b="0" i="1" u="none" strike="noStrike" dirty="0" smtClean="0">
                        <a:solidFill>
                          <a:schemeClr val="tx1"/>
                        </a:solidFill>
                        <a:latin typeface="Calibri"/>
                      </a:endParaRPr>
                    </a:p>
                  </a:txBody>
                  <a:tcPr marL="9525" marR="9525" marT="9525" marB="0" anchor="ctr"/>
                </a:tc>
              </a:tr>
              <a:tr h="252663">
                <a:tc vMerge="1">
                  <a:txBody>
                    <a:bodyPr/>
                    <a:lstStyle/>
                    <a:p>
                      <a:endParaRPr lang="fr-FR" dirty="0"/>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Unité de mesure</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chemeClr val="tx1"/>
                          </a:solidFill>
                          <a:latin typeface="Calibri"/>
                        </a:rPr>
                        <a:t>€ (Euro)</a:t>
                      </a:r>
                    </a:p>
                  </a:txBody>
                  <a:tcPr marL="9525" marR="9525" marT="9525" marB="0" anchor="ctr"/>
                </a:tc>
              </a:tr>
              <a:tr h="288032">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Formule de calcul</a:t>
                      </a:r>
                    </a:p>
                  </a:txBody>
                  <a:tcPr marL="9525" marR="9525" marT="9525" marB="0" anchor="ctr"/>
                </a:tc>
                <a:tc>
                  <a:txBody>
                    <a:bodyPr/>
                    <a:lstStyle/>
                    <a:p>
                      <a:pPr algn="l" fontAlgn="ctr"/>
                      <a:r>
                        <a:rPr lang="fr-FR" sz="1100" b="0" i="0" u="none" strike="noStrike" dirty="0" smtClean="0">
                          <a:solidFill>
                            <a:schemeClr val="tx1"/>
                          </a:solidFill>
                          <a:latin typeface="Calibri"/>
                        </a:rPr>
                        <a:t>Px nouveau marché- px ancien marché x </a:t>
                      </a:r>
                      <a:r>
                        <a:rPr lang="fr-FR" sz="1100" b="0" i="0" u="none" strike="noStrike" dirty="0" err="1" smtClean="0">
                          <a:solidFill>
                            <a:schemeClr val="tx1"/>
                          </a:solidFill>
                          <a:latin typeface="Calibri"/>
                        </a:rPr>
                        <a:t>Qn</a:t>
                      </a:r>
                      <a:r>
                        <a:rPr lang="fr-FR" sz="1100" b="0" i="0" u="none" strike="noStrike" dirty="0" smtClean="0">
                          <a:solidFill>
                            <a:schemeClr val="tx1"/>
                          </a:solidFill>
                          <a:latin typeface="Calibri"/>
                        </a:rPr>
                        <a:t> (</a:t>
                      </a:r>
                      <a:r>
                        <a:rPr lang="fr-FR" sz="1100" b="0" i="0" u="none" strike="noStrike" dirty="0" err="1" smtClean="0">
                          <a:solidFill>
                            <a:schemeClr val="tx1"/>
                          </a:solidFill>
                          <a:latin typeface="Calibri"/>
                        </a:rPr>
                        <a:t>Pn</a:t>
                      </a:r>
                      <a:r>
                        <a:rPr lang="fr-FR" sz="1100" b="0" i="0" u="none" strike="noStrike" dirty="0" smtClean="0">
                          <a:solidFill>
                            <a:schemeClr val="tx1"/>
                          </a:solidFill>
                          <a:latin typeface="Calibri"/>
                        </a:rPr>
                        <a:t>-</a:t>
                      </a:r>
                      <a:r>
                        <a:rPr lang="fr-FR" sz="1100" b="0" i="0" u="none" strike="noStrike" dirty="0" err="1" smtClean="0">
                          <a:solidFill>
                            <a:schemeClr val="tx1"/>
                          </a:solidFill>
                          <a:latin typeface="Calibri"/>
                        </a:rPr>
                        <a:t>Pn</a:t>
                      </a:r>
                      <a:r>
                        <a:rPr lang="fr-FR" sz="1100" b="0" i="0" u="none" strike="noStrike" dirty="0" smtClean="0">
                          <a:solidFill>
                            <a:schemeClr val="tx1"/>
                          </a:solidFill>
                          <a:latin typeface="Calibri"/>
                        </a:rPr>
                        <a:t>-1)</a:t>
                      </a:r>
                      <a:r>
                        <a:rPr lang="fr-FR" sz="1100" b="0" i="0" u="none" strike="noStrike" dirty="0" err="1" smtClean="0">
                          <a:solidFill>
                            <a:schemeClr val="tx1"/>
                          </a:solidFill>
                          <a:latin typeface="Calibri"/>
                        </a:rPr>
                        <a:t>xQn</a:t>
                      </a:r>
                      <a:endParaRPr lang="fr-FR" sz="1100" b="0" i="0" u="none" strike="noStrike" dirty="0">
                        <a:solidFill>
                          <a:schemeClr val="tx1"/>
                        </a:solidFill>
                        <a:latin typeface="Calibri"/>
                      </a:endParaRPr>
                    </a:p>
                  </a:txBody>
                  <a:tcPr marL="9525" marR="9525" marT="9525" marB="0" anchor="ctr"/>
                </a:tc>
              </a:tr>
              <a:tr h="437791">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de production</a:t>
                      </a:r>
                    </a:p>
                  </a:txBody>
                  <a:tcPr marL="9525" marR="9525" marT="9525" marB="0" anchor="ctr"/>
                </a:tc>
                <a:tc>
                  <a:txBody>
                    <a:bodyPr/>
                    <a:lstStyle/>
                    <a:p>
                      <a:pPr algn="l" fontAlgn="ctr"/>
                      <a:r>
                        <a:rPr lang="fr-FR" sz="1100" b="0" i="0" u="none" strike="noStrike" dirty="0" smtClean="0">
                          <a:solidFill>
                            <a:schemeClr val="tx1"/>
                          </a:solidFill>
                          <a:latin typeface="Calibri"/>
                        </a:rPr>
                        <a:t>Semestrielle</a:t>
                      </a:r>
                      <a:endParaRPr lang="fr-FR" sz="1100" b="0" i="0" u="none" strike="noStrike" dirty="0">
                        <a:solidFill>
                          <a:schemeClr val="tx1"/>
                        </a:solidFill>
                        <a:latin typeface="Calibri"/>
                      </a:endParaRPr>
                    </a:p>
                  </a:txBody>
                  <a:tcPr marL="9525" marR="9525" marT="9525" marB="0" anchor="ctr"/>
                </a:tc>
              </a:tr>
              <a:tr h="310838">
                <a:tc vMerge="1">
                  <a:txBody>
                    <a:bodyPr/>
                    <a:lstStyle/>
                    <a:p>
                      <a:endParaRPr lang="fr-FR"/>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Périodicité d’échantillonnage</a:t>
                      </a:r>
                      <a:endParaRPr lang="fr-FR" sz="1200" b="0" i="0" u="none" strike="noStrike" dirty="0" smtClean="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Mensuel</a:t>
                      </a:r>
                      <a:endParaRPr lang="fr-FR" sz="1100" b="0" i="0" u="none" strike="noStrike" dirty="0">
                        <a:solidFill>
                          <a:schemeClr val="tx1"/>
                        </a:solidFill>
                        <a:latin typeface="Calibri"/>
                      </a:endParaRPr>
                    </a:p>
                  </a:txBody>
                  <a:tcPr marL="9525" marR="9525" marT="9525" marB="0" anchor="ctr"/>
                </a:tc>
              </a:tr>
              <a:tr h="360040">
                <a:tc vMerge="1">
                  <a:txBody>
                    <a:bodyPr/>
                    <a:lstStyle/>
                    <a:p>
                      <a:endParaRPr lang="fr-FR" sz="1400" dirty="0"/>
                    </a:p>
                  </a:txBody>
                  <a:tcPr anchor="ctr"/>
                </a:tc>
                <a:tc>
                  <a:txBody>
                    <a:bodyPr/>
                    <a:lstStyle/>
                    <a:p>
                      <a:r>
                        <a:rPr lang="fr-FR" sz="1100" b="1" dirty="0" smtClean="0">
                          <a:solidFill>
                            <a:schemeClr val="tx1"/>
                          </a:solidFill>
                        </a:rPr>
                        <a:t>Quelle</a:t>
                      </a:r>
                      <a:r>
                        <a:rPr lang="fr-FR" sz="1100" b="1" baseline="0" dirty="0" smtClean="0">
                          <a:solidFill>
                            <a:schemeClr val="tx1"/>
                          </a:solidFill>
                        </a:rPr>
                        <a:t> est la source des données ?</a:t>
                      </a:r>
                      <a:endParaRPr lang="fr-FR" sz="1100" b="1" dirty="0">
                        <a:solidFill>
                          <a:schemeClr val="tx1"/>
                        </a:solidFill>
                      </a:endParaRPr>
                    </a:p>
                  </a:txBody>
                  <a:tcPr marL="9525" marR="9525" marT="9525" marB="0" anchor="ctr"/>
                </a:tc>
                <a:tc>
                  <a:txBody>
                    <a:bodyPr/>
                    <a:lstStyle/>
                    <a:p>
                      <a:pPr marL="0" algn="l" defTabSz="914400" rtl="0" eaLnBrk="1" fontAlgn="ctr" latinLnBrk="0" hangingPunct="1"/>
                      <a:r>
                        <a:rPr lang="fr-FR" sz="1100" b="0" i="0" u="none" strike="noStrike" kern="1200" dirty="0" smtClean="0">
                          <a:solidFill>
                            <a:schemeClr val="tx1"/>
                          </a:solidFill>
                          <a:latin typeface="Calibri"/>
                          <a:ea typeface="+mn-ea"/>
                          <a:cs typeface="+mn-cs"/>
                        </a:rPr>
                        <a:t>Contrôle de gestion achat</a:t>
                      </a:r>
                      <a:endParaRPr lang="fr-FR" sz="1100" b="0" i="0" u="none" strike="noStrike" kern="1200" dirty="0">
                        <a:solidFill>
                          <a:schemeClr val="tx1"/>
                        </a:solidFill>
                        <a:latin typeface="Calibri"/>
                        <a:ea typeface="+mn-ea"/>
                        <a:cs typeface="+mn-cs"/>
                      </a:endParaRPr>
                    </a:p>
                  </a:txBody>
                  <a:tcPr marL="9525" marR="9525" marT="9525" marB="0" anchor="ctr"/>
                </a:tc>
              </a:tr>
              <a:tr h="243628">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Priorité/</a:t>
                      </a:r>
                    </a:p>
                    <a:p>
                      <a:pPr marL="0" marR="0" indent="0" algn="ctr" defTabSz="914400" rtl="0" eaLnBrk="1" fontAlgn="ctr" latinLnBrk="0" hangingPunct="1">
                        <a:lnSpc>
                          <a:spcPct val="100000"/>
                        </a:lnSpc>
                        <a:spcBef>
                          <a:spcPts val="0"/>
                        </a:spcBef>
                        <a:spcAft>
                          <a:spcPts val="0"/>
                        </a:spcAft>
                        <a:buClrTx/>
                        <a:buSzTx/>
                        <a:buFontTx/>
                        <a:buNone/>
                        <a:tabLst/>
                        <a:defRPr/>
                      </a:pPr>
                      <a:r>
                        <a:rPr lang="fr-FR" sz="1400" b="1" i="0" u="none" strike="noStrike" kern="1200" dirty="0" smtClean="0">
                          <a:solidFill>
                            <a:srgbClr val="000000"/>
                          </a:solidFill>
                          <a:latin typeface="Calibri"/>
                          <a:ea typeface="+mn-ea"/>
                          <a:cs typeface="+mn-cs"/>
                        </a:rPr>
                        <a:t>faisabilité</a:t>
                      </a:r>
                    </a:p>
                  </a:txBody>
                  <a:tcPr anchor="ctr"/>
                </a:tc>
                <a:tc>
                  <a:txBody>
                    <a:bodyPr/>
                    <a:lstStyle/>
                    <a:p>
                      <a:pPr algn="l" fontAlgn="ctr"/>
                      <a:r>
                        <a:rPr lang="fr-FR" sz="1200" b="1" i="0" u="none" strike="noStrike" baseline="0" dirty="0" smtClean="0">
                          <a:solidFill>
                            <a:schemeClr val="tx1"/>
                          </a:solidFill>
                          <a:latin typeface="Calibri"/>
                        </a:rPr>
                        <a:t>Niveau de </a:t>
                      </a:r>
                      <a:r>
                        <a:rPr lang="fr-FR" sz="1200" b="1" i="0" u="none" strike="noStrike" dirty="0" smtClean="0">
                          <a:solidFill>
                            <a:schemeClr val="tx1"/>
                          </a:solidFill>
                          <a:latin typeface="Calibri"/>
                        </a:rPr>
                        <a:t>difficulté</a:t>
                      </a:r>
                      <a:r>
                        <a:rPr lang="fr-FR" sz="1200" b="1" i="0" u="none" strike="noStrike" baseline="0" dirty="0" smtClean="0">
                          <a:solidFill>
                            <a:schemeClr val="tx1"/>
                          </a:solidFill>
                          <a:latin typeface="Calibri"/>
                        </a:rPr>
                        <a:t> de mise en œuvre  (1-5)</a:t>
                      </a:r>
                      <a:endParaRPr lang="fr-FR" sz="1200" b="1" i="0" u="none" strike="noStrike" dirty="0">
                        <a:solidFill>
                          <a:schemeClr val="tx1"/>
                        </a:solidFill>
                        <a:latin typeface="Calibri"/>
                      </a:endParaRPr>
                    </a:p>
                  </a:txBody>
                  <a:tcPr marL="9525" marR="9525" marT="9525" marB="0" anchor="ctr"/>
                </a:tc>
                <a:tc>
                  <a:txBody>
                    <a:bodyPr/>
                    <a:lstStyle/>
                    <a:p>
                      <a:pPr algn="l" fontAlgn="ctr"/>
                      <a:r>
                        <a:rPr lang="fr-FR" sz="1100" b="0" i="0" u="none" strike="noStrike" dirty="0" smtClean="0">
                          <a:solidFill>
                            <a:schemeClr val="tx1"/>
                          </a:solidFill>
                          <a:latin typeface="Calibri"/>
                        </a:rPr>
                        <a:t>3</a:t>
                      </a:r>
                      <a:endParaRPr lang="fr-FR" sz="1100" b="0" i="0" u="none" strike="noStrike" dirty="0">
                        <a:solidFill>
                          <a:schemeClr val="tx1"/>
                        </a:solidFill>
                        <a:latin typeface="Calibri"/>
                      </a:endParaRPr>
                    </a:p>
                  </a:txBody>
                  <a:tcPr marL="9525" marR="9525" marT="9525" marB="0" anchor="ctr"/>
                </a:tc>
              </a:tr>
              <a:tr h="432048">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baseline="0" dirty="0" smtClean="0">
                          <a:solidFill>
                            <a:schemeClr val="tx1"/>
                          </a:solidFill>
                          <a:latin typeface="Calibri"/>
                        </a:rPr>
                        <a:t>Niveau de</a:t>
                      </a:r>
                      <a:r>
                        <a:rPr lang="fr-FR" sz="1200" b="1" i="0" u="none" strike="noStrike" dirty="0" smtClean="0">
                          <a:solidFill>
                            <a:schemeClr val="tx1"/>
                          </a:solidFill>
                          <a:latin typeface="Calibri"/>
                        </a:rPr>
                        <a:t> priorité de cet indicateur</a:t>
                      </a:r>
                      <a:endParaRPr lang="fr-FR" sz="1200" b="1" i="0" u="none" strike="noStrike" kern="1200" baseline="0" dirty="0" smtClean="0">
                        <a:solidFill>
                          <a:schemeClr val="tx1"/>
                        </a:solidFill>
                        <a:latin typeface="Calibri"/>
                        <a:ea typeface="+mn-ea"/>
                        <a:cs typeface="+mn-cs"/>
                      </a:endParaRPr>
                    </a:p>
                  </a:txBody>
                  <a:tcPr marL="9525" marR="9525" marT="9525" marB="0" anchor="ctr"/>
                </a:tc>
                <a:tc>
                  <a:txBody>
                    <a:bodyPr/>
                    <a:lstStyle/>
                    <a:p>
                      <a:pPr algn="l" fontAlgn="ctr"/>
                      <a:r>
                        <a:rPr lang="fr-FR" sz="1100" b="0" i="0" u="none" strike="noStrike" dirty="0" smtClean="0">
                          <a:solidFill>
                            <a:schemeClr val="tx1"/>
                          </a:solidFill>
                          <a:latin typeface="Calibri"/>
                        </a:rPr>
                        <a:t>Pour aller plus loin (si forte maturité</a:t>
                      </a:r>
                      <a:r>
                        <a:rPr lang="fr-FR" sz="1100" b="0" i="0" u="none" strike="noStrike" baseline="0" dirty="0" smtClean="0">
                          <a:solidFill>
                            <a:schemeClr val="tx1"/>
                          </a:solidFill>
                          <a:latin typeface="Calibri"/>
                        </a:rPr>
                        <a:t> achat)</a:t>
                      </a:r>
                      <a:endParaRPr lang="fr-FR" sz="1100" b="0" i="0" u="none" strike="noStrike" dirty="0">
                        <a:solidFill>
                          <a:schemeClr val="tx1"/>
                        </a:solidFill>
                        <a:latin typeface="Calibri"/>
                      </a:endParaRPr>
                    </a:p>
                  </a:txBody>
                  <a:tcPr marL="9525" marR="9525" marT="9525" marB="0" anchor="ctr"/>
                </a:tc>
              </a:tr>
              <a:tr h="342804">
                <a:tc vMerge="1">
                  <a:txBody>
                    <a:bodyPr/>
                    <a:lstStyle/>
                    <a:p>
                      <a:pPr algn="ctr"/>
                      <a:endParaRPr lang="fr-FR" b="1" dirty="0"/>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200" b="1" i="0" u="none" strike="noStrike" dirty="0" smtClean="0">
                          <a:solidFill>
                            <a:schemeClr val="tx1"/>
                          </a:solidFill>
                          <a:latin typeface="Calibri"/>
                        </a:rPr>
                        <a:t>Date de 1</a:t>
                      </a:r>
                      <a:r>
                        <a:rPr lang="fr-FR" sz="1200" b="1" i="0" u="none" strike="noStrike" baseline="30000" dirty="0" smtClean="0">
                          <a:solidFill>
                            <a:schemeClr val="tx1"/>
                          </a:solidFill>
                          <a:latin typeface="Calibri"/>
                        </a:rPr>
                        <a:t>ère</a:t>
                      </a:r>
                      <a:r>
                        <a:rPr lang="fr-FR" sz="1200" b="1" i="0" u="none" strike="noStrike" dirty="0" smtClean="0">
                          <a:solidFill>
                            <a:schemeClr val="tx1"/>
                          </a:solidFill>
                          <a:latin typeface="Calibri"/>
                        </a:rPr>
                        <a:t> mise en œuvre de l’indicateur</a:t>
                      </a:r>
                    </a:p>
                  </a:txBody>
                  <a:tcPr marL="9525" marR="9525" marT="9525" marB="0" anchor="ctr"/>
                </a:tc>
                <a:tc>
                  <a:txBody>
                    <a:bodyPr/>
                    <a:lstStyle/>
                    <a:p>
                      <a:pPr algn="l" fontAlgn="ctr"/>
                      <a:r>
                        <a:rPr lang="fr-FR" sz="1100" b="0" i="0" u="none" strike="noStrike" dirty="0" smtClean="0">
                          <a:solidFill>
                            <a:schemeClr val="tx1"/>
                          </a:solidFill>
                          <a:latin typeface="Calibri"/>
                        </a:rPr>
                        <a:t>Facultatif</a:t>
                      </a:r>
                      <a:r>
                        <a:rPr lang="fr-FR" sz="1100" b="0" i="0" u="none" strike="noStrike" baseline="0" dirty="0" smtClean="0">
                          <a:solidFill>
                            <a:schemeClr val="tx1"/>
                          </a:solidFill>
                          <a:latin typeface="Calibri"/>
                        </a:rPr>
                        <a:t> 2017, à réinterroger en 2018</a:t>
                      </a:r>
                      <a:endParaRPr lang="fr-FR" sz="1100" b="0" i="0" u="none" strike="noStrike" dirty="0">
                        <a:solidFill>
                          <a:schemeClr val="tx1"/>
                        </a:solidFill>
                        <a:latin typeface="Calibri"/>
                      </a:endParaRPr>
                    </a:p>
                  </a:txBody>
                  <a:tcPr marL="9525" marR="9525" marT="9525" marB="0" anchor="ctr"/>
                </a:tc>
              </a:tr>
            </a:tbl>
          </a:graphicData>
        </a:graphic>
      </p:graphicFrame>
      <p:sp>
        <p:nvSpPr>
          <p:cNvPr id="7" name="Rectangle 6"/>
          <p:cNvSpPr/>
          <p:nvPr/>
        </p:nvSpPr>
        <p:spPr bwMode="auto">
          <a:xfrm>
            <a:off x="251520" y="438572"/>
            <a:ext cx="8352928" cy="28803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77900" rtl="0" eaLnBrk="1" fontAlgn="base" latinLnBrk="0" hangingPunct="1">
              <a:lnSpc>
                <a:spcPct val="100000"/>
              </a:lnSpc>
              <a:spcBef>
                <a:spcPct val="0"/>
              </a:spcBef>
              <a:spcAft>
                <a:spcPct val="0"/>
              </a:spcAft>
              <a:buClrTx/>
              <a:buSzTx/>
              <a:buFontTx/>
              <a:buNone/>
              <a:tabLst/>
            </a:pPr>
            <a:r>
              <a:rPr lang="fr-FR" sz="1600" b="1" dirty="0" smtClean="0">
                <a:latin typeface="Arial" pitchFamily="34" charset="0"/>
              </a:rPr>
              <a:t>Indicateurs de performance achat</a:t>
            </a:r>
            <a:endParaRPr kumimoji="0" lang="fr-FR" sz="16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9299138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10.xml><?xml version="1.0" encoding="utf-8"?>
<p:tagLst xmlns:a="http://schemas.openxmlformats.org/drawingml/2006/main" xmlns:r="http://schemas.openxmlformats.org/officeDocument/2006/relationships" xmlns:p="http://schemas.openxmlformats.org/presentationml/2006/main">
  <p:tag name="NAME" val="Logo"/>
</p:tagLst>
</file>

<file path=ppt/tags/tag111.xml><?xml version="1.0" encoding="utf-8"?>
<p:tagLst xmlns:a="http://schemas.openxmlformats.org/drawingml/2006/main" xmlns:r="http://schemas.openxmlformats.org/officeDocument/2006/relationships" xmlns:p="http://schemas.openxmlformats.org/presentationml/2006/main">
  <p:tag name="NAME" val="Logo"/>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j0KyVDsDOEu6bBd4nRiZU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j0KyVDsDOEu6bBd4nRiZU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kyioGv2aNU.mtOxPXtZTJ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38.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42.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kyioGv2aNU.mtOxPXtZTJQ"/>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60.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163.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7.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73.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176.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86.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189.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198.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201.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7.xml><?xml version="1.0" encoding="utf-8"?>
<p:tagLst xmlns:a="http://schemas.openxmlformats.org/drawingml/2006/main" xmlns:r="http://schemas.openxmlformats.org/officeDocument/2006/relationships" xmlns:p="http://schemas.openxmlformats.org/presentationml/2006/main">
  <p:tag name="NAME" val="Logo"/>
</p:tagLst>
</file>

<file path=ppt/tags/tag208.xml><?xml version="1.0" encoding="utf-8"?>
<p:tagLst xmlns:a="http://schemas.openxmlformats.org/drawingml/2006/main" xmlns:r="http://schemas.openxmlformats.org/officeDocument/2006/relationships" xmlns:p="http://schemas.openxmlformats.org/presentationml/2006/main">
  <p:tag name="NAME" val="Logo"/>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r3KvYRPY3USlo_6Zb6rNe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39.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tyvvDOjFR0.VTeM6d3smX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42.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ZEV9Q8gg0CW3usYHBMCF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52.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55.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BSfbI6Ga0k68gZJDEaw_r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65.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68.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HmrUKlP0zE2w_2AH_z0dl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77.xml><?xml version="1.0" encoding="utf-8"?>
<p:tagLst xmlns:a="http://schemas.openxmlformats.org/drawingml/2006/main" xmlns:r="http://schemas.openxmlformats.org/officeDocument/2006/relationships" xmlns:p="http://schemas.openxmlformats.org/presentationml/2006/main">
  <p:tag name="NAME" val="Logo"/>
  <p:tag name="THINKCELLSHAPEDONOTDELETE" val="pvNkdeoeMNk.ptEsaPsA0i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htKes3brkGp0TJW6gkrpg"/>
</p:tagLst>
</file>

<file path=ppt/tags/tag80.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nTTkd6wqWkyKAK7zmJN1zA"/>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j0KyVDsDOEu6bBd4nRiZU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LR0Vld9lj06OzEn3CHr8R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7TB9._5f6UK5.qbrsHkX7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kyioGv2aNU.mtOxPXtZTJ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o8f4AMvYEygQd8FDTFtN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Ge1yShRJaUaIMSYbl_OQjA"/>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j0mTap3DkK3DtphtTqMXg"/>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mxZXsp_YZkCSdNvsalft5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pd6lyCB6o0KF7WC0dCS5Gw"/>
</p:tagLst>
</file>

<file path=ppt/tags/tag94.xml><?xml version="1.0" encoding="utf-8"?>
<p:tagLst xmlns:a="http://schemas.openxmlformats.org/drawingml/2006/main" xmlns:r="http://schemas.openxmlformats.org/officeDocument/2006/relationships" xmlns:p="http://schemas.openxmlformats.org/presentationml/2006/main">
  <p:tag name="NAME" val="Logo"/>
  <p:tag name="THINKCELLSHAPEDONOTDELETE" val="pjmVKkl429USC3adSc4s6o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Ke8Ej3oKm0Co00Y9zUpO6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d9oD58BBhkO1hTTDYyYdt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ctRPmEMxY0qRBuwB9fbMW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7ChafhqDREuuHzv9RydtYw"/>
</p:tagLst>
</file>

<file path=ppt/theme/theme1.xml><?xml version="1.0" encoding="utf-8"?>
<a:theme xmlns:a="http://schemas.openxmlformats.org/drawingml/2006/main" name="Charte SNITE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résentation1" id="{446035E9-C7DA-4229-95F9-FF9F98FFF98C}" vid="{EA869E52-6623-4AD4-AB39-6241615A02FF}"/>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94_Firm Format - French (France)">
  <a:themeElements>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fontScheme name="Firm Format - French (Fr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Firm Format - French (Franc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 French (Franc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4">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51B2ED"/>
        </a:folHlink>
      </a:clrScheme>
      <a:clrMap bg1="lt1" tx1="dk1" bg2="lt2" tx2="dk2" accent1="accent1" accent2="accent2" accent3="accent3" accent4="accent4" accent5="accent5" accent6="accent6" hlink="hlink" folHlink="folHlink"/>
    </a:extraClrScheme>
    <a:extraClrScheme>
      <a:clrScheme name="Firm Format - French (France) 5">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6">
        <a:dk1>
          <a:srgbClr val="000000"/>
        </a:dk1>
        <a:lt1>
          <a:srgbClr val="FFFFFF"/>
        </a:lt1>
        <a:dk2>
          <a:srgbClr val="0099CC"/>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7">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782E7E"/>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8">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99FF"/>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Firm Format - French (France)">
  <a:themeElements>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fontScheme name="Firm Format - French (Fr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Firm Format - French (Franc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 French (Franc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4">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51B2ED"/>
        </a:folHlink>
      </a:clrScheme>
      <a:clrMap bg1="lt1" tx1="dk1" bg2="lt2" tx2="dk2" accent1="accent1" accent2="accent2" accent3="accent3" accent4="accent4" accent5="accent5" accent6="accent6" hlink="hlink" folHlink="folHlink"/>
    </a:extraClrScheme>
    <a:extraClrScheme>
      <a:clrScheme name="Firm Format - French (France) 5">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6">
        <a:dk1>
          <a:srgbClr val="000000"/>
        </a:dk1>
        <a:lt1>
          <a:srgbClr val="FFFFFF"/>
        </a:lt1>
        <a:dk2>
          <a:srgbClr val="0099CC"/>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7">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782E7E"/>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8">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99FF"/>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Firm Format - French (France)">
  <a:themeElements>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fontScheme name="Firm Format - French (Fr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altLang="fr-FR"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altLang="fr-FR" sz="1000" b="0" i="0" u="none" strike="noStrike" cap="none" normalizeH="0" baseline="0" smtClean="0">
            <a:ln>
              <a:noFill/>
            </a:ln>
            <a:solidFill>
              <a:schemeClr val="tx1"/>
            </a:solidFill>
            <a:effectLst/>
            <a:latin typeface="Arial" charset="0"/>
          </a:defRPr>
        </a:defPPr>
      </a:lstStyle>
    </a:lnDef>
  </a:objectDefaults>
  <a:extraClrSchemeLst>
    <a:extraClrScheme>
      <a:clrScheme name="Firm Format - French (Franc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 French (Franc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4">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51B2ED"/>
        </a:folHlink>
      </a:clrScheme>
      <a:clrMap bg1="lt1" tx1="dk1" bg2="lt2" tx2="dk2" accent1="accent1" accent2="accent2" accent3="accent3" accent4="accent4" accent5="accent5" accent6="accent6" hlink="hlink" folHlink="folHlink"/>
    </a:extraClrScheme>
    <a:extraClrScheme>
      <a:clrScheme name="Firm Format - French (France) 5">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6">
        <a:dk1>
          <a:srgbClr val="000000"/>
        </a:dk1>
        <a:lt1>
          <a:srgbClr val="FFFFFF"/>
        </a:lt1>
        <a:dk2>
          <a:srgbClr val="0099CC"/>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7">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782E7E"/>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8">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99FF"/>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5_Firm Format - French (France)">
  <a:themeElements>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fontScheme name="Firm Format - French (Fr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Firm Format - French (Franc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 French (Franc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4">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51B2ED"/>
        </a:folHlink>
      </a:clrScheme>
      <a:clrMap bg1="lt1" tx1="dk1" bg2="lt2" tx2="dk2" accent1="accent1" accent2="accent2" accent3="accent3" accent4="accent4" accent5="accent5" accent6="accent6" hlink="hlink" folHlink="folHlink"/>
    </a:extraClrScheme>
    <a:extraClrScheme>
      <a:clrScheme name="Firm Format - French (France) 5">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6">
        <a:dk1>
          <a:srgbClr val="000000"/>
        </a:dk1>
        <a:lt1>
          <a:srgbClr val="FFFFFF"/>
        </a:lt1>
        <a:dk2>
          <a:srgbClr val="0099CC"/>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7">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782E7E"/>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8">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99FF"/>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Firm Format - French (France)">
  <a:themeElements>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fontScheme name="Firm Format - French (Fr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altLang="fr-FR"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77900" rtl="0" eaLnBrk="1" fontAlgn="base" latinLnBrk="0" hangingPunct="1">
          <a:lnSpc>
            <a:spcPct val="100000"/>
          </a:lnSpc>
          <a:spcBef>
            <a:spcPct val="0"/>
          </a:spcBef>
          <a:spcAft>
            <a:spcPct val="0"/>
          </a:spcAft>
          <a:buClrTx/>
          <a:buSzTx/>
          <a:buFontTx/>
          <a:buNone/>
          <a:tabLst/>
          <a:defRPr kumimoji="0" lang="en-US" altLang="fr-FR" sz="1000" b="0" i="0" u="none" strike="noStrike" cap="none" normalizeH="0" baseline="0" smtClean="0">
            <a:ln>
              <a:noFill/>
            </a:ln>
            <a:solidFill>
              <a:schemeClr val="tx1"/>
            </a:solidFill>
            <a:effectLst/>
            <a:latin typeface="Arial" charset="0"/>
          </a:defRPr>
        </a:defPPr>
      </a:lstStyle>
    </a:lnDef>
  </a:objectDefaults>
  <a:extraClrSchemeLst>
    <a:extraClrScheme>
      <a:clrScheme name="Firm Format - French (Franc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 French (Franc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Firm Format - French (France) 4">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51B2ED"/>
        </a:folHlink>
      </a:clrScheme>
      <a:clrMap bg1="lt1" tx1="dk1" bg2="lt2" tx2="dk2" accent1="accent1" accent2="accent2" accent3="accent3" accent4="accent4" accent5="accent5" accent6="accent6" hlink="hlink" folHlink="folHlink"/>
    </a:extraClrScheme>
    <a:extraClrScheme>
      <a:clrScheme name="Firm Format - French (France) 5">
        <a:dk1>
          <a:srgbClr val="000000"/>
        </a:dk1>
        <a:lt1>
          <a:srgbClr val="FFFFFF"/>
        </a:lt1>
        <a:dk2>
          <a:srgbClr val="002960"/>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6">
        <a:dk1>
          <a:srgbClr val="000000"/>
        </a:dk1>
        <a:lt1>
          <a:srgbClr val="FFFFFF"/>
        </a:lt1>
        <a:dk2>
          <a:srgbClr val="0099CC"/>
        </a:dk2>
        <a:lt2>
          <a:srgbClr val="FFFFFF"/>
        </a:lt2>
        <a:accent1>
          <a:srgbClr val="C7E0FB"/>
        </a:accent1>
        <a:accent2>
          <a:srgbClr val="DD652F"/>
        </a:accent2>
        <a:accent3>
          <a:srgbClr val="FFFFFF"/>
        </a:accent3>
        <a:accent4>
          <a:srgbClr val="000000"/>
        </a:accent4>
        <a:accent5>
          <a:srgbClr val="E0EDFD"/>
        </a:accent5>
        <a:accent6>
          <a:srgbClr val="C85B2A"/>
        </a:accent6>
        <a:hlink>
          <a:srgbClr val="B273C3"/>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7">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782E7E"/>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8">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99FF"/>
        </a:hlink>
        <a:folHlink>
          <a:srgbClr val="336699"/>
        </a:folHlink>
      </a:clrScheme>
      <a:clrMap bg1="lt1" tx1="dk1" bg2="lt2" tx2="dk2" accent1="accent1" accent2="accent2" accent3="accent3" accent4="accent4" accent5="accent5" accent6="accent6" hlink="hlink" folHlink="folHlink"/>
    </a:extraClrScheme>
    <a:extraClrScheme>
      <a:clrScheme name="Firm Format - French (France) 9">
        <a:dk1>
          <a:srgbClr val="000000"/>
        </a:dk1>
        <a:lt1>
          <a:srgbClr val="FFFFFF"/>
        </a:lt1>
        <a:dk2>
          <a:srgbClr val="000066"/>
        </a:dk2>
        <a:lt2>
          <a:srgbClr val="FFFFFF"/>
        </a:lt2>
        <a:accent1>
          <a:srgbClr val="0099CC"/>
        </a:accent1>
        <a:accent2>
          <a:srgbClr val="DD652F"/>
        </a:accent2>
        <a:accent3>
          <a:srgbClr val="FFFFFF"/>
        </a:accent3>
        <a:accent4>
          <a:srgbClr val="000000"/>
        </a:accent4>
        <a:accent5>
          <a:srgbClr val="AACAE2"/>
        </a:accent5>
        <a:accent6>
          <a:srgbClr val="C85B2A"/>
        </a:accent6>
        <a:hlink>
          <a:srgbClr val="CCCCFF"/>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Charte SNITEM</Template>
  <TotalTime>12676</TotalTime>
  <Words>7907</Words>
  <Application>Microsoft Office PowerPoint</Application>
  <PresentationFormat>Affichage à l'écran (4:3)</PresentationFormat>
  <Paragraphs>1499</Paragraphs>
  <Slides>40</Slides>
  <Notes>40</Notes>
  <HiddenSlides>0</HiddenSlides>
  <MMClips>0</MMClips>
  <ScaleCrop>false</ScaleCrop>
  <HeadingPairs>
    <vt:vector size="6" baseType="variant">
      <vt:variant>
        <vt:lpstr>Thème</vt:lpstr>
      </vt:variant>
      <vt:variant>
        <vt:i4>7</vt:i4>
      </vt:variant>
      <vt:variant>
        <vt:lpstr>Serveurs OLE incorporés</vt:lpstr>
      </vt:variant>
      <vt:variant>
        <vt:i4>1</vt:i4>
      </vt:variant>
      <vt:variant>
        <vt:lpstr>Titres des diapositives</vt:lpstr>
      </vt:variant>
      <vt:variant>
        <vt:i4>40</vt:i4>
      </vt:variant>
    </vt:vector>
  </HeadingPairs>
  <TitlesOfParts>
    <vt:vector size="48" baseType="lpstr">
      <vt:lpstr>Charte SNITEM</vt:lpstr>
      <vt:lpstr>Conception personnalisée</vt:lpstr>
      <vt:lpstr>94_Firm Format - French (France)</vt:lpstr>
      <vt:lpstr>Firm Format - French (France)</vt:lpstr>
      <vt:lpstr>1_Firm Format - French (France)</vt:lpstr>
      <vt:lpstr>95_Firm Format - French (France)</vt:lpstr>
      <vt:lpstr>2_Firm Format - French (France)</vt:lpstr>
      <vt:lpstr>think-cell Slide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c:creator>
  <cp:lastModifiedBy>raphael.ruano</cp:lastModifiedBy>
  <cp:revision>805</cp:revision>
  <cp:lastPrinted>2017-04-07T13:15:10Z</cp:lastPrinted>
  <dcterms:created xsi:type="dcterms:W3CDTF">2016-03-08T18:58:38Z</dcterms:created>
  <dcterms:modified xsi:type="dcterms:W3CDTF">2017-04-21T16:19:17Z</dcterms:modified>
</cp:coreProperties>
</file>