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3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30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Freeform 20"/>
          <p:cNvSpPr>
            <a:spLocks/>
          </p:cNvSpPr>
          <p:nvPr/>
        </p:nvSpPr>
        <p:spPr bwMode="auto">
          <a:xfrm>
            <a:off x="3079751" y="552450"/>
            <a:ext cx="6057900" cy="2590800"/>
          </a:xfrm>
          <a:custGeom>
            <a:avLst/>
            <a:gdLst/>
            <a:ahLst/>
            <a:cxnLst>
              <a:cxn ang="0">
                <a:pos x="0" y="1632"/>
              </a:cxn>
              <a:cxn ang="0">
                <a:pos x="3816" y="0"/>
              </a:cxn>
              <a:cxn ang="0">
                <a:pos x="3816" y="496"/>
              </a:cxn>
              <a:cxn ang="0">
                <a:pos x="0" y="1632"/>
              </a:cxn>
            </a:cxnLst>
            <a:rect l="0" t="0" r="r" b="b"/>
            <a:pathLst>
              <a:path w="3816" h="1632">
                <a:moveTo>
                  <a:pt x="0" y="1632"/>
                </a:moveTo>
                <a:lnTo>
                  <a:pt x="3816" y="0"/>
                </a:lnTo>
                <a:lnTo>
                  <a:pt x="3816" y="496"/>
                </a:lnTo>
                <a:lnTo>
                  <a:pt x="0" y="163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646464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3457575"/>
            <a:ext cx="5541962" cy="908050"/>
          </a:xfrm>
        </p:spPr>
        <p:txBody>
          <a:bodyPr tIns="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62288" y="4354515"/>
            <a:ext cx="5541962" cy="1019175"/>
          </a:xfrm>
        </p:spPr>
        <p:txBody>
          <a:bodyPr/>
          <a:lstStyle>
            <a:lvl1pPr marL="0" indent="0">
              <a:lnSpc>
                <a:spcPct val="85000"/>
              </a:lnSpc>
              <a:buFont typeface="Arial" pitchFamily="34" charset="0"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 rot="5400000">
            <a:off x="-120649" y="1274764"/>
            <a:ext cx="3313112" cy="3071813"/>
          </a:xfrm>
          <a:prstGeom prst="triangle">
            <a:avLst>
              <a:gd name="adj" fmla="val 60227"/>
            </a:avLst>
          </a:prstGeom>
          <a:blipFill dpi="0" rotWithShape="0">
            <a:blip r:embed="rId2" cstate="print"/>
            <a:srcRect/>
            <a:stretch>
              <a:fillRect r="-11421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646464"/>
              </a:solidFill>
            </a:endParaRPr>
          </a:p>
        </p:txBody>
      </p:sp>
      <p:pic>
        <p:nvPicPr>
          <p:cNvPr id="3094" name="Picture 22" descr="E&amp;Y La Qualité par principe noir et no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3400" y="6026152"/>
            <a:ext cx="19224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66171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31938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2575" y="200025"/>
            <a:ext cx="2057400" cy="5732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4" y="200025"/>
            <a:ext cx="6024562" cy="57324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28660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quipe proj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031" y="201884"/>
            <a:ext cx="8231262" cy="831271"/>
          </a:xfrm>
        </p:spPr>
        <p:txBody>
          <a:bodyPr anchor="ctr"/>
          <a:lstStyle>
            <a:lvl1pPr algn="just">
              <a:defRPr sz="1800">
                <a:solidFill>
                  <a:srgbClr val="646464"/>
                </a:solidFill>
                <a:latin typeface="EYInterstate Light" pitchFamily="2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24" name="Line 12"/>
          <p:cNvSpPr>
            <a:spLocks noChangeShapeType="1"/>
          </p:cNvSpPr>
          <p:nvPr userDrawn="1"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646464"/>
              </a:solidFill>
              <a:latin typeface="EYInterstate Light" pitchFamily="2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759824" y="1757295"/>
            <a:ext cx="3489231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498215" y="1757295"/>
            <a:ext cx="2160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>
            <p:custDataLst>
              <p:tags r:id="rId1"/>
            </p:custDataLst>
          </p:nvPr>
        </p:nvSpPr>
        <p:spPr>
          <a:xfrm>
            <a:off x="450215" y="1916832"/>
            <a:ext cx="8208000" cy="198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  <a:latin typeface="EYInterstate Light" pitchFamily="2" charset="0"/>
            </a:endParaRPr>
          </a:p>
        </p:txBody>
      </p:sp>
      <p:sp>
        <p:nvSpPr>
          <p:cNvPr id="37" name="Rectangle à coins arrondis 28"/>
          <p:cNvSpPr/>
          <p:nvPr>
            <p:custDataLst>
              <p:tags r:id="rId2"/>
            </p:custDataLst>
          </p:nvPr>
        </p:nvSpPr>
        <p:spPr>
          <a:xfrm>
            <a:off x="1351655" y="1993745"/>
            <a:ext cx="996923" cy="972000"/>
          </a:xfrm>
          <a:prstGeom prst="roundRect">
            <a:avLst/>
          </a:prstGeom>
          <a:solidFill>
            <a:schemeClr val="bg1"/>
          </a:solidFill>
          <a:ln w="9525">
            <a:solidFill>
              <a:srgbClr val="64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fr-FR" sz="900" spc="-50" dirty="0">
              <a:solidFill>
                <a:srgbClr val="000000"/>
              </a:solidFill>
              <a:latin typeface="EYInterstate Light" pitchFamily="2" charset="0"/>
            </a:endParaRPr>
          </a:p>
        </p:txBody>
      </p:sp>
      <p:sp>
        <p:nvSpPr>
          <p:cNvPr id="38" name="Rectangle à coins arrondis 29"/>
          <p:cNvSpPr/>
          <p:nvPr>
            <p:custDataLst>
              <p:tags r:id="rId3"/>
            </p:custDataLst>
          </p:nvPr>
        </p:nvSpPr>
        <p:spPr>
          <a:xfrm>
            <a:off x="6610602" y="1993745"/>
            <a:ext cx="1993846" cy="9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6213" indent="-1762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pitchFamily="34" charset="0"/>
              <a:buChar char="►"/>
              <a:defRPr/>
            </a:pPr>
            <a:endParaRPr lang="fr-FR" sz="900" kern="0" dirty="0">
              <a:solidFill>
                <a:srgbClr val="646464"/>
              </a:solidFill>
              <a:latin typeface="EYInterstate Light" pitchFamily="2" charset="0"/>
            </a:endParaRPr>
          </a:p>
        </p:txBody>
      </p:sp>
      <p:sp>
        <p:nvSpPr>
          <p:cNvPr id="39" name="Triangle isocèle 30"/>
          <p:cNvSpPr/>
          <p:nvPr>
            <p:custDataLst>
              <p:tags r:id="rId4"/>
            </p:custDataLst>
          </p:nvPr>
        </p:nvSpPr>
        <p:spPr>
          <a:xfrm rot="5400000" flipH="1">
            <a:off x="1961762" y="2443746"/>
            <a:ext cx="1031882" cy="131886"/>
          </a:xfrm>
          <a:prstGeom prst="triangl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  <a:latin typeface="EYInterstate Light" pitchFamily="2" charset="0"/>
            </a:endParaRPr>
          </a:p>
        </p:txBody>
      </p:sp>
      <p:sp>
        <p:nvSpPr>
          <p:cNvPr id="40" name="Rectangle à coins arrondis 33"/>
          <p:cNvSpPr/>
          <p:nvPr>
            <p:custDataLst>
              <p:tags r:id="rId5"/>
            </p:custDataLst>
          </p:nvPr>
        </p:nvSpPr>
        <p:spPr>
          <a:xfrm>
            <a:off x="584576" y="3086922"/>
            <a:ext cx="7975385" cy="72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9388" indent="-179388" algn="just" fontAlgn="base">
              <a:spcBef>
                <a:spcPct val="0"/>
              </a:spcBef>
              <a:spcAft>
                <a:spcPct val="0"/>
              </a:spcAft>
            </a:pPr>
            <a:endParaRPr lang="fr-FR" sz="900" spc="-50" dirty="0">
              <a:solidFill>
                <a:srgbClr val="000000"/>
              </a:solidFill>
              <a:latin typeface="EYInterstate Light" pitchFamily="2" charset="0"/>
            </a:endParaRPr>
          </a:p>
        </p:txBody>
      </p:sp>
      <p:sp>
        <p:nvSpPr>
          <p:cNvPr id="41" name="Rectangle à coins arrondis 35"/>
          <p:cNvSpPr/>
          <p:nvPr>
            <p:custDataLst>
              <p:tags r:id="rId6"/>
            </p:custDataLst>
          </p:nvPr>
        </p:nvSpPr>
        <p:spPr>
          <a:xfrm>
            <a:off x="2699793" y="1993745"/>
            <a:ext cx="3600400" cy="9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6213" indent="-1762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pitchFamily="34" charset="0"/>
              <a:buChar char="►"/>
              <a:defRPr/>
            </a:pPr>
            <a:endParaRPr lang="fr-FR" sz="1000" kern="0" dirty="0">
              <a:solidFill>
                <a:srgbClr val="646464"/>
              </a:solidFill>
              <a:latin typeface="EYInterstate Light" pitchFamily="2" charset="0"/>
            </a:endParaRPr>
          </a:p>
        </p:txBody>
      </p:sp>
      <p:sp>
        <p:nvSpPr>
          <p:cNvPr id="42" name="Triangle isocèle 36"/>
          <p:cNvSpPr/>
          <p:nvPr>
            <p:custDataLst>
              <p:tags r:id="rId7"/>
            </p:custDataLst>
          </p:nvPr>
        </p:nvSpPr>
        <p:spPr>
          <a:xfrm rot="5400000" flipH="1">
            <a:off x="5922202" y="2443746"/>
            <a:ext cx="1031882" cy="131886"/>
          </a:xfrm>
          <a:prstGeom prst="triangl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  <a:latin typeface="EYInterstate Light" pitchFamily="2" charset="0"/>
            </a:endParaRPr>
          </a:p>
        </p:txBody>
      </p:sp>
      <p:sp>
        <p:nvSpPr>
          <p:cNvPr id="51" name="Content Placeholder 49"/>
          <p:cNvSpPr>
            <a:spLocks noGrp="1"/>
          </p:cNvSpPr>
          <p:nvPr>
            <p:ph sz="quarter" idx="16"/>
          </p:nvPr>
        </p:nvSpPr>
        <p:spPr>
          <a:xfrm>
            <a:off x="616817" y="2024993"/>
            <a:ext cx="664615" cy="972000"/>
          </a:xfrm>
        </p:spPr>
        <p:txBody>
          <a:bodyPr/>
          <a:lstStyle>
            <a:lvl1pPr>
              <a:defRPr sz="200">
                <a:latin typeface="EYInterstate Light" pitchFamily="2" charset="0"/>
              </a:defRPr>
            </a:lvl1pPr>
            <a:lvl2pPr>
              <a:defRPr sz="100">
                <a:latin typeface="EYInterstate Light" pitchFamily="2" charset="0"/>
              </a:defRPr>
            </a:lvl2pPr>
            <a:lvl3pPr marL="0" indent="0">
              <a:defRPr sz="100">
                <a:latin typeface="EYInterstate Light" pitchFamily="2" charset="0"/>
              </a:defRPr>
            </a:lvl3pPr>
            <a:lvl4pPr>
              <a:defRPr sz="100">
                <a:latin typeface="EYInterstate Light" pitchFamily="2" charset="0"/>
              </a:defRPr>
            </a:lvl4pPr>
            <a:lvl5pPr>
              <a:defRPr sz="100">
                <a:latin typeface="EYInterstate Light" pitchFamily="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58" name="Text Placeholder 54"/>
          <p:cNvSpPr>
            <a:spLocks noGrp="1"/>
          </p:cNvSpPr>
          <p:nvPr>
            <p:ph type="body" sz="quarter" idx="20"/>
          </p:nvPr>
        </p:nvSpPr>
        <p:spPr>
          <a:xfrm>
            <a:off x="1420167" y="2055145"/>
            <a:ext cx="895480" cy="872531"/>
          </a:xfrm>
        </p:spPr>
        <p:txBody>
          <a:bodyPr/>
          <a:lstStyle>
            <a:lvl1pPr marL="0" indent="0">
              <a:defRPr sz="900" b="1">
                <a:latin typeface="EYInterstate Light" pitchFamily="2" charset="0"/>
              </a:defRPr>
            </a:lvl1pPr>
            <a:lvl2pPr marL="93663" indent="0">
              <a:defRPr sz="900" b="1">
                <a:latin typeface="EYInterstate Light" pitchFamily="2" charset="0"/>
              </a:defRPr>
            </a:lvl2pPr>
            <a:lvl3pPr marL="176213" indent="0">
              <a:defRPr sz="900" b="1">
                <a:latin typeface="EYInterstate Light" pitchFamily="2" charset="0"/>
              </a:defRPr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9" name="Text Placeholder 54"/>
          <p:cNvSpPr>
            <a:spLocks noGrp="1"/>
          </p:cNvSpPr>
          <p:nvPr>
            <p:ph type="body" sz="quarter" idx="21"/>
          </p:nvPr>
        </p:nvSpPr>
        <p:spPr>
          <a:xfrm>
            <a:off x="2805294" y="2024998"/>
            <a:ext cx="3395312" cy="902677"/>
          </a:xfrm>
        </p:spPr>
        <p:txBody>
          <a:bodyPr/>
          <a:lstStyle>
            <a:lvl1pPr marL="0" indent="0">
              <a:defRPr sz="900" b="0">
                <a:latin typeface="EYInterstate Light" pitchFamily="2" charset="0"/>
              </a:defRPr>
            </a:lvl1pPr>
            <a:lvl2pPr marL="93663" indent="0">
              <a:defRPr sz="900" b="0">
                <a:latin typeface="EYInterstate Light" pitchFamily="2" charset="0"/>
              </a:defRPr>
            </a:lvl2pPr>
            <a:lvl3pPr marL="176213" indent="0">
              <a:defRPr sz="900" b="0">
                <a:latin typeface="EYInterstate Light" pitchFamily="2" charset="0"/>
              </a:defRPr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0" name="Text Placeholder 54"/>
          <p:cNvSpPr>
            <a:spLocks noGrp="1"/>
          </p:cNvSpPr>
          <p:nvPr>
            <p:ph type="body" sz="quarter" idx="22"/>
          </p:nvPr>
        </p:nvSpPr>
        <p:spPr>
          <a:xfrm>
            <a:off x="6589245" y="2024998"/>
            <a:ext cx="1943196" cy="902677"/>
          </a:xfrm>
        </p:spPr>
        <p:txBody>
          <a:bodyPr/>
          <a:lstStyle>
            <a:lvl1pPr marL="0" indent="0">
              <a:defRPr sz="900">
                <a:latin typeface="EYInterstate Light" pitchFamily="2" charset="0"/>
              </a:defRPr>
            </a:lvl1pPr>
            <a:lvl2pPr marL="93663" indent="0">
              <a:defRPr sz="900">
                <a:latin typeface="EYInterstate Light" pitchFamily="2" charset="0"/>
              </a:defRPr>
            </a:lvl2pPr>
            <a:lvl3pPr marL="176213" indent="0">
              <a:defRPr sz="900">
                <a:latin typeface="EYInterstate Light" pitchFamily="2" charset="0"/>
              </a:defRPr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438286" y="1757295"/>
            <a:ext cx="2160000" cy="0"/>
          </a:xfrm>
          <a:prstGeom prst="line">
            <a:avLst/>
          </a:prstGeom>
          <a:ln w="9525" cmpd="sng">
            <a:solidFill>
              <a:srgbClr val="FFD2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 userDrawn="1"/>
        </p:nvSpPr>
        <p:spPr>
          <a:xfrm>
            <a:off x="395536" y="1219201"/>
            <a:ext cx="2304256" cy="526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72000" rtlCol="0"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EYInterstate Light" pitchFamily="2" charset="0"/>
              </a:rPr>
              <a:t>Nous avons choisi pour vous </a:t>
            </a:r>
          </a:p>
        </p:txBody>
      </p:sp>
      <p:sp>
        <p:nvSpPr>
          <p:cNvPr id="67" name="Rectangle 66"/>
          <p:cNvSpPr/>
          <p:nvPr userDrawn="1"/>
        </p:nvSpPr>
        <p:spPr>
          <a:xfrm>
            <a:off x="2759824" y="1219201"/>
            <a:ext cx="3489231" cy="526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72000" rtlCol="0"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EYInterstate Light" pitchFamily="2" charset="0"/>
              </a:rPr>
              <a:t>Sa légitimité au sein de l’équipe projet 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6498215" y="1219201"/>
            <a:ext cx="2160000" cy="526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72000" rtlCol="0"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>
                <a:solidFill>
                  <a:srgbClr val="646464"/>
                </a:solidFill>
                <a:latin typeface="EYInterstate Light" pitchFamily="2" charset="0"/>
              </a:rPr>
              <a:t>Son rôle dans la mission :</a:t>
            </a:r>
          </a:p>
        </p:txBody>
      </p:sp>
      <p:sp>
        <p:nvSpPr>
          <p:cNvPr id="69" name="Text Placeholder 54"/>
          <p:cNvSpPr>
            <a:spLocks noGrp="1"/>
          </p:cNvSpPr>
          <p:nvPr>
            <p:ph type="body" sz="quarter" idx="24"/>
          </p:nvPr>
        </p:nvSpPr>
        <p:spPr>
          <a:xfrm>
            <a:off x="608587" y="3124173"/>
            <a:ext cx="7909806" cy="621324"/>
          </a:xfrm>
        </p:spPr>
        <p:txBody>
          <a:bodyPr/>
          <a:lstStyle>
            <a:lvl1pPr marL="177800" indent="-177800">
              <a:defRPr sz="900" b="1" i="1">
                <a:latin typeface="EYInterstate Light" pitchFamily="2" charset="0"/>
              </a:defRPr>
            </a:lvl1pPr>
            <a:lvl2pPr marL="355600" indent="-179388">
              <a:defRPr sz="900" b="1" i="1">
                <a:latin typeface="EYInterstate Light" pitchFamily="2" charset="0"/>
              </a:defRPr>
            </a:lvl2pPr>
            <a:lvl3pPr marL="533400" indent="-177800">
              <a:defRPr sz="900" b="1" i="1">
                <a:latin typeface="EYInterstate Light" pitchFamily="2" charset="0"/>
              </a:defRPr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2" name="Rectangle 21"/>
          <p:cNvSpPr/>
          <p:nvPr userDrawn="1">
            <p:custDataLst>
              <p:tags r:id="rId8"/>
            </p:custDataLst>
          </p:nvPr>
        </p:nvSpPr>
        <p:spPr>
          <a:xfrm>
            <a:off x="436557" y="4113296"/>
            <a:ext cx="8208000" cy="198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  <a:latin typeface="EYInterstate Light" pitchFamily="2" charset="0"/>
            </a:endParaRPr>
          </a:p>
        </p:txBody>
      </p:sp>
      <p:sp>
        <p:nvSpPr>
          <p:cNvPr id="23" name="Rectangle à coins arrondis 28"/>
          <p:cNvSpPr/>
          <p:nvPr userDrawn="1">
            <p:custDataLst>
              <p:tags r:id="rId9"/>
            </p:custDataLst>
          </p:nvPr>
        </p:nvSpPr>
        <p:spPr>
          <a:xfrm>
            <a:off x="1337997" y="4190209"/>
            <a:ext cx="996923" cy="972000"/>
          </a:xfrm>
          <a:prstGeom prst="roundRect">
            <a:avLst/>
          </a:prstGeom>
          <a:solidFill>
            <a:schemeClr val="bg1"/>
          </a:solidFill>
          <a:ln w="9525">
            <a:solidFill>
              <a:srgbClr val="64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fr-FR" sz="900" spc="-50" dirty="0">
              <a:solidFill>
                <a:srgbClr val="000000"/>
              </a:solidFill>
              <a:latin typeface="EYInterstate Light" pitchFamily="2" charset="0"/>
            </a:endParaRPr>
          </a:p>
        </p:txBody>
      </p:sp>
      <p:sp>
        <p:nvSpPr>
          <p:cNvPr id="25" name="Rectangle à coins arrondis 29"/>
          <p:cNvSpPr/>
          <p:nvPr userDrawn="1">
            <p:custDataLst>
              <p:tags r:id="rId10"/>
            </p:custDataLst>
          </p:nvPr>
        </p:nvSpPr>
        <p:spPr>
          <a:xfrm>
            <a:off x="6596944" y="4190209"/>
            <a:ext cx="1993846" cy="9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6213" indent="-1762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pitchFamily="34" charset="0"/>
              <a:buChar char="►"/>
              <a:defRPr/>
            </a:pPr>
            <a:endParaRPr lang="fr-FR" sz="900" kern="0" dirty="0">
              <a:solidFill>
                <a:srgbClr val="646464"/>
              </a:solidFill>
              <a:latin typeface="EYInterstate Light" pitchFamily="2" charset="0"/>
            </a:endParaRPr>
          </a:p>
        </p:txBody>
      </p:sp>
      <p:sp>
        <p:nvSpPr>
          <p:cNvPr id="26" name="Triangle isocèle 30"/>
          <p:cNvSpPr/>
          <p:nvPr userDrawn="1">
            <p:custDataLst>
              <p:tags r:id="rId11"/>
            </p:custDataLst>
          </p:nvPr>
        </p:nvSpPr>
        <p:spPr>
          <a:xfrm rot="5400000" flipH="1">
            <a:off x="1948104" y="4640210"/>
            <a:ext cx="1031882" cy="131886"/>
          </a:xfrm>
          <a:prstGeom prst="triangl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  <a:latin typeface="EYInterstate Light" pitchFamily="2" charset="0"/>
            </a:endParaRPr>
          </a:p>
        </p:txBody>
      </p:sp>
      <p:sp>
        <p:nvSpPr>
          <p:cNvPr id="27" name="Rectangle à coins arrondis 33"/>
          <p:cNvSpPr/>
          <p:nvPr userDrawn="1">
            <p:custDataLst>
              <p:tags r:id="rId12"/>
            </p:custDataLst>
          </p:nvPr>
        </p:nvSpPr>
        <p:spPr>
          <a:xfrm>
            <a:off x="570918" y="5283386"/>
            <a:ext cx="7975385" cy="72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9388" indent="-179388" algn="just" fontAlgn="base">
              <a:spcBef>
                <a:spcPct val="0"/>
              </a:spcBef>
              <a:spcAft>
                <a:spcPct val="0"/>
              </a:spcAft>
            </a:pPr>
            <a:endParaRPr lang="fr-FR" sz="900" spc="-50" dirty="0">
              <a:solidFill>
                <a:srgbClr val="000000"/>
              </a:solidFill>
              <a:latin typeface="EYInterstate Light" pitchFamily="2" charset="0"/>
            </a:endParaRPr>
          </a:p>
        </p:txBody>
      </p:sp>
      <p:sp>
        <p:nvSpPr>
          <p:cNvPr id="29" name="Rectangle à coins arrondis 35"/>
          <p:cNvSpPr/>
          <p:nvPr userDrawn="1">
            <p:custDataLst>
              <p:tags r:id="rId13"/>
            </p:custDataLst>
          </p:nvPr>
        </p:nvSpPr>
        <p:spPr>
          <a:xfrm>
            <a:off x="2686135" y="4190209"/>
            <a:ext cx="3600400" cy="9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176213" indent="-1762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pitchFamily="34" charset="0"/>
              <a:buChar char="►"/>
              <a:defRPr/>
            </a:pPr>
            <a:endParaRPr lang="fr-FR" sz="1000" kern="0" dirty="0">
              <a:solidFill>
                <a:srgbClr val="646464"/>
              </a:solidFill>
              <a:latin typeface="EYInterstate Light" pitchFamily="2" charset="0"/>
            </a:endParaRPr>
          </a:p>
        </p:txBody>
      </p:sp>
      <p:sp>
        <p:nvSpPr>
          <p:cNvPr id="30" name="Triangle isocèle 36"/>
          <p:cNvSpPr/>
          <p:nvPr userDrawn="1">
            <p:custDataLst>
              <p:tags r:id="rId14"/>
            </p:custDataLst>
          </p:nvPr>
        </p:nvSpPr>
        <p:spPr>
          <a:xfrm rot="5400000" flipH="1">
            <a:off x="5908544" y="4640210"/>
            <a:ext cx="1031882" cy="131886"/>
          </a:xfrm>
          <a:prstGeom prst="triangl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>
              <a:solidFill>
                <a:srgbClr val="FFFFFF"/>
              </a:solidFill>
              <a:latin typeface="EYInterstate Light" pitchFamily="2" charset="0"/>
            </a:endParaRPr>
          </a:p>
        </p:txBody>
      </p:sp>
      <p:sp>
        <p:nvSpPr>
          <p:cNvPr id="31" name="Content Placeholder 49"/>
          <p:cNvSpPr>
            <a:spLocks noGrp="1"/>
          </p:cNvSpPr>
          <p:nvPr>
            <p:ph sz="quarter" idx="25"/>
          </p:nvPr>
        </p:nvSpPr>
        <p:spPr>
          <a:xfrm>
            <a:off x="603159" y="4221457"/>
            <a:ext cx="664615" cy="972000"/>
          </a:xfrm>
        </p:spPr>
        <p:txBody>
          <a:bodyPr/>
          <a:lstStyle>
            <a:lvl1pPr>
              <a:defRPr sz="200">
                <a:latin typeface="EYInterstate Light" pitchFamily="2" charset="0"/>
              </a:defRPr>
            </a:lvl1pPr>
            <a:lvl2pPr>
              <a:defRPr sz="100">
                <a:latin typeface="EYInterstate Light" pitchFamily="2" charset="0"/>
              </a:defRPr>
            </a:lvl2pPr>
            <a:lvl3pPr marL="0" indent="0">
              <a:defRPr sz="100">
                <a:latin typeface="EYInterstate Light" pitchFamily="2" charset="0"/>
              </a:defRPr>
            </a:lvl3pPr>
            <a:lvl4pPr>
              <a:defRPr sz="100">
                <a:latin typeface="EYInterstate Light" pitchFamily="2" charset="0"/>
              </a:defRPr>
            </a:lvl4pPr>
            <a:lvl5pPr>
              <a:defRPr sz="100">
                <a:latin typeface="EYInterstate Light" pitchFamily="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32" name="Text Placeholder 54"/>
          <p:cNvSpPr>
            <a:spLocks noGrp="1"/>
          </p:cNvSpPr>
          <p:nvPr>
            <p:ph type="body" sz="quarter" idx="26"/>
          </p:nvPr>
        </p:nvSpPr>
        <p:spPr>
          <a:xfrm>
            <a:off x="1406509" y="4251609"/>
            <a:ext cx="895480" cy="872531"/>
          </a:xfrm>
        </p:spPr>
        <p:txBody>
          <a:bodyPr/>
          <a:lstStyle>
            <a:lvl1pPr marL="0" indent="0">
              <a:defRPr sz="900" b="1">
                <a:latin typeface="EYInterstate Light" pitchFamily="2" charset="0"/>
              </a:defRPr>
            </a:lvl1pPr>
            <a:lvl2pPr marL="93663" indent="0">
              <a:defRPr sz="900" b="1">
                <a:latin typeface="EYInterstate Light" pitchFamily="2" charset="0"/>
              </a:defRPr>
            </a:lvl2pPr>
            <a:lvl3pPr marL="176213" indent="0">
              <a:defRPr sz="900" b="1">
                <a:latin typeface="EYInterstate Light" pitchFamily="2" charset="0"/>
              </a:defRPr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Text Placeholder 54"/>
          <p:cNvSpPr>
            <a:spLocks noGrp="1"/>
          </p:cNvSpPr>
          <p:nvPr>
            <p:ph type="body" sz="quarter" idx="27"/>
          </p:nvPr>
        </p:nvSpPr>
        <p:spPr>
          <a:xfrm>
            <a:off x="2791636" y="4221462"/>
            <a:ext cx="3395312" cy="902677"/>
          </a:xfrm>
        </p:spPr>
        <p:txBody>
          <a:bodyPr/>
          <a:lstStyle>
            <a:lvl1pPr marL="0" indent="0">
              <a:defRPr sz="900" b="0">
                <a:latin typeface="EYInterstate Light" pitchFamily="2" charset="0"/>
              </a:defRPr>
            </a:lvl1pPr>
            <a:lvl2pPr marL="93663" indent="0">
              <a:defRPr sz="900" b="0">
                <a:latin typeface="EYInterstate Light" pitchFamily="2" charset="0"/>
              </a:defRPr>
            </a:lvl2pPr>
            <a:lvl3pPr marL="176213" indent="0">
              <a:defRPr sz="900" b="0">
                <a:latin typeface="EYInterstate Light" pitchFamily="2" charset="0"/>
              </a:defRPr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4" name="Text Placeholder 54"/>
          <p:cNvSpPr>
            <a:spLocks noGrp="1"/>
          </p:cNvSpPr>
          <p:nvPr>
            <p:ph type="body" sz="quarter" idx="28"/>
          </p:nvPr>
        </p:nvSpPr>
        <p:spPr>
          <a:xfrm>
            <a:off x="6575587" y="4221462"/>
            <a:ext cx="1943196" cy="902677"/>
          </a:xfrm>
        </p:spPr>
        <p:txBody>
          <a:bodyPr/>
          <a:lstStyle>
            <a:lvl1pPr marL="0" indent="0">
              <a:defRPr sz="900">
                <a:latin typeface="EYInterstate Light" pitchFamily="2" charset="0"/>
              </a:defRPr>
            </a:lvl1pPr>
            <a:lvl2pPr marL="93663" indent="0">
              <a:defRPr sz="900">
                <a:latin typeface="EYInterstate Light" pitchFamily="2" charset="0"/>
              </a:defRPr>
            </a:lvl2pPr>
            <a:lvl3pPr marL="176213" indent="0">
              <a:defRPr sz="900">
                <a:latin typeface="EYInterstate Light" pitchFamily="2" charset="0"/>
              </a:defRPr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Text Placeholder 54"/>
          <p:cNvSpPr>
            <a:spLocks noGrp="1"/>
          </p:cNvSpPr>
          <p:nvPr>
            <p:ph type="body" sz="quarter" idx="29"/>
          </p:nvPr>
        </p:nvSpPr>
        <p:spPr>
          <a:xfrm>
            <a:off x="594929" y="5320637"/>
            <a:ext cx="7909806" cy="621324"/>
          </a:xfrm>
        </p:spPr>
        <p:txBody>
          <a:bodyPr/>
          <a:lstStyle>
            <a:lvl1pPr marL="177800" indent="-177800">
              <a:defRPr sz="900" b="1" i="1">
                <a:latin typeface="EYInterstate Light" pitchFamily="2" charset="0"/>
              </a:defRPr>
            </a:lvl1pPr>
            <a:lvl2pPr marL="355600" indent="-179388">
              <a:defRPr sz="900" b="1" i="1">
                <a:latin typeface="EYInterstate Light" pitchFamily="2" charset="0"/>
              </a:defRPr>
            </a:lvl2pPr>
            <a:lvl3pPr marL="533400" indent="-177800">
              <a:defRPr sz="900" b="1" i="1">
                <a:latin typeface="EYInterstate Light" pitchFamily="2" charset="0"/>
              </a:defRPr>
            </a:lvl3pPr>
            <a:lvl4pPr marL="0" indent="0">
              <a:buNone/>
              <a:defRPr sz="600"/>
            </a:lvl4pPr>
            <a:lvl5pPr marL="0" indent="0"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3823908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672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01650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4" y="1412877"/>
            <a:ext cx="4040187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7"/>
            <a:ext cx="404177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94335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4582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2781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01189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845738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80275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0025"/>
            <a:ext cx="8232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4" y="1412877"/>
            <a:ext cx="8234362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61964" y="6419852"/>
            <a:ext cx="12890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>
                <a:solidFill>
                  <a:srgbClr val="000000"/>
                </a:solidFill>
                <a:cs typeface="Arial" pitchFamily="34" charset="0"/>
              </a:rPr>
              <a:t>XX Month 200X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784475" y="6419850"/>
            <a:ext cx="20574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>
                <a:solidFill>
                  <a:srgbClr val="000000"/>
                </a:solidFill>
                <a:cs typeface="Arial" pitchFamily="34" charset="0"/>
              </a:rPr>
              <a:t>Presentation title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938339" y="6419850"/>
            <a:ext cx="66357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>
                <a:solidFill>
                  <a:srgbClr val="000000"/>
                </a:solidFill>
                <a:cs typeface="Arial" pitchFamily="34" charset="0"/>
              </a:rPr>
              <a:t>Page </a:t>
            </a:r>
            <a:fld id="{9A04BA0B-7325-4994-88BD-3EA558A5B6A7}" type="slidenum">
              <a:rPr lang="en-US" sz="110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sz="11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455613" y="1042988"/>
            <a:ext cx="8229600" cy="0"/>
          </a:xfrm>
          <a:prstGeom prst="line">
            <a:avLst/>
          </a:prstGeom>
          <a:noFill/>
          <a:ln w="12700">
            <a:solidFill>
              <a:srgbClr val="FFD2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646464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646464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326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pitchFamily="34" charset="0"/>
        </a:defRPr>
      </a:lvl9pPr>
    </p:titleStyle>
    <p:bodyStyle>
      <a:lvl1pPr marL="360363" indent="-360363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2400">
          <a:solidFill>
            <a:srgbClr val="646464"/>
          </a:solidFill>
          <a:latin typeface="+mn-lt"/>
          <a:ea typeface="+mn-ea"/>
          <a:cs typeface="+mn-cs"/>
        </a:defRPr>
      </a:lvl1pPr>
      <a:lvl2pPr marL="717550" indent="-355600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2000">
          <a:solidFill>
            <a:srgbClr val="646464"/>
          </a:solidFill>
          <a:latin typeface="+mn-lt"/>
        </a:defRPr>
      </a:lvl2pPr>
      <a:lvl3pPr marL="1081088" indent="-361950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>
          <a:solidFill>
            <a:srgbClr val="646464"/>
          </a:solidFill>
          <a:latin typeface="+mn-lt"/>
        </a:defRPr>
      </a:lvl3pPr>
      <a:lvl4pPr marL="1441450" indent="-358775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4pPr>
      <a:lvl5pPr marL="18002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5pPr>
      <a:lvl6pPr marL="22574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6pPr>
      <a:lvl7pPr marL="27146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7pPr>
      <a:lvl8pPr marL="31718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8pPr>
      <a:lvl9pPr marL="36290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pitchFamily="34" charset="0"/>
        <a:buChar char="►"/>
        <a:defRPr sz="1600">
          <a:solidFill>
            <a:srgbClr val="646464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8" Type="http://schemas.openxmlformats.org/officeDocument/2006/relationships/tags" Target="../tags/tag32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tags" Target="../tags/tag31.xml"/><Relationship Id="rId2" Type="http://schemas.openxmlformats.org/officeDocument/2006/relationships/tags" Target="../tags/tag16.xml"/><Relationship Id="rId16" Type="http://schemas.openxmlformats.org/officeDocument/2006/relationships/tags" Target="../tags/tag30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tags" Target="../tags/tag29.xml"/><Relationship Id="rId10" Type="http://schemas.openxmlformats.org/officeDocument/2006/relationships/tags" Target="../tags/tag24.xml"/><Relationship Id="rId19" Type="http://schemas.openxmlformats.org/officeDocument/2006/relationships/tags" Target="../tags/tag33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9"/>
          <p:cNvGrpSpPr/>
          <p:nvPr/>
        </p:nvGrpSpPr>
        <p:grpSpPr>
          <a:xfrm>
            <a:off x="0" y="0"/>
            <a:ext cx="10116616" cy="6669360"/>
            <a:chOff x="0" y="0"/>
            <a:chExt cx="10116616" cy="6669360"/>
          </a:xfrm>
        </p:grpSpPr>
        <p:sp>
          <p:nvSpPr>
            <p:cNvPr id="50" name="Rectangle 49"/>
            <p:cNvSpPr/>
            <p:nvPr>
              <p:custDataLst>
                <p:tags r:id="rId1"/>
              </p:custDataLst>
            </p:nvPr>
          </p:nvSpPr>
          <p:spPr>
            <a:xfrm>
              <a:off x="0" y="0"/>
              <a:ext cx="10116616" cy="66693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7800" indent="-17780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</a:pPr>
              <a:endParaRPr lang="fr-FR" dirty="0">
                <a:solidFill>
                  <a:srgbClr val="646464"/>
                </a:solidFill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283968" y="332656"/>
              <a:ext cx="5688632" cy="6336704"/>
            </a:xfrm>
            <a:prstGeom prst="rect">
              <a:avLst/>
            </a:prstGeom>
            <a:solidFill>
              <a:srgbClr val="CCE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79512" y="332656"/>
              <a:ext cx="4104456" cy="63367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54" name="Rectangle à coins arrondis 7"/>
            <p:cNvSpPr/>
            <p:nvPr>
              <p:custDataLst>
                <p:tags r:id="rId2"/>
              </p:custDataLst>
            </p:nvPr>
          </p:nvSpPr>
          <p:spPr>
            <a:xfrm>
              <a:off x="6393909" y="1988841"/>
              <a:ext cx="3434675" cy="122413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Directeur fonction achat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Directeurs adjoint achats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Responsables de département/filière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Contrôleur de gestion achats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Responsable méthode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Chefs de projet PAAT/fonction achat/marchés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</a:pPr>
              <a:endParaRPr lang="fr-FR" sz="1100" dirty="0">
                <a:solidFill>
                  <a:srgbClr val="000000"/>
                </a:solidFill>
              </a:endParaRPr>
            </a:p>
          </p:txBody>
        </p:sp>
        <p:sp>
          <p:nvSpPr>
            <p:cNvPr id="56" name="Rectangle à coins arrondis 9"/>
            <p:cNvSpPr/>
            <p:nvPr>
              <p:custDataLst>
                <p:tags r:id="rId3"/>
              </p:custDataLst>
            </p:nvPr>
          </p:nvSpPr>
          <p:spPr>
            <a:xfrm>
              <a:off x="251520" y="5085184"/>
              <a:ext cx="2232248" cy="15121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b="1" dirty="0">
                  <a:solidFill>
                    <a:srgbClr val="000000"/>
                  </a:solidFill>
                </a:rPr>
                <a:t>Chef de projet commun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b="1" dirty="0">
                  <a:solidFill>
                    <a:srgbClr val="000000"/>
                  </a:solidFill>
                </a:rPr>
                <a:t>Référent Etablissement Partie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b="1" dirty="0">
                  <a:solidFill>
                    <a:srgbClr val="000000"/>
                  </a:solidFill>
                </a:rPr>
                <a:t>Chefs d’établissement/PCME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Responsables Achat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Contrôleur de gestion achat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Experts métier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fr-FR" sz="1100" dirty="0">
                <a:solidFill>
                  <a:srgbClr val="000000"/>
                </a:solidFill>
              </a:endParaRP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fr-FR" sz="1100" dirty="0">
                <a:solidFill>
                  <a:srgbClr val="000000"/>
                </a:solidFill>
              </a:endParaRP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fr-FR" sz="1100" dirty="0">
                <a:solidFill>
                  <a:srgbClr val="000000"/>
                </a:solidFill>
              </a:endParaRPr>
            </a:p>
          </p:txBody>
        </p:sp>
        <p:sp>
          <p:nvSpPr>
            <p:cNvPr id="57" name="Triangle isocèle 12"/>
            <p:cNvSpPr/>
            <p:nvPr>
              <p:custDataLst>
                <p:tags r:id="rId4"/>
              </p:custDataLst>
            </p:nvPr>
          </p:nvSpPr>
          <p:spPr>
            <a:xfrm>
              <a:off x="1043608" y="4869160"/>
              <a:ext cx="928694" cy="14287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62" name="Rectangle à coins arrondis 19"/>
            <p:cNvSpPr/>
            <p:nvPr>
              <p:custDataLst>
                <p:tags r:id="rId5"/>
              </p:custDataLst>
            </p:nvPr>
          </p:nvSpPr>
          <p:spPr>
            <a:xfrm>
              <a:off x="3275856" y="3861048"/>
              <a:ext cx="2160240" cy="936104"/>
            </a:xfrm>
            <a:prstGeom prst="roundRect">
              <a:avLst/>
            </a:prstGeom>
            <a:solidFill>
              <a:srgbClr val="8AA9EE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0000"/>
                  </a:solidFill>
                </a:rPr>
                <a:t>Comité de pilotage projet PAAT</a:t>
              </a:r>
            </a:p>
          </p:txBody>
        </p:sp>
        <p:sp>
          <p:nvSpPr>
            <p:cNvPr id="88" name="Triangle isocèle 8"/>
            <p:cNvSpPr/>
            <p:nvPr>
              <p:custDataLst>
                <p:tags r:id="rId6"/>
              </p:custDataLst>
            </p:nvPr>
          </p:nvSpPr>
          <p:spPr>
            <a:xfrm rot="5400000" flipH="1" flipV="1">
              <a:off x="5610882" y="2459082"/>
              <a:ext cx="1156509" cy="21602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dirty="0">
                <a:solidFill>
                  <a:srgbClr val="FFFFFF"/>
                </a:solidFill>
              </a:endParaRPr>
            </a:p>
          </p:txBody>
        </p:sp>
        <p:sp>
          <p:nvSpPr>
            <p:cNvPr id="27" name="Rectangle à coins arrondis 19"/>
            <p:cNvSpPr/>
            <p:nvPr>
              <p:custDataLst>
                <p:tags r:id="rId7"/>
              </p:custDataLst>
            </p:nvPr>
          </p:nvSpPr>
          <p:spPr>
            <a:xfrm>
              <a:off x="179512" y="3861048"/>
              <a:ext cx="2304256" cy="936104"/>
            </a:xfrm>
            <a:prstGeom prst="roundRect">
              <a:avLst/>
            </a:prstGeom>
            <a:solidFill>
              <a:srgbClr val="99CC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0000"/>
                  </a:solidFill>
                </a:rPr>
                <a:t>Comité de pilotage projet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0000"/>
                  </a:solidFill>
                </a:rPr>
                <a:t>Mise en place de la fonction achat </a:t>
              </a:r>
            </a:p>
          </p:txBody>
        </p:sp>
        <p:sp>
          <p:nvSpPr>
            <p:cNvPr id="29" name="Rectangle à coins arrondis 9"/>
            <p:cNvSpPr/>
            <p:nvPr>
              <p:custDataLst>
                <p:tags r:id="rId8"/>
              </p:custDataLst>
            </p:nvPr>
          </p:nvSpPr>
          <p:spPr>
            <a:xfrm>
              <a:off x="3275856" y="5085184"/>
              <a:ext cx="2232248" cy="144016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b="1" dirty="0">
                  <a:solidFill>
                    <a:srgbClr val="000000"/>
                  </a:solidFill>
                </a:rPr>
                <a:t>Chef de projet commun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b="1" dirty="0">
                  <a:solidFill>
                    <a:srgbClr val="000000"/>
                  </a:solidFill>
                </a:rPr>
                <a:t>Référent Etablissement Partie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Responsables filières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Responsable logistique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Autres experts métiers  </a:t>
              </a:r>
            </a:p>
          </p:txBody>
        </p:sp>
        <p:sp>
          <p:nvSpPr>
            <p:cNvPr id="30" name="Triangle isocèle 12"/>
            <p:cNvSpPr/>
            <p:nvPr>
              <p:custDataLst>
                <p:tags r:id="rId9"/>
              </p:custDataLst>
            </p:nvPr>
          </p:nvSpPr>
          <p:spPr>
            <a:xfrm>
              <a:off x="3859330" y="4856669"/>
              <a:ext cx="928694" cy="14287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FFFFFF"/>
                </a:solidFill>
              </a:endParaRPr>
            </a:p>
          </p:txBody>
        </p:sp>
        <p:cxnSp>
          <p:nvCxnSpPr>
            <p:cNvPr id="11" name="Connecteur en angle 10"/>
            <p:cNvCxnSpPr/>
            <p:nvPr/>
          </p:nvCxnSpPr>
          <p:spPr>
            <a:xfrm rot="10800000" flipV="1">
              <a:off x="1475656" y="3645024"/>
              <a:ext cx="2520280" cy="216024"/>
            </a:xfrm>
            <a:prstGeom prst="bentConnector3">
              <a:avLst>
                <a:gd name="adj1" fmla="val 9982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à coins arrondis 7"/>
            <p:cNvSpPr/>
            <p:nvPr>
              <p:custDataLst>
                <p:tags r:id="rId10"/>
              </p:custDataLst>
            </p:nvPr>
          </p:nvSpPr>
          <p:spPr>
            <a:xfrm>
              <a:off x="6372200" y="775064"/>
              <a:ext cx="3074636" cy="79208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Directeurs Généraux 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000000"/>
                  </a:solidFill>
                </a:rPr>
                <a:t>Président de </a:t>
              </a:r>
              <a:r>
                <a:rPr lang="fr-FR" sz="1100" dirty="0" smtClean="0">
                  <a:solidFill>
                    <a:srgbClr val="000000"/>
                  </a:solidFill>
                </a:rPr>
                <a:t>CME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 smtClean="0">
                  <a:solidFill>
                    <a:srgbClr val="000000"/>
                  </a:solidFill>
                </a:rPr>
                <a:t>Président </a:t>
              </a:r>
              <a:r>
                <a:rPr lang="fr-FR" sz="1100" dirty="0">
                  <a:solidFill>
                    <a:srgbClr val="000000"/>
                  </a:solidFill>
                </a:rPr>
                <a:t>de la CSIRMT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 smtClean="0">
                  <a:solidFill>
                    <a:srgbClr val="000000"/>
                  </a:solidFill>
                </a:rPr>
                <a:t>Doyen </a:t>
              </a:r>
              <a:r>
                <a:rPr lang="fr-FR" sz="1100" dirty="0">
                  <a:solidFill>
                    <a:srgbClr val="000000"/>
                  </a:solidFill>
                </a:rPr>
                <a:t>(CHU</a:t>
              </a:r>
              <a:r>
                <a:rPr lang="fr-FR" sz="1100" dirty="0" smtClean="0">
                  <a:solidFill>
                    <a:srgbClr val="000000"/>
                  </a:solidFill>
                </a:rPr>
                <a:t>)</a:t>
              </a:r>
              <a:endParaRPr lang="fr-FR" sz="1100" dirty="0">
                <a:solidFill>
                  <a:srgbClr val="000000"/>
                </a:solidFill>
              </a:endParaRPr>
            </a:p>
          </p:txBody>
        </p:sp>
        <p:sp>
          <p:nvSpPr>
            <p:cNvPr id="26" name="Triangle isocèle 8"/>
            <p:cNvSpPr/>
            <p:nvPr>
              <p:custDataLst>
                <p:tags r:id="rId11"/>
              </p:custDataLst>
            </p:nvPr>
          </p:nvSpPr>
          <p:spPr>
            <a:xfrm rot="5400000" flipH="1" flipV="1">
              <a:off x="5730834" y="1046030"/>
              <a:ext cx="922695" cy="21602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FFFFFF"/>
                </a:solidFill>
              </a:endParaRPr>
            </a:p>
          </p:txBody>
        </p:sp>
        <p:cxnSp>
          <p:nvCxnSpPr>
            <p:cNvPr id="28" name="Connecteur droit 27"/>
            <p:cNvCxnSpPr/>
            <p:nvPr/>
          </p:nvCxnSpPr>
          <p:spPr>
            <a:xfrm>
              <a:off x="4283968" y="332656"/>
              <a:ext cx="0" cy="633670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/>
            <p:cNvSpPr txBox="1"/>
            <p:nvPr/>
          </p:nvSpPr>
          <p:spPr>
            <a:xfrm>
              <a:off x="683568" y="188640"/>
              <a:ext cx="2016224" cy="307777"/>
            </a:xfrm>
            <a:prstGeom prst="rect">
              <a:avLst/>
            </a:prstGeom>
            <a:solidFill>
              <a:srgbClr val="35F52B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rgbClr val="646464"/>
                  </a:solidFill>
                </a:rPr>
                <a:t>Phase de transition</a:t>
              </a:r>
            </a:p>
          </p:txBody>
        </p:sp>
        <p:cxnSp>
          <p:nvCxnSpPr>
            <p:cNvPr id="39" name="Connecteur droit 38"/>
            <p:cNvCxnSpPr/>
            <p:nvPr/>
          </p:nvCxnSpPr>
          <p:spPr>
            <a:xfrm>
              <a:off x="3995936" y="1628800"/>
              <a:ext cx="0" cy="5040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40"/>
            <p:cNvSpPr txBox="1"/>
            <p:nvPr/>
          </p:nvSpPr>
          <p:spPr>
            <a:xfrm>
              <a:off x="6588224" y="188640"/>
              <a:ext cx="2016224" cy="307777"/>
            </a:xfrm>
            <a:prstGeom prst="rect">
              <a:avLst/>
            </a:prstGeom>
            <a:solidFill>
              <a:srgbClr val="35F52B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rgbClr val="646464"/>
                  </a:solidFill>
                </a:rPr>
                <a:t>Fonction achat cible</a:t>
              </a:r>
            </a:p>
          </p:txBody>
        </p:sp>
        <p:sp>
          <p:nvSpPr>
            <p:cNvPr id="52" name="Rectangle à coins arrondis 4"/>
            <p:cNvSpPr/>
            <p:nvPr>
              <p:custDataLst>
                <p:tags r:id="rId12"/>
              </p:custDataLst>
            </p:nvPr>
          </p:nvSpPr>
          <p:spPr>
            <a:xfrm>
              <a:off x="2771800" y="2132856"/>
              <a:ext cx="3072840" cy="938772"/>
            </a:xfrm>
            <a:prstGeom prst="roundRect">
              <a:avLst/>
            </a:prstGeom>
            <a:solidFill>
              <a:srgbClr val="8AA9EE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0000"/>
                  </a:solidFill>
                </a:rPr>
                <a:t>Comité de coordination achat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24" name="Rectangle à coins arrondis 4"/>
            <p:cNvSpPr/>
            <p:nvPr>
              <p:custDataLst>
                <p:tags r:id="rId13"/>
              </p:custDataLst>
            </p:nvPr>
          </p:nvSpPr>
          <p:spPr>
            <a:xfrm>
              <a:off x="2555776" y="620688"/>
              <a:ext cx="3456384" cy="10081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0000"/>
                  </a:solidFill>
                </a:rPr>
                <a:t>Comité stratégique GHT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b="1" dirty="0">
                  <a:solidFill>
                    <a:srgbClr val="000000"/>
                  </a:solidFill>
                </a:rPr>
                <a:t> </a:t>
              </a:r>
            </a:p>
          </p:txBody>
        </p:sp>
        <p:cxnSp>
          <p:nvCxnSpPr>
            <p:cNvPr id="49" name="Connecteur droit 48"/>
            <p:cNvCxnSpPr/>
            <p:nvPr/>
          </p:nvCxnSpPr>
          <p:spPr>
            <a:xfrm>
              <a:off x="2699792" y="332656"/>
              <a:ext cx="388843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en angle 74"/>
            <p:cNvCxnSpPr/>
            <p:nvPr/>
          </p:nvCxnSpPr>
          <p:spPr>
            <a:xfrm>
              <a:off x="3923928" y="3068960"/>
              <a:ext cx="3528392" cy="576064"/>
            </a:xfrm>
            <a:prstGeom prst="bentConnector3">
              <a:avLst>
                <a:gd name="adj1" fmla="val 2037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>
              <a:off x="4572000" y="3645024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>
              <a:off x="7452320" y="3645024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ctangle à coins arrondis 19"/>
            <p:cNvSpPr/>
            <p:nvPr>
              <p:custDataLst>
                <p:tags r:id="rId14"/>
              </p:custDataLst>
            </p:nvPr>
          </p:nvSpPr>
          <p:spPr>
            <a:xfrm>
              <a:off x="5724128" y="3861048"/>
              <a:ext cx="2160240" cy="936104"/>
            </a:xfrm>
            <a:prstGeom prst="roundRect">
              <a:avLst/>
            </a:prstGeom>
            <a:solidFill>
              <a:srgbClr val="8AA9EE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rgbClr val="000000"/>
                  </a:solidFill>
                </a:rPr>
                <a:t>Comité de pilotage opérationnel marchés</a:t>
              </a:r>
            </a:p>
          </p:txBody>
        </p:sp>
        <p:sp>
          <p:nvSpPr>
            <p:cNvPr id="99" name="Rectangle à coins arrondis 9"/>
            <p:cNvSpPr/>
            <p:nvPr>
              <p:custDataLst>
                <p:tags r:id="rId15"/>
              </p:custDataLst>
            </p:nvPr>
          </p:nvSpPr>
          <p:spPr>
            <a:xfrm>
              <a:off x="5796136" y="5013176"/>
              <a:ext cx="2016224" cy="165618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b="1" dirty="0">
                  <a:solidFill>
                    <a:srgbClr val="646464">
                      <a:lumMod val="50000"/>
                    </a:srgbClr>
                  </a:solidFill>
                </a:rPr>
                <a:t>Chef de projet commun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b="1" dirty="0">
                  <a:solidFill>
                    <a:srgbClr val="646464">
                      <a:lumMod val="50000"/>
                    </a:srgbClr>
                  </a:solidFill>
                </a:rPr>
                <a:t>Référent Etablissement Partie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646464">
                      <a:lumMod val="50000"/>
                    </a:srgbClr>
                  </a:solidFill>
                </a:rPr>
                <a:t>Responsables filières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646464">
                      <a:lumMod val="50000"/>
                    </a:srgbClr>
                  </a:solidFill>
                </a:rPr>
                <a:t>Responsable logistique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dirty="0">
                  <a:solidFill>
                    <a:srgbClr val="646464">
                      <a:lumMod val="50000"/>
                    </a:srgbClr>
                  </a:solidFill>
                </a:rPr>
                <a:t>Autres experts métiers 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b="1" dirty="0">
                  <a:solidFill>
                    <a:srgbClr val="646464">
                      <a:lumMod val="50000"/>
                    </a:srgbClr>
                  </a:solidFill>
                </a:rPr>
                <a:t>Prescripteurs</a:t>
              </a:r>
            </a:p>
            <a:p>
              <a:pPr marL="179388" indent="-1793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100" b="1" dirty="0">
                  <a:solidFill>
                    <a:srgbClr val="646464">
                      <a:lumMod val="50000"/>
                    </a:srgbClr>
                  </a:solidFill>
                </a:rPr>
                <a:t>utilisateurs</a:t>
              </a:r>
            </a:p>
          </p:txBody>
        </p:sp>
        <p:sp>
          <p:nvSpPr>
            <p:cNvPr id="100" name="Triangle isocèle 12"/>
            <p:cNvSpPr/>
            <p:nvPr>
              <p:custDataLst>
                <p:tags r:id="rId16"/>
              </p:custDataLst>
            </p:nvPr>
          </p:nvSpPr>
          <p:spPr>
            <a:xfrm>
              <a:off x="6307602" y="4797152"/>
              <a:ext cx="928694" cy="14287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105" name="Double flèche horizontale 104"/>
            <p:cNvSpPr/>
            <p:nvPr/>
          </p:nvSpPr>
          <p:spPr>
            <a:xfrm>
              <a:off x="7956376" y="3861048"/>
              <a:ext cx="504056" cy="216024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106" name="Rectangle à coins arrondis 19"/>
            <p:cNvSpPr/>
            <p:nvPr>
              <p:custDataLst>
                <p:tags r:id="rId17"/>
              </p:custDataLst>
            </p:nvPr>
          </p:nvSpPr>
          <p:spPr>
            <a:xfrm>
              <a:off x="8567936" y="3717032"/>
              <a:ext cx="1152128" cy="43204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b="1" dirty="0">
                  <a:solidFill>
                    <a:srgbClr val="000000"/>
                  </a:solidFill>
                </a:rPr>
                <a:t>GT métier</a:t>
              </a:r>
            </a:p>
          </p:txBody>
        </p:sp>
        <p:sp>
          <p:nvSpPr>
            <p:cNvPr id="107" name="Double flèche horizontale 106"/>
            <p:cNvSpPr/>
            <p:nvPr/>
          </p:nvSpPr>
          <p:spPr>
            <a:xfrm>
              <a:off x="7956376" y="4365104"/>
              <a:ext cx="504056" cy="216024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108" name="Rectangle à coins arrondis 19"/>
            <p:cNvSpPr/>
            <p:nvPr>
              <p:custDataLst>
                <p:tags r:id="rId18"/>
              </p:custDataLst>
            </p:nvPr>
          </p:nvSpPr>
          <p:spPr>
            <a:xfrm>
              <a:off x="8567936" y="4293096"/>
              <a:ext cx="1152128" cy="43204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b="1" dirty="0">
                  <a:solidFill>
                    <a:srgbClr val="000000"/>
                  </a:solidFill>
                </a:rPr>
                <a:t>GT métier</a:t>
              </a:r>
            </a:p>
          </p:txBody>
        </p:sp>
        <p:cxnSp>
          <p:nvCxnSpPr>
            <p:cNvPr id="116" name="Connecteur droit avec flèche 115"/>
            <p:cNvCxnSpPr/>
            <p:nvPr/>
          </p:nvCxnSpPr>
          <p:spPr>
            <a:xfrm flipV="1">
              <a:off x="3995936" y="1628800"/>
              <a:ext cx="0" cy="50405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avec flèche 116"/>
            <p:cNvCxnSpPr/>
            <p:nvPr/>
          </p:nvCxnSpPr>
          <p:spPr>
            <a:xfrm>
              <a:off x="1475656" y="3645024"/>
              <a:ext cx="0" cy="28803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/>
            <p:nvPr/>
          </p:nvCxnSpPr>
          <p:spPr>
            <a:xfrm>
              <a:off x="4572000" y="3645024"/>
              <a:ext cx="0" cy="28803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/>
            <p:nvPr/>
          </p:nvCxnSpPr>
          <p:spPr>
            <a:xfrm>
              <a:off x="7452320" y="3645024"/>
              <a:ext cx="0" cy="28803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Double flèche horizontale 41"/>
            <p:cNvSpPr/>
            <p:nvPr/>
          </p:nvSpPr>
          <p:spPr>
            <a:xfrm>
              <a:off x="7920880" y="5013176"/>
              <a:ext cx="504056" cy="216024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43" name="Rectangle à coins arrondis 19"/>
            <p:cNvSpPr/>
            <p:nvPr>
              <p:custDataLst>
                <p:tags r:id="rId19"/>
              </p:custDataLst>
            </p:nvPr>
          </p:nvSpPr>
          <p:spPr>
            <a:xfrm>
              <a:off x="8532440" y="4941168"/>
              <a:ext cx="1152128" cy="43204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b="1" dirty="0">
                  <a:solidFill>
                    <a:srgbClr val="000000"/>
                  </a:solidFill>
                </a:rPr>
                <a:t>GT métier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22429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uK5Fno8fk.9vVaikl8Gs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uK5Fno8fk.9vVaikl8Gs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_9cW9s2EEWw7aM0mFTg0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6XCSC73EqshOtqtb7Ie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_9cW9s2EEWw7aM0mFTg0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6XCSC73EqshOtqtb7Ie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_9cW9s2EEWw7aM0mFTg0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6XCSC73EqshOtqtb7Ie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gfH03zU.UmZfMvQHjxq2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ia.XqS.ESKW0XlwfN97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uK5Fno8fk.9vVaikl8Gs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U7TAy_cUKF9yywtQlxvw"/>
</p:tagLst>
</file>

<file path=ppt/theme/theme1.xml><?xml version="1.0" encoding="utf-8"?>
<a:theme xmlns:a="http://schemas.openxmlformats.org/drawingml/2006/main" name="1_EY_Handout français fond blanc">
  <a:themeElements>
    <a:clrScheme name="EY_Handout 1">
      <a:dk1>
        <a:srgbClr val="646464"/>
      </a:dk1>
      <a:lt1>
        <a:srgbClr val="FFFFFF"/>
      </a:lt1>
      <a:dk2>
        <a:srgbClr val="646464"/>
      </a:dk2>
      <a:lt2>
        <a:srgbClr val="808080"/>
      </a:lt2>
      <a:accent1>
        <a:srgbClr val="808080"/>
      </a:accent1>
      <a:accent2>
        <a:srgbClr val="FFD200"/>
      </a:accent2>
      <a:accent3>
        <a:srgbClr val="FFFFFF"/>
      </a:accent3>
      <a:accent4>
        <a:srgbClr val="545454"/>
      </a:accent4>
      <a:accent5>
        <a:srgbClr val="C0C0C0"/>
      </a:accent5>
      <a:accent6>
        <a:srgbClr val="E7BE00"/>
      </a:accent6>
      <a:hlink>
        <a:srgbClr val="C0C0C0"/>
      </a:hlink>
      <a:folHlink>
        <a:srgbClr val="80D1DD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Y_Handout 1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80D1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2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C893C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3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95CB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4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00A3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5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9127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6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2C97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Y_Handout 7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C0C0C0"/>
        </a:hlink>
        <a:folHlink>
          <a:srgbClr val="FFE8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122</Words>
  <Application>Microsoft Office PowerPoint</Application>
  <PresentationFormat>Affichage à l'écran 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1_EY_Handout français fond blanc</vt:lpstr>
      <vt:lpstr>Diapositive 1</vt:lpstr>
    </vt:vector>
  </TitlesOfParts>
  <Company>MSS DGOS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mbouche</dc:creator>
  <cp:lastModifiedBy>*</cp:lastModifiedBy>
  <cp:revision>2</cp:revision>
  <dcterms:created xsi:type="dcterms:W3CDTF">2016-12-19T15:02:28Z</dcterms:created>
  <dcterms:modified xsi:type="dcterms:W3CDTF">2017-02-14T12:59:51Z</dcterms:modified>
</cp:coreProperties>
</file>