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76EC4-B8DE-47EB-974F-AC4E9EDC74DA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C8D51-A992-4224-8B9E-7841588548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907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F2DA2E-763B-4A3B-BD18-D94E2226B591}" type="slidenum">
              <a:rPr lang="fr-FR" altLang="fr-FR" smtClean="0">
                <a:latin typeface="Calibri" pitchFamily="32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fr-FR" altLang="fr-FR" smtClean="0">
              <a:latin typeface="Calibri" pitchFamily="32" charset="0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3884613" y="8685214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A67D259-5B9A-4A79-BCB0-35B69031A8B2}" type="slidenum">
              <a:rPr lang="fr-FR" altLang="fr-FR">
                <a:latin typeface="Calibri" pitchFamily="32" charset="0"/>
                <a:cs typeface="Segoe UI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fr-FR" altLang="fr-FR">
              <a:latin typeface="Calibri" pitchFamily="32" charset="0"/>
              <a:cs typeface="Segoe UI" charset="0"/>
            </a:endParaRPr>
          </a:p>
        </p:txBody>
      </p:sp>
      <p:sp>
        <p:nvSpPr>
          <p:cNvPr id="1741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427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96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44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77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27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22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515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6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9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853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3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8252A-6A54-4563-84F5-2AAC5575A4FB}" type="datetimeFigureOut">
              <a:rPr lang="fr-FR" smtClean="0"/>
              <a:t>27/04/2017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5A69E-C0FA-42E4-B378-EEE403C085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10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0" y="4005263"/>
            <a:ext cx="755650" cy="287337"/>
          </a:xfrm>
          <a:prstGeom prst="rect">
            <a:avLst/>
          </a:prstGeom>
          <a:solidFill>
            <a:srgbClr val="F08B70"/>
          </a:solidFill>
          <a:ln w="9360" cap="sq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2492375"/>
            <a:ext cx="900113" cy="288925"/>
          </a:xfrm>
          <a:prstGeom prst="rect">
            <a:avLst/>
          </a:prstGeom>
          <a:solidFill>
            <a:srgbClr val="F08B70"/>
          </a:solidFill>
          <a:ln w="9360" cap="sq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0" y="260350"/>
            <a:ext cx="9144000" cy="720725"/>
          </a:xfrm>
          <a:prstGeom prst="roundRect">
            <a:avLst>
              <a:gd name="adj" fmla="val 16667"/>
            </a:avLst>
          </a:prstGeom>
          <a:solidFill>
            <a:srgbClr val="F08B70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31800" y="809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latin typeface="Arial" charset="0"/>
              </a:rPr>
              <a:t>Activités du contrôle de gestion achat</a:t>
            </a: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1152525"/>
            <a:ext cx="1223963" cy="133985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Elaboration du PAA</a:t>
            </a: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3563938" y="1196975"/>
            <a:ext cx="1439862" cy="1296988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Contribution à l’élaboration et suivi des documents budgétaires</a:t>
            </a: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5148263" y="1196975"/>
            <a:ext cx="1368425" cy="1296988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Suivi de la performance achat</a:t>
            </a:r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6659563" y="1196975"/>
            <a:ext cx="1152525" cy="12954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Conseil (études/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analyses achat)</a:t>
            </a:r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2339975" y="1198563"/>
            <a:ext cx="1223963" cy="12954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Conception d’outils et tableaux de bord achat</a:t>
            </a:r>
          </a:p>
        </p:txBody>
      </p:sp>
      <p:sp>
        <p:nvSpPr>
          <p:cNvPr id="7179" name="AutoShape 10"/>
          <p:cNvSpPr>
            <a:spLocks noChangeArrowheads="1"/>
          </p:cNvSpPr>
          <p:nvPr/>
        </p:nvSpPr>
        <p:spPr bwMode="auto">
          <a:xfrm>
            <a:off x="2232025" y="2781300"/>
            <a:ext cx="1187450" cy="1223963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Pluriannuel</a:t>
            </a:r>
          </a:p>
        </p:txBody>
      </p:sp>
      <p:sp>
        <p:nvSpPr>
          <p:cNvPr id="7180" name="AutoShape 11"/>
          <p:cNvSpPr>
            <a:spLocks noChangeArrowheads="1"/>
          </p:cNvSpPr>
          <p:nvPr/>
        </p:nvSpPr>
        <p:spPr bwMode="auto">
          <a:xfrm>
            <a:off x="2374900" y="4103688"/>
            <a:ext cx="1295400" cy="2087562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Mise en place de reporting à destination des prescripteurs, acheteurs, instances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 b="1" i="1"/>
              <a:t>=&gt; Fonction de pilotage et de communication</a:t>
            </a:r>
          </a:p>
        </p:txBody>
      </p:sp>
      <p:sp>
        <p:nvSpPr>
          <p:cNvPr id="7181" name="AutoShape 12"/>
          <p:cNvSpPr>
            <a:spLocks noChangeArrowheads="1"/>
          </p:cNvSpPr>
          <p:nvPr/>
        </p:nvSpPr>
        <p:spPr bwMode="auto">
          <a:xfrm>
            <a:off x="3563938" y="2781300"/>
            <a:ext cx="1439862" cy="1223963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Infra-annuel (selon le calendrier de l’EPRD)</a:t>
            </a:r>
          </a:p>
        </p:txBody>
      </p:sp>
      <p:sp>
        <p:nvSpPr>
          <p:cNvPr id="7182" name="AutoShape 13"/>
          <p:cNvSpPr>
            <a:spLocks noChangeArrowheads="1"/>
          </p:cNvSpPr>
          <p:nvPr/>
        </p:nvSpPr>
        <p:spPr bwMode="auto">
          <a:xfrm>
            <a:off x="0" y="2759075"/>
            <a:ext cx="1152525" cy="1223963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Char char="-"/>
            </a:pPr>
            <a:r>
              <a:rPr lang="fr-FR" altLang="fr-FR" sz="1200">
                <a:latin typeface="Arial" charset="0"/>
              </a:rPr>
              <a:t> </a:t>
            </a:r>
            <a:r>
              <a:rPr lang="fr-FR" altLang="fr-FR" sz="1000"/>
              <a:t>Pluriannuel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pour le cadrage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(3 à 5 ans)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000"/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000"/>
              <a:t> Déclinaison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annuelle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000"/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000"/>
              <a:t> Suivi infra-annuel</a:t>
            </a:r>
          </a:p>
        </p:txBody>
      </p:sp>
      <p:sp>
        <p:nvSpPr>
          <p:cNvPr id="7183" name="AutoShape 14"/>
          <p:cNvSpPr>
            <a:spLocks noChangeArrowheads="1"/>
          </p:cNvSpPr>
          <p:nvPr/>
        </p:nvSpPr>
        <p:spPr bwMode="auto">
          <a:xfrm>
            <a:off x="5148263" y="2781300"/>
            <a:ext cx="1368425" cy="1223963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Au fil de l'e</a:t>
            </a:r>
            <a:r>
              <a:rPr lang="fr-FR" altLang="fr-FR" sz="1000">
                <a:latin typeface="Arial" charset="0"/>
              </a:rPr>
              <a:t>au</a:t>
            </a:r>
          </a:p>
        </p:txBody>
      </p:sp>
      <p:sp>
        <p:nvSpPr>
          <p:cNvPr id="7184" name="AutoShape 15"/>
          <p:cNvSpPr>
            <a:spLocks noChangeArrowheads="1"/>
          </p:cNvSpPr>
          <p:nvPr/>
        </p:nvSpPr>
        <p:spPr bwMode="auto">
          <a:xfrm>
            <a:off x="6659563" y="2781300"/>
            <a:ext cx="1152525" cy="1223963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Ponctuel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(à la demande)</a:t>
            </a:r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>
            <a:off x="0" y="2492375"/>
            <a:ext cx="19192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38138" eaLnBrk="0" hangingPunct="0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FR" altLang="fr-FR" sz="1400" b="1"/>
              <a:t>Périodicité</a:t>
            </a:r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0" y="4005263"/>
            <a:ext cx="89852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38138" eaLnBrk="0" hangingPunct="0">
              <a:spcBef>
                <a:spcPts val="8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FR" altLang="fr-FR" sz="1400" b="1"/>
              <a:t>Activités</a:t>
            </a:r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4673600" y="1600200"/>
            <a:ext cx="40147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88" name="AutoShape 19"/>
          <p:cNvSpPr>
            <a:spLocks noChangeArrowheads="1"/>
          </p:cNvSpPr>
          <p:nvPr/>
        </p:nvSpPr>
        <p:spPr bwMode="auto">
          <a:xfrm>
            <a:off x="6659563" y="4149725"/>
            <a:ext cx="1152525" cy="2087563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Conseil, aide à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la décision</a:t>
            </a:r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Alerte sur les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consommations …</a:t>
            </a:r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A terme, contrôle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interne et audits</a:t>
            </a:r>
          </a:p>
        </p:txBody>
      </p:sp>
      <p:sp>
        <p:nvSpPr>
          <p:cNvPr id="7189" name="AutoShape 20"/>
          <p:cNvSpPr>
            <a:spLocks noChangeArrowheads="1"/>
          </p:cNvSpPr>
          <p:nvPr/>
        </p:nvSpPr>
        <p:spPr bwMode="auto">
          <a:xfrm>
            <a:off x="5148263" y="4149725"/>
            <a:ext cx="1368425" cy="2087563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Suivi de la performance achat avec les prescripteurs, les acheteurs, la direction</a:t>
            </a:r>
          </a:p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Documenter le dialogue de gestion* achat avec les prescripteurs, acheteurs, …</a:t>
            </a:r>
          </a:p>
          <a:p>
            <a:pPr algn="ctr"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 Rôle d’alerte</a:t>
            </a:r>
          </a:p>
        </p:txBody>
      </p:sp>
      <p:sp>
        <p:nvSpPr>
          <p:cNvPr id="7190" name="AutoShape 21"/>
          <p:cNvSpPr>
            <a:spLocks noChangeArrowheads="1"/>
          </p:cNvSpPr>
          <p:nvPr/>
        </p:nvSpPr>
        <p:spPr bwMode="auto">
          <a:xfrm>
            <a:off x="3671888" y="4103688"/>
            <a:ext cx="1439862" cy="21336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- Identification de la contribution du PAA à la réalisation des objectifs budgétaires </a:t>
            </a:r>
            <a:r>
              <a:rPr lang="fr-FR" altLang="fr-FR" sz="1100" i="1"/>
              <a:t>ex ante</a:t>
            </a:r>
            <a:r>
              <a:rPr lang="fr-FR" altLang="fr-FR" sz="1100"/>
              <a:t> et </a:t>
            </a:r>
            <a:r>
              <a:rPr lang="fr-FR" altLang="fr-FR" sz="1100" i="1"/>
              <a:t>ex post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- Eclairage sur les écarts sur les comptes budgétaires achat</a:t>
            </a:r>
          </a:p>
        </p:txBody>
      </p:sp>
      <p:sp>
        <p:nvSpPr>
          <p:cNvPr id="7191" name="AutoShape 22"/>
          <p:cNvSpPr>
            <a:spLocks noChangeArrowheads="1"/>
          </p:cNvSpPr>
          <p:nvPr/>
        </p:nvSpPr>
        <p:spPr bwMode="auto">
          <a:xfrm>
            <a:off x="0" y="4319588"/>
            <a:ext cx="1223963" cy="1944687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Extraction 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données 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Marché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+ données achat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(cartographie)</a:t>
            </a:r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 Intégration des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données issues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du plan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d’investissement</a:t>
            </a:r>
          </a:p>
        </p:txBody>
      </p:sp>
      <p:sp>
        <p:nvSpPr>
          <p:cNvPr id="7192" name="Rectangle 23"/>
          <p:cNvSpPr>
            <a:spLocks noChangeArrowheads="1"/>
          </p:cNvSpPr>
          <p:nvPr/>
        </p:nvSpPr>
        <p:spPr bwMode="auto">
          <a:xfrm>
            <a:off x="7885113" y="1196975"/>
            <a:ext cx="1258887" cy="129540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Structuration du SIHA</a:t>
            </a:r>
          </a:p>
        </p:txBody>
      </p:sp>
      <p:sp>
        <p:nvSpPr>
          <p:cNvPr id="7193" name="AutoShape 24"/>
          <p:cNvSpPr>
            <a:spLocks noChangeArrowheads="1"/>
          </p:cNvSpPr>
          <p:nvPr/>
        </p:nvSpPr>
        <p:spPr bwMode="auto">
          <a:xfrm>
            <a:off x="7885113" y="2781300"/>
            <a:ext cx="1258887" cy="1223963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Lors de la mise en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place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 puis au fil de l’eau</a:t>
            </a:r>
          </a:p>
        </p:txBody>
      </p:sp>
      <p:sp>
        <p:nvSpPr>
          <p:cNvPr id="7194" name="AutoShape 25"/>
          <p:cNvSpPr>
            <a:spLocks noChangeArrowheads="1"/>
          </p:cNvSpPr>
          <p:nvPr/>
        </p:nvSpPr>
        <p:spPr bwMode="auto">
          <a:xfrm>
            <a:off x="7885113" y="4149725"/>
            <a:ext cx="1258887" cy="2087563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- Assistant à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maîtrise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d’ouvrage SI</a:t>
            </a:r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100"/>
              <a:t>Référent SI au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sein de la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direction achat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100"/>
          </a:p>
        </p:txBody>
      </p:sp>
      <p:sp>
        <p:nvSpPr>
          <p:cNvPr id="7195" name="Text Box 26"/>
          <p:cNvSpPr txBox="1">
            <a:spLocks noChangeArrowheads="1"/>
          </p:cNvSpPr>
          <p:nvPr/>
        </p:nvSpPr>
        <p:spPr bwMode="auto">
          <a:xfrm>
            <a:off x="395288" y="6303963"/>
            <a:ext cx="8316912" cy="550862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 b="1" i="1"/>
              <a:t>* Dialogue de gestion:</a:t>
            </a:r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000" i="1"/>
              <a:t> interne à la direction achat: avec acheteurs et contrôle de gestion, sur la performance de leur processus achat, sur la base de tableaux de bord achat</a:t>
            </a:r>
          </a:p>
          <a:p>
            <a:pPr eaLnBrk="1" hangingPunct="1">
              <a:spcBef>
                <a:spcPct val="0"/>
              </a:spcBef>
              <a:buFont typeface="Calibri" pitchFamily="32" charset="0"/>
              <a:buChar char="-"/>
            </a:pPr>
            <a:r>
              <a:rPr lang="fr-FR" altLang="fr-FR" sz="1000" i="1"/>
              <a:t> externe: documenté par le contrôle de gestion, échange entre la direction achat et les prescripteurs</a:t>
            </a:r>
          </a:p>
        </p:txBody>
      </p:sp>
      <p:sp>
        <p:nvSpPr>
          <p:cNvPr id="7196" name="Text Box 27"/>
          <p:cNvSpPr txBox="1">
            <a:spLocks noChangeArrowheads="1"/>
          </p:cNvSpPr>
          <p:nvPr/>
        </p:nvSpPr>
        <p:spPr bwMode="auto">
          <a:xfrm>
            <a:off x="2124075" y="2565400"/>
            <a:ext cx="1223963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97" name="Rectangle 28"/>
          <p:cNvSpPr>
            <a:spLocks noChangeArrowheads="1"/>
          </p:cNvSpPr>
          <p:nvPr/>
        </p:nvSpPr>
        <p:spPr bwMode="auto">
          <a:xfrm>
            <a:off x="1152525" y="1177925"/>
            <a:ext cx="1187450" cy="1314450"/>
          </a:xfrm>
          <a:prstGeom prst="rect">
            <a:avLst/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>
                <a:solidFill>
                  <a:srgbClr val="FFFFFF"/>
                </a:solidFill>
              </a:rPr>
              <a:t>Elaboration des procédures</a:t>
            </a:r>
          </a:p>
        </p:txBody>
      </p:sp>
      <p:sp>
        <p:nvSpPr>
          <p:cNvPr id="7198" name="AutoShape 29"/>
          <p:cNvSpPr>
            <a:spLocks noChangeArrowheads="1"/>
          </p:cNvSpPr>
          <p:nvPr/>
        </p:nvSpPr>
        <p:spPr bwMode="auto">
          <a:xfrm>
            <a:off x="1152525" y="2808288"/>
            <a:ext cx="1187450" cy="1223962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000"/>
              <a:t>Initiale puis révision pluriannuelle</a:t>
            </a:r>
          </a:p>
        </p:txBody>
      </p:sp>
      <p:sp>
        <p:nvSpPr>
          <p:cNvPr id="7199" name="AutoShape 30"/>
          <p:cNvSpPr>
            <a:spLocks noChangeArrowheads="1"/>
          </p:cNvSpPr>
          <p:nvPr/>
        </p:nvSpPr>
        <p:spPr bwMode="auto">
          <a:xfrm>
            <a:off x="1152525" y="4041775"/>
            <a:ext cx="1295400" cy="2271713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 cap="sq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/>
              <a:t>Mise en place de procédures à destination des  acheteurs (méthodologie de calcul des gains, fréquence, …, méthodologie de valorisation des impacts budgétaires)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100" b="1" i="1"/>
              <a:t>=&gt; Fonction de pilotage et de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315872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314</Words>
  <Application>Microsoft Office PowerPoint</Application>
  <PresentationFormat>Affichage à l'écran (4:3)</PresentationFormat>
  <Paragraphs>63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lorraine.francois</dc:creator>
  <cp:lastModifiedBy>lorraine.francois</cp:lastModifiedBy>
  <cp:revision>1</cp:revision>
  <dcterms:created xsi:type="dcterms:W3CDTF">2017-04-27T15:55:02Z</dcterms:created>
  <dcterms:modified xsi:type="dcterms:W3CDTF">2017-04-27T15:56:39Z</dcterms:modified>
</cp:coreProperties>
</file>