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oleObject" Target="../embeddings/oleObject2.bin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slideMaster" Target="../slideMasters/slideMaster1.xml"/><Relationship Id="rId17" Type="http://schemas.openxmlformats.org/officeDocument/2006/relationships/image" Target="../media/image3.jpeg"/><Relationship Id="rId2" Type="http://schemas.openxmlformats.org/officeDocument/2006/relationships/tags" Target="../tags/tag16.xml"/><Relationship Id="rId16" Type="http://schemas.openxmlformats.org/officeDocument/2006/relationships/image" Target="../media/image6.jpeg"/><Relationship Id="rId1" Type="http://schemas.openxmlformats.org/officeDocument/2006/relationships/vmlDrawing" Target="../drawings/vmlDrawing2.v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5" Type="http://schemas.openxmlformats.org/officeDocument/2006/relationships/image" Target="../media/image5.emf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91" name="Object 120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5870" y="4"/>
          <a:ext cx="149469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think-cell Slide" r:id="rId13" imgW="381" imgH="381" progId="">
                  <p:embed/>
                </p:oleObj>
              </mc:Choice>
              <mc:Fallback>
                <p:oleObj name="think-cell Slide" r:id="rId13" imgW="381" imgH="381" progId="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" y="4"/>
                        <a:ext cx="149469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4" name="Rectangle 1026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>
          <a:xfrm>
            <a:off x="2693377" y="4543425"/>
            <a:ext cx="5036527" cy="457200"/>
          </a:xfrm>
        </p:spPr>
        <p:txBody>
          <a:bodyPr/>
          <a:lstStyle>
            <a:lvl1pPr>
              <a:defRPr sz="3000" b="0"/>
            </a:lvl1pPr>
          </a:lstStyle>
          <a:p>
            <a:r>
              <a:rPr lang="fr-FR"/>
              <a:t>Click to edit Master title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2693377" y="5632519"/>
            <a:ext cx="5036527" cy="244475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fr-FR"/>
              <a:t>Click to edit Master subtitle style</a:t>
            </a:r>
          </a:p>
        </p:txBody>
      </p:sp>
      <p:grpSp>
        <p:nvGrpSpPr>
          <p:cNvPr id="2" name="McK Title Elements"/>
          <p:cNvGrpSpPr>
            <a:grpSpLocks/>
          </p:cNvGrpSpPr>
          <p:nvPr userDrawn="1"/>
        </p:nvGrpSpPr>
        <p:grpSpPr bwMode="auto">
          <a:xfrm>
            <a:off x="0" y="0"/>
            <a:ext cx="7826620" cy="6859588"/>
            <a:chOff x="0" y="0"/>
            <a:chExt cx="5341" cy="4321"/>
          </a:xfrm>
        </p:grpSpPr>
        <p:sp>
          <p:nvSpPr>
            <p:cNvPr id="13332" name="McK Document type" hidden="1"/>
            <p:cNvSpPr txBox="1">
              <a:spLocks noChangeArrowheads="1"/>
            </p:cNvSpPr>
            <p:nvPr userDrawn="1"/>
          </p:nvSpPr>
          <p:spPr bwMode="auto">
            <a:xfrm>
              <a:off x="1838" y="3163"/>
              <a:ext cx="343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500">
                  <a:solidFill>
                    <a:srgbClr val="000000"/>
                  </a:solidFill>
                </a:rPr>
                <a:t>Type de document</a:t>
              </a:r>
            </a:p>
          </p:txBody>
        </p:sp>
        <p:sp>
          <p:nvSpPr>
            <p:cNvPr id="13333" name="McK Date" hidden="1"/>
            <p:cNvSpPr txBox="1">
              <a:spLocks noChangeArrowheads="1"/>
            </p:cNvSpPr>
            <p:nvPr userDrawn="1"/>
          </p:nvSpPr>
          <p:spPr bwMode="auto">
            <a:xfrm>
              <a:off x="1838" y="3342"/>
              <a:ext cx="343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500">
                  <a:solidFill>
                    <a:srgbClr val="000000"/>
                  </a:solidFill>
                </a:rPr>
                <a:t>Date</a:t>
              </a:r>
            </a:p>
          </p:txBody>
        </p:sp>
        <p:sp>
          <p:nvSpPr>
            <p:cNvPr id="13352" name="McK Disclaimer" hidden="1"/>
            <p:cNvSpPr>
              <a:spLocks noChangeArrowheads="1"/>
            </p:cNvSpPr>
            <p:nvPr userDrawn="1"/>
          </p:nvSpPr>
          <p:spPr bwMode="auto">
            <a:xfrm>
              <a:off x="1838" y="3739"/>
              <a:ext cx="3503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86042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sz="900">
                  <a:solidFill>
                    <a:srgbClr val="000000"/>
                  </a:solidFill>
                </a:rPr>
                <a:t>CONFIDENTIEL ET PROPRIÉTÉ DE McKINSEY &amp; COMPANY</a:t>
              </a:r>
            </a:p>
            <a:p>
              <a:pPr defTabSz="86042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sz="900">
                  <a:solidFill>
                    <a:srgbClr val="000000"/>
                  </a:solidFill>
                </a:rPr>
                <a:t>Toute utilisation de ce support, ainsi que de son contenu, sans autorisation expresse de McKinsey &amp; Company est strictement interdite</a:t>
              </a:r>
            </a:p>
          </p:txBody>
        </p:sp>
        <p:sp>
          <p:nvSpPr>
            <p:cNvPr id="13480" name="TitleBottomPlaceholder" hidden="1"/>
            <p:cNvSpPr>
              <a:spLocks noChangeArrowheads="1"/>
            </p:cNvSpPr>
            <p:nvPr userDrawn="1"/>
          </p:nvSpPr>
          <p:spPr bwMode="auto">
            <a:xfrm>
              <a:off x="0" y="1439"/>
              <a:ext cx="1528" cy="2882"/>
            </a:xfrm>
            <a:prstGeom prst="rect">
              <a:avLst/>
            </a:prstGeom>
            <a:solidFill>
              <a:srgbClr val="0065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1000">
                <a:solidFill>
                  <a:srgbClr val="000000"/>
                </a:solidFill>
              </a:endParaRPr>
            </a:p>
          </p:txBody>
        </p:sp>
        <p:sp>
          <p:nvSpPr>
            <p:cNvPr id="13481" name="TitleTopPlaceholder" hidden="1"/>
            <p:cNvSpPr>
              <a:spLocks noChangeArrowheads="1"/>
            </p:cNvSpPr>
            <p:nvPr userDrawn="1"/>
          </p:nvSpPr>
          <p:spPr bwMode="auto">
            <a:xfrm>
              <a:off x="0" y="0"/>
              <a:ext cx="1528" cy="1439"/>
            </a:xfrm>
            <a:prstGeom prst="rect">
              <a:avLst/>
            </a:prstGeom>
            <a:solidFill>
              <a:srgbClr val="91A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1000">
                <a:solidFill>
                  <a:srgbClr val="000000"/>
                </a:solidFill>
              </a:endParaRPr>
            </a:p>
          </p:txBody>
        </p:sp>
      </p:grpSp>
      <p:sp>
        <p:nvSpPr>
          <p:cNvPr id="13483" name="Rectangle 1195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0" y="6429444"/>
            <a:ext cx="9144000" cy="428625"/>
          </a:xfrm>
          <a:prstGeom prst="rect">
            <a:avLst/>
          </a:prstGeom>
          <a:solidFill>
            <a:srgbClr val="0029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000">
              <a:solidFill>
                <a:srgbClr val="000000"/>
              </a:solidFill>
            </a:endParaRPr>
          </a:p>
        </p:txBody>
      </p:sp>
      <p:pic>
        <p:nvPicPr>
          <p:cNvPr id="13485" name="TitleBottomBarBW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19597" y="6573838"/>
            <a:ext cx="1670538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487" name="doc id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615031" y="36513"/>
            <a:ext cx="300403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 defTabSz="977900"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000000"/>
              </a:solidFill>
            </a:endParaRPr>
          </a:p>
        </p:txBody>
      </p:sp>
      <p:sp>
        <p:nvSpPr>
          <p:cNvPr id="13504" name="AutoShape 1216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 rot="5140313">
            <a:off x="824481" y="1323919"/>
            <a:ext cx="2528887" cy="2932234"/>
          </a:xfrm>
          <a:custGeom>
            <a:avLst/>
            <a:gdLst>
              <a:gd name="G0" fmla="+- 9420 0 0"/>
              <a:gd name="G1" fmla="+- 21600 0 9420"/>
              <a:gd name="G2" fmla="*/ 9420 1 2"/>
              <a:gd name="G3" fmla="+- 21600 0 G2"/>
              <a:gd name="G4" fmla="+/ 9420 21600 2"/>
              <a:gd name="G5" fmla="+/ G1 0 2"/>
              <a:gd name="G6" fmla="*/ 21600 21600 9420"/>
              <a:gd name="G7" fmla="*/ G6 1 2"/>
              <a:gd name="G8" fmla="+- 21600 0 G7"/>
              <a:gd name="G9" fmla="*/ 21600 1 2"/>
              <a:gd name="G10" fmla="+- 9420 0 G9"/>
              <a:gd name="G11" fmla="?: G10 G8 0"/>
              <a:gd name="G12" fmla="?: G10 G7 21600"/>
              <a:gd name="T0" fmla="*/ 16890 w 21600"/>
              <a:gd name="T1" fmla="*/ 10800 h 21600"/>
              <a:gd name="T2" fmla="*/ 10800 w 21600"/>
              <a:gd name="T3" fmla="*/ 21600 h 21600"/>
              <a:gd name="T4" fmla="*/ 4710 w 21600"/>
              <a:gd name="T5" fmla="*/ 10800 h 21600"/>
              <a:gd name="T6" fmla="*/ 10800 w 21600"/>
              <a:gd name="T7" fmla="*/ 0 h 21600"/>
              <a:gd name="T8" fmla="*/ 6510 w 21600"/>
              <a:gd name="T9" fmla="*/ 6510 h 21600"/>
              <a:gd name="T10" fmla="*/ 15090 w 21600"/>
              <a:gd name="T11" fmla="*/ 1509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9420" y="21600"/>
                </a:lnTo>
                <a:lnTo>
                  <a:pt x="1218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600">
                  <a:alpha val="50999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000">
              <a:solidFill>
                <a:srgbClr val="000000"/>
              </a:solidFill>
            </a:endParaRPr>
          </a:p>
        </p:txBody>
      </p:sp>
      <p:pic>
        <p:nvPicPr>
          <p:cNvPr id="13505" name="Image 1" descr="Ebauche-sphère-4.jpg"/>
          <p:cNvPicPr>
            <a:picLocks noChangeAspect="1" noChangeArrowheads="1"/>
          </p:cNvPicPr>
          <p:nvPr userDrawn="1">
            <p:custDataLst>
              <p:tags r:id="rId9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5066" y="931869"/>
            <a:ext cx="4409342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506" name="Picture 1218" descr="phare"/>
          <p:cNvPicPr>
            <a:picLocks noChangeAspect="1" noChangeArrowheads="1"/>
          </p:cNvPicPr>
          <p:nvPr userDrawn="1">
            <p:custDataLst>
              <p:tags r:id="rId10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861" t="8690" r="25528"/>
          <a:stretch>
            <a:fillRect/>
          </a:stretch>
        </p:blipFill>
        <p:spPr bwMode="auto">
          <a:xfrm>
            <a:off x="0" y="1944694"/>
            <a:ext cx="1273420" cy="5127625"/>
          </a:xfrm>
          <a:prstGeom prst="rect">
            <a:avLst/>
          </a:prstGeom>
          <a:noFill/>
        </p:spPr>
      </p:pic>
      <p:sp>
        <p:nvSpPr>
          <p:cNvPr id="13507" name="Arc 1219"/>
          <p:cNvSpPr>
            <a:spLocks/>
          </p:cNvSpPr>
          <p:nvPr userDrawn="1">
            <p:custDataLst>
              <p:tags r:id="rId11"/>
            </p:custDataLst>
          </p:nvPr>
        </p:nvSpPr>
        <p:spPr bwMode="auto">
          <a:xfrm flipH="1" flipV="1">
            <a:off x="-8792" y="5954713"/>
            <a:ext cx="1289538" cy="736600"/>
          </a:xfrm>
          <a:custGeom>
            <a:avLst/>
            <a:gdLst>
              <a:gd name="G0" fmla="+- 17738 0 0"/>
              <a:gd name="G1" fmla="+- 21600 0 0"/>
              <a:gd name="G2" fmla="+- 21600 0 0"/>
              <a:gd name="T0" fmla="*/ 0 w 25659"/>
              <a:gd name="T1" fmla="*/ 9274 h 21600"/>
              <a:gd name="T2" fmla="*/ 25659 w 25659"/>
              <a:gd name="T3" fmla="*/ 1505 h 21600"/>
              <a:gd name="T4" fmla="*/ 17738 w 2565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659" h="21600" fill="none" extrusionOk="0">
                <a:moveTo>
                  <a:pt x="0" y="9274"/>
                </a:moveTo>
                <a:cubicBezTo>
                  <a:pt x="4037" y="3464"/>
                  <a:pt x="10663" y="-1"/>
                  <a:pt x="17738" y="0"/>
                </a:cubicBezTo>
                <a:cubicBezTo>
                  <a:pt x="20449" y="0"/>
                  <a:pt x="23136" y="510"/>
                  <a:pt x="25659" y="1504"/>
                </a:cubicBezTo>
              </a:path>
              <a:path w="25659" h="21600" stroke="0" extrusionOk="0">
                <a:moveTo>
                  <a:pt x="0" y="9274"/>
                </a:moveTo>
                <a:cubicBezTo>
                  <a:pt x="4037" y="3464"/>
                  <a:pt x="10663" y="-1"/>
                  <a:pt x="17738" y="0"/>
                </a:cubicBezTo>
                <a:cubicBezTo>
                  <a:pt x="20449" y="0"/>
                  <a:pt x="23136" y="510"/>
                  <a:pt x="25659" y="1504"/>
                </a:cubicBezTo>
                <a:lnTo>
                  <a:pt x="17738" y="21600"/>
                </a:lnTo>
                <a:close/>
              </a:path>
            </a:pathLst>
          </a:custGeom>
          <a:noFill/>
          <a:ln w="1270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0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D1F4CD-4EFF-46BD-BF0B-57FA959DEF71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330625" y="304800"/>
            <a:ext cx="584775" cy="28829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1081" y="304800"/>
            <a:ext cx="6216162" cy="28829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5BCFFB-79A1-4014-8142-AAB711F160D1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338FC-0061-4CD4-B57D-0169972CFD84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23110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1C76B2-E841-4A7D-818F-EB327D1595A3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97927" y="1939935"/>
            <a:ext cx="3681046" cy="124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19685" y="1939935"/>
            <a:ext cx="3682511" cy="124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3F7726-E2E9-4F87-9335-A48444D22419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238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304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304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A0FAF88-DD48-40AA-8862-557920DBAE48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60505C3-2B05-4714-B59B-64189D87125C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2119EA-7D37-436B-8225-DA872D7EE6FD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819551"/>
            <a:ext cx="3008435" cy="6155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54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6E20AD-FB25-4536-8BB6-BF4116B328C4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6" y="5059629"/>
            <a:ext cx="5486400" cy="307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C6B0FF-5B9F-4AD4-BBCA-2A0CD4E79948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tags" Target="../tags/tag5.xml"/><Relationship Id="rId26" Type="http://schemas.openxmlformats.org/officeDocument/2006/relationships/tags" Target="../tags/tag1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8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4.xml"/><Relationship Id="rId25" Type="http://schemas.openxmlformats.org/officeDocument/2006/relationships/tags" Target="../tags/tag12.xml"/><Relationship Id="rId3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tags" Target="../tags/tag7.xml"/><Relationship Id="rId29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1.xml"/><Relationship Id="rId32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23" Type="http://schemas.openxmlformats.org/officeDocument/2006/relationships/tags" Target="../tags/tag10.xml"/><Relationship Id="rId28" Type="http://schemas.openxmlformats.org/officeDocument/2006/relationships/tags" Target="../tags/tag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Relationship Id="rId22" Type="http://schemas.openxmlformats.org/officeDocument/2006/relationships/tags" Target="../tags/tag9.xml"/><Relationship Id="rId27" Type="http://schemas.openxmlformats.org/officeDocument/2006/relationships/tags" Target="../tags/tag14.xml"/><Relationship Id="rId30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4" name="Object 300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5870" y="4"/>
          <a:ext cx="149469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think-cell Slide" r:id="rId29" imgW="381" imgH="381" progId="">
                  <p:embed/>
                </p:oleObj>
              </mc:Choice>
              <mc:Fallback>
                <p:oleObj name="think-cell Slide" r:id="rId29" imgW="381" imgH="381" progId="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" y="4"/>
                        <a:ext cx="149469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4" name="AutoShape 320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 rot="5400000">
            <a:off x="3832870" y="-3534386"/>
            <a:ext cx="606425" cy="8272097"/>
          </a:xfrm>
          <a:custGeom>
            <a:avLst/>
            <a:gdLst>
              <a:gd name="G0" fmla="+- 0 0 0"/>
              <a:gd name="G1" fmla="+- 21600 0 0"/>
              <a:gd name="G2" fmla="*/ 0 1 2"/>
              <a:gd name="G3" fmla="+- 21600 0 G2"/>
              <a:gd name="G4" fmla="+/ 0 21600 2"/>
              <a:gd name="G5" fmla="+/ G1 0 2"/>
              <a:gd name="G6" fmla="*/ 21600 21600 0"/>
              <a:gd name="G7" fmla="*/ G6 1 2"/>
              <a:gd name="G8" fmla="+- 21600 0 G7"/>
              <a:gd name="G9" fmla="*/ 21600 1 2"/>
              <a:gd name="G10" fmla="+- 0 0 G9"/>
              <a:gd name="G11" fmla="?: G10 G8 0"/>
              <a:gd name="G12" fmla="?: G10 G7 21600"/>
              <a:gd name="T0" fmla="*/ 21600 w 21600"/>
              <a:gd name="T1" fmla="*/ 10800 h 21600"/>
              <a:gd name="T2" fmla="*/ 10800 w 21600"/>
              <a:gd name="T3" fmla="*/ 21600 h 21600"/>
              <a:gd name="T4" fmla="*/ 0 w 21600"/>
              <a:gd name="T5" fmla="*/ 10800 h 21600"/>
              <a:gd name="T6" fmla="*/ 10800 w 21600"/>
              <a:gd name="T7" fmla="*/ 0 h 21600"/>
              <a:gd name="T8" fmla="*/ 1800 w 21600"/>
              <a:gd name="T9" fmla="*/ 1800 h 21600"/>
              <a:gd name="T10" fmla="*/ 19800 w 21600"/>
              <a:gd name="T11" fmla="*/ 19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9933">
                  <a:alpha val="60001"/>
                </a:srgbClr>
              </a:gs>
            </a:gsLst>
            <a:lin ang="5400000" scaled="1"/>
          </a:gradFill>
          <a:ln w="31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000">
              <a:solidFill>
                <a:srgbClr val="000000"/>
              </a:solidFill>
            </a:endParaRPr>
          </a:p>
        </p:txBody>
      </p:sp>
      <p:sp>
        <p:nvSpPr>
          <p:cNvPr id="1026" name="McK 2. Slide Title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441081" y="304801"/>
            <a:ext cx="847431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076" name="McK 1. On-page tracker" hidden="1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41081" y="26989"/>
            <a:ext cx="92012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77900" fontAlgn="base">
              <a:spcBef>
                <a:spcPct val="0"/>
              </a:spcBef>
              <a:spcAft>
                <a:spcPct val="0"/>
              </a:spcAft>
            </a:pPr>
            <a:r>
              <a:rPr lang="fr-FR" sz="150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032" name="McK 3. Unit of measur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41081" y="700088"/>
            <a:ext cx="84772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957263" fontAlgn="base">
              <a:spcBef>
                <a:spcPct val="0"/>
              </a:spcBef>
              <a:spcAft>
                <a:spcPct val="0"/>
              </a:spcAft>
            </a:pPr>
            <a:r>
              <a:rPr lang="fr-FR" sz="150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10" name="Rectangle 286"/>
          <p:cNvSpPr>
            <a:spLocks noGrp="1" noChangeArrowheads="1"/>
          </p:cNvSpPr>
          <p:nvPr>
            <p:ph type="body" idx="1"/>
            <p:custDataLst>
              <p:tags r:id="rId19"/>
            </p:custDataLst>
          </p:nvPr>
        </p:nvSpPr>
        <p:spPr bwMode="auto">
          <a:xfrm>
            <a:off x="997933" y="1939935"/>
            <a:ext cx="7504234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pic>
        <p:nvPicPr>
          <p:cNvPr id="1323" name="Picture 16" descr="03int-PPT-22-02"/>
          <p:cNvPicPr>
            <a:picLocks noChangeAspect="1" noChangeArrowheads="1"/>
          </p:cNvPicPr>
          <p:nvPr>
            <p:custDataLst>
              <p:tags r:id="rId20"/>
            </p:custDataLst>
          </p:nvPr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5703"/>
          <a:stretch>
            <a:fillRect/>
          </a:stretch>
        </p:blipFill>
        <p:spPr bwMode="auto">
          <a:xfrm>
            <a:off x="0" y="5045144"/>
            <a:ext cx="914400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9" name="Picture 305" descr="phare"/>
          <p:cNvPicPr>
            <a:picLocks noChangeAspect="1" noChangeArrowheads="1"/>
          </p:cNvPicPr>
          <p:nvPr>
            <p:custDataLst>
              <p:tags r:id="rId21"/>
            </p:custDataLst>
          </p:nvPr>
        </p:nvPicPr>
        <p:blipFill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27861" t="8690" r="25528"/>
          <a:stretch>
            <a:fillRect/>
          </a:stretch>
        </p:blipFill>
        <p:spPr bwMode="auto">
          <a:xfrm>
            <a:off x="-4392" y="3429000"/>
            <a:ext cx="1002324" cy="3727450"/>
          </a:xfrm>
          <a:prstGeom prst="rect">
            <a:avLst/>
          </a:prstGeom>
          <a:noFill/>
        </p:spPr>
      </p:pic>
      <p:sp>
        <p:nvSpPr>
          <p:cNvPr id="1098" name="SlideLogoText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942170" y="6566744"/>
            <a:ext cx="255999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r" defTabSz="957263" fontAlgn="base">
              <a:spcBef>
                <a:spcPct val="0"/>
              </a:spcBef>
              <a:spcAft>
                <a:spcPct val="0"/>
              </a:spcAft>
            </a:pPr>
            <a:r>
              <a:rPr lang="fr-FR" sz="1000">
                <a:solidFill>
                  <a:srgbClr val="000000"/>
                </a:solidFill>
              </a:rPr>
              <a:t>Direction générale de l’offre de soins - DGOS</a:t>
            </a:r>
          </a:p>
        </p:txBody>
      </p:sp>
      <p:sp>
        <p:nvSpPr>
          <p:cNvPr id="1151" name="McK 4. Footnote" hidden="1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41081" y="6190317"/>
            <a:ext cx="840398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marL="112713" indent="-112713" defTabSz="957263" fontAlgn="base">
              <a:spcBef>
                <a:spcPct val="0"/>
              </a:spcBef>
              <a:spcAft>
                <a:spcPct val="0"/>
              </a:spcAft>
            </a:pPr>
            <a:r>
              <a:rPr lang="fr-FR" sz="1100">
                <a:solidFill>
                  <a:srgbClr val="000000"/>
                </a:solidFill>
              </a:rPr>
              <a:t>1 Note de bas de page</a:t>
            </a:r>
          </a:p>
        </p:txBody>
      </p:sp>
      <p:sp>
        <p:nvSpPr>
          <p:cNvPr id="1154" name="McK 5. Source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441081" y="6559118"/>
            <a:ext cx="674663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96913" indent="-696913" defTabSz="957263" fontAlgn="base">
              <a:spcBef>
                <a:spcPct val="0"/>
              </a:spcBef>
              <a:spcAft>
                <a:spcPct val="0"/>
              </a:spcAft>
              <a:tabLst>
                <a:tab pos="696913" algn="l"/>
              </a:tabLst>
            </a:pPr>
            <a:r>
              <a:rPr lang="fr-FR" sz="1100">
                <a:solidFill>
                  <a:srgbClr val="000000"/>
                </a:solidFill>
              </a:rPr>
              <a:t>SOURCE : Nom de la source</a:t>
            </a:r>
          </a:p>
        </p:txBody>
      </p:sp>
      <p:sp>
        <p:nvSpPr>
          <p:cNvPr id="1304" name="Rectangle 280"/>
          <p:cNvSpPr>
            <a:spLocks noGrp="1" noChangeArrowheads="1"/>
          </p:cNvSpPr>
          <p:nvPr>
            <p:ph type="sldNum" sz="quarter" idx="4"/>
            <p:custDataLst>
              <p:tags r:id="rId25"/>
            </p:custDataLst>
          </p:nvPr>
        </p:nvSpPr>
        <p:spPr bwMode="auto">
          <a:xfrm>
            <a:off x="8719039" y="6565969"/>
            <a:ext cx="199292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defTabSz="977900">
              <a:defRPr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294353-7F31-4361-BA24-A4E5AF8D7082}" type="slidenum">
              <a:rPr lang="fr-FR" sz="1000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r>
              <a:rPr lang="fr-FR" sz="1000"/>
              <a:t> </a:t>
            </a:r>
          </a:p>
        </p:txBody>
      </p:sp>
      <p:sp>
        <p:nvSpPr>
          <p:cNvPr id="1312" name="SlideLogoSeparator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8597459" y="6549281"/>
            <a:ext cx="336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r" defTabSz="957263" fontAlgn="base">
              <a:spcBef>
                <a:spcPct val="0"/>
              </a:spcBef>
              <a:spcAft>
                <a:spcPct val="0"/>
              </a:spcAft>
            </a:pPr>
            <a:r>
              <a:rPr lang="fr-FR" sz="1000">
                <a:solidFill>
                  <a:srgbClr val="000000"/>
                </a:solidFill>
              </a:rPr>
              <a:t>|</a:t>
            </a:r>
          </a:p>
        </p:txBody>
      </p:sp>
      <p:grpSp>
        <p:nvGrpSpPr>
          <p:cNvPr id="2" name="ACET" hidden="1"/>
          <p:cNvGrpSpPr>
            <a:grpSpLocks/>
          </p:cNvGrpSpPr>
          <p:nvPr>
            <p:custDataLst>
              <p:tags r:id="rId27"/>
            </p:custDataLst>
          </p:nvPr>
        </p:nvGrpSpPr>
        <p:grpSpPr bwMode="auto">
          <a:xfrm>
            <a:off x="1481510" y="1125017"/>
            <a:ext cx="4352192" cy="543446"/>
            <a:chOff x="915" y="695"/>
            <a:chExt cx="2686" cy="335"/>
          </a:xfrm>
        </p:grpSpPr>
        <p:cxnSp>
          <p:nvCxnSpPr>
            <p:cNvPr id="1342" name="AutoShape 318" hidden="1"/>
            <p:cNvCxnSpPr>
              <a:cxnSpLocks noChangeShapeType="1"/>
              <a:stCxn id="1343" idx="4"/>
              <a:endCxn id="134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343" name="AutoShape 319" hidden="1"/>
            <p:cNvSpPr>
              <a:spLocks noChangeArrowheads="1"/>
            </p:cNvSpPr>
            <p:nvPr/>
          </p:nvSpPr>
          <p:spPr bwMode="auto">
            <a:xfrm>
              <a:off x="915" y="695"/>
              <a:ext cx="2686" cy="33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9548" anchor="b">
              <a:spAutoFit/>
            </a:bodyPr>
            <a:lstStyle/>
            <a:p>
              <a:pPr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700" b="1">
                  <a:solidFill>
                    <a:srgbClr val="000000"/>
                  </a:solidFill>
                </a:rPr>
                <a:t>Title</a:t>
              </a:r>
            </a:p>
            <a:p>
              <a:pPr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70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1348" name="Image 1" descr="Ebauche-sphère-4.jpg"/>
          <p:cNvPicPr>
            <a:picLocks noChangeAspect="1" noChangeArrowheads="1"/>
          </p:cNvPicPr>
          <p:nvPr>
            <p:custDataLst>
              <p:tags r:id="rId28"/>
            </p:custDataLst>
          </p:nvPr>
        </p:nvPicPr>
        <p:blipFill>
          <a:blip r:embed="rId3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18669" y="5732463"/>
            <a:ext cx="663819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algn="l" defTabSz="1044575" rtl="0" fontAlgn="base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rgbClr val="000000"/>
          </a:solidFill>
          <a:latin typeface="+mn-lt"/>
          <a:ea typeface="+mn-ea"/>
          <a:cs typeface="+mn-cs"/>
        </a:defRPr>
      </a:lvl1pPr>
      <a:lvl2pPr marL="220663" indent="-219075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rgbClr val="000000"/>
          </a:solidFill>
          <a:latin typeface="+mn-lt"/>
        </a:defRPr>
      </a:lvl2pPr>
      <a:lvl3pPr marL="522288" indent="-3000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rgbClr val="000000"/>
          </a:solidFill>
          <a:latin typeface="+mn-lt"/>
        </a:defRPr>
      </a:lvl3pPr>
      <a:lvl4pPr marL="703263" indent="-17938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rgbClr val="000000"/>
          </a:solidFill>
          <a:latin typeface="+mn-lt"/>
        </a:defRPr>
      </a:lvl4pPr>
      <a:lvl5pPr marL="8524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5pPr>
      <a:lvl6pPr marL="13096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6pPr>
      <a:lvl7pPr marL="17668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7pPr>
      <a:lvl8pPr marL="22240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8pPr>
      <a:lvl9pPr marL="26812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34"/>
          <p:cNvGrpSpPr/>
          <p:nvPr/>
        </p:nvGrpSpPr>
        <p:grpSpPr>
          <a:xfrm>
            <a:off x="179513" y="1700808"/>
            <a:ext cx="8784976" cy="3672408"/>
            <a:chOff x="108684" y="1556792"/>
            <a:chExt cx="8712969" cy="3672408"/>
          </a:xfrm>
        </p:grpSpPr>
        <p:sp>
          <p:nvSpPr>
            <p:cNvPr id="34" name="Rectangle 33"/>
            <p:cNvSpPr/>
            <p:nvPr/>
          </p:nvSpPr>
          <p:spPr bwMode="auto">
            <a:xfrm>
              <a:off x="108684" y="1556792"/>
              <a:ext cx="8712969" cy="3672408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77900" fontAlgn="base">
                <a:spcBef>
                  <a:spcPct val="0"/>
                </a:spcBef>
                <a:spcAft>
                  <a:spcPct val="0"/>
                </a:spcAft>
              </a:pPr>
              <a:endParaRPr lang="fr-FR" sz="1700">
                <a:solidFill>
                  <a:srgbClr val="000000"/>
                </a:solidFill>
              </a:endParaRPr>
            </a:p>
          </p:txBody>
        </p:sp>
        <p:sp>
          <p:nvSpPr>
            <p:cNvPr id="6" name="Chevron 5"/>
            <p:cNvSpPr/>
            <p:nvPr/>
          </p:nvSpPr>
          <p:spPr bwMode="auto">
            <a:xfrm>
              <a:off x="894279" y="1988840"/>
              <a:ext cx="936104" cy="1152128"/>
            </a:xfrm>
            <a:prstGeom prst="chevron">
              <a:avLst>
                <a:gd name="adj" fmla="val 23758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endParaRPr lang="fr-FR" sz="9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Pentagone 6"/>
            <p:cNvSpPr/>
            <p:nvPr/>
          </p:nvSpPr>
          <p:spPr bwMode="auto">
            <a:xfrm>
              <a:off x="180102" y="1988840"/>
              <a:ext cx="857013" cy="1152128"/>
            </a:xfrm>
            <a:prstGeom prst="homePlate">
              <a:avLst>
                <a:gd name="adj" fmla="val 25174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900" dirty="0">
                  <a:solidFill>
                    <a:srgbClr val="002060"/>
                  </a:solidFill>
                </a:rPr>
                <a:t>Analyse interne des besoins</a:t>
              </a:r>
            </a:p>
          </p:txBody>
        </p:sp>
        <p:sp>
          <p:nvSpPr>
            <p:cNvPr id="8" name="Chevron 7"/>
            <p:cNvSpPr/>
            <p:nvPr/>
          </p:nvSpPr>
          <p:spPr bwMode="auto">
            <a:xfrm>
              <a:off x="1679875" y="1988840"/>
              <a:ext cx="1080120" cy="1152128"/>
            </a:xfrm>
            <a:prstGeom prst="chevron">
              <a:avLst>
                <a:gd name="adj" fmla="val 21253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endParaRPr lang="fr-FR" sz="900" dirty="0">
                <a:solidFill>
                  <a:srgbClr val="002060"/>
                </a:solidFill>
              </a:endParaRPr>
            </a:p>
          </p:txBody>
        </p:sp>
        <p:sp>
          <p:nvSpPr>
            <p:cNvPr id="9" name="Chevron 8"/>
            <p:cNvSpPr/>
            <p:nvPr/>
          </p:nvSpPr>
          <p:spPr bwMode="auto">
            <a:xfrm>
              <a:off x="2608306" y="1988840"/>
              <a:ext cx="1120846" cy="1152128"/>
            </a:xfrm>
            <a:prstGeom prst="chevron">
              <a:avLst>
                <a:gd name="adj" fmla="val 19415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900" dirty="0">
                  <a:solidFill>
                    <a:srgbClr val="002060"/>
                  </a:solidFill>
                </a:rPr>
                <a:t>Rédaction du DCE et </a:t>
              </a:r>
              <a:r>
                <a:rPr lang="fr-FR" sz="800" dirty="0">
                  <a:solidFill>
                    <a:srgbClr val="002060"/>
                  </a:solidFill>
                </a:rPr>
                <a:t>publication</a:t>
              </a:r>
              <a:endParaRPr lang="fr-FR" sz="900" dirty="0">
                <a:solidFill>
                  <a:srgbClr val="002060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 bwMode="auto">
            <a:xfrm>
              <a:off x="3598121" y="1988840"/>
              <a:ext cx="1224136" cy="1152128"/>
            </a:xfrm>
            <a:prstGeom prst="chevron">
              <a:avLst>
                <a:gd name="adj" fmla="val 19415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900" dirty="0">
                  <a:solidFill>
                    <a:srgbClr val="002060"/>
                  </a:solidFill>
                </a:rPr>
                <a:t>Analyse des offres, sélection fournisseurs, notification</a:t>
              </a:r>
            </a:p>
          </p:txBody>
        </p:sp>
        <p:grpSp>
          <p:nvGrpSpPr>
            <p:cNvPr id="4" name="Groupe 19"/>
            <p:cNvGrpSpPr/>
            <p:nvPr/>
          </p:nvGrpSpPr>
          <p:grpSpPr>
            <a:xfrm>
              <a:off x="6393448" y="1988840"/>
              <a:ext cx="1150948" cy="1152128"/>
              <a:chOff x="6465456" y="2708920"/>
              <a:chExt cx="1150948" cy="1152128"/>
            </a:xfrm>
          </p:grpSpPr>
          <p:sp>
            <p:nvSpPr>
              <p:cNvPr id="13" name="Chevron 12"/>
              <p:cNvSpPr/>
              <p:nvPr/>
            </p:nvSpPr>
            <p:spPr bwMode="auto">
              <a:xfrm>
                <a:off x="6465456" y="2708920"/>
                <a:ext cx="936105" cy="1152128"/>
              </a:xfrm>
              <a:prstGeom prst="chevron">
                <a:avLst>
                  <a:gd name="adj" fmla="val 25650"/>
                </a:avLst>
              </a:prstGeom>
              <a:solidFill>
                <a:schemeClr val="accent5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779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</a:tabLst>
                </a:pPr>
                <a:endParaRPr lang="fr-FR" sz="9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6608292" y="3100318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9779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sz="9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Liquidation, mandatement, </a:t>
                </a:r>
                <a:endParaRPr lang="fr-FR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" name="Groupe 20"/>
            <p:cNvGrpSpPr/>
            <p:nvPr/>
          </p:nvGrpSpPr>
          <p:grpSpPr>
            <a:xfrm>
              <a:off x="5536434" y="1988840"/>
              <a:ext cx="1079531" cy="1152128"/>
              <a:chOff x="5608442" y="2708920"/>
              <a:chExt cx="1079531" cy="1152128"/>
            </a:xfrm>
          </p:grpSpPr>
          <p:sp>
            <p:nvSpPr>
              <p:cNvPr id="12" name="Chevron 11"/>
              <p:cNvSpPr/>
              <p:nvPr/>
            </p:nvSpPr>
            <p:spPr bwMode="auto">
              <a:xfrm>
                <a:off x="5608442" y="2708920"/>
                <a:ext cx="1008112" cy="1152128"/>
              </a:xfrm>
              <a:prstGeom prst="chevron">
                <a:avLst>
                  <a:gd name="adj" fmla="val 23572"/>
                </a:avLst>
              </a:prstGeom>
              <a:solidFill>
                <a:schemeClr val="accent5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77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9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7" name="ZoneTexte 16"/>
              <p:cNvSpPr txBox="1"/>
              <p:nvPr/>
            </p:nvSpPr>
            <p:spPr>
              <a:xfrm>
                <a:off x="5679861" y="3131676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9779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sz="9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Réception, distribution</a:t>
                </a:r>
              </a:p>
            </p:txBody>
          </p:sp>
        </p:grpSp>
        <p:grpSp>
          <p:nvGrpSpPr>
            <p:cNvPr id="14" name="Groupe 21"/>
            <p:cNvGrpSpPr/>
            <p:nvPr/>
          </p:nvGrpSpPr>
          <p:grpSpPr>
            <a:xfrm>
              <a:off x="1037115" y="1988840"/>
              <a:ext cx="4650419" cy="1152128"/>
              <a:chOff x="1109123" y="2708920"/>
              <a:chExt cx="4650419" cy="1152128"/>
            </a:xfrm>
          </p:grpSpPr>
          <p:sp>
            <p:nvSpPr>
              <p:cNvPr id="11" name="Chevron 10"/>
              <p:cNvSpPr/>
              <p:nvPr/>
            </p:nvSpPr>
            <p:spPr bwMode="auto">
              <a:xfrm>
                <a:off x="4751430" y="2708920"/>
                <a:ext cx="1008112" cy="1152128"/>
              </a:xfrm>
              <a:prstGeom prst="chevron">
                <a:avLst>
                  <a:gd name="adj" fmla="val 22310"/>
                </a:avLst>
              </a:prstGeom>
              <a:solidFill>
                <a:schemeClr val="accent5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77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9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8" name="ZoneTexte 17"/>
              <p:cNvSpPr txBox="1"/>
              <p:nvPr/>
            </p:nvSpPr>
            <p:spPr>
              <a:xfrm>
                <a:off x="4894265" y="3066202"/>
                <a:ext cx="864096" cy="5078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9779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sz="9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Passation des commandes</a:t>
                </a: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1109123" y="3068960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9779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sz="900" dirty="0">
                    <a:solidFill>
                      <a:srgbClr val="002060"/>
                    </a:solidFill>
                  </a:rPr>
                  <a:t>Analyse externe</a:t>
                </a:r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1894718" y="2996952"/>
                <a:ext cx="864096" cy="5078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9779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sz="900" dirty="0">
                    <a:solidFill>
                      <a:srgbClr val="002060"/>
                    </a:solidFill>
                  </a:rPr>
                  <a:t>Définition de la stratégie achat</a:t>
                </a:r>
              </a:p>
            </p:txBody>
          </p:sp>
        </p:grpSp>
        <p:sp>
          <p:nvSpPr>
            <p:cNvPr id="23" name="Pentagone 22"/>
            <p:cNvSpPr/>
            <p:nvPr/>
          </p:nvSpPr>
          <p:spPr bwMode="auto">
            <a:xfrm>
              <a:off x="1822710" y="4437112"/>
              <a:ext cx="2304256" cy="504056"/>
            </a:xfrm>
            <a:prstGeom prst="homePlate">
              <a:avLst/>
            </a:prstGeom>
            <a:solidFill>
              <a:schemeClr val="accent5"/>
            </a:solidFill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00" dirty="0">
                  <a:solidFill>
                    <a:srgbClr val="002060"/>
                  </a:solidFill>
                </a:rPr>
                <a:t>Achat: étapes 1 à 5 + 10</a:t>
              </a:r>
              <a:endParaRPr lang="fr-FR" sz="1200" dirty="0">
                <a:solidFill>
                  <a:srgbClr val="002060"/>
                </a:solidFill>
              </a:endParaRPr>
            </a:p>
          </p:txBody>
        </p:sp>
        <p:sp>
          <p:nvSpPr>
            <p:cNvPr id="24" name="Pentagone 23"/>
            <p:cNvSpPr/>
            <p:nvPr/>
          </p:nvSpPr>
          <p:spPr bwMode="auto">
            <a:xfrm>
              <a:off x="4608003" y="4437112"/>
              <a:ext cx="2304256" cy="504056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5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Approvisionnement: étapes 6 à 9</a:t>
              </a:r>
            </a:p>
          </p:txBody>
        </p:sp>
        <p:sp>
          <p:nvSpPr>
            <p:cNvPr id="25" name="Ellipse 24"/>
            <p:cNvSpPr/>
            <p:nvPr/>
          </p:nvSpPr>
          <p:spPr bwMode="auto">
            <a:xfrm>
              <a:off x="108684" y="1880856"/>
              <a:ext cx="252000" cy="25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2060"/>
                  </a:solidFill>
                </a:rPr>
                <a:t>1</a:t>
              </a:r>
            </a:p>
          </p:txBody>
        </p:sp>
        <p:sp>
          <p:nvSpPr>
            <p:cNvPr id="26" name="Ellipse 25"/>
            <p:cNvSpPr/>
            <p:nvPr/>
          </p:nvSpPr>
          <p:spPr bwMode="auto">
            <a:xfrm>
              <a:off x="822862" y="1880856"/>
              <a:ext cx="252000" cy="25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2060"/>
                  </a:solidFill>
                </a:rPr>
                <a:t>2</a:t>
              </a:r>
            </a:p>
          </p:txBody>
        </p:sp>
        <p:sp>
          <p:nvSpPr>
            <p:cNvPr id="27" name="Ellipse 26"/>
            <p:cNvSpPr/>
            <p:nvPr/>
          </p:nvSpPr>
          <p:spPr bwMode="auto">
            <a:xfrm>
              <a:off x="1642128" y="1880856"/>
              <a:ext cx="252000" cy="25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2060"/>
                  </a:solidFill>
                </a:rPr>
                <a:t>3</a:t>
              </a:r>
            </a:p>
          </p:txBody>
        </p:sp>
        <p:sp>
          <p:nvSpPr>
            <p:cNvPr id="28" name="Ellipse 27"/>
            <p:cNvSpPr/>
            <p:nvPr/>
          </p:nvSpPr>
          <p:spPr bwMode="auto">
            <a:xfrm>
              <a:off x="2536888" y="1880856"/>
              <a:ext cx="252000" cy="25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2060"/>
                  </a:solidFill>
                </a:rPr>
                <a:t>4</a:t>
              </a:r>
            </a:p>
          </p:txBody>
        </p:sp>
        <p:sp>
          <p:nvSpPr>
            <p:cNvPr id="29" name="Ellipse 28"/>
            <p:cNvSpPr/>
            <p:nvPr/>
          </p:nvSpPr>
          <p:spPr bwMode="auto">
            <a:xfrm>
              <a:off x="3536737" y="1880856"/>
              <a:ext cx="252000" cy="25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2060"/>
                  </a:solidFill>
                </a:rPr>
                <a:t>5</a:t>
              </a:r>
            </a:p>
          </p:txBody>
        </p:sp>
        <p:sp>
          <p:nvSpPr>
            <p:cNvPr id="30" name="Ellipse 29"/>
            <p:cNvSpPr/>
            <p:nvPr/>
          </p:nvSpPr>
          <p:spPr bwMode="auto">
            <a:xfrm>
              <a:off x="4608004" y="1880856"/>
              <a:ext cx="252000" cy="25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2060"/>
                  </a:solidFill>
                </a:rPr>
                <a:t>6</a:t>
              </a:r>
            </a:p>
          </p:txBody>
        </p:sp>
        <p:sp>
          <p:nvSpPr>
            <p:cNvPr id="31" name="Ellipse 30"/>
            <p:cNvSpPr/>
            <p:nvPr/>
          </p:nvSpPr>
          <p:spPr bwMode="auto">
            <a:xfrm>
              <a:off x="5465017" y="1880856"/>
              <a:ext cx="252000" cy="25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2060"/>
                  </a:solidFill>
                </a:rPr>
                <a:t>7</a:t>
              </a:r>
            </a:p>
          </p:txBody>
        </p:sp>
        <p:sp>
          <p:nvSpPr>
            <p:cNvPr id="32" name="Ellipse 31"/>
            <p:cNvSpPr/>
            <p:nvPr/>
          </p:nvSpPr>
          <p:spPr bwMode="auto">
            <a:xfrm>
              <a:off x="6322031" y="1880856"/>
              <a:ext cx="252000" cy="25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77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2060"/>
                  </a:solidFill>
                </a:rPr>
                <a:t>8</a:t>
              </a:r>
            </a:p>
          </p:txBody>
        </p:sp>
      </p:grpSp>
      <p:sp>
        <p:nvSpPr>
          <p:cNvPr id="43" name="Chevron 42"/>
          <p:cNvSpPr/>
          <p:nvPr/>
        </p:nvSpPr>
        <p:spPr bwMode="auto">
          <a:xfrm>
            <a:off x="7156552" y="2132856"/>
            <a:ext cx="943841" cy="1152128"/>
          </a:xfrm>
          <a:prstGeom prst="chevron">
            <a:avLst>
              <a:gd name="adj" fmla="val 25650"/>
            </a:avLst>
          </a:prstGeom>
          <a:solidFill>
            <a:schemeClr val="accent5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7790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</a:pPr>
            <a:r>
              <a:rPr lang="fr-FR" sz="9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paiment</a:t>
            </a:r>
            <a:endParaRPr lang="fr-FR" sz="9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Chevron 43"/>
          <p:cNvSpPr/>
          <p:nvPr/>
        </p:nvSpPr>
        <p:spPr bwMode="auto">
          <a:xfrm>
            <a:off x="7948639" y="2132856"/>
            <a:ext cx="943841" cy="1152128"/>
          </a:xfrm>
          <a:prstGeom prst="chevron">
            <a:avLst>
              <a:gd name="adj" fmla="val 2565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77900"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>
                <a:solidFill>
                  <a:srgbClr val="002060"/>
                </a:solidFill>
              </a:rPr>
              <a:t>Suivi et évaluation</a:t>
            </a:r>
          </a:p>
        </p:txBody>
      </p:sp>
      <p:sp>
        <p:nvSpPr>
          <p:cNvPr id="45" name="Ellipse 44"/>
          <p:cNvSpPr/>
          <p:nvPr/>
        </p:nvSpPr>
        <p:spPr bwMode="auto">
          <a:xfrm>
            <a:off x="7884368" y="1988840"/>
            <a:ext cx="432048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77900" fontAlgn="base">
              <a:spcBef>
                <a:spcPct val="0"/>
              </a:spcBef>
              <a:spcAft>
                <a:spcPct val="0"/>
              </a:spcAft>
            </a:pPr>
            <a:r>
              <a:rPr lang="fr-FR" sz="7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46" name="Ellipse 45"/>
          <p:cNvSpPr/>
          <p:nvPr/>
        </p:nvSpPr>
        <p:spPr bwMode="auto">
          <a:xfrm>
            <a:off x="7054222" y="1988840"/>
            <a:ext cx="254083" cy="252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77900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 dirty="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251521" y="5718448"/>
            <a:ext cx="56886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rgbClr val="000000"/>
                </a:solidFill>
              </a:rPr>
              <a:t>* source: Etude sur le coût global de gestion du processus achat-approvisionnement  par le </a:t>
            </a:r>
            <a:r>
              <a:rPr lang="fr-FR" sz="900" dirty="0" err="1">
                <a:solidFill>
                  <a:srgbClr val="000000"/>
                </a:solidFill>
              </a:rPr>
              <a:t>Resah</a:t>
            </a:r>
            <a:r>
              <a:rPr lang="fr-FR" sz="900" dirty="0">
                <a:solidFill>
                  <a:srgbClr val="000000"/>
                </a:solidFill>
              </a:rPr>
              <a:t> IDF, 2012</a:t>
            </a:r>
          </a:p>
        </p:txBody>
      </p:sp>
      <p:sp>
        <p:nvSpPr>
          <p:cNvPr id="38" name="Rectangle à coins arrondis 37"/>
          <p:cNvSpPr/>
          <p:nvPr/>
        </p:nvSpPr>
        <p:spPr bwMode="auto">
          <a:xfrm>
            <a:off x="755576" y="1052736"/>
            <a:ext cx="6984776" cy="5040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77900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>
                <a:solidFill>
                  <a:srgbClr val="FFFFFF"/>
                </a:solidFill>
              </a:rPr>
              <a:t>Processus complet achat-approvisionnement</a:t>
            </a:r>
          </a:p>
        </p:txBody>
      </p:sp>
      <p:sp>
        <p:nvSpPr>
          <p:cNvPr id="42" name="Parenthèse ouvrante 41"/>
          <p:cNvSpPr/>
          <p:nvPr/>
        </p:nvSpPr>
        <p:spPr bwMode="auto">
          <a:xfrm rot="16200000">
            <a:off x="2735796" y="1664804"/>
            <a:ext cx="216024" cy="3744416"/>
          </a:xfrm>
          <a:prstGeom prst="leftBracket">
            <a:avLst/>
          </a:prstGeom>
          <a:solidFill>
            <a:schemeClr val="bg2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1547664" y="3717032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Phases mutualisées au sein de la fonction achat commune </a:t>
            </a:r>
            <a:endParaRPr lang="fr-FR" sz="1200" dirty="0"/>
          </a:p>
        </p:txBody>
      </p:sp>
      <p:sp>
        <p:nvSpPr>
          <p:cNvPr id="48" name="Parenthèse ouvrante 47"/>
          <p:cNvSpPr/>
          <p:nvPr/>
        </p:nvSpPr>
        <p:spPr bwMode="auto">
          <a:xfrm rot="16200000">
            <a:off x="5076056" y="3140968"/>
            <a:ext cx="216024" cy="792088"/>
          </a:xfrm>
          <a:prstGeom prst="leftBracket">
            <a:avLst/>
          </a:prstGeom>
          <a:solidFill>
            <a:schemeClr val="bg2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4572000" y="3717032"/>
            <a:ext cx="20162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Phase recommandée dans la fonction achat mutualisée (hors signature)</a:t>
            </a:r>
            <a:endParaRPr lang="fr-F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Az81g37hUygHpV6.X9Aj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OXCq6YH8kyn6Ca5IHNJj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R3UpcoZEmKDklDV8gRy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  <p:tag name="THINKCELLSHAPEDONOTDELETE" val="pRvthEX03fkyziFRdVcHmh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2v2VwUEp0.oAHyz36SWL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rUKlP0zE2w_2AH_z0dl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Bpe2sokU2eH5YgECE0.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jgzqEqtBk6IicTi9VMye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VUmeDUn0Oh6Eedjc6ia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JiofiEWz0aMtBIdaY5Fd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IulKl9e206DzEThIvQ5q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Oo_FOfjUO.gvcvwJQQ7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fbI6Ga0k68gZJDEaw_r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rUKlP0zE2w_2AH_z0dl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tKes3brkGp0TJW6gkrp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8f4AMvYEygQd8FDTFtN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tceB33v7U2qgYuIrV3p0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o4FJDayUSiSwmF.vzQ0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4f2n1cOk6FmPG0fam7l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s.vn63ip0Czjkut5w_eo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8F2FOdoh02AchR5Sy.zO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tRPmEMxY0qRBuwB9fbMW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  <p:tag name="THINKCELLSHAPEDONOTDELETE" val="pMDAoHKzyB0Wl3f4b44f4pg"/>
</p:tagLst>
</file>

<file path=ppt/theme/theme1.xml><?xml version="1.0" encoding="utf-8"?>
<a:theme xmlns:a="http://schemas.openxmlformats.org/drawingml/2006/main" name="45_Firm Format - French (France)">
  <a:themeElements>
    <a:clrScheme name="Firm Format - French (France) 9">
      <a:dk1>
        <a:srgbClr val="000000"/>
      </a:dk1>
      <a:lt1>
        <a:srgbClr val="FFFFFF"/>
      </a:lt1>
      <a:dk2>
        <a:srgbClr val="000066"/>
      </a:dk2>
      <a:lt2>
        <a:srgbClr val="FFFFFF"/>
      </a:lt2>
      <a:accent1>
        <a:srgbClr val="0099CC"/>
      </a:accent1>
      <a:accent2>
        <a:srgbClr val="DD652F"/>
      </a:accent2>
      <a:accent3>
        <a:srgbClr val="FFFFFF"/>
      </a:accent3>
      <a:accent4>
        <a:srgbClr val="000000"/>
      </a:accent4>
      <a:accent5>
        <a:srgbClr val="AACAE2"/>
      </a:accent5>
      <a:accent6>
        <a:srgbClr val="C85B2A"/>
      </a:accent6>
      <a:hlink>
        <a:srgbClr val="CCCCFF"/>
      </a:hlink>
      <a:folHlink>
        <a:srgbClr val="336699"/>
      </a:folHlink>
    </a:clrScheme>
    <a:fontScheme name="Firm Format - French (France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77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77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rm Format - French (France)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4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C85B2A"/>
        </a:accent6>
        <a:hlink>
          <a:srgbClr val="B273C3"/>
        </a:hlink>
        <a:folHlink>
          <a:srgbClr val="51B2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5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C85B2A"/>
        </a:accent6>
        <a:hlink>
          <a:srgbClr val="B273C3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6">
        <a:dk1>
          <a:srgbClr val="000000"/>
        </a:dk1>
        <a:lt1>
          <a:srgbClr val="FFFFFF"/>
        </a:lt1>
        <a:dk2>
          <a:srgbClr val="0099CC"/>
        </a:dk2>
        <a:lt2>
          <a:srgbClr val="FFFFFF"/>
        </a:lt2>
        <a:accent1>
          <a:srgbClr val="C7E0FB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C85B2A"/>
        </a:accent6>
        <a:hlink>
          <a:srgbClr val="B273C3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7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0099CC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C85B2A"/>
        </a:accent6>
        <a:hlink>
          <a:srgbClr val="782E7E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8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0099CC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C85B2A"/>
        </a:accent6>
        <a:hlink>
          <a:srgbClr val="CC99FF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9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0099CC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C85B2A"/>
        </a:accent6>
        <a:hlink>
          <a:srgbClr val="CCCCFF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104</Words>
  <Application>Microsoft Office PowerPoint</Application>
  <PresentationFormat>Affichage à l'écran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45_Firm Format - French (France)</vt:lpstr>
      <vt:lpstr>think-cell Slide</vt:lpstr>
      <vt:lpstr>Présentation PowerPoint</vt:lpstr>
    </vt:vector>
  </TitlesOfParts>
  <Company>MSS DGOS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 nouveauté dans cette vague 3: les groupes « simplification du processus achat-approvisionnement »</dc:title>
  <dc:creator>mbouche</dc:creator>
  <cp:lastModifiedBy>marc.bouche</cp:lastModifiedBy>
  <cp:revision>5</cp:revision>
  <dcterms:created xsi:type="dcterms:W3CDTF">2016-11-24T10:30:14Z</dcterms:created>
  <dcterms:modified xsi:type="dcterms:W3CDTF">2017-04-21T15:53:37Z</dcterms:modified>
</cp:coreProperties>
</file>