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8810AE-7607-4B52-8915-F00125DD6AF5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0CCFA-B6BE-4175-8677-72D556249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7198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 eaLnBrk="0" hangingPunct="0">
              <a:spcBef>
                <a:spcPct val="3000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 eaLnBrk="0" hangingPunct="0">
              <a:spcBef>
                <a:spcPct val="3000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 eaLnBrk="0" hangingPunct="0">
              <a:spcBef>
                <a:spcPct val="3000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 eaLnBrk="0" hangingPunct="0">
              <a:spcBef>
                <a:spcPct val="3000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F9627A6-4BBB-4CAB-8346-1D3E066BE1F2}" type="slidenum">
              <a:rPr lang="fr-FR" altLang="fr-FR" smtClean="0">
                <a:latin typeface="Calibri" pitchFamily="32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fr-FR" altLang="fr-FR" smtClean="0">
              <a:latin typeface="Calibri" pitchFamily="32" charset="0"/>
            </a:endParaRPr>
          </a:p>
        </p:txBody>
      </p:sp>
      <p:sp>
        <p:nvSpPr>
          <p:cNvPr id="18435" name="Text Box 1"/>
          <p:cNvSpPr txBox="1">
            <a:spLocks noChangeArrowheads="1"/>
          </p:cNvSpPr>
          <p:nvPr/>
        </p:nvSpPr>
        <p:spPr bwMode="auto">
          <a:xfrm>
            <a:off x="3884613" y="8685214"/>
            <a:ext cx="2967037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7194C706-CFCE-4584-AC64-27E566B6F78F}" type="slidenum">
              <a:rPr lang="fr-FR" altLang="fr-FR">
                <a:latin typeface="Calibri" pitchFamily="32" charset="0"/>
                <a:cs typeface="Segoe UI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fr-FR" altLang="fr-FR">
              <a:latin typeface="Calibri" pitchFamily="32" charset="0"/>
              <a:cs typeface="Segoe UI" charset="0"/>
            </a:endParaRPr>
          </a:p>
        </p:txBody>
      </p:sp>
      <p:sp>
        <p:nvSpPr>
          <p:cNvPr id="1843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8437" name="Text Box 3"/>
          <p:cNvSpPr txBox="1">
            <a:spLocks noChangeArrowheads="1"/>
          </p:cNvSpPr>
          <p:nvPr/>
        </p:nvSpPr>
        <p:spPr bwMode="auto">
          <a:xfrm>
            <a:off x="685801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F9116-E61B-41FD-9122-ADFF4F21B750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76C40-56E7-43C6-B721-2E5361DB44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0740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F9116-E61B-41FD-9122-ADFF4F21B750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76C40-56E7-43C6-B721-2E5361DB44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5721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F9116-E61B-41FD-9122-ADFF4F21B750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76C40-56E7-43C6-B721-2E5361DB44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6895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F9116-E61B-41FD-9122-ADFF4F21B750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76C40-56E7-43C6-B721-2E5361DB44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8967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F9116-E61B-41FD-9122-ADFF4F21B750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76C40-56E7-43C6-B721-2E5361DB44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0734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F9116-E61B-41FD-9122-ADFF4F21B750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76C40-56E7-43C6-B721-2E5361DB44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9230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F9116-E61B-41FD-9122-ADFF4F21B750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76C40-56E7-43C6-B721-2E5361DB44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6340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F9116-E61B-41FD-9122-ADFF4F21B750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76C40-56E7-43C6-B721-2E5361DB44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1249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F9116-E61B-41FD-9122-ADFF4F21B750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76C40-56E7-43C6-B721-2E5361DB44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2239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F9116-E61B-41FD-9122-ADFF4F21B750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76C40-56E7-43C6-B721-2E5361DB44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3251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F9116-E61B-41FD-9122-ADFF4F21B750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76C40-56E7-43C6-B721-2E5361DB44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5887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1F9116-E61B-41FD-9122-ADFF4F21B750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76C40-56E7-43C6-B721-2E5361DB44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6448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1"/>
          <p:cNvSpPr>
            <a:spLocks noChangeArrowheads="1"/>
          </p:cNvSpPr>
          <p:nvPr/>
        </p:nvSpPr>
        <p:spPr bwMode="auto">
          <a:xfrm>
            <a:off x="0" y="115888"/>
            <a:ext cx="9144000" cy="720725"/>
          </a:xfrm>
          <a:prstGeom prst="roundRect">
            <a:avLst>
              <a:gd name="adj" fmla="val 16667"/>
            </a:avLst>
          </a:prstGeom>
          <a:solidFill>
            <a:srgbClr val="F08B70"/>
          </a:soli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468313" y="0"/>
            <a:ext cx="822960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>
                <a:latin typeface="Arial" charset="0"/>
              </a:rPr>
              <a:t>Définition de la politique achat (cadrage pluriannuel) et contrôle de gestion achat : quelles interférences ?</a:t>
            </a:r>
          </a:p>
        </p:txBody>
      </p:sp>
      <p:sp>
        <p:nvSpPr>
          <p:cNvPr id="8196" name="Rectangle 3"/>
          <p:cNvSpPr>
            <a:spLocks noChangeArrowheads="1"/>
          </p:cNvSpPr>
          <p:nvPr/>
        </p:nvSpPr>
        <p:spPr bwMode="auto">
          <a:xfrm>
            <a:off x="250825" y="981075"/>
            <a:ext cx="1512888" cy="1943100"/>
          </a:xfrm>
          <a:prstGeom prst="rect">
            <a:avLst/>
          </a:prstGeom>
          <a:solidFill>
            <a:srgbClr val="4F81BD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>
                <a:solidFill>
                  <a:srgbClr val="FFFFFF"/>
                </a:solidFill>
              </a:rPr>
              <a:t>Cartographie des achats</a:t>
            </a:r>
          </a:p>
        </p:txBody>
      </p:sp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4932363" y="981075"/>
            <a:ext cx="1368425" cy="1943100"/>
          </a:xfrm>
          <a:prstGeom prst="rect">
            <a:avLst/>
          </a:prstGeom>
          <a:solidFill>
            <a:srgbClr val="4F81BD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>
                <a:solidFill>
                  <a:srgbClr val="FFFFFF"/>
                </a:solidFill>
              </a:rPr>
              <a:t>Définition de la stratégie achats</a:t>
            </a:r>
          </a:p>
        </p:txBody>
      </p:sp>
      <p:sp>
        <p:nvSpPr>
          <p:cNvPr id="8198" name="Rectangle 5"/>
          <p:cNvSpPr>
            <a:spLocks noChangeArrowheads="1"/>
          </p:cNvSpPr>
          <p:nvPr/>
        </p:nvSpPr>
        <p:spPr bwMode="auto">
          <a:xfrm>
            <a:off x="1835150" y="981075"/>
            <a:ext cx="1547813" cy="1943100"/>
          </a:xfrm>
          <a:prstGeom prst="rect">
            <a:avLst/>
          </a:prstGeom>
          <a:solidFill>
            <a:srgbClr val="4F81BD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>
                <a:solidFill>
                  <a:srgbClr val="FFFFFF"/>
                </a:solidFill>
              </a:rPr>
              <a:t>Identification des segments à enjeu</a:t>
            </a:r>
          </a:p>
        </p:txBody>
      </p:sp>
      <p:sp>
        <p:nvSpPr>
          <p:cNvPr id="8199" name="AutoShape 6"/>
          <p:cNvSpPr>
            <a:spLocks noChangeArrowheads="1"/>
          </p:cNvSpPr>
          <p:nvPr/>
        </p:nvSpPr>
        <p:spPr bwMode="auto">
          <a:xfrm>
            <a:off x="250825" y="3213100"/>
            <a:ext cx="1512888" cy="2376488"/>
          </a:xfrm>
          <a:prstGeom prst="roundRect">
            <a:avLst>
              <a:gd name="adj" fmla="val 16667"/>
            </a:avLst>
          </a:prstGeom>
          <a:solidFill>
            <a:srgbClr val="60C99C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Calibri" pitchFamily="32" charset="0"/>
              <a:buChar char="-"/>
            </a:pPr>
            <a:r>
              <a:rPr lang="fr-FR" altLang="fr-FR" sz="1200"/>
              <a:t> Extraction et consolidation des données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200"/>
          </a:p>
          <a:p>
            <a:pPr algn="ctr" eaLnBrk="1" hangingPunct="1">
              <a:spcBef>
                <a:spcPct val="0"/>
              </a:spcBef>
              <a:buFont typeface="Calibri" pitchFamily="32" charset="0"/>
              <a:buChar char="-"/>
            </a:pPr>
            <a:r>
              <a:rPr lang="fr-FR" altLang="fr-FR" sz="1200"/>
              <a:t> Production de tableaux de synthèse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 i="1"/>
              <a:t>Ex: Top 20 fournisseurs, répartition de segments et évolution sur </a:t>
            </a:r>
            <a:r>
              <a:rPr lang="fr-FR" altLang="fr-FR" sz="1200"/>
              <a:t>x </a:t>
            </a:r>
            <a:r>
              <a:rPr lang="fr-FR" altLang="fr-FR" sz="1200" i="1"/>
              <a:t>années </a:t>
            </a:r>
          </a:p>
        </p:txBody>
      </p:sp>
      <p:sp>
        <p:nvSpPr>
          <p:cNvPr id="8200" name="AutoShape 7"/>
          <p:cNvSpPr>
            <a:spLocks noChangeArrowheads="1"/>
          </p:cNvSpPr>
          <p:nvPr/>
        </p:nvSpPr>
        <p:spPr bwMode="auto">
          <a:xfrm>
            <a:off x="1835150" y="3213100"/>
            <a:ext cx="1512888" cy="2376488"/>
          </a:xfrm>
          <a:prstGeom prst="roundRect">
            <a:avLst>
              <a:gd name="adj" fmla="val 16667"/>
            </a:avLst>
          </a:prstGeom>
          <a:solidFill>
            <a:srgbClr val="60C99C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/>
              <a:t>Aide à la décision risque/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/>
              <a:t>performance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200"/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 i="1"/>
              <a:t>Ex: matrices d’aide à la décision (Kraljic)</a:t>
            </a:r>
          </a:p>
        </p:txBody>
      </p:sp>
      <p:sp>
        <p:nvSpPr>
          <p:cNvPr id="8201" name="AutoShape 8"/>
          <p:cNvSpPr>
            <a:spLocks noChangeArrowheads="1"/>
          </p:cNvSpPr>
          <p:nvPr/>
        </p:nvSpPr>
        <p:spPr bwMode="auto">
          <a:xfrm>
            <a:off x="215900" y="5876925"/>
            <a:ext cx="1547813" cy="981075"/>
          </a:xfrm>
          <a:prstGeom prst="roundRect">
            <a:avLst>
              <a:gd name="adj" fmla="val 16667"/>
            </a:avLst>
          </a:prstGeom>
          <a:solidFill>
            <a:srgbClr val="F08B70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900" i="1"/>
              <a:t>En lien avec le responsable achat (définition des tableaux de bord et indicateurs)</a:t>
            </a:r>
          </a:p>
        </p:txBody>
      </p:sp>
      <p:sp>
        <p:nvSpPr>
          <p:cNvPr id="8202" name="AutoShape 9"/>
          <p:cNvSpPr>
            <a:spLocks noChangeArrowheads="1"/>
          </p:cNvSpPr>
          <p:nvPr/>
        </p:nvSpPr>
        <p:spPr bwMode="auto">
          <a:xfrm>
            <a:off x="1835150" y="5876925"/>
            <a:ext cx="1512888" cy="981075"/>
          </a:xfrm>
          <a:prstGeom prst="roundRect">
            <a:avLst>
              <a:gd name="adj" fmla="val 16667"/>
            </a:avLst>
          </a:prstGeom>
          <a:solidFill>
            <a:srgbClr val="F08B70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900" i="1"/>
              <a:t>Acheteurs (connaissance et veille du marché fournisseurs)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900" i="1"/>
              <a:t>Prescripteurs (expression du besoin et veille technologique et scientifique)</a:t>
            </a:r>
          </a:p>
        </p:txBody>
      </p:sp>
      <p:sp>
        <p:nvSpPr>
          <p:cNvPr id="8203" name="Rectangle 10"/>
          <p:cNvSpPr>
            <a:spLocks noChangeArrowheads="1"/>
          </p:cNvSpPr>
          <p:nvPr/>
        </p:nvSpPr>
        <p:spPr bwMode="auto">
          <a:xfrm>
            <a:off x="6372225" y="981075"/>
            <a:ext cx="1368425" cy="1943100"/>
          </a:xfrm>
          <a:prstGeom prst="rect">
            <a:avLst/>
          </a:prstGeom>
          <a:solidFill>
            <a:srgbClr val="4F81BD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>
                <a:solidFill>
                  <a:srgbClr val="FFFFFF"/>
                </a:solidFill>
              </a:rPr>
              <a:t> Mise en œuvre</a:t>
            </a:r>
          </a:p>
        </p:txBody>
      </p:sp>
      <p:sp>
        <p:nvSpPr>
          <p:cNvPr id="8204" name="AutoShape 11"/>
          <p:cNvSpPr>
            <a:spLocks noChangeArrowheads="1"/>
          </p:cNvSpPr>
          <p:nvPr/>
        </p:nvSpPr>
        <p:spPr bwMode="auto">
          <a:xfrm>
            <a:off x="7848600" y="3141663"/>
            <a:ext cx="1295400" cy="2447925"/>
          </a:xfrm>
          <a:prstGeom prst="roundRect">
            <a:avLst>
              <a:gd name="adj" fmla="val 16667"/>
            </a:avLst>
          </a:prstGeom>
          <a:solidFill>
            <a:srgbClr val="60C99C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/>
              <a:t>Suivi de la performance achat</a:t>
            </a:r>
          </a:p>
        </p:txBody>
      </p:sp>
      <p:sp>
        <p:nvSpPr>
          <p:cNvPr id="8205" name="Rectangle 12"/>
          <p:cNvSpPr>
            <a:spLocks noChangeArrowheads="1"/>
          </p:cNvSpPr>
          <p:nvPr/>
        </p:nvSpPr>
        <p:spPr bwMode="auto">
          <a:xfrm>
            <a:off x="7812088" y="981075"/>
            <a:ext cx="1331912" cy="1943100"/>
          </a:xfrm>
          <a:prstGeom prst="rect">
            <a:avLst/>
          </a:prstGeom>
          <a:solidFill>
            <a:srgbClr val="4F81BD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>
                <a:solidFill>
                  <a:srgbClr val="FFFFFF"/>
                </a:solidFill>
              </a:rPr>
              <a:t> Suivi et évaluation</a:t>
            </a:r>
          </a:p>
        </p:txBody>
      </p:sp>
      <p:sp>
        <p:nvSpPr>
          <p:cNvPr id="8206" name="AutoShape 13"/>
          <p:cNvSpPr>
            <a:spLocks noChangeArrowheads="1"/>
          </p:cNvSpPr>
          <p:nvPr/>
        </p:nvSpPr>
        <p:spPr bwMode="auto">
          <a:xfrm>
            <a:off x="7885113" y="5876925"/>
            <a:ext cx="1258887" cy="981075"/>
          </a:xfrm>
          <a:prstGeom prst="roundRect">
            <a:avLst>
              <a:gd name="adj" fmla="val 16667"/>
            </a:avLst>
          </a:prstGeom>
          <a:solidFill>
            <a:srgbClr val="F08B70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900" i="1"/>
              <a:t>Acheteurs</a:t>
            </a:r>
          </a:p>
        </p:txBody>
      </p:sp>
      <p:sp>
        <p:nvSpPr>
          <p:cNvPr id="8207" name="AutoShape 14"/>
          <p:cNvSpPr>
            <a:spLocks noChangeArrowheads="1"/>
          </p:cNvSpPr>
          <p:nvPr/>
        </p:nvSpPr>
        <p:spPr bwMode="auto">
          <a:xfrm>
            <a:off x="6443663" y="3141663"/>
            <a:ext cx="1296987" cy="2447925"/>
          </a:xfrm>
          <a:prstGeom prst="roundRect">
            <a:avLst>
              <a:gd name="adj" fmla="val 16667"/>
            </a:avLst>
          </a:prstGeom>
          <a:solidFill>
            <a:srgbClr val="60C99C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/>
              <a:t>cf. diapo suivante : « procédures achat et contrôle de gestion achat » </a:t>
            </a:r>
          </a:p>
        </p:txBody>
      </p:sp>
      <p:sp>
        <p:nvSpPr>
          <p:cNvPr id="8208" name="Rectangle 15"/>
          <p:cNvSpPr>
            <a:spLocks noChangeArrowheads="1"/>
          </p:cNvSpPr>
          <p:nvPr/>
        </p:nvSpPr>
        <p:spPr bwMode="auto">
          <a:xfrm>
            <a:off x="3419475" y="981075"/>
            <a:ext cx="1439863" cy="1943100"/>
          </a:xfrm>
          <a:prstGeom prst="rect">
            <a:avLst/>
          </a:prstGeom>
          <a:solidFill>
            <a:srgbClr val="4F81BD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>
                <a:solidFill>
                  <a:srgbClr val="FFFFFF"/>
                </a:solidFill>
              </a:rPr>
              <a:t>Identification des leviers</a:t>
            </a:r>
          </a:p>
        </p:txBody>
      </p:sp>
      <p:sp>
        <p:nvSpPr>
          <p:cNvPr id="8209" name="Text Box 16"/>
          <p:cNvSpPr txBox="1">
            <a:spLocks noChangeArrowheads="1"/>
          </p:cNvSpPr>
          <p:nvPr/>
        </p:nvSpPr>
        <p:spPr bwMode="auto">
          <a:xfrm>
            <a:off x="0" y="2924175"/>
            <a:ext cx="971550" cy="276225"/>
          </a:xfrm>
          <a:prstGeom prst="rect">
            <a:avLst/>
          </a:prstGeom>
          <a:solidFill>
            <a:srgbClr val="60C99C"/>
          </a:solidFill>
          <a:ln w="25560" cap="sq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/>
              <a:t>CDG Achat</a:t>
            </a:r>
          </a:p>
        </p:txBody>
      </p:sp>
      <p:sp>
        <p:nvSpPr>
          <p:cNvPr id="8210" name="Text Box 17"/>
          <p:cNvSpPr txBox="1">
            <a:spLocks noChangeArrowheads="1"/>
          </p:cNvSpPr>
          <p:nvPr/>
        </p:nvSpPr>
        <p:spPr bwMode="auto">
          <a:xfrm>
            <a:off x="0" y="5589588"/>
            <a:ext cx="1258888" cy="276225"/>
          </a:xfrm>
          <a:prstGeom prst="rect">
            <a:avLst/>
          </a:prstGeom>
          <a:solidFill>
            <a:srgbClr val="F08B70"/>
          </a:solidFill>
          <a:ln w="25560" cap="sq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200"/>
              <a:t>Acteurs associés</a:t>
            </a:r>
          </a:p>
        </p:txBody>
      </p:sp>
      <p:sp>
        <p:nvSpPr>
          <p:cNvPr id="8211" name="Line 18"/>
          <p:cNvSpPr>
            <a:spLocks noChangeShapeType="1"/>
          </p:cNvSpPr>
          <p:nvPr/>
        </p:nvSpPr>
        <p:spPr bwMode="auto">
          <a:xfrm flipV="1">
            <a:off x="1223963" y="2806700"/>
            <a:ext cx="71437" cy="3635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8212" name="Line 19"/>
          <p:cNvSpPr>
            <a:spLocks noChangeShapeType="1"/>
          </p:cNvSpPr>
          <p:nvPr/>
        </p:nvSpPr>
        <p:spPr bwMode="auto">
          <a:xfrm flipV="1">
            <a:off x="2663825" y="2922588"/>
            <a:ext cx="144463" cy="2921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8213" name="Line 20"/>
          <p:cNvSpPr>
            <a:spLocks noChangeShapeType="1"/>
          </p:cNvSpPr>
          <p:nvPr/>
        </p:nvSpPr>
        <p:spPr bwMode="auto">
          <a:xfrm flipV="1">
            <a:off x="6983413" y="2922588"/>
            <a:ext cx="144462" cy="2206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8214" name="Line 21"/>
          <p:cNvSpPr>
            <a:spLocks noChangeShapeType="1"/>
          </p:cNvSpPr>
          <p:nvPr/>
        </p:nvSpPr>
        <p:spPr bwMode="auto">
          <a:xfrm flipV="1">
            <a:off x="8423275" y="2922588"/>
            <a:ext cx="144463" cy="2206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427686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132</Words>
  <Application>Microsoft Office PowerPoint</Application>
  <PresentationFormat>Affichage à l'écran (4:3)</PresentationFormat>
  <Paragraphs>25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Ministères Chargés des Affaires Sociales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lorraine.francois</dc:creator>
  <cp:lastModifiedBy>lorraine.francois</cp:lastModifiedBy>
  <cp:revision>1</cp:revision>
  <dcterms:created xsi:type="dcterms:W3CDTF">2017-04-27T15:58:37Z</dcterms:created>
  <dcterms:modified xsi:type="dcterms:W3CDTF">2017-04-27T15:59:37Z</dcterms:modified>
</cp:coreProperties>
</file>